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3.xml" ContentType="application/vnd.openxmlformats-officedocument.drawingml.chart+xml"/>
  <Override PartName="/ppt/charts/style2.xml" ContentType="application/vnd.ms-office.chartstyle+xml"/>
  <Override PartName="/ppt/charts/colors2.xml" ContentType="application/vnd.ms-office.chartcolorstyle+xml"/>
  <Override PartName="/ppt/charts/chart14.xml" ContentType="application/vnd.openxmlformats-officedocument.drawingml.chart+xml"/>
  <Override PartName="/ppt/charts/style3.xml" ContentType="application/vnd.ms-office.chartstyle+xml"/>
  <Override PartName="/ppt/charts/colors3.xml" ContentType="application/vnd.ms-office.chartcolorstyle+xml"/>
  <Override PartName="/ppt/charts/chart15.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16.xml" ContentType="application/vnd.openxmlformats-officedocument.drawingml.chart+xml"/>
  <Override PartName="/ppt/charts/style5.xml" ContentType="application/vnd.ms-office.chartstyle+xml"/>
  <Override PartName="/ppt/charts/colors5.xml" ContentType="application/vnd.ms-office.chartcolorstyle+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charts/chart20.xml" ContentType="application/vnd.openxmlformats-officedocument.drawingml.chart+xml"/>
  <Override PartName="/ppt/charts/style9.xml" ContentType="application/vnd.ms-office.chartstyle+xml"/>
  <Override PartName="/ppt/charts/colors9.xml" ContentType="application/vnd.ms-office.chartcolorstyle+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2.xml" ContentType="application/vnd.openxmlformats-officedocument.drawingml.chartshapes+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3.xml" ContentType="application/vnd.openxmlformats-officedocument.drawingml.chartshapes+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4.xml" ContentType="application/vnd.openxmlformats-officedocument.drawingml.chartshapes+xml"/>
  <Override PartName="/ppt/charts/chart24.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5.xml" ContentType="application/vnd.openxmlformats-officedocument.drawingml.chartshapes+xml"/>
  <Override PartName="/ppt/charts/chart25.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5" r:id="rId2"/>
  </p:sldMasterIdLst>
  <p:notesMasterIdLst>
    <p:notesMasterId r:id="rId67"/>
  </p:notesMasterIdLst>
  <p:sldIdLst>
    <p:sldId id="257" r:id="rId3"/>
    <p:sldId id="10539" r:id="rId4"/>
    <p:sldId id="276" r:id="rId5"/>
    <p:sldId id="10550" r:id="rId6"/>
    <p:sldId id="10542" r:id="rId7"/>
    <p:sldId id="10559" r:id="rId8"/>
    <p:sldId id="258" r:id="rId9"/>
    <p:sldId id="305" r:id="rId10"/>
    <p:sldId id="298" r:id="rId11"/>
    <p:sldId id="304" r:id="rId12"/>
    <p:sldId id="299" r:id="rId13"/>
    <p:sldId id="301" r:id="rId14"/>
    <p:sldId id="296" r:id="rId15"/>
    <p:sldId id="302" r:id="rId16"/>
    <p:sldId id="303" r:id="rId17"/>
    <p:sldId id="307" r:id="rId18"/>
    <p:sldId id="10560" r:id="rId19"/>
    <p:sldId id="10534" r:id="rId20"/>
    <p:sldId id="10551" r:id="rId21"/>
    <p:sldId id="9036" r:id="rId22"/>
    <p:sldId id="326" r:id="rId23"/>
    <p:sldId id="336" r:id="rId24"/>
    <p:sldId id="339" r:id="rId25"/>
    <p:sldId id="331" r:id="rId26"/>
    <p:sldId id="9039" r:id="rId27"/>
    <p:sldId id="9043" r:id="rId28"/>
    <p:sldId id="9044" r:id="rId29"/>
    <p:sldId id="9046" r:id="rId30"/>
    <p:sldId id="9041" r:id="rId31"/>
    <p:sldId id="327" r:id="rId32"/>
    <p:sldId id="363" r:id="rId33"/>
    <p:sldId id="9047" r:id="rId34"/>
    <p:sldId id="9048" r:id="rId35"/>
    <p:sldId id="329" r:id="rId36"/>
    <p:sldId id="375" r:id="rId37"/>
    <p:sldId id="9042" r:id="rId38"/>
    <p:sldId id="9045" r:id="rId39"/>
    <p:sldId id="9037" r:id="rId40"/>
    <p:sldId id="377" r:id="rId41"/>
    <p:sldId id="378" r:id="rId42"/>
    <p:sldId id="379" r:id="rId43"/>
    <p:sldId id="380" r:id="rId44"/>
    <p:sldId id="9049" r:id="rId45"/>
    <p:sldId id="9040" r:id="rId46"/>
    <p:sldId id="9050" r:id="rId47"/>
    <p:sldId id="9051" r:id="rId48"/>
    <p:sldId id="9052" r:id="rId49"/>
    <p:sldId id="9053" r:id="rId50"/>
    <p:sldId id="10525" r:id="rId51"/>
    <p:sldId id="313" r:id="rId52"/>
    <p:sldId id="10561" r:id="rId53"/>
    <p:sldId id="10562" r:id="rId54"/>
    <p:sldId id="306" r:id="rId55"/>
    <p:sldId id="10563" r:id="rId56"/>
    <p:sldId id="10564" r:id="rId57"/>
    <p:sldId id="10565" r:id="rId58"/>
    <p:sldId id="10558" r:id="rId59"/>
    <p:sldId id="277" r:id="rId60"/>
    <p:sldId id="10556" r:id="rId61"/>
    <p:sldId id="10554" r:id="rId62"/>
    <p:sldId id="10553" r:id="rId63"/>
    <p:sldId id="10557" r:id="rId64"/>
    <p:sldId id="10552" r:id="rId65"/>
    <p:sldId id="269" r:id="rId66"/>
  </p:sldIdLst>
  <p:sldSz cx="17351375" cy="9756775"/>
  <p:notesSz cx="6858000" cy="9144000"/>
  <p:defaultTextStyle>
    <a:defPPr>
      <a:defRPr lang="fr-FR"/>
    </a:defPPr>
    <a:lvl1pPr marL="0" algn="l" defTabSz="1301191" rtl="0" eaLnBrk="1" latinLnBrk="0" hangingPunct="1">
      <a:defRPr sz="2561" kern="1200">
        <a:solidFill>
          <a:schemeClr val="tx1"/>
        </a:solidFill>
        <a:latin typeface="+mn-lt"/>
        <a:ea typeface="+mn-ea"/>
        <a:cs typeface="+mn-cs"/>
      </a:defRPr>
    </a:lvl1pPr>
    <a:lvl2pPr marL="650596" algn="l" defTabSz="1301191" rtl="0" eaLnBrk="1" latinLnBrk="0" hangingPunct="1">
      <a:defRPr sz="2561" kern="1200">
        <a:solidFill>
          <a:schemeClr val="tx1"/>
        </a:solidFill>
        <a:latin typeface="+mn-lt"/>
        <a:ea typeface="+mn-ea"/>
        <a:cs typeface="+mn-cs"/>
      </a:defRPr>
    </a:lvl2pPr>
    <a:lvl3pPr marL="1301191" algn="l" defTabSz="1301191" rtl="0" eaLnBrk="1" latinLnBrk="0" hangingPunct="1">
      <a:defRPr sz="2561" kern="1200">
        <a:solidFill>
          <a:schemeClr val="tx1"/>
        </a:solidFill>
        <a:latin typeface="+mn-lt"/>
        <a:ea typeface="+mn-ea"/>
        <a:cs typeface="+mn-cs"/>
      </a:defRPr>
    </a:lvl3pPr>
    <a:lvl4pPr marL="1951787" algn="l" defTabSz="1301191" rtl="0" eaLnBrk="1" latinLnBrk="0" hangingPunct="1">
      <a:defRPr sz="2561" kern="1200">
        <a:solidFill>
          <a:schemeClr val="tx1"/>
        </a:solidFill>
        <a:latin typeface="+mn-lt"/>
        <a:ea typeface="+mn-ea"/>
        <a:cs typeface="+mn-cs"/>
      </a:defRPr>
    </a:lvl4pPr>
    <a:lvl5pPr marL="2602382" algn="l" defTabSz="1301191" rtl="0" eaLnBrk="1" latinLnBrk="0" hangingPunct="1">
      <a:defRPr sz="2561" kern="1200">
        <a:solidFill>
          <a:schemeClr val="tx1"/>
        </a:solidFill>
        <a:latin typeface="+mn-lt"/>
        <a:ea typeface="+mn-ea"/>
        <a:cs typeface="+mn-cs"/>
      </a:defRPr>
    </a:lvl5pPr>
    <a:lvl6pPr marL="3252978" algn="l" defTabSz="1301191" rtl="0" eaLnBrk="1" latinLnBrk="0" hangingPunct="1">
      <a:defRPr sz="2561" kern="1200">
        <a:solidFill>
          <a:schemeClr val="tx1"/>
        </a:solidFill>
        <a:latin typeface="+mn-lt"/>
        <a:ea typeface="+mn-ea"/>
        <a:cs typeface="+mn-cs"/>
      </a:defRPr>
    </a:lvl6pPr>
    <a:lvl7pPr marL="3903574" algn="l" defTabSz="1301191" rtl="0" eaLnBrk="1" latinLnBrk="0" hangingPunct="1">
      <a:defRPr sz="2561" kern="1200">
        <a:solidFill>
          <a:schemeClr val="tx1"/>
        </a:solidFill>
        <a:latin typeface="+mn-lt"/>
        <a:ea typeface="+mn-ea"/>
        <a:cs typeface="+mn-cs"/>
      </a:defRPr>
    </a:lvl7pPr>
    <a:lvl8pPr marL="4554169" algn="l" defTabSz="1301191" rtl="0" eaLnBrk="1" latinLnBrk="0" hangingPunct="1">
      <a:defRPr sz="2561" kern="1200">
        <a:solidFill>
          <a:schemeClr val="tx1"/>
        </a:solidFill>
        <a:latin typeface="+mn-lt"/>
        <a:ea typeface="+mn-ea"/>
        <a:cs typeface="+mn-cs"/>
      </a:defRPr>
    </a:lvl8pPr>
    <a:lvl9pPr marL="5204765" algn="l" defTabSz="1301191" rtl="0" eaLnBrk="1" latinLnBrk="0" hangingPunct="1">
      <a:defRPr sz="2561"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BADF"/>
    <a:srgbClr val="8AA0CA"/>
    <a:srgbClr val="F18700"/>
    <a:srgbClr val="D04119"/>
    <a:srgbClr val="1641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98" autoAdjust="0"/>
    <p:restoredTop sz="94728"/>
  </p:normalViewPr>
  <p:slideViewPr>
    <p:cSldViewPr snapToGrid="0">
      <p:cViewPr varScale="1">
        <p:scale>
          <a:sx n="58" d="100"/>
          <a:sy n="58" d="100"/>
        </p:scale>
        <p:origin x="1050" y="78"/>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741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oleObject" Target="file:///C:\Users\G&#233;goire%20NAACKE\Equipe%20OEE%20-%20IEM%20Dropbox\Dossier%20de%20l'&#233;quipe%20Equipe%20OEE%20-%20IEM\OEE\Production\Recherches\20250130%20Club%20Export%20AFG\Tableaux%20et%20Graphiques%20Pr&#233;sentation%20AFG.xlsx" TargetMode="External"/><Relationship Id="rId2" Type="http://schemas.microsoft.com/office/2011/relationships/chartColorStyle" Target="colors2.xml"/><Relationship Id="rId1" Type="http://schemas.microsoft.com/office/2011/relationships/chartStyle" Target="style2.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G&#233;goire%20NAACKE\Equipe%20OEE%20-%20IEM%20Dropbox\Dossier%20de%20l'&#233;quipe%20Equipe%20OEE%20-%20IEM\OEE\Production\Recherches\20250130%20Club%20Export%20AFG\Tableaux%20et%20Graphiques%20Pr&#233;sentation%20AFG.xlsx" TargetMode="External"/><Relationship Id="rId2" Type="http://schemas.microsoft.com/office/2011/relationships/chartColorStyle" Target="colors3.xml"/><Relationship Id="rId1" Type="http://schemas.microsoft.com/office/2011/relationships/chartStyle" Target="style3.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G&#233;goire%20NAACKE\Equipe%20OEE%20-%20IEM%20Dropbox\Dossier%20de%20l'&#233;quipe%20Equipe%20OEE%20-%20IEM\IEM%20Finance\Projets%20en%20cours\AFG%20Produits%20Actions\03.%20Rapport%20Final\Tables%20and%20Graphs%20Final%20report.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G&#233;goire%20NAACKE\Equipe%20OEE%20-%20IEM%20Dropbox\Dossier%20de%20l'&#233;quipe%20Equipe%20OEE%20-%20IEM\IEM%20Finance\Projets%20en%20cours\AFG%20Produits%20Actions\03.%20Rapport%20Final\Tables%20and%20Graphs%20Final%20report.xlsx" TargetMode="External"/><Relationship Id="rId2" Type="http://schemas.microsoft.com/office/2011/relationships/chartColorStyle" Target="colors5.xml"/><Relationship Id="rId1" Type="http://schemas.microsoft.com/office/2011/relationships/chartStyle" Target="style5.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G&#233;goire%20NAACKE\Equipe%20OEE%20-%20IEM%20Dropbox\Dossier%20de%20l'&#233;quipe%20Equipe%20OEE%20-%20IEM\IEM%20Finance\Projets%20en%20cours\AFG%20Produits%20Actions\03.%20Rapport%20Final\Tables%20and%20Graphs%20Final%20report.xlsx" TargetMode="External"/><Relationship Id="rId2" Type="http://schemas.microsoft.com/office/2011/relationships/chartColorStyle" Target="colors6.xml"/><Relationship Id="rId1" Type="http://schemas.microsoft.com/office/2011/relationships/chartStyle" Target="style6.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G&#233;goire%20NAACKE\Equipe%20OEE%20-%20IEM%20Dropbox\Dossier%20de%20l'&#233;quipe%20Equipe%20OEE%20-%20IEM\IEM%20Finance\Projets%20en%20cours\AFG%20Produits%20Actions\03.%20Rapport%20Final\Tables%20and%20Graphs%20Final%20report.xlsx" TargetMode="External"/><Relationship Id="rId2" Type="http://schemas.microsoft.com/office/2011/relationships/chartColorStyle" Target="colors7.xml"/><Relationship Id="rId1" Type="http://schemas.microsoft.com/office/2011/relationships/chartStyle" Target="style7.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G&#233;goire%20NAACKE\Equipe%20OEE%20-%20IEM%20Dropbox\Dossier%20de%20l'&#233;quipe%20Equipe%20OEE%20-%20IEM\OEE\Production\Recherches\20230427%20RB%20Num&#233;ro%20Sp&#233;cial%20Retraites\20230425%20Graphiques%20Revue%20Banque%20v0.1%20GN.xlsx" TargetMode="External"/><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oleObject" Target="file:///C:\Users\G&#233;goire%20NAACKE\Equipe%20OEE%20-%20IEM%20Dropbox\Dossier%20de%20l'&#233;quipe%20Equipe%20OEE%20-%20IEM\OEE\Production\Recherches\20241011%20Webinaire%20CDC\Tableaux%20et%20Graphiques.xlsx" TargetMode="External"/><Relationship Id="rId2" Type="http://schemas.microsoft.com/office/2011/relationships/chartColorStyle" Target="colors9.xml"/><Relationship Id="rId1" Type="http://schemas.microsoft.com/office/2011/relationships/chartStyle" Target="style9.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G&#233;goire%20NAACKE\Equipe%20OEE%20-%20IEM%20Dropbox\Dossier%20de%20l'&#233;quipe%20Equipe%20OEE%20-%20IEM\OEE\Production\Indice%20Patrimonial\Indice%20OEE\Pr&#233;sentation\20240919_Graphiques%202024%20T2.xlsx"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2.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G&#233;goire%20NAACKE\Equipe%20OEE%20-%20IEM%20Dropbox\Dossier%20de%20l'&#233;quipe%20Equipe%20OEE%20-%20IEM\OEE\Production\Indice%20Patrimonial\Indice%20OEE\Pr&#233;sentation\20241219_Graphiques%202024%20T3.xlsx"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3.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G&#233;goire%20NAACKE\Equipe%20OEE%20-%20IEM%20Dropbox\Dossier%20de%20l'&#233;quipe%20Equipe%20OEE%20-%20IEM\OEE\Production\Indice%20Patrimonial\Indice%20OEE\Pr&#233;sentation\20241219_Graphiques%202024%20T3.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4.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G&#233;goire%20NAACKE\Equipe%20OEE%20-%20IEM%20Dropbox\Dossier%20de%20l'&#233;quipe%20Equipe%20OEE%20-%20IEM\OEE\Production\Indice%20Patrimonial\Indice%20OEE\Pr&#233;sentation\20241219_Graphiques%202024%20T3.xlsx" TargetMode="Externa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5.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G&#233;goire%20NAACKE\Equipe%20OEE%20-%20IEM%20Dropbox\Dossier%20de%20l'&#233;quipe%20Equipe%20OEE%20-%20IEM\OEE\Production\Tableau%20de%20Bord%20Epargne\2024\60.%20Tableau%20de%20bord%20novembre%202024\Graphs%20&amp;%20Tableaux%20-%20TB%202024%20T2.xlsx" TargetMode="External"/><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Feuil1!$B$1</c:f>
              <c:strCache>
                <c:ptCount val="1"/>
                <c:pt idx="0">
                  <c:v>AUM UCITS</c:v>
                </c:pt>
              </c:strCache>
            </c:strRef>
          </c:tx>
          <c:spPr>
            <a:solidFill>
              <a:schemeClr val="accent1"/>
            </a:solidFill>
            <a:ln>
              <a:noFill/>
            </a:ln>
            <a:effectLst/>
          </c:spPr>
          <c:invertIfNegative val="0"/>
          <c:dPt>
            <c:idx val="10"/>
            <c:invertIfNegative val="0"/>
            <c:bubble3D val="0"/>
            <c:spPr>
              <a:solidFill>
                <a:schemeClr val="accent6"/>
              </a:solidFill>
              <a:ln>
                <a:noFill/>
              </a:ln>
              <a:effectLst/>
            </c:spPr>
            <c:extLst>
              <c:ext xmlns:c16="http://schemas.microsoft.com/office/drawing/2014/chart" uri="{C3380CC4-5D6E-409C-BE32-E72D297353CC}">
                <c16:uniqueId val="{00000001-A519-2540-95B1-7BCC2020BF27}"/>
              </c:ext>
            </c:extLst>
          </c:dPt>
          <c:cat>
            <c:strRef>
              <c:f>Feuil1!$A$2:$A$14</c:f>
              <c:strCache>
                <c:ptCount val="13"/>
                <c:pt idx="0">
                  <c:v>France</c:v>
                </c:pt>
                <c:pt idx="1">
                  <c:v>Suède</c:v>
                </c:pt>
                <c:pt idx="2">
                  <c:v>Danemark</c:v>
                </c:pt>
                <c:pt idx="3">
                  <c:v>Finlande</c:v>
                </c:pt>
                <c:pt idx="4">
                  <c:v>Norvège</c:v>
                </c:pt>
                <c:pt idx="5">
                  <c:v>Belgique</c:v>
                </c:pt>
                <c:pt idx="6">
                  <c:v>Pays-Bas</c:v>
                </c:pt>
                <c:pt idx="7">
                  <c:v>Italie</c:v>
                </c:pt>
                <c:pt idx="8">
                  <c:v>Espagne</c:v>
                </c:pt>
                <c:pt idx="9">
                  <c:v>Portugal</c:v>
                </c:pt>
                <c:pt idx="10">
                  <c:v>Andorre</c:v>
                </c:pt>
                <c:pt idx="11">
                  <c:v>Luxembourg</c:v>
                </c:pt>
                <c:pt idx="12">
                  <c:v>Irlande</c:v>
                </c:pt>
              </c:strCache>
            </c:strRef>
          </c:cat>
          <c:val>
            <c:numRef>
              <c:f>Feuil1!$B$2:$B$14</c:f>
              <c:numCache>
                <c:formatCode>0</c:formatCode>
                <c:ptCount val="13"/>
                <c:pt idx="0">
                  <c:v>979</c:v>
                </c:pt>
                <c:pt idx="1">
                  <c:v>613</c:v>
                </c:pt>
                <c:pt idx="2">
                  <c:v>191</c:v>
                </c:pt>
                <c:pt idx="3">
                  <c:v>157</c:v>
                </c:pt>
                <c:pt idx="4">
                  <c:v>184</c:v>
                </c:pt>
                <c:pt idx="5">
                  <c:v>222</c:v>
                </c:pt>
                <c:pt idx="6">
                  <c:v>94</c:v>
                </c:pt>
                <c:pt idx="7">
                  <c:v>302</c:v>
                </c:pt>
                <c:pt idx="8">
                  <c:v>368</c:v>
                </c:pt>
                <c:pt idx="9">
                  <c:v>19</c:v>
                </c:pt>
                <c:pt idx="10">
                  <c:v>74</c:v>
                </c:pt>
                <c:pt idx="11">
                  <c:v>4618</c:v>
                </c:pt>
                <c:pt idx="12">
                  <c:v>3762</c:v>
                </c:pt>
              </c:numCache>
            </c:numRef>
          </c:val>
          <c:extLst>
            <c:ext xmlns:c16="http://schemas.microsoft.com/office/drawing/2014/chart" uri="{C3380CC4-5D6E-409C-BE32-E72D297353CC}">
              <c16:uniqueId val="{00000000-8F5C-6E44-B602-6F7F69275A76}"/>
            </c:ext>
          </c:extLst>
        </c:ser>
        <c:ser>
          <c:idx val="1"/>
          <c:order val="1"/>
          <c:tx>
            <c:strRef>
              <c:f>Feuil1!$C$1</c:f>
              <c:strCache>
                <c:ptCount val="1"/>
                <c:pt idx="0">
                  <c:v>AUM FIA</c:v>
                </c:pt>
              </c:strCache>
            </c:strRef>
          </c:tx>
          <c:spPr>
            <a:solidFill>
              <a:schemeClr val="accent2"/>
            </a:solidFill>
            <a:ln>
              <a:noFill/>
            </a:ln>
            <a:effectLst/>
          </c:spPr>
          <c:invertIfNegative val="0"/>
          <c:dPt>
            <c:idx val="10"/>
            <c:invertIfNegative val="0"/>
            <c:bubble3D val="0"/>
            <c:spPr>
              <a:solidFill>
                <a:schemeClr val="accent6"/>
              </a:solidFill>
              <a:ln>
                <a:noFill/>
              </a:ln>
              <a:effectLst/>
            </c:spPr>
            <c:extLst>
              <c:ext xmlns:c16="http://schemas.microsoft.com/office/drawing/2014/chart" uri="{C3380CC4-5D6E-409C-BE32-E72D297353CC}">
                <c16:uniqueId val="{00000003-A519-2540-95B1-7BCC2020BF27}"/>
              </c:ext>
            </c:extLst>
          </c:dPt>
          <c:cat>
            <c:strRef>
              <c:f>Feuil1!$A$2:$A$14</c:f>
              <c:strCache>
                <c:ptCount val="13"/>
                <c:pt idx="0">
                  <c:v>France</c:v>
                </c:pt>
                <c:pt idx="1">
                  <c:v>Suède</c:v>
                </c:pt>
                <c:pt idx="2">
                  <c:v>Danemark</c:v>
                </c:pt>
                <c:pt idx="3">
                  <c:v>Finlande</c:v>
                </c:pt>
                <c:pt idx="4">
                  <c:v>Norvège</c:v>
                </c:pt>
                <c:pt idx="5">
                  <c:v>Belgique</c:v>
                </c:pt>
                <c:pt idx="6">
                  <c:v>Pays-Bas</c:v>
                </c:pt>
                <c:pt idx="7">
                  <c:v>Italie</c:v>
                </c:pt>
                <c:pt idx="8">
                  <c:v>Espagne</c:v>
                </c:pt>
                <c:pt idx="9">
                  <c:v>Portugal</c:v>
                </c:pt>
                <c:pt idx="10">
                  <c:v>Andorre</c:v>
                </c:pt>
                <c:pt idx="11">
                  <c:v>Luxembourg</c:v>
                </c:pt>
                <c:pt idx="12">
                  <c:v>Irlande</c:v>
                </c:pt>
              </c:strCache>
            </c:strRef>
          </c:cat>
          <c:val>
            <c:numRef>
              <c:f>Feuil1!$C$2:$C$14</c:f>
              <c:numCache>
                <c:formatCode>0</c:formatCode>
                <c:ptCount val="13"/>
                <c:pt idx="0">
                  <c:v>1475</c:v>
                </c:pt>
                <c:pt idx="1">
                  <c:v>26</c:v>
                </c:pt>
                <c:pt idx="2">
                  <c:v>108</c:v>
                </c:pt>
                <c:pt idx="3">
                  <c:v>19</c:v>
                </c:pt>
                <c:pt idx="4">
                  <c:v>16</c:v>
                </c:pt>
                <c:pt idx="5">
                  <c:v>1</c:v>
                </c:pt>
                <c:pt idx="6">
                  <c:v>781</c:v>
                </c:pt>
                <c:pt idx="7">
                  <c:v>121</c:v>
                </c:pt>
                <c:pt idx="8">
                  <c:v>37</c:v>
                </c:pt>
                <c:pt idx="9">
                  <c:v>15</c:v>
                </c:pt>
                <c:pt idx="10">
                  <c:v>74</c:v>
                </c:pt>
                <c:pt idx="11">
                  <c:v>1041</c:v>
                </c:pt>
                <c:pt idx="12">
                  <c:v>913</c:v>
                </c:pt>
              </c:numCache>
            </c:numRef>
          </c:val>
          <c:extLst>
            <c:ext xmlns:c16="http://schemas.microsoft.com/office/drawing/2014/chart" uri="{C3380CC4-5D6E-409C-BE32-E72D297353CC}">
              <c16:uniqueId val="{00000000-DA26-ED4D-8F51-6BD40B79021F}"/>
            </c:ext>
          </c:extLst>
        </c:ser>
        <c:dLbls>
          <c:showLegendKey val="0"/>
          <c:showVal val="0"/>
          <c:showCatName val="0"/>
          <c:showSerName val="0"/>
          <c:showPercent val="0"/>
          <c:showBubbleSize val="0"/>
        </c:dLbls>
        <c:gapWidth val="179"/>
        <c:overlap val="100"/>
        <c:axId val="208990079"/>
        <c:axId val="208858079"/>
      </c:barChart>
      <c:catAx>
        <c:axId val="208990079"/>
        <c:scaling>
          <c:orientation val="minMax"/>
        </c:scaling>
        <c:delete val="0"/>
        <c:axPos val="b"/>
        <c:numFmt formatCode="#,##0.00\ &quot;€&quot;"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208858079"/>
        <c:crosses val="autoZero"/>
        <c:auto val="0"/>
        <c:lblAlgn val="ctr"/>
        <c:lblOffset val="100"/>
        <c:noMultiLvlLbl val="0"/>
      </c:catAx>
      <c:valAx>
        <c:axId val="208858079"/>
        <c:scaling>
          <c:orientation val="minMax"/>
        </c:scaling>
        <c:delete val="0"/>
        <c:axPos val="l"/>
        <c:majorGridlines>
          <c:spPr>
            <a:ln w="9525" cap="flat" cmpd="sng" algn="ctr">
              <a:solidFill>
                <a:schemeClr val="tx1">
                  <a:lumMod val="15000"/>
                  <a:lumOff val="85000"/>
                </a:schemeClr>
              </a:solidFill>
              <a:round/>
            </a:ln>
            <a:effectLst/>
          </c:spPr>
        </c:majorGridlines>
        <c:numFmt formatCode="#,##0_ ;\-#,##0\ "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208990079"/>
        <c:crosses val="autoZero"/>
        <c:crossBetween val="between"/>
        <c:majorUnit val="1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473893894116603E-2"/>
          <c:y val="1.8552351867959602E-2"/>
          <c:w val="0.90582423882004404"/>
          <c:h val="0.92761717136035804"/>
        </c:manualLayout>
      </c:layout>
      <c:doughnutChart>
        <c:varyColors val="1"/>
        <c:ser>
          <c:idx val="0"/>
          <c:order val="0"/>
          <c:tx>
            <c:strRef>
              <c:f>Sheet1!$B$1</c:f>
              <c:strCache>
                <c:ptCount val="1"/>
                <c:pt idx="0">
                  <c:v>Series 1</c:v>
                </c:pt>
              </c:strCache>
            </c:strRef>
          </c:tx>
          <c:spPr>
            <a:ln>
              <a:noFill/>
            </a:ln>
          </c:spPr>
          <c:dPt>
            <c:idx val="0"/>
            <c:bubble3D val="0"/>
            <c:spPr>
              <a:solidFill>
                <a:schemeClr val="bg2">
                  <a:lumMod val="60000"/>
                  <a:lumOff val="40000"/>
                </a:schemeClr>
              </a:solidFill>
              <a:ln>
                <a:noFill/>
              </a:ln>
              <a:effectLst/>
            </c:spPr>
            <c:extLst>
              <c:ext xmlns:c16="http://schemas.microsoft.com/office/drawing/2014/chart" uri="{C3380CC4-5D6E-409C-BE32-E72D297353CC}">
                <c16:uniqueId val="{00000001-14BA-EA46-B5CC-3160A08E69A2}"/>
              </c:ext>
            </c:extLst>
          </c:dPt>
          <c:dPt>
            <c:idx val="1"/>
            <c:bubble3D val="0"/>
            <c:spPr>
              <a:solidFill>
                <a:schemeClr val="bg2">
                  <a:lumMod val="20000"/>
                  <a:lumOff val="80000"/>
                </a:schemeClr>
              </a:solidFill>
              <a:ln w="31750">
                <a:noFill/>
              </a:ln>
              <a:effectLst/>
            </c:spPr>
            <c:extLst>
              <c:ext xmlns:c16="http://schemas.microsoft.com/office/drawing/2014/chart" uri="{C3380CC4-5D6E-409C-BE32-E72D297353CC}">
                <c16:uniqueId val="{00000003-14BA-EA46-B5CC-3160A08E69A2}"/>
              </c:ext>
            </c:extLst>
          </c:dPt>
          <c:dPt>
            <c:idx val="2"/>
            <c:bubble3D val="0"/>
            <c:spPr>
              <a:solidFill>
                <a:schemeClr val="bg2">
                  <a:lumMod val="75000"/>
                </a:schemeClr>
              </a:solidFill>
              <a:ln w="31750">
                <a:noFill/>
              </a:ln>
              <a:effectLst/>
            </c:spPr>
            <c:extLst>
              <c:ext xmlns:c16="http://schemas.microsoft.com/office/drawing/2014/chart" uri="{C3380CC4-5D6E-409C-BE32-E72D297353CC}">
                <c16:uniqueId val="{00000005-14BA-EA46-B5CC-3160A08E69A2}"/>
              </c:ext>
            </c:extLst>
          </c:dPt>
          <c:dPt>
            <c:idx val="3"/>
            <c:bubble3D val="0"/>
            <c:spPr>
              <a:solidFill>
                <a:schemeClr val="bg2">
                  <a:lumMod val="50000"/>
                </a:schemeClr>
              </a:solidFill>
              <a:ln>
                <a:noFill/>
              </a:ln>
              <a:effectLst/>
            </c:spPr>
            <c:extLst>
              <c:ext xmlns:c16="http://schemas.microsoft.com/office/drawing/2014/chart" uri="{C3380CC4-5D6E-409C-BE32-E72D297353CC}">
                <c16:uniqueId val="{00000007-14BA-EA46-B5CC-3160A08E69A2}"/>
              </c:ext>
            </c:extLst>
          </c:dPt>
          <c:dPt>
            <c:idx val="6"/>
            <c:bubble3D val="0"/>
            <c:spPr>
              <a:solidFill>
                <a:schemeClr val="tx1"/>
              </a:solidFill>
              <a:ln>
                <a:noFill/>
              </a:ln>
              <a:effectLst/>
            </c:spPr>
            <c:extLst>
              <c:ext xmlns:c16="http://schemas.microsoft.com/office/drawing/2014/chart" uri="{C3380CC4-5D6E-409C-BE32-E72D297353CC}">
                <c16:uniqueId val="{00000009-14BA-EA46-B5CC-3160A08E69A2}"/>
              </c:ext>
            </c:extLst>
          </c:dPt>
          <c:dPt>
            <c:idx val="7"/>
            <c:bubble3D val="0"/>
            <c:spPr>
              <a:solidFill>
                <a:schemeClr val="bg1">
                  <a:lumMod val="50000"/>
                </a:schemeClr>
              </a:solidFill>
              <a:ln>
                <a:noFill/>
              </a:ln>
              <a:effectLst/>
            </c:spPr>
            <c:extLst>
              <c:ext xmlns:c16="http://schemas.microsoft.com/office/drawing/2014/chart" uri="{C3380CC4-5D6E-409C-BE32-E72D297353CC}">
                <c16:uniqueId val="{0000000B-14BA-EA46-B5CC-3160A08E69A2}"/>
              </c:ext>
            </c:extLst>
          </c:dPt>
          <c:dLbls>
            <c:dLbl>
              <c:idx val="0"/>
              <c:layout>
                <c:manualLayout>
                  <c:x val="-2.6236689547714676E-2"/>
                  <c:y val="0.13885909280121905"/>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4BA-EA46-B5CC-3160A08E69A2}"/>
                </c:ext>
              </c:extLst>
            </c:dLbl>
            <c:dLbl>
              <c:idx val="1"/>
              <c:layout>
                <c:manualLayout>
                  <c:x val="-0.12800804764757293"/>
                  <c:y val="9.3222057062808311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DIN OT Medium" panose="020B0504020101020102" pitchFamily="34" charset="77"/>
                      <a:ea typeface="Univers LT Std 47 Cn Lt" charset="0"/>
                      <a:cs typeface="Univers LT Std 47 Cn Lt" charset="0"/>
                    </a:defRPr>
                  </a:pPr>
                  <a:endParaRPr lang="fr-FR"/>
                </a:p>
              </c:txPr>
              <c:showLegendKey val="0"/>
              <c:showVal val="0"/>
              <c:showCatName val="0"/>
              <c:showSerName val="0"/>
              <c:showPercent val="1"/>
              <c:showBubbleSize val="0"/>
              <c:extLst>
                <c:ext xmlns:c15="http://schemas.microsoft.com/office/drawing/2012/chart" uri="{CE6537A1-D6FC-4f65-9D91-7224C49458BB}">
                  <c15:layout>
                    <c:manualLayout>
                      <c:w val="0.18817405377314847"/>
                      <c:h val="7.5178472831780724E-2"/>
                    </c:manualLayout>
                  </c15:layout>
                </c:ext>
                <c:ext xmlns:c16="http://schemas.microsoft.com/office/drawing/2014/chart" uri="{C3380CC4-5D6E-409C-BE32-E72D297353CC}">
                  <c16:uniqueId val="{00000003-14BA-EA46-B5CC-3160A08E69A2}"/>
                </c:ext>
              </c:extLst>
            </c:dLbl>
            <c:dLbl>
              <c:idx val="2"/>
              <c:layout>
                <c:manualLayout>
                  <c:x val="-1.7601057962048229E-2"/>
                  <c:y val="-0.14481314044855598"/>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4BA-EA46-B5CC-3160A08E69A2}"/>
                </c:ext>
              </c:extLst>
            </c:dLbl>
            <c:dLbl>
              <c:idx val="3"/>
              <c:delete val="1"/>
              <c:extLst>
                <c:ext xmlns:c15="http://schemas.microsoft.com/office/drawing/2012/chart" uri="{CE6537A1-D6FC-4f65-9D91-7224C49458BB}"/>
                <c:ext xmlns:c16="http://schemas.microsoft.com/office/drawing/2014/chart" uri="{C3380CC4-5D6E-409C-BE32-E72D297353CC}">
                  <c16:uniqueId val="{00000007-14BA-EA46-B5CC-3160A08E69A2}"/>
                </c:ext>
              </c:extLst>
            </c:dLbl>
            <c:dLbl>
              <c:idx val="5"/>
              <c:delete val="1"/>
              <c:extLst>
                <c:ext xmlns:c15="http://schemas.microsoft.com/office/drawing/2012/chart" uri="{CE6537A1-D6FC-4f65-9D91-7224C49458BB}"/>
                <c:ext xmlns:c16="http://schemas.microsoft.com/office/drawing/2014/chart" uri="{C3380CC4-5D6E-409C-BE32-E72D297353CC}">
                  <c16:uniqueId val="{0000000D-14BA-EA46-B5CC-3160A08E69A2}"/>
                </c:ext>
              </c:extLst>
            </c:dLbl>
            <c:dLbl>
              <c:idx val="6"/>
              <c:layout>
                <c:manualLayout>
                  <c:x val="0.12991296036243055"/>
                  <c:y val="5.276053943704914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14BA-EA46-B5CC-3160A08E69A2}"/>
                </c:ext>
              </c:extLst>
            </c:dLbl>
            <c:dLbl>
              <c:idx val="7"/>
              <c:layout>
                <c:manualLayout>
                  <c:x val="2.5982592072486065E-2"/>
                  <c:y val="0.1213492407052131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14BA-EA46-B5CC-3160A08E69A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DIN OT Medium" panose="020B0504020101020102" pitchFamily="34" charset="77"/>
                    <a:ea typeface="Univers LT Std 47 Cn Lt" charset="0"/>
                    <a:cs typeface="Univers LT Std 47 Cn Lt" charset="0"/>
                  </a:defRPr>
                </a:pPr>
                <a:endParaRPr lang="fr-FR"/>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Sheet1!$A$2:$A$9</c:f>
              <c:strCache>
                <c:ptCount val="8"/>
                <c:pt idx="0">
                  <c:v>Equity</c:v>
                </c:pt>
                <c:pt idx="1">
                  <c:v>Bonds</c:v>
                </c:pt>
                <c:pt idx="2">
                  <c:v>Mixed</c:v>
                </c:pt>
                <c:pt idx="3">
                  <c:v>MM</c:v>
                </c:pt>
                <c:pt idx="4">
                  <c:v>Guaranteed</c:v>
                </c:pt>
                <c:pt idx="5">
                  <c:v>ARIS</c:v>
                </c:pt>
                <c:pt idx="6">
                  <c:v>RE</c:v>
                </c:pt>
                <c:pt idx="7">
                  <c:v>Others</c:v>
                </c:pt>
              </c:strCache>
            </c:strRef>
          </c:cat>
          <c:val>
            <c:numRef>
              <c:f>Sheet1!$B$2:$B$9</c:f>
              <c:numCache>
                <c:formatCode>_-* #,##0.00\ [$€-140C]_-;\-* #,##0.00\ [$€-140C]_-;_-* "-"??\ [$€-140C]_-;_-@_-</c:formatCode>
                <c:ptCount val="8"/>
                <c:pt idx="0">
                  <c:v>28</c:v>
                </c:pt>
                <c:pt idx="1">
                  <c:v>88</c:v>
                </c:pt>
                <c:pt idx="2">
                  <c:v>149</c:v>
                </c:pt>
                <c:pt idx="3">
                  <c:v>4</c:v>
                </c:pt>
                <c:pt idx="5">
                  <c:v>21</c:v>
                </c:pt>
                <c:pt idx="6">
                  <c:v>86</c:v>
                </c:pt>
                <c:pt idx="7">
                  <c:v>35</c:v>
                </c:pt>
              </c:numCache>
            </c:numRef>
          </c:val>
          <c:extLst>
            <c:ext xmlns:c16="http://schemas.microsoft.com/office/drawing/2014/chart" uri="{C3380CC4-5D6E-409C-BE32-E72D297353CC}">
              <c16:uniqueId val="{0000000E-14BA-EA46-B5CC-3160A08E69A2}"/>
            </c:ext>
          </c:extLst>
        </c:ser>
        <c:dLbls>
          <c:showLegendKey val="0"/>
          <c:showVal val="0"/>
          <c:showCatName val="0"/>
          <c:showSerName val="0"/>
          <c:showPercent val="0"/>
          <c:showBubbleSize val="0"/>
          <c:showLeaderLines val="0"/>
        </c:dLbls>
        <c:firstSliceAng val="0"/>
        <c:holeSize val="70"/>
      </c:doughnutChart>
      <c:spPr>
        <a:noFill/>
        <a:ln w="25400">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473893894116603E-2"/>
          <c:y val="1.8552351867959602E-2"/>
          <c:w val="0.90582423882004404"/>
          <c:h val="0.92761717136035804"/>
        </c:manualLayout>
      </c:layout>
      <c:doughnutChart>
        <c:varyColors val="1"/>
        <c:ser>
          <c:idx val="0"/>
          <c:order val="0"/>
          <c:tx>
            <c:strRef>
              <c:f>Sheet1!$B$1</c:f>
              <c:strCache>
                <c:ptCount val="1"/>
                <c:pt idx="0">
                  <c:v>Series 1</c:v>
                </c:pt>
              </c:strCache>
            </c:strRef>
          </c:tx>
          <c:dPt>
            <c:idx val="0"/>
            <c:bubble3D val="0"/>
            <c:spPr>
              <a:solidFill>
                <a:schemeClr val="bg2">
                  <a:lumMod val="60000"/>
                  <a:lumOff val="40000"/>
                </a:schemeClr>
              </a:solidFill>
              <a:ln>
                <a:noFill/>
              </a:ln>
              <a:effectLst/>
            </c:spPr>
            <c:extLst>
              <c:ext xmlns:c16="http://schemas.microsoft.com/office/drawing/2014/chart" uri="{C3380CC4-5D6E-409C-BE32-E72D297353CC}">
                <c16:uniqueId val="{00000001-7C08-C643-8CA6-D3C7A7C79C9B}"/>
              </c:ext>
            </c:extLst>
          </c:dPt>
          <c:dPt>
            <c:idx val="1"/>
            <c:bubble3D val="0"/>
            <c:spPr>
              <a:solidFill>
                <a:schemeClr val="bg2">
                  <a:lumMod val="20000"/>
                  <a:lumOff val="80000"/>
                </a:schemeClr>
              </a:solidFill>
              <a:ln>
                <a:noFill/>
              </a:ln>
              <a:effectLst/>
            </c:spPr>
            <c:extLst>
              <c:ext xmlns:c16="http://schemas.microsoft.com/office/drawing/2014/chart" uri="{C3380CC4-5D6E-409C-BE32-E72D297353CC}">
                <c16:uniqueId val="{00000003-7C08-C643-8CA6-D3C7A7C79C9B}"/>
              </c:ext>
            </c:extLst>
          </c:dPt>
          <c:dPt>
            <c:idx val="2"/>
            <c:bubble3D val="0"/>
            <c:spPr>
              <a:solidFill>
                <a:schemeClr val="bg2">
                  <a:lumMod val="75000"/>
                </a:schemeClr>
              </a:solidFill>
              <a:ln w="31750">
                <a:noFill/>
              </a:ln>
              <a:effectLst/>
            </c:spPr>
            <c:extLst>
              <c:ext xmlns:c16="http://schemas.microsoft.com/office/drawing/2014/chart" uri="{C3380CC4-5D6E-409C-BE32-E72D297353CC}">
                <c16:uniqueId val="{00000005-7C08-C643-8CA6-D3C7A7C79C9B}"/>
              </c:ext>
            </c:extLst>
          </c:dPt>
          <c:dPt>
            <c:idx val="3"/>
            <c:bubble3D val="0"/>
            <c:spPr>
              <a:solidFill>
                <a:schemeClr val="bg2">
                  <a:lumMod val="50000"/>
                </a:schemeClr>
              </a:solidFill>
              <a:ln>
                <a:noFill/>
              </a:ln>
              <a:effectLst/>
            </c:spPr>
            <c:extLst>
              <c:ext xmlns:c16="http://schemas.microsoft.com/office/drawing/2014/chart" uri="{C3380CC4-5D6E-409C-BE32-E72D297353CC}">
                <c16:uniqueId val="{00000007-7C08-C643-8CA6-D3C7A7C79C9B}"/>
              </c:ext>
            </c:extLst>
          </c:dPt>
          <c:dPt>
            <c:idx val="6"/>
            <c:bubble3D val="0"/>
            <c:spPr>
              <a:solidFill>
                <a:schemeClr val="tx1"/>
              </a:solidFill>
              <a:ln>
                <a:noFill/>
              </a:ln>
              <a:effectLst/>
            </c:spPr>
            <c:extLst>
              <c:ext xmlns:c16="http://schemas.microsoft.com/office/drawing/2014/chart" uri="{C3380CC4-5D6E-409C-BE32-E72D297353CC}">
                <c16:uniqueId val="{00000009-7C08-C643-8CA6-D3C7A7C79C9B}"/>
              </c:ext>
            </c:extLst>
          </c:dPt>
          <c:dPt>
            <c:idx val="7"/>
            <c:bubble3D val="0"/>
            <c:spPr>
              <a:solidFill>
                <a:schemeClr val="bg1">
                  <a:lumMod val="50000"/>
                </a:schemeClr>
              </a:solidFill>
              <a:ln>
                <a:noFill/>
              </a:ln>
              <a:effectLst/>
            </c:spPr>
            <c:extLst>
              <c:ext xmlns:c16="http://schemas.microsoft.com/office/drawing/2014/chart" uri="{C3380CC4-5D6E-409C-BE32-E72D297353CC}">
                <c16:uniqueId val="{0000000B-7C08-C643-8CA6-D3C7A7C79C9B}"/>
              </c:ext>
            </c:extLst>
          </c:dPt>
          <c:dLbls>
            <c:dLbl>
              <c:idx val="0"/>
              <c:layout>
                <c:manualLayout>
                  <c:x val="-0.13224929366250068"/>
                  <c:y val="0.1380394349720119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C08-C643-8CA6-D3C7A7C79C9B}"/>
                </c:ext>
              </c:extLst>
            </c:dLbl>
            <c:dLbl>
              <c:idx val="1"/>
              <c:layout>
                <c:manualLayout>
                  <c:x val="-4.7214646810791662E-2"/>
                  <c:y val="-0.1363095539781862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DIN OT Medium" panose="020B0504020101020102" pitchFamily="34" charset="77"/>
                      <a:ea typeface="Univers LT Std 47 Cn Lt" charset="0"/>
                      <a:cs typeface="Univers LT Std 47 Cn Lt" charset="0"/>
                    </a:defRPr>
                  </a:pPr>
                  <a:endParaRPr lang="fr-FR"/>
                </a:p>
              </c:txPr>
              <c:showLegendKey val="0"/>
              <c:showVal val="0"/>
              <c:showCatName val="0"/>
              <c:showSerName val="0"/>
              <c:showPercent val="1"/>
              <c:showBubbleSize val="0"/>
              <c:extLst>
                <c:ext xmlns:c15="http://schemas.microsoft.com/office/drawing/2012/chart" uri="{CE6537A1-D6FC-4f65-9D91-7224C49458BB}">
                  <c15:layout>
                    <c:manualLayout>
                      <c:w val="0.18817405377314847"/>
                      <c:h val="7.5178472831780724E-2"/>
                    </c:manualLayout>
                  </c15:layout>
                </c:ext>
                <c:ext xmlns:c16="http://schemas.microsoft.com/office/drawing/2014/chart" uri="{C3380CC4-5D6E-409C-BE32-E72D297353CC}">
                  <c16:uniqueId val="{00000003-7C08-C643-8CA6-D3C7A7C79C9B}"/>
                </c:ext>
              </c:extLst>
            </c:dLbl>
            <c:dLbl>
              <c:idx val="2"/>
              <c:layout>
                <c:manualLayout>
                  <c:x val="0.14084195839104399"/>
                  <c:y val="-9.420622807010255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C08-C643-8CA6-D3C7A7C79C9B}"/>
                </c:ext>
              </c:extLst>
            </c:dLbl>
            <c:dLbl>
              <c:idx val="3"/>
              <c:delete val="1"/>
              <c:extLst>
                <c:ext xmlns:c15="http://schemas.microsoft.com/office/drawing/2012/chart" uri="{CE6537A1-D6FC-4f65-9D91-7224C49458BB}"/>
                <c:ext xmlns:c16="http://schemas.microsoft.com/office/drawing/2014/chart" uri="{C3380CC4-5D6E-409C-BE32-E72D297353CC}">
                  <c16:uniqueId val="{00000007-7C08-C643-8CA6-D3C7A7C79C9B}"/>
                </c:ext>
              </c:extLst>
            </c:dLbl>
            <c:dLbl>
              <c:idx val="4"/>
              <c:delete val="1"/>
              <c:extLst>
                <c:ext xmlns:c15="http://schemas.microsoft.com/office/drawing/2012/chart" uri="{CE6537A1-D6FC-4f65-9D91-7224C49458BB}"/>
                <c:ext xmlns:c16="http://schemas.microsoft.com/office/drawing/2014/chart" uri="{C3380CC4-5D6E-409C-BE32-E72D297353CC}">
                  <c16:uniqueId val="{0000000C-7C08-C643-8CA6-D3C7A7C79C9B}"/>
                </c:ext>
              </c:extLst>
            </c:dLbl>
            <c:dLbl>
              <c:idx val="5"/>
              <c:delete val="1"/>
              <c:extLst>
                <c:ext xmlns:c15="http://schemas.microsoft.com/office/drawing/2012/chart" uri="{CE6537A1-D6FC-4f65-9D91-7224C49458BB}"/>
                <c:ext xmlns:c16="http://schemas.microsoft.com/office/drawing/2014/chart" uri="{C3380CC4-5D6E-409C-BE32-E72D297353CC}">
                  <c16:uniqueId val="{0000000D-7C08-C643-8CA6-D3C7A7C79C9B}"/>
                </c:ext>
              </c:extLst>
            </c:dLbl>
            <c:dLbl>
              <c:idx val="6"/>
              <c:delete val="1"/>
              <c:extLst>
                <c:ext xmlns:c15="http://schemas.microsoft.com/office/drawing/2012/chart" uri="{CE6537A1-D6FC-4f65-9D91-7224C49458BB}"/>
                <c:ext xmlns:c16="http://schemas.microsoft.com/office/drawing/2014/chart" uri="{C3380CC4-5D6E-409C-BE32-E72D297353CC}">
                  <c16:uniqueId val="{00000009-7C08-C643-8CA6-D3C7A7C79C9B}"/>
                </c:ext>
              </c:extLst>
            </c:dLbl>
            <c:dLbl>
              <c:idx val="7"/>
              <c:layout>
                <c:manualLayout>
                  <c:x val="5.2652944885426212E-2"/>
                  <c:y val="0.12032672442864106"/>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7C08-C643-8CA6-D3C7A7C79C9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DIN OT Medium" panose="020B0504020101020102" pitchFamily="34" charset="77"/>
                    <a:ea typeface="Univers LT Std 47 Cn Lt" charset="0"/>
                    <a:cs typeface="Univers LT Std 47 Cn Lt" charset="0"/>
                  </a:defRPr>
                </a:pPr>
                <a:endParaRPr lang="fr-FR"/>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Sheet1!$A$2:$A$9</c:f>
              <c:strCache>
                <c:ptCount val="8"/>
                <c:pt idx="0">
                  <c:v>Equity</c:v>
                </c:pt>
                <c:pt idx="1">
                  <c:v>Bonds</c:v>
                </c:pt>
                <c:pt idx="2">
                  <c:v>Mixed</c:v>
                </c:pt>
                <c:pt idx="3">
                  <c:v>MM</c:v>
                </c:pt>
                <c:pt idx="4">
                  <c:v>Guaranteed</c:v>
                </c:pt>
                <c:pt idx="5">
                  <c:v>ARIS</c:v>
                </c:pt>
                <c:pt idx="6">
                  <c:v>RE</c:v>
                </c:pt>
                <c:pt idx="7">
                  <c:v>Others</c:v>
                </c:pt>
              </c:strCache>
            </c:strRef>
          </c:cat>
          <c:val>
            <c:numRef>
              <c:f>Sheet1!$B$2:$B$9</c:f>
              <c:numCache>
                <c:formatCode>_-* #,##0.00\ [$€-140C]_-;\-* #,##0.00\ [$€-140C]_-;_-* "-"??\ [$€-140C]_-;_-@_-</c:formatCode>
                <c:ptCount val="8"/>
                <c:pt idx="0">
                  <c:v>1922</c:v>
                </c:pt>
                <c:pt idx="1">
                  <c:v>1349</c:v>
                </c:pt>
                <c:pt idx="2">
                  <c:v>1046</c:v>
                </c:pt>
                <c:pt idx="3">
                  <c:v>553</c:v>
                </c:pt>
                <c:pt idx="6">
                  <c:v>134</c:v>
                </c:pt>
                <c:pt idx="7">
                  <c:v>653</c:v>
                </c:pt>
              </c:numCache>
            </c:numRef>
          </c:val>
          <c:extLst>
            <c:ext xmlns:c16="http://schemas.microsoft.com/office/drawing/2014/chart" uri="{C3380CC4-5D6E-409C-BE32-E72D297353CC}">
              <c16:uniqueId val="{0000000E-7C08-C643-8CA6-D3C7A7C79C9B}"/>
            </c:ext>
          </c:extLst>
        </c:ser>
        <c:dLbls>
          <c:showLegendKey val="0"/>
          <c:showVal val="0"/>
          <c:showCatName val="0"/>
          <c:showSerName val="0"/>
          <c:showPercent val="0"/>
          <c:showBubbleSize val="0"/>
          <c:showLeaderLines val="0"/>
        </c:dLbls>
        <c:firstSliceAng val="0"/>
        <c:holeSize val="70"/>
      </c:doughnutChart>
      <c:spPr>
        <a:noFill/>
        <a:ln w="25400">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473893894116603E-2"/>
          <c:y val="1.8552351867959602E-2"/>
          <c:w val="0.90582423882004404"/>
          <c:h val="0.92761717136035804"/>
        </c:manualLayout>
      </c:layout>
      <c:doughnutChart>
        <c:varyColors val="1"/>
        <c:ser>
          <c:idx val="0"/>
          <c:order val="0"/>
          <c:tx>
            <c:strRef>
              <c:f>Sheet1!$B$1</c:f>
              <c:strCache>
                <c:ptCount val="1"/>
                <c:pt idx="0">
                  <c:v>Series 1</c:v>
                </c:pt>
              </c:strCache>
            </c:strRef>
          </c:tx>
          <c:dPt>
            <c:idx val="0"/>
            <c:bubble3D val="0"/>
            <c:spPr>
              <a:solidFill>
                <a:schemeClr val="bg2">
                  <a:lumMod val="60000"/>
                  <a:lumOff val="40000"/>
                </a:schemeClr>
              </a:solidFill>
              <a:ln>
                <a:noFill/>
              </a:ln>
              <a:effectLst/>
            </c:spPr>
            <c:extLst>
              <c:ext xmlns:c16="http://schemas.microsoft.com/office/drawing/2014/chart" uri="{C3380CC4-5D6E-409C-BE32-E72D297353CC}">
                <c16:uniqueId val="{00000001-D326-F84D-A166-125C78E794CA}"/>
              </c:ext>
            </c:extLst>
          </c:dPt>
          <c:dPt>
            <c:idx val="1"/>
            <c:bubble3D val="0"/>
            <c:spPr>
              <a:solidFill>
                <a:schemeClr val="bg2">
                  <a:lumMod val="20000"/>
                  <a:lumOff val="80000"/>
                </a:schemeClr>
              </a:solidFill>
              <a:ln>
                <a:noFill/>
              </a:ln>
              <a:effectLst/>
            </c:spPr>
            <c:extLst>
              <c:ext xmlns:c16="http://schemas.microsoft.com/office/drawing/2014/chart" uri="{C3380CC4-5D6E-409C-BE32-E72D297353CC}">
                <c16:uniqueId val="{00000003-D326-F84D-A166-125C78E794CA}"/>
              </c:ext>
            </c:extLst>
          </c:dPt>
          <c:dPt>
            <c:idx val="2"/>
            <c:bubble3D val="0"/>
            <c:spPr>
              <a:solidFill>
                <a:schemeClr val="bg2">
                  <a:lumMod val="75000"/>
                </a:schemeClr>
              </a:solidFill>
              <a:ln w="31750">
                <a:noFill/>
              </a:ln>
              <a:effectLst/>
            </c:spPr>
            <c:extLst>
              <c:ext xmlns:c16="http://schemas.microsoft.com/office/drawing/2014/chart" uri="{C3380CC4-5D6E-409C-BE32-E72D297353CC}">
                <c16:uniqueId val="{00000005-D326-F84D-A166-125C78E794CA}"/>
              </c:ext>
            </c:extLst>
          </c:dPt>
          <c:dPt>
            <c:idx val="3"/>
            <c:bubble3D val="0"/>
            <c:spPr>
              <a:solidFill>
                <a:schemeClr val="bg2">
                  <a:lumMod val="50000"/>
                </a:schemeClr>
              </a:solidFill>
              <a:ln>
                <a:noFill/>
              </a:ln>
              <a:effectLst/>
            </c:spPr>
            <c:extLst>
              <c:ext xmlns:c16="http://schemas.microsoft.com/office/drawing/2014/chart" uri="{C3380CC4-5D6E-409C-BE32-E72D297353CC}">
                <c16:uniqueId val="{00000007-D326-F84D-A166-125C78E794CA}"/>
              </c:ext>
            </c:extLst>
          </c:dPt>
          <c:dPt>
            <c:idx val="6"/>
            <c:bubble3D val="0"/>
            <c:spPr>
              <a:solidFill>
                <a:schemeClr val="tx1"/>
              </a:solidFill>
              <a:ln>
                <a:noFill/>
              </a:ln>
              <a:effectLst/>
            </c:spPr>
            <c:extLst>
              <c:ext xmlns:c16="http://schemas.microsoft.com/office/drawing/2014/chart" uri="{C3380CC4-5D6E-409C-BE32-E72D297353CC}">
                <c16:uniqueId val="{00000009-D326-F84D-A166-125C78E794CA}"/>
              </c:ext>
            </c:extLst>
          </c:dPt>
          <c:dPt>
            <c:idx val="7"/>
            <c:bubble3D val="0"/>
            <c:spPr>
              <a:solidFill>
                <a:schemeClr val="bg1">
                  <a:lumMod val="50000"/>
                </a:schemeClr>
              </a:solidFill>
              <a:ln>
                <a:noFill/>
              </a:ln>
              <a:effectLst/>
            </c:spPr>
            <c:extLst>
              <c:ext xmlns:c16="http://schemas.microsoft.com/office/drawing/2014/chart" uri="{C3380CC4-5D6E-409C-BE32-E72D297353CC}">
                <c16:uniqueId val="{0000000B-D326-F84D-A166-125C78E794CA}"/>
              </c:ext>
            </c:extLst>
          </c:dPt>
          <c:dLbls>
            <c:dLbl>
              <c:idx val="0"/>
              <c:layout>
                <c:manualLayout>
                  <c:x val="-0.11665974479785757"/>
                  <c:y val="0.1116591652534873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326-F84D-A166-125C78E794CA}"/>
                </c:ext>
              </c:extLst>
            </c:dLbl>
            <c:dLbl>
              <c:idx val="1"/>
              <c:layout>
                <c:manualLayout>
                  <c:x val="-9.3983293404720641E-2"/>
                  <c:y val="-0.10465323031595679"/>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DIN OT Medium" panose="020B0504020101020102" pitchFamily="34" charset="77"/>
                      <a:ea typeface="Univers LT Std 47 Cn Lt" charset="0"/>
                      <a:cs typeface="Univers LT Std 47 Cn Lt" charset="0"/>
                    </a:defRPr>
                  </a:pPr>
                  <a:endParaRPr lang="fr-FR"/>
                </a:p>
              </c:txPr>
              <c:showLegendKey val="0"/>
              <c:showVal val="0"/>
              <c:showCatName val="0"/>
              <c:showSerName val="0"/>
              <c:showPercent val="1"/>
              <c:showBubbleSize val="0"/>
              <c:extLst>
                <c:ext xmlns:c15="http://schemas.microsoft.com/office/drawing/2012/chart" uri="{CE6537A1-D6FC-4f65-9D91-7224C49458BB}">
                  <c15:layout>
                    <c:manualLayout>
                      <c:w val="0.18817405377314847"/>
                      <c:h val="7.5178472831780724E-2"/>
                    </c:manualLayout>
                  </c15:layout>
                </c:ext>
                <c:ext xmlns:c16="http://schemas.microsoft.com/office/drawing/2014/chart" uri="{C3380CC4-5D6E-409C-BE32-E72D297353CC}">
                  <c16:uniqueId val="{00000003-D326-F84D-A166-125C78E794CA}"/>
                </c:ext>
              </c:extLst>
            </c:dLbl>
            <c:dLbl>
              <c:idx val="2"/>
              <c:layout>
                <c:manualLayout>
                  <c:x val="5.3601860925675494E-4"/>
                  <c:y val="-0.131138605676037"/>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326-F84D-A166-125C78E794CA}"/>
                </c:ext>
              </c:extLst>
            </c:dLbl>
            <c:dLbl>
              <c:idx val="3"/>
              <c:delete val="1"/>
              <c:extLst>
                <c:ext xmlns:c15="http://schemas.microsoft.com/office/drawing/2012/chart" uri="{CE6537A1-D6FC-4f65-9D91-7224C49458BB}"/>
                <c:ext xmlns:c16="http://schemas.microsoft.com/office/drawing/2014/chart" uri="{C3380CC4-5D6E-409C-BE32-E72D297353CC}">
                  <c16:uniqueId val="{00000007-D326-F84D-A166-125C78E794CA}"/>
                </c:ext>
              </c:extLst>
            </c:dLbl>
            <c:dLbl>
              <c:idx val="4"/>
              <c:delete val="1"/>
              <c:extLst>
                <c:ext xmlns:c15="http://schemas.microsoft.com/office/drawing/2012/chart" uri="{CE6537A1-D6FC-4f65-9D91-7224C49458BB}"/>
                <c:ext xmlns:c16="http://schemas.microsoft.com/office/drawing/2014/chart" uri="{C3380CC4-5D6E-409C-BE32-E72D297353CC}">
                  <c16:uniqueId val="{0000000C-D326-F84D-A166-125C78E794CA}"/>
                </c:ext>
              </c:extLst>
            </c:dLbl>
            <c:dLbl>
              <c:idx val="5"/>
              <c:delete val="1"/>
              <c:extLst>
                <c:ext xmlns:c15="http://schemas.microsoft.com/office/drawing/2012/chart" uri="{CE6537A1-D6FC-4f65-9D91-7224C49458BB}"/>
                <c:ext xmlns:c16="http://schemas.microsoft.com/office/drawing/2014/chart" uri="{C3380CC4-5D6E-409C-BE32-E72D297353CC}">
                  <c16:uniqueId val="{0000000D-D326-F84D-A166-125C78E794CA}"/>
                </c:ext>
              </c:extLst>
            </c:dLbl>
            <c:dLbl>
              <c:idx val="6"/>
              <c:layout>
                <c:manualLayout>
                  <c:x val="8.128456245946615E-2"/>
                  <c:y val="-0.1019857072944977"/>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D326-F84D-A166-125C78E794CA}"/>
                </c:ext>
              </c:extLst>
            </c:dLbl>
            <c:dLbl>
              <c:idx val="7"/>
              <c:layout>
                <c:manualLayout>
                  <c:x val="0.13060072955815286"/>
                  <c:y val="0.10449868763351117"/>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D326-F84D-A166-125C78E794C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DIN OT Medium" panose="020B0504020101020102" pitchFamily="34" charset="77"/>
                    <a:ea typeface="Univers LT Std 47 Cn Lt" charset="0"/>
                    <a:cs typeface="Univers LT Std 47 Cn Lt" charset="0"/>
                  </a:defRPr>
                </a:pPr>
                <a:endParaRPr lang="fr-FR"/>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Sheet1!$A$2:$A$9</c:f>
              <c:strCache>
                <c:ptCount val="8"/>
                <c:pt idx="0">
                  <c:v>Equity</c:v>
                </c:pt>
                <c:pt idx="1">
                  <c:v>Bonds</c:v>
                </c:pt>
                <c:pt idx="2">
                  <c:v>Mixed</c:v>
                </c:pt>
                <c:pt idx="3">
                  <c:v>MM</c:v>
                </c:pt>
                <c:pt idx="4">
                  <c:v>Guaranteed</c:v>
                </c:pt>
                <c:pt idx="5">
                  <c:v>ARIS</c:v>
                </c:pt>
                <c:pt idx="6">
                  <c:v>RE</c:v>
                </c:pt>
                <c:pt idx="7">
                  <c:v>Others</c:v>
                </c:pt>
              </c:strCache>
            </c:strRef>
          </c:cat>
          <c:val>
            <c:numRef>
              <c:f>Sheet1!$B$2:$B$9</c:f>
              <c:numCache>
                <c:formatCode>_-* #,##0.00\ [$€-140C]_-;\-* #,##0.00\ [$€-140C]_-;_-* "-"??\ [$€-140C]_-;_-@_-</c:formatCode>
                <c:ptCount val="8"/>
                <c:pt idx="0">
                  <c:v>297</c:v>
                </c:pt>
                <c:pt idx="1">
                  <c:v>90</c:v>
                </c:pt>
                <c:pt idx="2">
                  <c:v>79</c:v>
                </c:pt>
                <c:pt idx="6">
                  <c:v>121</c:v>
                </c:pt>
                <c:pt idx="7">
                  <c:v>287</c:v>
                </c:pt>
              </c:numCache>
            </c:numRef>
          </c:val>
          <c:extLst>
            <c:ext xmlns:c16="http://schemas.microsoft.com/office/drawing/2014/chart" uri="{C3380CC4-5D6E-409C-BE32-E72D297353CC}">
              <c16:uniqueId val="{0000000E-D326-F84D-A166-125C78E794CA}"/>
            </c:ext>
          </c:extLst>
        </c:ser>
        <c:dLbls>
          <c:showLegendKey val="0"/>
          <c:showVal val="0"/>
          <c:showCatName val="0"/>
          <c:showSerName val="0"/>
          <c:showPercent val="0"/>
          <c:showBubbleSize val="0"/>
          <c:showLeaderLines val="0"/>
        </c:dLbls>
        <c:firstSliceAng val="0"/>
        <c:holeSize val="70"/>
      </c:doughnutChart>
      <c:spPr>
        <a:noFill/>
        <a:ln w="25400">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032214922179314E-2"/>
          <c:y val="4.0911198100689578E-2"/>
          <c:w val="0.90761322032198199"/>
          <c:h val="0.86285406709143642"/>
        </c:manualLayout>
      </c:layout>
      <c:barChart>
        <c:barDir val="col"/>
        <c:grouping val="clustered"/>
        <c:varyColors val="0"/>
        <c:ser>
          <c:idx val="7"/>
          <c:order val="7"/>
          <c:tx>
            <c:strRef>
              <c:f>'Tx d''Epargne'!$I$13</c:f>
              <c:strCache>
                <c:ptCount val="1"/>
                <c:pt idx="0">
                  <c:v>2019</c:v>
                </c:pt>
              </c:strCache>
            </c:strRef>
          </c:tx>
          <c:spPr>
            <a:solidFill>
              <a:schemeClr val="tx2">
                <a:lumMod val="10000"/>
                <a:lumOff val="90000"/>
              </a:schemeClr>
            </a:solidFill>
            <a:ln>
              <a:noFill/>
            </a:ln>
            <a:effectLst/>
          </c:spPr>
          <c:invertIfNegative val="0"/>
          <c:dPt>
            <c:idx val="1"/>
            <c:invertIfNegative val="0"/>
            <c:bubble3D val="0"/>
            <c:spPr>
              <a:solidFill>
                <a:schemeClr val="tx2">
                  <a:lumMod val="10000"/>
                  <a:lumOff val="90000"/>
                </a:schemeClr>
              </a:solidFill>
              <a:ln>
                <a:noFill/>
              </a:ln>
              <a:effectLst/>
            </c:spPr>
            <c:extLst>
              <c:ext xmlns:c16="http://schemas.microsoft.com/office/drawing/2014/chart" uri="{C3380CC4-5D6E-409C-BE32-E72D297353CC}">
                <c16:uniqueId val="{00000001-DDEE-4B4D-B0A2-664E2AA0CB92}"/>
              </c:ext>
            </c:extLst>
          </c:dPt>
          <c:dPt>
            <c:idx val="6"/>
            <c:invertIfNegative val="0"/>
            <c:bubble3D val="0"/>
            <c:spPr>
              <a:solidFill>
                <a:schemeClr val="bg1">
                  <a:lumMod val="75000"/>
                </a:schemeClr>
              </a:solidFill>
              <a:ln>
                <a:noFill/>
              </a:ln>
              <a:effectLst/>
            </c:spPr>
            <c:extLst>
              <c:ext xmlns:c16="http://schemas.microsoft.com/office/drawing/2014/chart" uri="{C3380CC4-5D6E-409C-BE32-E72D297353CC}">
                <c16:uniqueId val="{00000010-DDEE-4B4D-B0A2-664E2AA0CB92}"/>
              </c:ext>
            </c:extLst>
          </c:dPt>
          <c:dLbls>
            <c:spPr>
              <a:noFill/>
              <a:ln>
                <a:noFill/>
              </a:ln>
              <a:effectLst/>
            </c:spPr>
            <c:txPr>
              <a:bodyPr rot="-5400000" spcFirstLastPara="1" vertOverflow="ellipsis"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('Tx d''Epargne'!$A$14:$A$39,'Tx d''Epargne'!$A$41)</c:f>
              <c:strCache>
                <c:ptCount val="27"/>
                <c:pt idx="0">
                  <c:v>Suisse</c:v>
                </c:pt>
                <c:pt idx="1">
                  <c:v>Tchéquie</c:v>
                </c:pt>
                <c:pt idx="2">
                  <c:v>Allemagne</c:v>
                </c:pt>
                <c:pt idx="3">
                  <c:v>Hongrie</c:v>
                </c:pt>
                <c:pt idx="4">
                  <c:v>Luxembourg</c:v>
                </c:pt>
                <c:pt idx="5">
                  <c:v>Suède</c:v>
                </c:pt>
                <c:pt idx="6">
                  <c:v>France</c:v>
                </c:pt>
                <c:pt idx="7">
                  <c:v>Autriche</c:v>
                </c:pt>
                <c:pt idx="8">
                  <c:v>Pays-Bas</c:v>
                </c:pt>
                <c:pt idx="9">
                  <c:v>Slovénie</c:v>
                </c:pt>
                <c:pt idx="10">
                  <c:v>Belgique</c:v>
                </c:pt>
                <c:pt idx="11">
                  <c:v>Irlande</c:v>
                </c:pt>
                <c:pt idx="12">
                  <c:v>Espagne</c:v>
                </c:pt>
                <c:pt idx="13">
                  <c:v>Malte</c:v>
                </c:pt>
                <c:pt idx="14">
                  <c:v>Croatie</c:v>
                </c:pt>
                <c:pt idx="15">
                  <c:v>Italie</c:v>
                </c:pt>
                <c:pt idx="16">
                  <c:v>Finlande</c:v>
                </c:pt>
                <c:pt idx="17">
                  <c:v>Chypre</c:v>
                </c:pt>
                <c:pt idx="18">
                  <c:v>Danemark</c:v>
                </c:pt>
                <c:pt idx="19">
                  <c:v>Portugal</c:v>
                </c:pt>
                <c:pt idx="20">
                  <c:v>Slovaquie</c:v>
                </c:pt>
                <c:pt idx="21">
                  <c:v>Lituanie</c:v>
                </c:pt>
                <c:pt idx="22">
                  <c:v>Lettonie</c:v>
                </c:pt>
                <c:pt idx="23">
                  <c:v>Estonie</c:v>
                </c:pt>
                <c:pt idx="24">
                  <c:v>Pologne</c:v>
                </c:pt>
                <c:pt idx="25">
                  <c:v>Grèce</c:v>
                </c:pt>
                <c:pt idx="26">
                  <c:v>UE</c:v>
                </c:pt>
              </c:strCache>
              <c:extLst/>
            </c:strRef>
          </c:cat>
          <c:val>
            <c:numRef>
              <c:f>('Tx d''Epargne'!$I$14:$I$39,'Tx d''Epargne'!$I$41)</c:f>
              <c:numCache>
                <c:formatCode>#\ ##0.0</c:formatCode>
                <c:ptCount val="27"/>
                <c:pt idx="0">
                  <c:v>21.69</c:v>
                </c:pt>
                <c:pt idx="1">
                  <c:v>11.88</c:v>
                </c:pt>
                <c:pt idx="2">
                  <c:v>17.82</c:v>
                </c:pt>
                <c:pt idx="3">
                  <c:v>16.170000000000002</c:v>
                </c:pt>
                <c:pt idx="4">
                  <c:v>14.74</c:v>
                </c:pt>
                <c:pt idx="5">
                  <c:v>17.399999999999999</c:v>
                </c:pt>
                <c:pt idx="6">
                  <c:v>14.24</c:v>
                </c:pt>
                <c:pt idx="7">
                  <c:v>13.04</c:v>
                </c:pt>
                <c:pt idx="8">
                  <c:v>16.2</c:v>
                </c:pt>
                <c:pt idx="9">
                  <c:v>13.43</c:v>
                </c:pt>
                <c:pt idx="10">
                  <c:v>12.12</c:v>
                </c:pt>
                <c:pt idx="11">
                  <c:v>14.02</c:v>
                </c:pt>
                <c:pt idx="12">
                  <c:v>8.61</c:v>
                </c:pt>
                <c:pt idx="13">
                  <c:v>12.99</c:v>
                </c:pt>
                <c:pt idx="14">
                  <c:v>9.4700000000000006</c:v>
                </c:pt>
                <c:pt idx="15">
                  <c:v>10.42</c:v>
                </c:pt>
                <c:pt idx="16">
                  <c:v>11.04</c:v>
                </c:pt>
                <c:pt idx="17">
                  <c:v>6.39</c:v>
                </c:pt>
                <c:pt idx="18">
                  <c:v>7.91</c:v>
                </c:pt>
                <c:pt idx="19">
                  <c:v>7</c:v>
                </c:pt>
                <c:pt idx="20">
                  <c:v>9.76</c:v>
                </c:pt>
                <c:pt idx="21">
                  <c:v>1.75</c:v>
                </c:pt>
                <c:pt idx="22">
                  <c:v>8.6</c:v>
                </c:pt>
                <c:pt idx="23">
                  <c:v>10.119999999999999</c:v>
                </c:pt>
                <c:pt idx="24">
                  <c:v>6.18</c:v>
                </c:pt>
                <c:pt idx="25">
                  <c:v>-2.42</c:v>
                </c:pt>
                <c:pt idx="26">
                  <c:v>12.17</c:v>
                </c:pt>
              </c:numCache>
              <c:extLst/>
            </c:numRef>
          </c:val>
          <c:extLst>
            <c:ext xmlns:c16="http://schemas.microsoft.com/office/drawing/2014/chart" uri="{C3380CC4-5D6E-409C-BE32-E72D297353CC}">
              <c16:uniqueId val="{00000002-DDEE-4B4D-B0A2-664E2AA0CB92}"/>
            </c:ext>
          </c:extLst>
        </c:ser>
        <c:ser>
          <c:idx val="11"/>
          <c:order val="11"/>
          <c:tx>
            <c:strRef>
              <c:f>'Tx d''Epargne'!$M$13</c:f>
              <c:strCache>
                <c:ptCount val="1"/>
                <c:pt idx="0">
                  <c:v>2023</c:v>
                </c:pt>
              </c:strCache>
            </c:strRef>
          </c:tx>
          <c:spPr>
            <a:solidFill>
              <a:schemeClr val="tx2">
                <a:lumMod val="50000"/>
                <a:lumOff val="50000"/>
              </a:schemeClr>
            </a:solidFill>
            <a:ln>
              <a:noFill/>
            </a:ln>
            <a:effectLst/>
          </c:spPr>
          <c:invertIfNegative val="0"/>
          <c:dPt>
            <c:idx val="1"/>
            <c:invertIfNegative val="0"/>
            <c:bubble3D val="0"/>
            <c:spPr>
              <a:solidFill>
                <a:schemeClr val="tx2">
                  <a:lumMod val="50000"/>
                  <a:lumOff val="50000"/>
                </a:schemeClr>
              </a:solidFill>
              <a:ln>
                <a:noFill/>
              </a:ln>
              <a:effectLst/>
            </c:spPr>
            <c:extLst>
              <c:ext xmlns:c16="http://schemas.microsoft.com/office/drawing/2014/chart" uri="{C3380CC4-5D6E-409C-BE32-E72D297353CC}">
                <c16:uniqueId val="{00000004-DDEE-4B4D-B0A2-664E2AA0CB92}"/>
              </c:ext>
            </c:extLst>
          </c:dPt>
          <c:dPt>
            <c:idx val="6"/>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11-DDEE-4B4D-B0A2-664E2AA0CB92}"/>
              </c:ext>
            </c:extLst>
          </c:dPt>
          <c:dLbls>
            <c:spPr>
              <a:noFill/>
              <a:ln>
                <a:noFill/>
              </a:ln>
              <a:effectLst/>
            </c:spPr>
            <c:txPr>
              <a:bodyPr rot="-5400000" spcFirstLastPara="1" vertOverflow="ellipsis"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('Tx d''Epargne'!$A$14:$A$39,'Tx d''Epargne'!$A$41)</c:f>
              <c:strCache>
                <c:ptCount val="27"/>
                <c:pt idx="0">
                  <c:v>Suisse</c:v>
                </c:pt>
                <c:pt idx="1">
                  <c:v>Tchéquie</c:v>
                </c:pt>
                <c:pt idx="2">
                  <c:v>Allemagne</c:v>
                </c:pt>
                <c:pt idx="3">
                  <c:v>Hongrie</c:v>
                </c:pt>
                <c:pt idx="4">
                  <c:v>Luxembourg</c:v>
                </c:pt>
                <c:pt idx="5">
                  <c:v>Suède</c:v>
                </c:pt>
                <c:pt idx="6">
                  <c:v>France</c:v>
                </c:pt>
                <c:pt idx="7">
                  <c:v>Autriche</c:v>
                </c:pt>
                <c:pt idx="8">
                  <c:v>Pays-Bas</c:v>
                </c:pt>
                <c:pt idx="9">
                  <c:v>Slovénie</c:v>
                </c:pt>
                <c:pt idx="10">
                  <c:v>Belgique</c:v>
                </c:pt>
                <c:pt idx="11">
                  <c:v>Irlande</c:v>
                </c:pt>
                <c:pt idx="12">
                  <c:v>Espagne</c:v>
                </c:pt>
                <c:pt idx="13">
                  <c:v>Malte</c:v>
                </c:pt>
                <c:pt idx="14">
                  <c:v>Croatie</c:v>
                </c:pt>
                <c:pt idx="15">
                  <c:v>Italie</c:v>
                </c:pt>
                <c:pt idx="16">
                  <c:v>Finlande</c:v>
                </c:pt>
                <c:pt idx="17">
                  <c:v>Chypre</c:v>
                </c:pt>
                <c:pt idx="18">
                  <c:v>Danemark</c:v>
                </c:pt>
                <c:pt idx="19">
                  <c:v>Portugal</c:v>
                </c:pt>
                <c:pt idx="20">
                  <c:v>Slovaquie</c:v>
                </c:pt>
                <c:pt idx="21">
                  <c:v>Lituanie</c:v>
                </c:pt>
                <c:pt idx="22">
                  <c:v>Lettonie</c:v>
                </c:pt>
                <c:pt idx="23">
                  <c:v>Estonie</c:v>
                </c:pt>
                <c:pt idx="24">
                  <c:v>Pologne</c:v>
                </c:pt>
                <c:pt idx="25">
                  <c:v>Grèce</c:v>
                </c:pt>
                <c:pt idx="26">
                  <c:v>UE</c:v>
                </c:pt>
              </c:strCache>
              <c:extLst/>
            </c:strRef>
          </c:cat>
          <c:val>
            <c:numRef>
              <c:f>('Tx d''Epargne'!$M$14:$M$39,'Tx d''Epargne'!$M$41)</c:f>
              <c:numCache>
                <c:formatCode>#\ ##0.0</c:formatCode>
                <c:ptCount val="27"/>
                <c:pt idx="0">
                  <c:v>21.97</c:v>
                </c:pt>
                <c:pt idx="1">
                  <c:v>19.39</c:v>
                </c:pt>
                <c:pt idx="2">
                  <c:v>19.29</c:v>
                </c:pt>
                <c:pt idx="3">
                  <c:v>18.96</c:v>
                </c:pt>
                <c:pt idx="4">
                  <c:v>18.059999999999999</c:v>
                </c:pt>
                <c:pt idx="5">
                  <c:v>17.850000000000001</c:v>
                </c:pt>
                <c:pt idx="6">
                  <c:v>16.52</c:v>
                </c:pt>
                <c:pt idx="7">
                  <c:v>14.91</c:v>
                </c:pt>
                <c:pt idx="8">
                  <c:v>14.55</c:v>
                </c:pt>
                <c:pt idx="9">
                  <c:v>14.26</c:v>
                </c:pt>
                <c:pt idx="10">
                  <c:v>14.13</c:v>
                </c:pt>
                <c:pt idx="11">
                  <c:v>13.61</c:v>
                </c:pt>
                <c:pt idx="12">
                  <c:v>12.05</c:v>
                </c:pt>
                <c:pt idx="13">
                  <c:v>11.42</c:v>
                </c:pt>
                <c:pt idx="14">
                  <c:v>11.22</c:v>
                </c:pt>
                <c:pt idx="15">
                  <c:v>10.69</c:v>
                </c:pt>
                <c:pt idx="16">
                  <c:v>10.119999999999999</c:v>
                </c:pt>
                <c:pt idx="17">
                  <c:v>9.85</c:v>
                </c:pt>
                <c:pt idx="18">
                  <c:v>9.67</c:v>
                </c:pt>
                <c:pt idx="19">
                  <c:v>7.99</c:v>
                </c:pt>
                <c:pt idx="20">
                  <c:v>7.21</c:v>
                </c:pt>
                <c:pt idx="21">
                  <c:v>6.82</c:v>
                </c:pt>
                <c:pt idx="22">
                  <c:v>5.39</c:v>
                </c:pt>
                <c:pt idx="23">
                  <c:v>3.1</c:v>
                </c:pt>
                <c:pt idx="24">
                  <c:v>2.48</c:v>
                </c:pt>
                <c:pt idx="25">
                  <c:v>-1.93</c:v>
                </c:pt>
                <c:pt idx="26">
                  <c:v>13.19</c:v>
                </c:pt>
              </c:numCache>
              <c:extLst/>
            </c:numRef>
          </c:val>
          <c:extLst>
            <c:ext xmlns:c16="http://schemas.microsoft.com/office/drawing/2014/chart" uri="{C3380CC4-5D6E-409C-BE32-E72D297353CC}">
              <c16:uniqueId val="{00000005-DDEE-4B4D-B0A2-664E2AA0CB92}"/>
            </c:ext>
          </c:extLst>
        </c:ser>
        <c:dLbls>
          <c:showLegendKey val="0"/>
          <c:showVal val="0"/>
          <c:showCatName val="0"/>
          <c:showSerName val="0"/>
          <c:showPercent val="0"/>
          <c:showBubbleSize val="0"/>
        </c:dLbls>
        <c:gapWidth val="219"/>
        <c:overlap val="-27"/>
        <c:axId val="1692256527"/>
        <c:axId val="1080679536"/>
        <c:extLst>
          <c:ext xmlns:c15="http://schemas.microsoft.com/office/drawing/2012/chart" uri="{02D57815-91ED-43cb-92C2-25804820EDAC}">
            <c15:filteredBarSeries>
              <c15:ser>
                <c:idx val="0"/>
                <c:order val="0"/>
                <c:tx>
                  <c:strRef>
                    <c:extLst>
                      <c:ext uri="{02D57815-91ED-43cb-92C2-25804820EDAC}">
                        <c15:formulaRef>
                          <c15:sqref>'Tx d''Epargne'!$B$13</c15:sqref>
                        </c15:formulaRef>
                      </c:ext>
                    </c:extLst>
                    <c:strCache>
                      <c:ptCount val="1"/>
                      <c:pt idx="0">
                        <c:v>2012</c:v>
                      </c:pt>
                    </c:strCache>
                  </c:strRef>
                </c:tx>
                <c:spPr>
                  <a:solidFill>
                    <a:schemeClr val="accent1"/>
                  </a:solidFill>
                  <a:ln>
                    <a:noFill/>
                  </a:ln>
                  <a:effectLst/>
                </c:spPr>
                <c:invertIfNegative val="0"/>
                <c:cat>
                  <c:strRef>
                    <c:extLst>
                      <c:ext uri="{02D57815-91ED-43cb-92C2-25804820EDAC}">
                        <c15:formulaRef>
                          <c15:sqref>('Tx d''Epargne'!$A$14:$A$39,'Tx d''Epargne'!$A$41)</c15:sqref>
                        </c15:formulaRef>
                      </c:ext>
                    </c:extLst>
                    <c:strCache>
                      <c:ptCount val="27"/>
                      <c:pt idx="0">
                        <c:v>Suisse</c:v>
                      </c:pt>
                      <c:pt idx="1">
                        <c:v>Tchéquie</c:v>
                      </c:pt>
                      <c:pt idx="2">
                        <c:v>Allemagne</c:v>
                      </c:pt>
                      <c:pt idx="3">
                        <c:v>Hongrie</c:v>
                      </c:pt>
                      <c:pt idx="4">
                        <c:v>Luxembourg</c:v>
                      </c:pt>
                      <c:pt idx="5">
                        <c:v>Suède</c:v>
                      </c:pt>
                      <c:pt idx="6">
                        <c:v>France</c:v>
                      </c:pt>
                      <c:pt idx="7">
                        <c:v>Autriche</c:v>
                      </c:pt>
                      <c:pt idx="8">
                        <c:v>Pays-Bas</c:v>
                      </c:pt>
                      <c:pt idx="9">
                        <c:v>Slovénie</c:v>
                      </c:pt>
                      <c:pt idx="10">
                        <c:v>Belgique</c:v>
                      </c:pt>
                      <c:pt idx="11">
                        <c:v>Irlande</c:v>
                      </c:pt>
                      <c:pt idx="12">
                        <c:v>Espagne</c:v>
                      </c:pt>
                      <c:pt idx="13">
                        <c:v>Malte</c:v>
                      </c:pt>
                      <c:pt idx="14">
                        <c:v>Croatie</c:v>
                      </c:pt>
                      <c:pt idx="15">
                        <c:v>Italie</c:v>
                      </c:pt>
                      <c:pt idx="16">
                        <c:v>Finlande</c:v>
                      </c:pt>
                      <c:pt idx="17">
                        <c:v>Chypre</c:v>
                      </c:pt>
                      <c:pt idx="18">
                        <c:v>Danemark</c:v>
                      </c:pt>
                      <c:pt idx="19">
                        <c:v>Portugal</c:v>
                      </c:pt>
                      <c:pt idx="20">
                        <c:v>Slovaquie</c:v>
                      </c:pt>
                      <c:pt idx="21">
                        <c:v>Lituanie</c:v>
                      </c:pt>
                      <c:pt idx="22">
                        <c:v>Lettonie</c:v>
                      </c:pt>
                      <c:pt idx="23">
                        <c:v>Estonie</c:v>
                      </c:pt>
                      <c:pt idx="24">
                        <c:v>Pologne</c:v>
                      </c:pt>
                      <c:pt idx="25">
                        <c:v>Grèce</c:v>
                      </c:pt>
                      <c:pt idx="26">
                        <c:v>UE</c:v>
                      </c:pt>
                    </c:strCache>
                  </c:strRef>
                </c:cat>
                <c:val>
                  <c:numRef>
                    <c:extLst>
                      <c:ext uri="{02D57815-91ED-43cb-92C2-25804820EDAC}">
                        <c15:formulaRef>
                          <c15:sqref>('Tx d''Epargne'!$B$14:$B$39,'Tx d''Epargne'!$B$41)</c15:sqref>
                        </c15:formulaRef>
                      </c:ext>
                    </c:extLst>
                    <c:numCache>
                      <c:formatCode>#\ ##0.0</c:formatCode>
                      <c:ptCount val="27"/>
                      <c:pt idx="0">
                        <c:v>22.11</c:v>
                      </c:pt>
                      <c:pt idx="1">
                        <c:v>11.55</c:v>
                      </c:pt>
                      <c:pt idx="2">
                        <c:v>16.55</c:v>
                      </c:pt>
                      <c:pt idx="3">
                        <c:v>11.19</c:v>
                      </c:pt>
                      <c:pt idx="4">
                        <c:v>12.39</c:v>
                      </c:pt>
                      <c:pt idx="5">
                        <c:v>15.55</c:v>
                      </c:pt>
                      <c:pt idx="6">
                        <c:v>15.19</c:v>
                      </c:pt>
                      <c:pt idx="7">
                        <c:v>14.82</c:v>
                      </c:pt>
                      <c:pt idx="8">
                        <c:v>14.17</c:v>
                      </c:pt>
                      <c:pt idx="9">
                        <c:v>8.67</c:v>
                      </c:pt>
                      <c:pt idx="10">
                        <c:v>14.08</c:v>
                      </c:pt>
                      <c:pt idx="11">
                        <c:v>14.42</c:v>
                      </c:pt>
                      <c:pt idx="12">
                        <c:v>7.01</c:v>
                      </c:pt>
                      <c:pt idx="13">
                        <c:v>2.02</c:v>
                      </c:pt>
                      <c:pt idx="14">
                        <c:v>7.74</c:v>
                      </c:pt>
                      <c:pt idx="15">
                        <c:v>10.16</c:v>
                      </c:pt>
                      <c:pt idx="16">
                        <c:v>8.84</c:v>
                      </c:pt>
                      <c:pt idx="17">
                        <c:v>5.16</c:v>
                      </c:pt>
                      <c:pt idx="18">
                        <c:v>5.17</c:v>
                      </c:pt>
                      <c:pt idx="19">
                        <c:v>9.82</c:v>
                      </c:pt>
                      <c:pt idx="20">
                        <c:v>7.95</c:v>
                      </c:pt>
                      <c:pt idx="21">
                        <c:v>-2.08</c:v>
                      </c:pt>
                      <c:pt idx="22">
                        <c:v>0.55000000000000004</c:v>
                      </c:pt>
                      <c:pt idx="23">
                        <c:v>5.65</c:v>
                      </c:pt>
                      <c:pt idx="24">
                        <c:v>4.66</c:v>
                      </c:pt>
                      <c:pt idx="25">
                        <c:v>-3.37</c:v>
                      </c:pt>
                      <c:pt idx="26">
                        <c:v>11.55</c:v>
                      </c:pt>
                    </c:numCache>
                  </c:numRef>
                </c:val>
                <c:extLst>
                  <c:ext xmlns:c16="http://schemas.microsoft.com/office/drawing/2014/chart" uri="{C3380CC4-5D6E-409C-BE32-E72D297353CC}">
                    <c16:uniqueId val="{00000006-DDEE-4B4D-B0A2-664E2AA0CB92}"/>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'Tx d''Epargne'!$C$13</c15:sqref>
                        </c15:formulaRef>
                      </c:ext>
                    </c:extLst>
                    <c:strCache>
                      <c:ptCount val="1"/>
                      <c:pt idx="0">
                        <c:v>2013</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('Tx d''Epargne'!$A$14:$A$39,'Tx d''Epargne'!$A$41)</c15:sqref>
                        </c15:formulaRef>
                      </c:ext>
                    </c:extLst>
                    <c:strCache>
                      <c:ptCount val="27"/>
                      <c:pt idx="0">
                        <c:v>Suisse</c:v>
                      </c:pt>
                      <c:pt idx="1">
                        <c:v>Tchéquie</c:v>
                      </c:pt>
                      <c:pt idx="2">
                        <c:v>Allemagne</c:v>
                      </c:pt>
                      <c:pt idx="3">
                        <c:v>Hongrie</c:v>
                      </c:pt>
                      <c:pt idx="4">
                        <c:v>Luxembourg</c:v>
                      </c:pt>
                      <c:pt idx="5">
                        <c:v>Suède</c:v>
                      </c:pt>
                      <c:pt idx="6">
                        <c:v>France</c:v>
                      </c:pt>
                      <c:pt idx="7">
                        <c:v>Autriche</c:v>
                      </c:pt>
                      <c:pt idx="8">
                        <c:v>Pays-Bas</c:v>
                      </c:pt>
                      <c:pt idx="9">
                        <c:v>Slovénie</c:v>
                      </c:pt>
                      <c:pt idx="10">
                        <c:v>Belgique</c:v>
                      </c:pt>
                      <c:pt idx="11">
                        <c:v>Irlande</c:v>
                      </c:pt>
                      <c:pt idx="12">
                        <c:v>Espagne</c:v>
                      </c:pt>
                      <c:pt idx="13">
                        <c:v>Malte</c:v>
                      </c:pt>
                      <c:pt idx="14">
                        <c:v>Croatie</c:v>
                      </c:pt>
                      <c:pt idx="15">
                        <c:v>Italie</c:v>
                      </c:pt>
                      <c:pt idx="16">
                        <c:v>Finlande</c:v>
                      </c:pt>
                      <c:pt idx="17">
                        <c:v>Chypre</c:v>
                      </c:pt>
                      <c:pt idx="18">
                        <c:v>Danemark</c:v>
                      </c:pt>
                      <c:pt idx="19">
                        <c:v>Portugal</c:v>
                      </c:pt>
                      <c:pt idx="20">
                        <c:v>Slovaquie</c:v>
                      </c:pt>
                      <c:pt idx="21">
                        <c:v>Lituanie</c:v>
                      </c:pt>
                      <c:pt idx="22">
                        <c:v>Lettonie</c:v>
                      </c:pt>
                      <c:pt idx="23">
                        <c:v>Estonie</c:v>
                      </c:pt>
                      <c:pt idx="24">
                        <c:v>Pologne</c:v>
                      </c:pt>
                      <c:pt idx="25">
                        <c:v>Grèce</c:v>
                      </c:pt>
                      <c:pt idx="26">
                        <c:v>UE</c:v>
                      </c:pt>
                    </c:strCache>
                  </c:strRef>
                </c:cat>
                <c:val>
                  <c:numRef>
                    <c:extLst xmlns:c15="http://schemas.microsoft.com/office/drawing/2012/chart">
                      <c:ext xmlns:c15="http://schemas.microsoft.com/office/drawing/2012/chart" uri="{02D57815-91ED-43cb-92C2-25804820EDAC}">
                        <c15:formulaRef>
                          <c15:sqref>('Tx d''Epargne'!$C$14:$C$39,'Tx d''Epargne'!$C$41)</c15:sqref>
                        </c15:formulaRef>
                      </c:ext>
                    </c:extLst>
                    <c:numCache>
                      <c:formatCode>#\ ##0.0</c:formatCode>
                      <c:ptCount val="27"/>
                      <c:pt idx="0">
                        <c:v>22.41</c:v>
                      </c:pt>
                      <c:pt idx="1">
                        <c:v>11.14</c:v>
                      </c:pt>
                      <c:pt idx="2">
                        <c:v>16.37</c:v>
                      </c:pt>
                      <c:pt idx="3">
                        <c:v>12.77</c:v>
                      </c:pt>
                      <c:pt idx="4">
                        <c:v>15.52</c:v>
                      </c:pt>
                      <c:pt idx="5">
                        <c:v>15.7</c:v>
                      </c:pt>
                      <c:pt idx="6">
                        <c:v>13.87</c:v>
                      </c:pt>
                      <c:pt idx="7">
                        <c:v>12.96</c:v>
                      </c:pt>
                      <c:pt idx="8">
                        <c:v>14.08</c:v>
                      </c:pt>
                      <c:pt idx="9">
                        <c:v>11.19</c:v>
                      </c:pt>
                      <c:pt idx="10">
                        <c:v>13.1</c:v>
                      </c:pt>
                      <c:pt idx="11">
                        <c:v>12.31</c:v>
                      </c:pt>
                      <c:pt idx="12">
                        <c:v>8.4600000000000009</c:v>
                      </c:pt>
                      <c:pt idx="13">
                        <c:v>3.85</c:v>
                      </c:pt>
                      <c:pt idx="14">
                        <c:v>7.25</c:v>
                      </c:pt>
                      <c:pt idx="15">
                        <c:v>11.48</c:v>
                      </c:pt>
                      <c:pt idx="16">
                        <c:v>9.01</c:v>
                      </c:pt>
                      <c:pt idx="17">
                        <c:v>2.3199999999999998</c:v>
                      </c:pt>
                      <c:pt idx="18">
                        <c:v>5.0599999999999996</c:v>
                      </c:pt>
                      <c:pt idx="19">
                        <c:v>9.0399999999999991</c:v>
                      </c:pt>
                      <c:pt idx="20">
                        <c:v>7.33</c:v>
                      </c:pt>
                      <c:pt idx="21">
                        <c:v>-0.52</c:v>
                      </c:pt>
                      <c:pt idx="22">
                        <c:v>-3.3</c:v>
                      </c:pt>
                      <c:pt idx="23">
                        <c:v>7.23</c:v>
                      </c:pt>
                      <c:pt idx="24">
                        <c:v>5.85</c:v>
                      </c:pt>
                      <c:pt idx="25">
                        <c:v>-5.33</c:v>
                      </c:pt>
                      <c:pt idx="26">
                        <c:v>11.6</c:v>
                      </c:pt>
                    </c:numCache>
                  </c:numRef>
                </c:val>
                <c:extLst xmlns:c15="http://schemas.microsoft.com/office/drawing/2012/chart">
                  <c:ext xmlns:c16="http://schemas.microsoft.com/office/drawing/2014/chart" uri="{C3380CC4-5D6E-409C-BE32-E72D297353CC}">
                    <c16:uniqueId val="{00000007-DDEE-4B4D-B0A2-664E2AA0CB92}"/>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'Tx d''Epargne'!$D$13</c15:sqref>
                        </c15:formulaRef>
                      </c:ext>
                    </c:extLst>
                    <c:strCache>
                      <c:ptCount val="1"/>
                      <c:pt idx="0">
                        <c:v>2014</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('Tx d''Epargne'!$A$14:$A$39,'Tx d''Epargne'!$A$41)</c15:sqref>
                        </c15:formulaRef>
                      </c:ext>
                    </c:extLst>
                    <c:strCache>
                      <c:ptCount val="27"/>
                      <c:pt idx="0">
                        <c:v>Suisse</c:v>
                      </c:pt>
                      <c:pt idx="1">
                        <c:v>Tchéquie</c:v>
                      </c:pt>
                      <c:pt idx="2">
                        <c:v>Allemagne</c:v>
                      </c:pt>
                      <c:pt idx="3">
                        <c:v>Hongrie</c:v>
                      </c:pt>
                      <c:pt idx="4">
                        <c:v>Luxembourg</c:v>
                      </c:pt>
                      <c:pt idx="5">
                        <c:v>Suède</c:v>
                      </c:pt>
                      <c:pt idx="6">
                        <c:v>France</c:v>
                      </c:pt>
                      <c:pt idx="7">
                        <c:v>Autriche</c:v>
                      </c:pt>
                      <c:pt idx="8">
                        <c:v>Pays-Bas</c:v>
                      </c:pt>
                      <c:pt idx="9">
                        <c:v>Slovénie</c:v>
                      </c:pt>
                      <c:pt idx="10">
                        <c:v>Belgique</c:v>
                      </c:pt>
                      <c:pt idx="11">
                        <c:v>Irlande</c:v>
                      </c:pt>
                      <c:pt idx="12">
                        <c:v>Espagne</c:v>
                      </c:pt>
                      <c:pt idx="13">
                        <c:v>Malte</c:v>
                      </c:pt>
                      <c:pt idx="14">
                        <c:v>Croatie</c:v>
                      </c:pt>
                      <c:pt idx="15">
                        <c:v>Italie</c:v>
                      </c:pt>
                      <c:pt idx="16">
                        <c:v>Finlande</c:v>
                      </c:pt>
                      <c:pt idx="17">
                        <c:v>Chypre</c:v>
                      </c:pt>
                      <c:pt idx="18">
                        <c:v>Danemark</c:v>
                      </c:pt>
                      <c:pt idx="19">
                        <c:v>Portugal</c:v>
                      </c:pt>
                      <c:pt idx="20">
                        <c:v>Slovaquie</c:v>
                      </c:pt>
                      <c:pt idx="21">
                        <c:v>Lituanie</c:v>
                      </c:pt>
                      <c:pt idx="22">
                        <c:v>Lettonie</c:v>
                      </c:pt>
                      <c:pt idx="23">
                        <c:v>Estonie</c:v>
                      </c:pt>
                      <c:pt idx="24">
                        <c:v>Pologne</c:v>
                      </c:pt>
                      <c:pt idx="25">
                        <c:v>Grèce</c:v>
                      </c:pt>
                      <c:pt idx="26">
                        <c:v>UE</c:v>
                      </c:pt>
                    </c:strCache>
                  </c:strRef>
                </c:cat>
                <c:val>
                  <c:numRef>
                    <c:extLst xmlns:c15="http://schemas.microsoft.com/office/drawing/2012/chart">
                      <c:ext xmlns:c15="http://schemas.microsoft.com/office/drawing/2012/chart" uri="{02D57815-91ED-43cb-92C2-25804820EDAC}">
                        <c15:formulaRef>
                          <c15:sqref>('Tx d''Epargne'!$D$14:$D$39,'Tx d''Epargne'!$D$41)</c15:sqref>
                        </c15:formulaRef>
                      </c:ext>
                    </c:extLst>
                    <c:numCache>
                      <c:formatCode>#\ ##0.0</c:formatCode>
                      <c:ptCount val="27"/>
                      <c:pt idx="0">
                        <c:v>23.39</c:v>
                      </c:pt>
                      <c:pt idx="1">
                        <c:v>12.16</c:v>
                      </c:pt>
                      <c:pt idx="2">
                        <c:v>16.940000000000001</c:v>
                      </c:pt>
                      <c:pt idx="3">
                        <c:v>13.06</c:v>
                      </c:pt>
                      <c:pt idx="4">
                        <c:v>15.43</c:v>
                      </c:pt>
                      <c:pt idx="5">
                        <c:v>16.239999999999998</c:v>
                      </c:pt>
                      <c:pt idx="6">
                        <c:v>14.15</c:v>
                      </c:pt>
                      <c:pt idx="7">
                        <c:v>13.27</c:v>
                      </c:pt>
                      <c:pt idx="8">
                        <c:v>14.85</c:v>
                      </c:pt>
                      <c:pt idx="9">
                        <c:v>11.4</c:v>
                      </c:pt>
                      <c:pt idx="10">
                        <c:v>12.63</c:v>
                      </c:pt>
                      <c:pt idx="11">
                        <c:v>11.03</c:v>
                      </c:pt>
                      <c:pt idx="12">
                        <c:v>6.98</c:v>
                      </c:pt>
                      <c:pt idx="13">
                        <c:v>4.25</c:v>
                      </c:pt>
                      <c:pt idx="14">
                        <c:v>9.9600000000000009</c:v>
                      </c:pt>
                      <c:pt idx="15">
                        <c:v>11.8</c:v>
                      </c:pt>
                      <c:pt idx="16">
                        <c:v>8.41</c:v>
                      </c:pt>
                      <c:pt idx="17">
                        <c:v>-0.05</c:v>
                      </c:pt>
                      <c:pt idx="18">
                        <c:v>1.21</c:v>
                      </c:pt>
                      <c:pt idx="19">
                        <c:v>6.58</c:v>
                      </c:pt>
                      <c:pt idx="20">
                        <c:v>8.3800000000000008</c:v>
                      </c:pt>
                      <c:pt idx="21">
                        <c:v>-1.69</c:v>
                      </c:pt>
                      <c:pt idx="22">
                        <c:v>0.53</c:v>
                      </c:pt>
                      <c:pt idx="23">
                        <c:v>6.5</c:v>
                      </c:pt>
                      <c:pt idx="24">
                        <c:v>7.77</c:v>
                      </c:pt>
                      <c:pt idx="25">
                        <c:v>-0.94</c:v>
                      </c:pt>
                      <c:pt idx="26">
                        <c:v>11.47</c:v>
                      </c:pt>
                    </c:numCache>
                  </c:numRef>
                </c:val>
                <c:extLst xmlns:c15="http://schemas.microsoft.com/office/drawing/2012/chart">
                  <c:ext xmlns:c16="http://schemas.microsoft.com/office/drawing/2014/chart" uri="{C3380CC4-5D6E-409C-BE32-E72D297353CC}">
                    <c16:uniqueId val="{00000008-DDEE-4B4D-B0A2-664E2AA0CB92}"/>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'Tx d''Epargne'!$E$13</c15:sqref>
                        </c15:formulaRef>
                      </c:ext>
                    </c:extLst>
                    <c:strCache>
                      <c:ptCount val="1"/>
                      <c:pt idx="0">
                        <c:v>2015</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('Tx d''Epargne'!$A$14:$A$39,'Tx d''Epargne'!$A$41)</c15:sqref>
                        </c15:formulaRef>
                      </c:ext>
                    </c:extLst>
                    <c:strCache>
                      <c:ptCount val="27"/>
                      <c:pt idx="0">
                        <c:v>Suisse</c:v>
                      </c:pt>
                      <c:pt idx="1">
                        <c:v>Tchéquie</c:v>
                      </c:pt>
                      <c:pt idx="2">
                        <c:v>Allemagne</c:v>
                      </c:pt>
                      <c:pt idx="3">
                        <c:v>Hongrie</c:v>
                      </c:pt>
                      <c:pt idx="4">
                        <c:v>Luxembourg</c:v>
                      </c:pt>
                      <c:pt idx="5">
                        <c:v>Suède</c:v>
                      </c:pt>
                      <c:pt idx="6">
                        <c:v>France</c:v>
                      </c:pt>
                      <c:pt idx="7">
                        <c:v>Autriche</c:v>
                      </c:pt>
                      <c:pt idx="8">
                        <c:v>Pays-Bas</c:v>
                      </c:pt>
                      <c:pt idx="9">
                        <c:v>Slovénie</c:v>
                      </c:pt>
                      <c:pt idx="10">
                        <c:v>Belgique</c:v>
                      </c:pt>
                      <c:pt idx="11">
                        <c:v>Irlande</c:v>
                      </c:pt>
                      <c:pt idx="12">
                        <c:v>Espagne</c:v>
                      </c:pt>
                      <c:pt idx="13">
                        <c:v>Malte</c:v>
                      </c:pt>
                      <c:pt idx="14">
                        <c:v>Croatie</c:v>
                      </c:pt>
                      <c:pt idx="15">
                        <c:v>Italie</c:v>
                      </c:pt>
                      <c:pt idx="16">
                        <c:v>Finlande</c:v>
                      </c:pt>
                      <c:pt idx="17">
                        <c:v>Chypre</c:v>
                      </c:pt>
                      <c:pt idx="18">
                        <c:v>Danemark</c:v>
                      </c:pt>
                      <c:pt idx="19">
                        <c:v>Portugal</c:v>
                      </c:pt>
                      <c:pt idx="20">
                        <c:v>Slovaquie</c:v>
                      </c:pt>
                      <c:pt idx="21">
                        <c:v>Lituanie</c:v>
                      </c:pt>
                      <c:pt idx="22">
                        <c:v>Lettonie</c:v>
                      </c:pt>
                      <c:pt idx="23">
                        <c:v>Estonie</c:v>
                      </c:pt>
                      <c:pt idx="24">
                        <c:v>Pologne</c:v>
                      </c:pt>
                      <c:pt idx="25">
                        <c:v>Grèce</c:v>
                      </c:pt>
                      <c:pt idx="26">
                        <c:v>UE</c:v>
                      </c:pt>
                    </c:strCache>
                  </c:strRef>
                </c:cat>
                <c:val>
                  <c:numRef>
                    <c:extLst xmlns:c15="http://schemas.microsoft.com/office/drawing/2012/chart">
                      <c:ext xmlns:c15="http://schemas.microsoft.com/office/drawing/2012/chart" uri="{02D57815-91ED-43cb-92C2-25804820EDAC}">
                        <c15:formulaRef>
                          <c15:sqref>('Tx d''Epargne'!$E$14:$E$39,'Tx d''Epargne'!$E$41)</c15:sqref>
                        </c15:formulaRef>
                      </c:ext>
                    </c:extLst>
                    <c:numCache>
                      <c:formatCode>#\ ##0.0</c:formatCode>
                      <c:ptCount val="27"/>
                      <c:pt idx="0">
                        <c:v>22.45</c:v>
                      </c:pt>
                      <c:pt idx="1">
                        <c:v>11.08</c:v>
                      </c:pt>
                      <c:pt idx="2">
                        <c:v>17.11</c:v>
                      </c:pt>
                      <c:pt idx="3">
                        <c:v>12.81</c:v>
                      </c:pt>
                      <c:pt idx="4">
                        <c:v>13.37</c:v>
                      </c:pt>
                      <c:pt idx="5">
                        <c:v>14.24</c:v>
                      </c:pt>
                      <c:pt idx="6">
                        <c:v>13.61</c:v>
                      </c:pt>
                      <c:pt idx="7">
                        <c:v>13.02</c:v>
                      </c:pt>
                      <c:pt idx="8">
                        <c:v>14.08</c:v>
                      </c:pt>
                      <c:pt idx="9">
                        <c:v>11.76</c:v>
                      </c:pt>
                      <c:pt idx="10">
                        <c:v>11.59</c:v>
                      </c:pt>
                      <c:pt idx="11">
                        <c:v>12.14</c:v>
                      </c:pt>
                      <c:pt idx="12">
                        <c:v>7.93</c:v>
                      </c:pt>
                      <c:pt idx="13">
                        <c:v>8.0299999999999994</c:v>
                      </c:pt>
                      <c:pt idx="14">
                        <c:v>8.4700000000000006</c:v>
                      </c:pt>
                      <c:pt idx="15">
                        <c:v>11.1</c:v>
                      </c:pt>
                      <c:pt idx="16">
                        <c:v>8.23</c:v>
                      </c:pt>
                      <c:pt idx="17">
                        <c:v>2</c:v>
                      </c:pt>
                      <c:pt idx="18">
                        <c:v>8.3699999999999992</c:v>
                      </c:pt>
                      <c:pt idx="19">
                        <c:v>7.47</c:v>
                      </c:pt>
                      <c:pt idx="20">
                        <c:v>9.36</c:v>
                      </c:pt>
                      <c:pt idx="21">
                        <c:v>-0.99</c:v>
                      </c:pt>
                      <c:pt idx="22">
                        <c:v>3.52</c:v>
                      </c:pt>
                      <c:pt idx="23">
                        <c:v>8.4</c:v>
                      </c:pt>
                      <c:pt idx="24">
                        <c:v>6.49</c:v>
                      </c:pt>
                      <c:pt idx="25">
                        <c:v>-1.63</c:v>
                      </c:pt>
                      <c:pt idx="26">
                        <c:v>11.38</c:v>
                      </c:pt>
                    </c:numCache>
                  </c:numRef>
                </c:val>
                <c:extLst xmlns:c15="http://schemas.microsoft.com/office/drawing/2012/chart">
                  <c:ext xmlns:c16="http://schemas.microsoft.com/office/drawing/2014/chart" uri="{C3380CC4-5D6E-409C-BE32-E72D297353CC}">
                    <c16:uniqueId val="{00000009-DDEE-4B4D-B0A2-664E2AA0CB92}"/>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'Tx d''Epargne'!$F$13</c15:sqref>
                        </c15:formulaRef>
                      </c:ext>
                    </c:extLst>
                    <c:strCache>
                      <c:ptCount val="1"/>
                      <c:pt idx="0">
                        <c:v>2016</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('Tx d''Epargne'!$A$14:$A$39,'Tx d''Epargne'!$A$41)</c15:sqref>
                        </c15:formulaRef>
                      </c:ext>
                    </c:extLst>
                    <c:strCache>
                      <c:ptCount val="27"/>
                      <c:pt idx="0">
                        <c:v>Suisse</c:v>
                      </c:pt>
                      <c:pt idx="1">
                        <c:v>Tchéquie</c:v>
                      </c:pt>
                      <c:pt idx="2">
                        <c:v>Allemagne</c:v>
                      </c:pt>
                      <c:pt idx="3">
                        <c:v>Hongrie</c:v>
                      </c:pt>
                      <c:pt idx="4">
                        <c:v>Luxembourg</c:v>
                      </c:pt>
                      <c:pt idx="5">
                        <c:v>Suède</c:v>
                      </c:pt>
                      <c:pt idx="6">
                        <c:v>France</c:v>
                      </c:pt>
                      <c:pt idx="7">
                        <c:v>Autriche</c:v>
                      </c:pt>
                      <c:pt idx="8">
                        <c:v>Pays-Bas</c:v>
                      </c:pt>
                      <c:pt idx="9">
                        <c:v>Slovénie</c:v>
                      </c:pt>
                      <c:pt idx="10">
                        <c:v>Belgique</c:v>
                      </c:pt>
                      <c:pt idx="11">
                        <c:v>Irlande</c:v>
                      </c:pt>
                      <c:pt idx="12">
                        <c:v>Espagne</c:v>
                      </c:pt>
                      <c:pt idx="13">
                        <c:v>Malte</c:v>
                      </c:pt>
                      <c:pt idx="14">
                        <c:v>Croatie</c:v>
                      </c:pt>
                      <c:pt idx="15">
                        <c:v>Italie</c:v>
                      </c:pt>
                      <c:pt idx="16">
                        <c:v>Finlande</c:v>
                      </c:pt>
                      <c:pt idx="17">
                        <c:v>Chypre</c:v>
                      </c:pt>
                      <c:pt idx="18">
                        <c:v>Danemark</c:v>
                      </c:pt>
                      <c:pt idx="19">
                        <c:v>Portugal</c:v>
                      </c:pt>
                      <c:pt idx="20">
                        <c:v>Slovaquie</c:v>
                      </c:pt>
                      <c:pt idx="21">
                        <c:v>Lituanie</c:v>
                      </c:pt>
                      <c:pt idx="22">
                        <c:v>Lettonie</c:v>
                      </c:pt>
                      <c:pt idx="23">
                        <c:v>Estonie</c:v>
                      </c:pt>
                      <c:pt idx="24">
                        <c:v>Pologne</c:v>
                      </c:pt>
                      <c:pt idx="25">
                        <c:v>Grèce</c:v>
                      </c:pt>
                      <c:pt idx="26">
                        <c:v>UE</c:v>
                      </c:pt>
                    </c:strCache>
                  </c:strRef>
                </c:cat>
                <c:val>
                  <c:numRef>
                    <c:extLst xmlns:c15="http://schemas.microsoft.com/office/drawing/2012/chart">
                      <c:ext xmlns:c15="http://schemas.microsoft.com/office/drawing/2012/chart" uri="{02D57815-91ED-43cb-92C2-25804820EDAC}">
                        <c15:formulaRef>
                          <c15:sqref>('Tx d''Epargne'!$F$14:$F$39,'Tx d''Epargne'!$F$41)</c15:sqref>
                        </c15:formulaRef>
                      </c:ext>
                    </c:extLst>
                    <c:numCache>
                      <c:formatCode>#\ ##0.0</c:formatCode>
                      <c:ptCount val="27"/>
                      <c:pt idx="0">
                        <c:v>21.9</c:v>
                      </c:pt>
                      <c:pt idx="1">
                        <c:v>10.44</c:v>
                      </c:pt>
                      <c:pt idx="2">
                        <c:v>17.100000000000001</c:v>
                      </c:pt>
                      <c:pt idx="3">
                        <c:v>12.54</c:v>
                      </c:pt>
                      <c:pt idx="4">
                        <c:v>12.11</c:v>
                      </c:pt>
                      <c:pt idx="5">
                        <c:v>15.44</c:v>
                      </c:pt>
                      <c:pt idx="6">
                        <c:v>13.41</c:v>
                      </c:pt>
                      <c:pt idx="7">
                        <c:v>13.74</c:v>
                      </c:pt>
                      <c:pt idx="8">
                        <c:v>15.39</c:v>
                      </c:pt>
                      <c:pt idx="9">
                        <c:v>12.1</c:v>
                      </c:pt>
                      <c:pt idx="10">
                        <c:v>11.47</c:v>
                      </c:pt>
                      <c:pt idx="11">
                        <c:v>11.88</c:v>
                      </c:pt>
                      <c:pt idx="12">
                        <c:v>7.71</c:v>
                      </c:pt>
                      <c:pt idx="13">
                        <c:v>11.14</c:v>
                      </c:pt>
                      <c:pt idx="14">
                        <c:v>10.8</c:v>
                      </c:pt>
                      <c:pt idx="15">
                        <c:v>11.21</c:v>
                      </c:pt>
                      <c:pt idx="16">
                        <c:v>7.74</c:v>
                      </c:pt>
                      <c:pt idx="17">
                        <c:v>2.91</c:v>
                      </c:pt>
                      <c:pt idx="18">
                        <c:v>8.8699999999999992</c:v>
                      </c:pt>
                      <c:pt idx="19">
                        <c:v>7.3</c:v>
                      </c:pt>
                      <c:pt idx="20">
                        <c:v>9.56</c:v>
                      </c:pt>
                      <c:pt idx="21">
                        <c:v>1.89</c:v>
                      </c:pt>
                      <c:pt idx="22">
                        <c:v>4.5999999999999996</c:v>
                      </c:pt>
                      <c:pt idx="23">
                        <c:v>7.44</c:v>
                      </c:pt>
                      <c:pt idx="24">
                        <c:v>8.0500000000000007</c:v>
                      </c:pt>
                      <c:pt idx="25">
                        <c:v>-2.2400000000000002</c:v>
                      </c:pt>
                      <c:pt idx="26">
                        <c:v>11.67</c:v>
                      </c:pt>
                    </c:numCache>
                  </c:numRef>
                </c:val>
                <c:extLst xmlns:c15="http://schemas.microsoft.com/office/drawing/2012/chart">
                  <c:ext xmlns:c16="http://schemas.microsoft.com/office/drawing/2014/chart" uri="{C3380CC4-5D6E-409C-BE32-E72D297353CC}">
                    <c16:uniqueId val="{0000000A-DDEE-4B4D-B0A2-664E2AA0CB92}"/>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'Tx d''Epargne'!$G$13</c15:sqref>
                        </c15:formulaRef>
                      </c:ext>
                    </c:extLst>
                    <c:strCache>
                      <c:ptCount val="1"/>
                      <c:pt idx="0">
                        <c:v>2017</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('Tx d''Epargne'!$A$14:$A$39,'Tx d''Epargne'!$A$41)</c15:sqref>
                        </c15:formulaRef>
                      </c:ext>
                    </c:extLst>
                    <c:strCache>
                      <c:ptCount val="27"/>
                      <c:pt idx="0">
                        <c:v>Suisse</c:v>
                      </c:pt>
                      <c:pt idx="1">
                        <c:v>Tchéquie</c:v>
                      </c:pt>
                      <c:pt idx="2">
                        <c:v>Allemagne</c:v>
                      </c:pt>
                      <c:pt idx="3">
                        <c:v>Hongrie</c:v>
                      </c:pt>
                      <c:pt idx="4">
                        <c:v>Luxembourg</c:v>
                      </c:pt>
                      <c:pt idx="5">
                        <c:v>Suède</c:v>
                      </c:pt>
                      <c:pt idx="6">
                        <c:v>France</c:v>
                      </c:pt>
                      <c:pt idx="7">
                        <c:v>Autriche</c:v>
                      </c:pt>
                      <c:pt idx="8">
                        <c:v>Pays-Bas</c:v>
                      </c:pt>
                      <c:pt idx="9">
                        <c:v>Slovénie</c:v>
                      </c:pt>
                      <c:pt idx="10">
                        <c:v>Belgique</c:v>
                      </c:pt>
                      <c:pt idx="11">
                        <c:v>Irlande</c:v>
                      </c:pt>
                      <c:pt idx="12">
                        <c:v>Espagne</c:v>
                      </c:pt>
                      <c:pt idx="13">
                        <c:v>Malte</c:v>
                      </c:pt>
                      <c:pt idx="14">
                        <c:v>Croatie</c:v>
                      </c:pt>
                      <c:pt idx="15">
                        <c:v>Italie</c:v>
                      </c:pt>
                      <c:pt idx="16">
                        <c:v>Finlande</c:v>
                      </c:pt>
                      <c:pt idx="17">
                        <c:v>Chypre</c:v>
                      </c:pt>
                      <c:pt idx="18">
                        <c:v>Danemark</c:v>
                      </c:pt>
                      <c:pt idx="19">
                        <c:v>Portugal</c:v>
                      </c:pt>
                      <c:pt idx="20">
                        <c:v>Slovaquie</c:v>
                      </c:pt>
                      <c:pt idx="21">
                        <c:v>Lituanie</c:v>
                      </c:pt>
                      <c:pt idx="22">
                        <c:v>Lettonie</c:v>
                      </c:pt>
                      <c:pt idx="23">
                        <c:v>Estonie</c:v>
                      </c:pt>
                      <c:pt idx="24">
                        <c:v>Pologne</c:v>
                      </c:pt>
                      <c:pt idx="25">
                        <c:v>Grèce</c:v>
                      </c:pt>
                      <c:pt idx="26">
                        <c:v>UE</c:v>
                      </c:pt>
                    </c:strCache>
                  </c:strRef>
                </c:cat>
                <c:val>
                  <c:numRef>
                    <c:extLst xmlns:c15="http://schemas.microsoft.com/office/drawing/2012/chart">
                      <c:ext xmlns:c15="http://schemas.microsoft.com/office/drawing/2012/chart" uri="{02D57815-91ED-43cb-92C2-25804820EDAC}">
                        <c15:formulaRef>
                          <c15:sqref>('Tx d''Epargne'!$G$14:$G$39,'Tx d''Epargne'!$G$41)</c15:sqref>
                        </c15:formulaRef>
                      </c:ext>
                    </c:extLst>
                    <c:numCache>
                      <c:formatCode>#\ ##0.0</c:formatCode>
                      <c:ptCount val="27"/>
                      <c:pt idx="0">
                        <c:v>20.95</c:v>
                      </c:pt>
                      <c:pt idx="1">
                        <c:v>10.77</c:v>
                      </c:pt>
                      <c:pt idx="2">
                        <c:v>17.47</c:v>
                      </c:pt>
                      <c:pt idx="3">
                        <c:v>12.93</c:v>
                      </c:pt>
                      <c:pt idx="4">
                        <c:v>13.3</c:v>
                      </c:pt>
                      <c:pt idx="5">
                        <c:v>14.52</c:v>
                      </c:pt>
                      <c:pt idx="6">
                        <c:v>13.67</c:v>
                      </c:pt>
                      <c:pt idx="7">
                        <c:v>12.82</c:v>
                      </c:pt>
                      <c:pt idx="8">
                        <c:v>13.18</c:v>
                      </c:pt>
                      <c:pt idx="9">
                        <c:v>12.98</c:v>
                      </c:pt>
                      <c:pt idx="10">
                        <c:v>11.11</c:v>
                      </c:pt>
                      <c:pt idx="11">
                        <c:v>14.21</c:v>
                      </c:pt>
                      <c:pt idx="12">
                        <c:v>6.3</c:v>
                      </c:pt>
                      <c:pt idx="13">
                        <c:v>12.02</c:v>
                      </c:pt>
                      <c:pt idx="14">
                        <c:v>9.08</c:v>
                      </c:pt>
                      <c:pt idx="15">
                        <c:v>10.87</c:v>
                      </c:pt>
                      <c:pt idx="16">
                        <c:v>8.51</c:v>
                      </c:pt>
                      <c:pt idx="17">
                        <c:v>2.52</c:v>
                      </c:pt>
                      <c:pt idx="18">
                        <c:v>9.59</c:v>
                      </c:pt>
                      <c:pt idx="19">
                        <c:v>6.54</c:v>
                      </c:pt>
                      <c:pt idx="20">
                        <c:v>7.39</c:v>
                      </c:pt>
                      <c:pt idx="21">
                        <c:v>-3.97</c:v>
                      </c:pt>
                      <c:pt idx="22">
                        <c:v>5.62</c:v>
                      </c:pt>
                      <c:pt idx="23">
                        <c:v>8</c:v>
                      </c:pt>
                      <c:pt idx="24">
                        <c:v>5.48</c:v>
                      </c:pt>
                      <c:pt idx="25">
                        <c:v>-3.17</c:v>
                      </c:pt>
                      <c:pt idx="26">
                        <c:v>11.43</c:v>
                      </c:pt>
                    </c:numCache>
                  </c:numRef>
                </c:val>
                <c:extLst xmlns:c15="http://schemas.microsoft.com/office/drawing/2012/chart">
                  <c:ext xmlns:c16="http://schemas.microsoft.com/office/drawing/2014/chart" uri="{C3380CC4-5D6E-409C-BE32-E72D297353CC}">
                    <c16:uniqueId val="{0000000B-DDEE-4B4D-B0A2-664E2AA0CB92}"/>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'Tx d''Epargne'!$H$13</c15:sqref>
                        </c15:formulaRef>
                      </c:ext>
                    </c:extLst>
                    <c:strCache>
                      <c:ptCount val="1"/>
                      <c:pt idx="0">
                        <c:v>2018</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('Tx d''Epargne'!$A$14:$A$39,'Tx d''Epargne'!$A$41)</c15:sqref>
                        </c15:formulaRef>
                      </c:ext>
                    </c:extLst>
                    <c:strCache>
                      <c:ptCount val="27"/>
                      <c:pt idx="0">
                        <c:v>Suisse</c:v>
                      </c:pt>
                      <c:pt idx="1">
                        <c:v>Tchéquie</c:v>
                      </c:pt>
                      <c:pt idx="2">
                        <c:v>Allemagne</c:v>
                      </c:pt>
                      <c:pt idx="3">
                        <c:v>Hongrie</c:v>
                      </c:pt>
                      <c:pt idx="4">
                        <c:v>Luxembourg</c:v>
                      </c:pt>
                      <c:pt idx="5">
                        <c:v>Suède</c:v>
                      </c:pt>
                      <c:pt idx="6">
                        <c:v>France</c:v>
                      </c:pt>
                      <c:pt idx="7">
                        <c:v>Autriche</c:v>
                      </c:pt>
                      <c:pt idx="8">
                        <c:v>Pays-Bas</c:v>
                      </c:pt>
                      <c:pt idx="9">
                        <c:v>Slovénie</c:v>
                      </c:pt>
                      <c:pt idx="10">
                        <c:v>Belgique</c:v>
                      </c:pt>
                      <c:pt idx="11">
                        <c:v>Irlande</c:v>
                      </c:pt>
                      <c:pt idx="12">
                        <c:v>Espagne</c:v>
                      </c:pt>
                      <c:pt idx="13">
                        <c:v>Malte</c:v>
                      </c:pt>
                      <c:pt idx="14">
                        <c:v>Croatie</c:v>
                      </c:pt>
                      <c:pt idx="15">
                        <c:v>Italie</c:v>
                      </c:pt>
                      <c:pt idx="16">
                        <c:v>Finlande</c:v>
                      </c:pt>
                      <c:pt idx="17">
                        <c:v>Chypre</c:v>
                      </c:pt>
                      <c:pt idx="18">
                        <c:v>Danemark</c:v>
                      </c:pt>
                      <c:pt idx="19">
                        <c:v>Portugal</c:v>
                      </c:pt>
                      <c:pt idx="20">
                        <c:v>Slovaquie</c:v>
                      </c:pt>
                      <c:pt idx="21">
                        <c:v>Lituanie</c:v>
                      </c:pt>
                      <c:pt idx="22">
                        <c:v>Lettonie</c:v>
                      </c:pt>
                      <c:pt idx="23">
                        <c:v>Estonie</c:v>
                      </c:pt>
                      <c:pt idx="24">
                        <c:v>Pologne</c:v>
                      </c:pt>
                      <c:pt idx="25">
                        <c:v>Grèce</c:v>
                      </c:pt>
                      <c:pt idx="26">
                        <c:v>UE</c:v>
                      </c:pt>
                    </c:strCache>
                  </c:strRef>
                </c:cat>
                <c:val>
                  <c:numRef>
                    <c:extLst xmlns:c15="http://schemas.microsoft.com/office/drawing/2012/chart">
                      <c:ext xmlns:c15="http://schemas.microsoft.com/office/drawing/2012/chart" uri="{02D57815-91ED-43cb-92C2-25804820EDAC}">
                        <c15:formulaRef>
                          <c15:sqref>('Tx d''Epargne'!$H$14:$H$39,'Tx d''Epargne'!$H$41)</c15:sqref>
                        </c15:formulaRef>
                      </c:ext>
                    </c:extLst>
                    <c:numCache>
                      <c:formatCode>#\ ##0.0</c:formatCode>
                      <c:ptCount val="27"/>
                      <c:pt idx="0">
                        <c:v>20.420000000000002</c:v>
                      </c:pt>
                      <c:pt idx="1">
                        <c:v>11.53</c:v>
                      </c:pt>
                      <c:pt idx="2">
                        <c:v>18.100000000000001</c:v>
                      </c:pt>
                      <c:pt idx="3">
                        <c:v>15.3</c:v>
                      </c:pt>
                      <c:pt idx="4">
                        <c:v>12.68</c:v>
                      </c:pt>
                      <c:pt idx="5">
                        <c:v>15.51</c:v>
                      </c:pt>
                      <c:pt idx="6">
                        <c:v>13.54</c:v>
                      </c:pt>
                      <c:pt idx="7">
                        <c:v>13.41</c:v>
                      </c:pt>
                      <c:pt idx="8">
                        <c:v>13.91</c:v>
                      </c:pt>
                      <c:pt idx="9">
                        <c:v>13.58</c:v>
                      </c:pt>
                      <c:pt idx="10">
                        <c:v>10.87</c:v>
                      </c:pt>
                      <c:pt idx="11">
                        <c:v>12.69</c:v>
                      </c:pt>
                      <c:pt idx="12">
                        <c:v>6.1</c:v>
                      </c:pt>
                      <c:pt idx="13">
                        <c:v>11.06</c:v>
                      </c:pt>
                      <c:pt idx="14">
                        <c:v>9.5399999999999991</c:v>
                      </c:pt>
                      <c:pt idx="15">
                        <c:v>10.63</c:v>
                      </c:pt>
                      <c:pt idx="16">
                        <c:v>9.25</c:v>
                      </c:pt>
                      <c:pt idx="17">
                        <c:v>4.01</c:v>
                      </c:pt>
                      <c:pt idx="18">
                        <c:v>9.5</c:v>
                      </c:pt>
                      <c:pt idx="19">
                        <c:v>6.94</c:v>
                      </c:pt>
                      <c:pt idx="20">
                        <c:v>10.24</c:v>
                      </c:pt>
                      <c:pt idx="21">
                        <c:v>-2.65</c:v>
                      </c:pt>
                      <c:pt idx="22">
                        <c:v>6.76</c:v>
                      </c:pt>
                      <c:pt idx="23">
                        <c:v>10.94</c:v>
                      </c:pt>
                      <c:pt idx="24">
                        <c:v>4.9800000000000004</c:v>
                      </c:pt>
                      <c:pt idx="25">
                        <c:v>-7.01</c:v>
                      </c:pt>
                      <c:pt idx="26">
                        <c:v>11.44</c:v>
                      </c:pt>
                    </c:numCache>
                  </c:numRef>
                </c:val>
                <c:extLst xmlns:c15="http://schemas.microsoft.com/office/drawing/2012/chart">
                  <c:ext xmlns:c16="http://schemas.microsoft.com/office/drawing/2014/chart" uri="{C3380CC4-5D6E-409C-BE32-E72D297353CC}">
                    <c16:uniqueId val="{0000000C-DDEE-4B4D-B0A2-664E2AA0CB92}"/>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'Tx d''Epargne'!$J$13</c15:sqref>
                        </c15:formulaRef>
                      </c:ext>
                    </c:extLst>
                    <c:strCache>
                      <c:ptCount val="1"/>
                      <c:pt idx="0">
                        <c:v>2020</c:v>
                      </c:pt>
                    </c:strCache>
                  </c:strRef>
                </c:tx>
                <c:spPr>
                  <a:solidFill>
                    <a:schemeClr val="accent3">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('Tx d''Epargne'!$A$14:$A$39,'Tx d''Epargne'!$A$41)</c15:sqref>
                        </c15:formulaRef>
                      </c:ext>
                    </c:extLst>
                    <c:strCache>
                      <c:ptCount val="27"/>
                      <c:pt idx="0">
                        <c:v>Suisse</c:v>
                      </c:pt>
                      <c:pt idx="1">
                        <c:v>Tchéquie</c:v>
                      </c:pt>
                      <c:pt idx="2">
                        <c:v>Allemagne</c:v>
                      </c:pt>
                      <c:pt idx="3">
                        <c:v>Hongrie</c:v>
                      </c:pt>
                      <c:pt idx="4">
                        <c:v>Luxembourg</c:v>
                      </c:pt>
                      <c:pt idx="5">
                        <c:v>Suède</c:v>
                      </c:pt>
                      <c:pt idx="6">
                        <c:v>France</c:v>
                      </c:pt>
                      <c:pt idx="7">
                        <c:v>Autriche</c:v>
                      </c:pt>
                      <c:pt idx="8">
                        <c:v>Pays-Bas</c:v>
                      </c:pt>
                      <c:pt idx="9">
                        <c:v>Slovénie</c:v>
                      </c:pt>
                      <c:pt idx="10">
                        <c:v>Belgique</c:v>
                      </c:pt>
                      <c:pt idx="11">
                        <c:v>Irlande</c:v>
                      </c:pt>
                      <c:pt idx="12">
                        <c:v>Espagne</c:v>
                      </c:pt>
                      <c:pt idx="13">
                        <c:v>Malte</c:v>
                      </c:pt>
                      <c:pt idx="14">
                        <c:v>Croatie</c:v>
                      </c:pt>
                      <c:pt idx="15">
                        <c:v>Italie</c:v>
                      </c:pt>
                      <c:pt idx="16">
                        <c:v>Finlande</c:v>
                      </c:pt>
                      <c:pt idx="17">
                        <c:v>Chypre</c:v>
                      </c:pt>
                      <c:pt idx="18">
                        <c:v>Danemark</c:v>
                      </c:pt>
                      <c:pt idx="19">
                        <c:v>Portugal</c:v>
                      </c:pt>
                      <c:pt idx="20">
                        <c:v>Slovaquie</c:v>
                      </c:pt>
                      <c:pt idx="21">
                        <c:v>Lituanie</c:v>
                      </c:pt>
                      <c:pt idx="22">
                        <c:v>Lettonie</c:v>
                      </c:pt>
                      <c:pt idx="23">
                        <c:v>Estonie</c:v>
                      </c:pt>
                      <c:pt idx="24">
                        <c:v>Pologne</c:v>
                      </c:pt>
                      <c:pt idx="25">
                        <c:v>Grèce</c:v>
                      </c:pt>
                      <c:pt idx="26">
                        <c:v>UE</c:v>
                      </c:pt>
                    </c:strCache>
                  </c:strRef>
                </c:cat>
                <c:val>
                  <c:numRef>
                    <c:extLst xmlns:c15="http://schemas.microsoft.com/office/drawing/2012/chart">
                      <c:ext xmlns:c15="http://schemas.microsoft.com/office/drawing/2012/chart" uri="{02D57815-91ED-43cb-92C2-25804820EDAC}">
                        <c15:formulaRef>
                          <c15:sqref>('Tx d''Epargne'!$J$14:$J$39,'Tx d''Epargne'!$J$41)</c15:sqref>
                        </c15:formulaRef>
                      </c:ext>
                    </c:extLst>
                    <c:numCache>
                      <c:formatCode>#\ ##0.0</c:formatCode>
                      <c:ptCount val="27"/>
                      <c:pt idx="0">
                        <c:v>26.06</c:v>
                      </c:pt>
                      <c:pt idx="1">
                        <c:v>18.73</c:v>
                      </c:pt>
                      <c:pt idx="2">
                        <c:v>23.17</c:v>
                      </c:pt>
                      <c:pt idx="3">
                        <c:v>17.07</c:v>
                      </c:pt>
                      <c:pt idx="4">
                        <c:v>25.72</c:v>
                      </c:pt>
                      <c:pt idx="5">
                        <c:v>17.84</c:v>
                      </c:pt>
                      <c:pt idx="6">
                        <c:v>20.03</c:v>
                      </c:pt>
                      <c:pt idx="7">
                        <c:v>19.149999999999999</c:v>
                      </c:pt>
                      <c:pt idx="8">
                        <c:v>22</c:v>
                      </c:pt>
                      <c:pt idx="9">
                        <c:v>22.56</c:v>
                      </c:pt>
                      <c:pt idx="10">
                        <c:v>19.07</c:v>
                      </c:pt>
                      <c:pt idx="11">
                        <c:v>26.22</c:v>
                      </c:pt>
                      <c:pt idx="12">
                        <c:v>17.62</c:v>
                      </c:pt>
                      <c:pt idx="13">
                        <c:v>22.99</c:v>
                      </c:pt>
                      <c:pt idx="14">
                        <c:v>13.65</c:v>
                      </c:pt>
                      <c:pt idx="15">
                        <c:v>17.78</c:v>
                      </c:pt>
                      <c:pt idx="16">
                        <c:v>14.45</c:v>
                      </c:pt>
                      <c:pt idx="17">
                        <c:v>13.54</c:v>
                      </c:pt>
                      <c:pt idx="18">
                        <c:v>9.16</c:v>
                      </c:pt>
                      <c:pt idx="19">
                        <c:v>12.05</c:v>
                      </c:pt>
                      <c:pt idx="20">
                        <c:v>11.7</c:v>
                      </c:pt>
                      <c:pt idx="21">
                        <c:v>11.72</c:v>
                      </c:pt>
                      <c:pt idx="22">
                        <c:v>14.06</c:v>
                      </c:pt>
                      <c:pt idx="23">
                        <c:v>12.96</c:v>
                      </c:pt>
                      <c:pt idx="24">
                        <c:v>12.79</c:v>
                      </c:pt>
                      <c:pt idx="25">
                        <c:v>0.65</c:v>
                      </c:pt>
                      <c:pt idx="26">
                        <c:v>18.22</c:v>
                      </c:pt>
                    </c:numCache>
                  </c:numRef>
                </c:val>
                <c:extLst xmlns:c15="http://schemas.microsoft.com/office/drawing/2012/chart">
                  <c:ext xmlns:c16="http://schemas.microsoft.com/office/drawing/2014/chart" uri="{C3380CC4-5D6E-409C-BE32-E72D297353CC}">
                    <c16:uniqueId val="{0000000D-DDEE-4B4D-B0A2-664E2AA0CB92}"/>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'Tx d''Epargne'!$K$13</c15:sqref>
                        </c15:formulaRef>
                      </c:ext>
                    </c:extLst>
                    <c:strCache>
                      <c:ptCount val="1"/>
                      <c:pt idx="0">
                        <c:v>2021</c:v>
                      </c:pt>
                    </c:strCache>
                  </c:strRef>
                </c:tx>
                <c:spPr>
                  <a:solidFill>
                    <a:schemeClr val="accent4">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('Tx d''Epargne'!$A$14:$A$39,'Tx d''Epargne'!$A$41)</c15:sqref>
                        </c15:formulaRef>
                      </c:ext>
                    </c:extLst>
                    <c:strCache>
                      <c:ptCount val="27"/>
                      <c:pt idx="0">
                        <c:v>Suisse</c:v>
                      </c:pt>
                      <c:pt idx="1">
                        <c:v>Tchéquie</c:v>
                      </c:pt>
                      <c:pt idx="2">
                        <c:v>Allemagne</c:v>
                      </c:pt>
                      <c:pt idx="3">
                        <c:v>Hongrie</c:v>
                      </c:pt>
                      <c:pt idx="4">
                        <c:v>Luxembourg</c:v>
                      </c:pt>
                      <c:pt idx="5">
                        <c:v>Suède</c:v>
                      </c:pt>
                      <c:pt idx="6">
                        <c:v>France</c:v>
                      </c:pt>
                      <c:pt idx="7">
                        <c:v>Autriche</c:v>
                      </c:pt>
                      <c:pt idx="8">
                        <c:v>Pays-Bas</c:v>
                      </c:pt>
                      <c:pt idx="9">
                        <c:v>Slovénie</c:v>
                      </c:pt>
                      <c:pt idx="10">
                        <c:v>Belgique</c:v>
                      </c:pt>
                      <c:pt idx="11">
                        <c:v>Irlande</c:v>
                      </c:pt>
                      <c:pt idx="12">
                        <c:v>Espagne</c:v>
                      </c:pt>
                      <c:pt idx="13">
                        <c:v>Malte</c:v>
                      </c:pt>
                      <c:pt idx="14">
                        <c:v>Croatie</c:v>
                      </c:pt>
                      <c:pt idx="15">
                        <c:v>Italie</c:v>
                      </c:pt>
                      <c:pt idx="16">
                        <c:v>Finlande</c:v>
                      </c:pt>
                      <c:pt idx="17">
                        <c:v>Chypre</c:v>
                      </c:pt>
                      <c:pt idx="18">
                        <c:v>Danemark</c:v>
                      </c:pt>
                      <c:pt idx="19">
                        <c:v>Portugal</c:v>
                      </c:pt>
                      <c:pt idx="20">
                        <c:v>Slovaquie</c:v>
                      </c:pt>
                      <c:pt idx="21">
                        <c:v>Lituanie</c:v>
                      </c:pt>
                      <c:pt idx="22">
                        <c:v>Lettonie</c:v>
                      </c:pt>
                      <c:pt idx="23">
                        <c:v>Estonie</c:v>
                      </c:pt>
                      <c:pt idx="24">
                        <c:v>Pologne</c:v>
                      </c:pt>
                      <c:pt idx="25">
                        <c:v>Grèce</c:v>
                      </c:pt>
                      <c:pt idx="26">
                        <c:v>UE</c:v>
                      </c:pt>
                    </c:strCache>
                  </c:strRef>
                </c:cat>
                <c:val>
                  <c:numRef>
                    <c:extLst xmlns:c15="http://schemas.microsoft.com/office/drawing/2012/chart">
                      <c:ext xmlns:c15="http://schemas.microsoft.com/office/drawing/2012/chart" uri="{02D57815-91ED-43cb-92C2-25804820EDAC}">
                        <c15:formulaRef>
                          <c15:sqref>('Tx d''Epargne'!$K$14:$K$39,'Tx d''Epargne'!$K$41)</c15:sqref>
                        </c15:formulaRef>
                      </c:ext>
                    </c:extLst>
                    <c:numCache>
                      <c:formatCode>#\ ##0.0</c:formatCode>
                      <c:ptCount val="27"/>
                      <c:pt idx="0">
                        <c:v>25.52</c:v>
                      </c:pt>
                      <c:pt idx="1">
                        <c:v>19.57</c:v>
                      </c:pt>
                      <c:pt idx="2">
                        <c:v>21.94</c:v>
                      </c:pt>
                      <c:pt idx="3">
                        <c:v>18.670000000000002</c:v>
                      </c:pt>
                      <c:pt idx="4">
                        <c:v>18.190000000000001</c:v>
                      </c:pt>
                      <c:pt idx="5">
                        <c:v>17.38</c:v>
                      </c:pt>
                      <c:pt idx="6">
                        <c:v>18.670000000000002</c:v>
                      </c:pt>
                      <c:pt idx="7">
                        <c:v>17.260000000000002</c:v>
                      </c:pt>
                      <c:pt idx="8">
                        <c:v>19.100000000000001</c:v>
                      </c:pt>
                      <c:pt idx="9">
                        <c:v>17.59</c:v>
                      </c:pt>
                      <c:pt idx="10">
                        <c:v>16.63</c:v>
                      </c:pt>
                      <c:pt idx="11">
                        <c:v>22.5</c:v>
                      </c:pt>
                      <c:pt idx="12">
                        <c:v>14.26</c:v>
                      </c:pt>
                      <c:pt idx="13">
                        <c:v>20.2</c:v>
                      </c:pt>
                      <c:pt idx="14">
                        <c:v>12.33</c:v>
                      </c:pt>
                      <c:pt idx="15">
                        <c:v>15.78</c:v>
                      </c:pt>
                      <c:pt idx="16">
                        <c:v>12.46</c:v>
                      </c:pt>
                      <c:pt idx="17">
                        <c:v>14.99</c:v>
                      </c:pt>
                      <c:pt idx="18">
                        <c:v>5.76</c:v>
                      </c:pt>
                      <c:pt idx="19">
                        <c:v>10.95</c:v>
                      </c:pt>
                      <c:pt idx="20">
                        <c:v>11.45</c:v>
                      </c:pt>
                      <c:pt idx="21">
                        <c:v>10.14</c:v>
                      </c:pt>
                      <c:pt idx="22">
                        <c:v>10.43</c:v>
                      </c:pt>
                      <c:pt idx="23">
                        <c:v>8.59</c:v>
                      </c:pt>
                      <c:pt idx="24">
                        <c:v>5.13</c:v>
                      </c:pt>
                      <c:pt idx="25">
                        <c:v>4.3899999999999997</c:v>
                      </c:pt>
                      <c:pt idx="26">
                        <c:v>16.14</c:v>
                      </c:pt>
                    </c:numCache>
                  </c:numRef>
                </c:val>
                <c:extLst xmlns:c15="http://schemas.microsoft.com/office/drawing/2012/chart">
                  <c:ext xmlns:c16="http://schemas.microsoft.com/office/drawing/2014/chart" uri="{C3380CC4-5D6E-409C-BE32-E72D297353CC}">
                    <c16:uniqueId val="{0000000E-DDEE-4B4D-B0A2-664E2AA0CB92}"/>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'Tx d''Epargne'!$L$13</c15:sqref>
                        </c15:formulaRef>
                      </c:ext>
                    </c:extLst>
                    <c:strCache>
                      <c:ptCount val="1"/>
                      <c:pt idx="0">
                        <c:v>2022</c:v>
                      </c:pt>
                    </c:strCache>
                  </c:strRef>
                </c:tx>
                <c:spPr>
                  <a:solidFill>
                    <a:schemeClr val="accent5">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('Tx d''Epargne'!$A$14:$A$39,'Tx d''Epargne'!$A$41)</c15:sqref>
                        </c15:formulaRef>
                      </c:ext>
                    </c:extLst>
                    <c:strCache>
                      <c:ptCount val="27"/>
                      <c:pt idx="0">
                        <c:v>Suisse</c:v>
                      </c:pt>
                      <c:pt idx="1">
                        <c:v>Tchéquie</c:v>
                      </c:pt>
                      <c:pt idx="2">
                        <c:v>Allemagne</c:v>
                      </c:pt>
                      <c:pt idx="3">
                        <c:v>Hongrie</c:v>
                      </c:pt>
                      <c:pt idx="4">
                        <c:v>Luxembourg</c:v>
                      </c:pt>
                      <c:pt idx="5">
                        <c:v>Suède</c:v>
                      </c:pt>
                      <c:pt idx="6">
                        <c:v>France</c:v>
                      </c:pt>
                      <c:pt idx="7">
                        <c:v>Autriche</c:v>
                      </c:pt>
                      <c:pt idx="8">
                        <c:v>Pays-Bas</c:v>
                      </c:pt>
                      <c:pt idx="9">
                        <c:v>Slovénie</c:v>
                      </c:pt>
                      <c:pt idx="10">
                        <c:v>Belgique</c:v>
                      </c:pt>
                      <c:pt idx="11">
                        <c:v>Irlande</c:v>
                      </c:pt>
                      <c:pt idx="12">
                        <c:v>Espagne</c:v>
                      </c:pt>
                      <c:pt idx="13">
                        <c:v>Malte</c:v>
                      </c:pt>
                      <c:pt idx="14">
                        <c:v>Croatie</c:v>
                      </c:pt>
                      <c:pt idx="15">
                        <c:v>Italie</c:v>
                      </c:pt>
                      <c:pt idx="16">
                        <c:v>Finlande</c:v>
                      </c:pt>
                      <c:pt idx="17">
                        <c:v>Chypre</c:v>
                      </c:pt>
                      <c:pt idx="18">
                        <c:v>Danemark</c:v>
                      </c:pt>
                      <c:pt idx="19">
                        <c:v>Portugal</c:v>
                      </c:pt>
                      <c:pt idx="20">
                        <c:v>Slovaquie</c:v>
                      </c:pt>
                      <c:pt idx="21">
                        <c:v>Lituanie</c:v>
                      </c:pt>
                      <c:pt idx="22">
                        <c:v>Lettonie</c:v>
                      </c:pt>
                      <c:pt idx="23">
                        <c:v>Estonie</c:v>
                      </c:pt>
                      <c:pt idx="24">
                        <c:v>Pologne</c:v>
                      </c:pt>
                      <c:pt idx="25">
                        <c:v>Grèce</c:v>
                      </c:pt>
                      <c:pt idx="26">
                        <c:v>UE</c:v>
                      </c:pt>
                    </c:strCache>
                  </c:strRef>
                </c:cat>
                <c:val>
                  <c:numRef>
                    <c:extLst xmlns:c15="http://schemas.microsoft.com/office/drawing/2012/chart">
                      <c:ext xmlns:c15="http://schemas.microsoft.com/office/drawing/2012/chart" uri="{02D57815-91ED-43cb-92C2-25804820EDAC}">
                        <c15:formulaRef>
                          <c15:sqref>('Tx d''Epargne'!$L$14:$L$39,'Tx d''Epargne'!$L$41)</c15:sqref>
                        </c15:formulaRef>
                      </c:ext>
                    </c:extLst>
                    <c:numCache>
                      <c:formatCode>#\ ##0.0</c:formatCode>
                      <c:ptCount val="27"/>
                      <c:pt idx="0">
                        <c:v>22.33</c:v>
                      </c:pt>
                      <c:pt idx="1">
                        <c:v>18.2</c:v>
                      </c:pt>
                      <c:pt idx="2">
                        <c:v>18.940000000000001</c:v>
                      </c:pt>
                      <c:pt idx="3">
                        <c:v>16.47</c:v>
                      </c:pt>
                      <c:pt idx="4">
                        <c:v>18.170000000000002</c:v>
                      </c:pt>
                      <c:pt idx="5">
                        <c:v>14.68</c:v>
                      </c:pt>
                      <c:pt idx="6">
                        <c:v>16.46</c:v>
                      </c:pt>
                      <c:pt idx="7">
                        <c:v>14.97</c:v>
                      </c:pt>
                      <c:pt idx="8">
                        <c:v>14.38</c:v>
                      </c:pt>
                      <c:pt idx="9">
                        <c:v>13.4</c:v>
                      </c:pt>
                      <c:pt idx="10">
                        <c:v>12.73</c:v>
                      </c:pt>
                      <c:pt idx="11">
                        <c:v>15.11</c:v>
                      </c:pt>
                      <c:pt idx="12">
                        <c:v>9.06</c:v>
                      </c:pt>
                      <c:pt idx="13">
                        <c:v>13.18</c:v>
                      </c:pt>
                      <c:pt idx="14">
                        <c:v>7.56</c:v>
                      </c:pt>
                      <c:pt idx="15">
                        <c:v>11.6</c:v>
                      </c:pt>
                      <c:pt idx="16">
                        <c:v>9.86</c:v>
                      </c:pt>
                      <c:pt idx="17">
                        <c:v>12.28</c:v>
                      </c:pt>
                      <c:pt idx="18">
                        <c:v>9.68</c:v>
                      </c:pt>
                      <c:pt idx="19">
                        <c:v>7.33</c:v>
                      </c:pt>
                      <c:pt idx="20">
                        <c:v>5.8</c:v>
                      </c:pt>
                      <c:pt idx="21">
                        <c:v>4.75</c:v>
                      </c:pt>
                      <c:pt idx="22">
                        <c:v>3.12</c:v>
                      </c:pt>
                      <c:pt idx="23">
                        <c:v>2.83</c:v>
                      </c:pt>
                      <c:pt idx="24">
                        <c:v>1.02</c:v>
                      </c:pt>
                      <c:pt idx="25">
                        <c:v>-3.47</c:v>
                      </c:pt>
                      <c:pt idx="26">
                        <c:v>12.65</c:v>
                      </c:pt>
                    </c:numCache>
                  </c:numRef>
                </c:val>
                <c:extLst xmlns:c15="http://schemas.microsoft.com/office/drawing/2012/chart">
                  <c:ext xmlns:c16="http://schemas.microsoft.com/office/drawing/2014/chart" uri="{C3380CC4-5D6E-409C-BE32-E72D297353CC}">
                    <c16:uniqueId val="{0000000F-DDEE-4B4D-B0A2-664E2AA0CB92}"/>
                  </c:ext>
                </c:extLst>
              </c15:ser>
            </c15:filteredBarSeries>
          </c:ext>
        </c:extLst>
      </c:barChart>
      <c:catAx>
        <c:axId val="16922565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1080679536"/>
        <c:crosses val="autoZero"/>
        <c:auto val="1"/>
        <c:lblAlgn val="ctr"/>
        <c:lblOffset val="100"/>
        <c:noMultiLvlLbl val="0"/>
      </c:catAx>
      <c:valAx>
        <c:axId val="1080679536"/>
        <c:scaling>
          <c:orientation val="minMax"/>
          <c:max val="25"/>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1692256527"/>
        <c:crosses val="autoZero"/>
        <c:crossBetween val="between"/>
      </c:valAx>
      <c:spPr>
        <a:noFill/>
        <a:ln>
          <a:noFill/>
        </a:ln>
        <a:effectLst/>
      </c:spPr>
    </c:plotArea>
    <c:legend>
      <c:legendPos val="b"/>
      <c:layout>
        <c:manualLayout>
          <c:xMode val="edge"/>
          <c:yMode val="edge"/>
          <c:x val="0.80386493110979018"/>
          <c:y val="7.8434358104103E-2"/>
          <c:w val="0.16580073723532079"/>
          <c:h val="5.108056912058305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fr-F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4">
                <a:lumMod val="20000"/>
                <a:lumOff val="80000"/>
              </a:schemeClr>
            </a:solidFill>
            <a:ln>
              <a:noFill/>
            </a:ln>
            <a:effectLst/>
          </c:spPr>
          <c:invertIfNegative val="0"/>
          <c:dPt>
            <c:idx val="4"/>
            <c:invertIfNegative val="0"/>
            <c:bubble3D val="0"/>
            <c:spPr>
              <a:solidFill>
                <a:schemeClr val="accent4">
                  <a:lumMod val="20000"/>
                  <a:lumOff val="80000"/>
                </a:schemeClr>
              </a:solidFill>
              <a:ln>
                <a:noFill/>
              </a:ln>
              <a:effectLst/>
            </c:spPr>
            <c:extLst>
              <c:ext xmlns:c16="http://schemas.microsoft.com/office/drawing/2014/chart" uri="{C3380CC4-5D6E-409C-BE32-E72D297353CC}">
                <c16:uniqueId val="{00000001-3006-43D2-A9D1-56E3E1231031}"/>
              </c:ext>
            </c:extLst>
          </c:dPt>
          <c:dPt>
            <c:idx val="6"/>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3-3006-43D2-A9D1-56E3E1231031}"/>
              </c:ext>
            </c:extLst>
          </c:dPt>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('Tx d''Epargne'!$A$43:$A$67,'Tx d''Epargne'!$A$69:$A$70)</c:f>
              <c:strCache>
                <c:ptCount val="27"/>
                <c:pt idx="0">
                  <c:v>Tchéquie</c:v>
                </c:pt>
                <c:pt idx="1">
                  <c:v>Lituanie</c:v>
                </c:pt>
                <c:pt idx="2">
                  <c:v>Chypre</c:v>
                </c:pt>
                <c:pt idx="3">
                  <c:v>Espagne</c:v>
                </c:pt>
                <c:pt idx="4">
                  <c:v>Luxembourg</c:v>
                </c:pt>
                <c:pt idx="5">
                  <c:v>Hongrie</c:v>
                </c:pt>
                <c:pt idx="6">
                  <c:v>France</c:v>
                </c:pt>
                <c:pt idx="7">
                  <c:v>Belgique</c:v>
                </c:pt>
                <c:pt idx="8">
                  <c:v>Autriche</c:v>
                </c:pt>
                <c:pt idx="9">
                  <c:v>Danemark</c:v>
                </c:pt>
                <c:pt idx="10">
                  <c:v>Croatie</c:v>
                </c:pt>
                <c:pt idx="11">
                  <c:v>Allemagne</c:v>
                </c:pt>
                <c:pt idx="12">
                  <c:v>Portugal</c:v>
                </c:pt>
                <c:pt idx="13">
                  <c:v>Slovénie</c:v>
                </c:pt>
                <c:pt idx="14">
                  <c:v>Grèce</c:v>
                </c:pt>
                <c:pt idx="15">
                  <c:v>Suède</c:v>
                </c:pt>
                <c:pt idx="16">
                  <c:v>Suisse</c:v>
                </c:pt>
                <c:pt idx="17">
                  <c:v>Italie</c:v>
                </c:pt>
                <c:pt idx="18">
                  <c:v>Irlande</c:v>
                </c:pt>
                <c:pt idx="19">
                  <c:v>Finlande</c:v>
                </c:pt>
                <c:pt idx="20">
                  <c:v>Malte</c:v>
                </c:pt>
                <c:pt idx="21">
                  <c:v>Pays-Bas</c:v>
                </c:pt>
                <c:pt idx="22">
                  <c:v>Slovaquie</c:v>
                </c:pt>
                <c:pt idx="23">
                  <c:v>Lettonie</c:v>
                </c:pt>
                <c:pt idx="24">
                  <c:v>Pologne</c:v>
                </c:pt>
                <c:pt idx="25">
                  <c:v>Estonie</c:v>
                </c:pt>
                <c:pt idx="26">
                  <c:v>UE</c:v>
                </c:pt>
              </c:strCache>
              <c:extLst/>
            </c:strRef>
          </c:cat>
          <c:val>
            <c:numRef>
              <c:f>('Tx d''Epargne'!$B$43:$B$67,'Tx d''Epargne'!$B$69:$B$70)</c:f>
              <c:numCache>
                <c:formatCode>#\ ##0.0</c:formatCode>
                <c:ptCount val="27"/>
                <c:pt idx="0">
                  <c:v>7.51</c:v>
                </c:pt>
                <c:pt idx="1">
                  <c:v>5.07</c:v>
                </c:pt>
                <c:pt idx="2">
                  <c:v>3.46</c:v>
                </c:pt>
                <c:pt idx="3">
                  <c:v>3.4400000000000013</c:v>
                </c:pt>
                <c:pt idx="4">
                  <c:v>3.3199999999999985</c:v>
                </c:pt>
                <c:pt idx="5">
                  <c:v>2.7899999999999991</c:v>
                </c:pt>
                <c:pt idx="6">
                  <c:v>2.2799999999999994</c:v>
                </c:pt>
                <c:pt idx="7">
                  <c:v>2.0100000000000016</c:v>
                </c:pt>
                <c:pt idx="8">
                  <c:v>1.870000000000001</c:v>
                </c:pt>
                <c:pt idx="9">
                  <c:v>1.7599999999999998</c:v>
                </c:pt>
                <c:pt idx="10">
                  <c:v>1.75</c:v>
                </c:pt>
                <c:pt idx="11">
                  <c:v>1.4699999999999989</c:v>
                </c:pt>
                <c:pt idx="12">
                  <c:v>0.99000000000000021</c:v>
                </c:pt>
                <c:pt idx="13">
                  <c:v>0.83000000000000007</c:v>
                </c:pt>
                <c:pt idx="14">
                  <c:v>0.49</c:v>
                </c:pt>
                <c:pt idx="15">
                  <c:v>0.45000000000000284</c:v>
                </c:pt>
                <c:pt idx="16">
                  <c:v>0.27999999999999758</c:v>
                </c:pt>
                <c:pt idx="17">
                  <c:v>0.26999999999999957</c:v>
                </c:pt>
                <c:pt idx="18">
                  <c:v>-0.41000000000000014</c:v>
                </c:pt>
                <c:pt idx="19">
                  <c:v>-0.91999999999999993</c:v>
                </c:pt>
                <c:pt idx="20">
                  <c:v>-1.5700000000000003</c:v>
                </c:pt>
                <c:pt idx="21">
                  <c:v>-1.6499999999999986</c:v>
                </c:pt>
                <c:pt idx="22">
                  <c:v>-2.5499999999999998</c:v>
                </c:pt>
                <c:pt idx="23">
                  <c:v>-3.21</c:v>
                </c:pt>
                <c:pt idx="24">
                  <c:v>-3.6999999999999997</c:v>
                </c:pt>
                <c:pt idx="25">
                  <c:v>-7.02</c:v>
                </c:pt>
                <c:pt idx="26">
                  <c:v>1.0199999999999996</c:v>
                </c:pt>
              </c:numCache>
              <c:extLst/>
            </c:numRef>
          </c:val>
          <c:extLst>
            <c:ext xmlns:c16="http://schemas.microsoft.com/office/drawing/2014/chart" uri="{C3380CC4-5D6E-409C-BE32-E72D297353CC}">
              <c16:uniqueId val="{00000002-3006-43D2-A9D1-56E3E1231031}"/>
            </c:ext>
          </c:extLst>
        </c:ser>
        <c:dLbls>
          <c:showLegendKey val="0"/>
          <c:showVal val="0"/>
          <c:showCatName val="0"/>
          <c:showSerName val="0"/>
          <c:showPercent val="0"/>
          <c:showBubbleSize val="0"/>
        </c:dLbls>
        <c:gapWidth val="219"/>
        <c:overlap val="-27"/>
        <c:axId val="1627567392"/>
        <c:axId val="1627568832"/>
      </c:barChart>
      <c:catAx>
        <c:axId val="1627567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1627568832"/>
        <c:crosses val="autoZero"/>
        <c:auto val="1"/>
        <c:lblAlgn val="ctr"/>
        <c:lblOffset val="100"/>
        <c:noMultiLvlLbl val="0"/>
      </c:catAx>
      <c:valAx>
        <c:axId val="1627568832"/>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1627567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fr-F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604826478505224E-2"/>
          <c:y val="4.0215059892228247E-2"/>
          <c:w val="0.80774822117911349"/>
          <c:h val="0.65658865869232541"/>
        </c:manualLayout>
      </c:layout>
      <c:barChart>
        <c:barDir val="col"/>
        <c:grouping val="clustered"/>
        <c:varyColors val="0"/>
        <c:ser>
          <c:idx val="0"/>
          <c:order val="0"/>
          <c:tx>
            <c:strRef>
              <c:f>'G5'!$C$4</c:f>
              <c:strCache>
                <c:ptCount val="1"/>
                <c:pt idx="0">
                  <c:v>Ratio of households' total financial assets to GDP</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'G5'!$B$5:$B$13</c:f>
              <c:strCache>
                <c:ptCount val="9"/>
                <c:pt idx="0">
                  <c:v>Italy</c:v>
                </c:pt>
                <c:pt idx="1">
                  <c:v>France</c:v>
                </c:pt>
                <c:pt idx="2">
                  <c:v>Spain</c:v>
                </c:pt>
                <c:pt idx="3">
                  <c:v>Belgium</c:v>
                </c:pt>
                <c:pt idx="4">
                  <c:v>Germany</c:v>
                </c:pt>
                <c:pt idx="5">
                  <c:v>Denmark</c:v>
                </c:pt>
                <c:pt idx="6">
                  <c:v>Sweden</c:v>
                </c:pt>
                <c:pt idx="7">
                  <c:v>Netherlands</c:v>
                </c:pt>
                <c:pt idx="8">
                  <c:v>United Kingdom</c:v>
                </c:pt>
              </c:strCache>
            </c:strRef>
          </c:cat>
          <c:val>
            <c:numRef>
              <c:f>'G5'!$C$5:$C$13</c:f>
              <c:numCache>
                <c:formatCode>0%</c:formatCode>
                <c:ptCount val="9"/>
                <c:pt idx="0">
                  <c:v>2.5351528003286794</c:v>
                </c:pt>
                <c:pt idx="1">
                  <c:v>2.474283644443092</c:v>
                </c:pt>
                <c:pt idx="2">
                  <c:v>2.0184332899952939</c:v>
                </c:pt>
                <c:pt idx="3">
                  <c:v>2.9692251254605928</c:v>
                </c:pt>
                <c:pt idx="4">
                  <c:v>2.1087349499841577</c:v>
                </c:pt>
                <c:pt idx="5">
                  <c:v>3.7118395883663449</c:v>
                </c:pt>
                <c:pt idx="6">
                  <c:v>3.3046895297889791</c:v>
                </c:pt>
                <c:pt idx="7">
                  <c:v>3.621481693053592</c:v>
                </c:pt>
                <c:pt idx="8">
                  <c:v>3.2266762663345014</c:v>
                </c:pt>
              </c:numCache>
            </c:numRef>
          </c:val>
          <c:extLst>
            <c:ext xmlns:c16="http://schemas.microsoft.com/office/drawing/2014/chart" uri="{C3380CC4-5D6E-409C-BE32-E72D297353CC}">
              <c16:uniqueId val="{00000000-6E00-4447-BD9B-CDD94EDCD3AC}"/>
            </c:ext>
          </c:extLst>
        </c:ser>
        <c:dLbls>
          <c:showLegendKey val="0"/>
          <c:showVal val="0"/>
          <c:showCatName val="0"/>
          <c:showSerName val="0"/>
          <c:showPercent val="0"/>
          <c:showBubbleSize val="0"/>
        </c:dLbls>
        <c:gapWidth val="150"/>
        <c:axId val="2072560879"/>
        <c:axId val="1108661744"/>
      </c:barChart>
      <c:lineChart>
        <c:grouping val="standard"/>
        <c:varyColors val="0"/>
        <c:ser>
          <c:idx val="1"/>
          <c:order val="1"/>
          <c:tx>
            <c:strRef>
              <c:f>'G5'!$D$4</c:f>
              <c:strCache>
                <c:ptCount val="1"/>
                <c:pt idx="0">
                  <c:v>Ratio of public expenditure on old-age and survivor benefits to GDP</c:v>
                </c:pt>
              </c:strCache>
            </c:strRef>
          </c:tx>
          <c:spPr>
            <a:ln w="28575" cap="rnd">
              <a:solidFill>
                <a:schemeClr val="accent2"/>
              </a:solidFill>
              <a:round/>
            </a:ln>
            <a:effectLst/>
          </c:spPr>
          <c:marker>
            <c:symbol val="none"/>
          </c:marker>
          <c:cat>
            <c:strRef>
              <c:f>'G5'!$B$5:$B$13</c:f>
              <c:strCache>
                <c:ptCount val="9"/>
                <c:pt idx="0">
                  <c:v>Italy</c:v>
                </c:pt>
                <c:pt idx="1">
                  <c:v>France</c:v>
                </c:pt>
                <c:pt idx="2">
                  <c:v>Spain</c:v>
                </c:pt>
                <c:pt idx="3">
                  <c:v>Belgium</c:v>
                </c:pt>
                <c:pt idx="4">
                  <c:v>Germany</c:v>
                </c:pt>
                <c:pt idx="5">
                  <c:v>Denmark</c:v>
                </c:pt>
                <c:pt idx="6">
                  <c:v>Sweden</c:v>
                </c:pt>
                <c:pt idx="7">
                  <c:v>Netherlands</c:v>
                </c:pt>
                <c:pt idx="8">
                  <c:v>United Kingdom</c:v>
                </c:pt>
              </c:strCache>
            </c:strRef>
          </c:cat>
          <c:val>
            <c:numRef>
              <c:f>'G5'!$D$5:$D$13</c:f>
              <c:numCache>
                <c:formatCode>0.0%</c:formatCode>
                <c:ptCount val="9"/>
                <c:pt idx="0">
                  <c:v>0.159</c:v>
                </c:pt>
                <c:pt idx="1">
                  <c:v>0.13400000000000001</c:v>
                </c:pt>
                <c:pt idx="2">
                  <c:v>0.113</c:v>
                </c:pt>
                <c:pt idx="3">
                  <c:v>0.107</c:v>
                </c:pt>
                <c:pt idx="4">
                  <c:v>0.10400000000000001</c:v>
                </c:pt>
                <c:pt idx="5">
                  <c:v>8.1000000000000003E-2</c:v>
                </c:pt>
                <c:pt idx="6">
                  <c:v>7.0000000000000007E-2</c:v>
                </c:pt>
                <c:pt idx="7">
                  <c:v>0.05</c:v>
                </c:pt>
                <c:pt idx="8">
                  <c:v>4.9000000000000002E-2</c:v>
                </c:pt>
              </c:numCache>
            </c:numRef>
          </c:val>
          <c:smooth val="0"/>
          <c:extLst>
            <c:ext xmlns:c16="http://schemas.microsoft.com/office/drawing/2014/chart" uri="{C3380CC4-5D6E-409C-BE32-E72D297353CC}">
              <c16:uniqueId val="{00000001-6E00-4447-BD9B-CDD94EDCD3AC}"/>
            </c:ext>
          </c:extLst>
        </c:ser>
        <c:dLbls>
          <c:showLegendKey val="0"/>
          <c:showVal val="0"/>
          <c:showCatName val="0"/>
          <c:showSerName val="0"/>
          <c:showPercent val="0"/>
          <c:showBubbleSize val="0"/>
        </c:dLbls>
        <c:marker val="1"/>
        <c:smooth val="0"/>
        <c:axId val="2073713615"/>
        <c:axId val="2073725135"/>
      </c:lineChart>
      <c:catAx>
        <c:axId val="2072560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1108661744"/>
        <c:crosses val="autoZero"/>
        <c:auto val="1"/>
        <c:lblAlgn val="ctr"/>
        <c:lblOffset val="100"/>
        <c:noMultiLvlLbl val="0"/>
      </c:catAx>
      <c:valAx>
        <c:axId val="11086617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072560879"/>
        <c:crosses val="autoZero"/>
        <c:crossBetween val="between"/>
      </c:valAx>
      <c:valAx>
        <c:axId val="2073725135"/>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073713615"/>
        <c:crosses val="max"/>
        <c:crossBetween val="between"/>
      </c:valAx>
      <c:catAx>
        <c:axId val="2073713615"/>
        <c:scaling>
          <c:orientation val="minMax"/>
        </c:scaling>
        <c:delete val="1"/>
        <c:axPos val="b"/>
        <c:numFmt formatCode="General" sourceLinked="1"/>
        <c:majorTickMark val="out"/>
        <c:minorTickMark val="none"/>
        <c:tickLblPos val="nextTo"/>
        <c:crossAx val="2073725135"/>
        <c:crosses val="autoZero"/>
        <c:auto val="1"/>
        <c:lblAlgn val="ctr"/>
        <c:lblOffset val="100"/>
        <c:noMultiLvlLbl val="0"/>
      </c:catAx>
      <c:spPr>
        <a:noFill/>
        <a:ln>
          <a:noFill/>
        </a:ln>
        <a:effectLst/>
      </c:spPr>
    </c:plotArea>
    <c:legend>
      <c:legendPos val="b"/>
      <c:layout>
        <c:manualLayout>
          <c:xMode val="edge"/>
          <c:yMode val="edge"/>
          <c:x val="1.5240361119823658E-3"/>
          <c:y val="0.84776910265312921"/>
          <c:w val="0.77027905949565478"/>
          <c:h val="0.1302953799017700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fr-FR"/>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605472926995238E-2"/>
          <c:y val="3.2201256701872141E-2"/>
          <c:w val="0.93041921843102948"/>
          <c:h val="0.71647542608463144"/>
        </c:manualLayout>
      </c:layout>
      <c:barChart>
        <c:barDir val="col"/>
        <c:grouping val="clustered"/>
        <c:varyColors val="0"/>
        <c:ser>
          <c:idx val="0"/>
          <c:order val="0"/>
          <c:tx>
            <c:strRef>
              <c:f>'G6'!$C$4</c:f>
              <c:strCache>
                <c:ptCount val="1"/>
                <c:pt idx="0">
                  <c:v>Share of non financial assets in total households' assets</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'G6'!$B$5:$B$13</c:f>
              <c:strCache>
                <c:ptCount val="9"/>
                <c:pt idx="0">
                  <c:v>Italy</c:v>
                </c:pt>
                <c:pt idx="1">
                  <c:v>France</c:v>
                </c:pt>
                <c:pt idx="2">
                  <c:v>Spain</c:v>
                </c:pt>
                <c:pt idx="3">
                  <c:v>Belgium</c:v>
                </c:pt>
                <c:pt idx="4">
                  <c:v>Germany</c:v>
                </c:pt>
                <c:pt idx="5">
                  <c:v>Denmark</c:v>
                </c:pt>
                <c:pt idx="6">
                  <c:v>Sweden</c:v>
                </c:pt>
                <c:pt idx="7">
                  <c:v>Netherlands</c:v>
                </c:pt>
                <c:pt idx="8">
                  <c:v>United Kingdom</c:v>
                </c:pt>
              </c:strCache>
            </c:strRef>
          </c:cat>
          <c:val>
            <c:numRef>
              <c:f>'G6'!$C$5:$C$13</c:f>
              <c:numCache>
                <c:formatCode>0%</c:formatCode>
                <c:ptCount val="9"/>
                <c:pt idx="0">
                  <c:v>0.55772999670066026</c:v>
                </c:pt>
                <c:pt idx="1">
                  <c:v>0.57632220708928839</c:v>
                </c:pt>
                <c:pt idx="2">
                  <c:v>0.67864016811853634</c:v>
                </c:pt>
                <c:pt idx="3">
                  <c:v>0.52221504107317696</c:v>
                </c:pt>
                <c:pt idx="4">
                  <c:v>0.53385844980579533</c:v>
                </c:pt>
                <c:pt idx="5">
                  <c:v>0.31149290099580601</c:v>
                </c:pt>
                <c:pt idx="6">
                  <c:v>0.33201453406378145</c:v>
                </c:pt>
                <c:pt idx="7">
                  <c:v>0.38801771803879642</c:v>
                </c:pt>
                <c:pt idx="8">
                  <c:v>0.43089804676655458</c:v>
                </c:pt>
              </c:numCache>
            </c:numRef>
          </c:val>
          <c:extLst>
            <c:ext xmlns:c16="http://schemas.microsoft.com/office/drawing/2014/chart" uri="{C3380CC4-5D6E-409C-BE32-E72D297353CC}">
              <c16:uniqueId val="{00000000-5DC5-4066-BF30-DD00F2890013}"/>
            </c:ext>
          </c:extLst>
        </c:ser>
        <c:ser>
          <c:idx val="1"/>
          <c:order val="1"/>
          <c:tx>
            <c:strRef>
              <c:f>'G6'!$D$4</c:f>
              <c:strCache>
                <c:ptCount val="1"/>
                <c:pt idx="0">
                  <c:v>Ratio of outstanding amount of households' debt to GDP</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'G6'!$B$5:$B$13</c:f>
              <c:strCache>
                <c:ptCount val="9"/>
                <c:pt idx="0">
                  <c:v>Italy</c:v>
                </c:pt>
                <c:pt idx="1">
                  <c:v>France</c:v>
                </c:pt>
                <c:pt idx="2">
                  <c:v>Spain</c:v>
                </c:pt>
                <c:pt idx="3">
                  <c:v>Belgium</c:v>
                </c:pt>
                <c:pt idx="4">
                  <c:v>Germany</c:v>
                </c:pt>
                <c:pt idx="5">
                  <c:v>Denmark</c:v>
                </c:pt>
                <c:pt idx="6">
                  <c:v>Sweden</c:v>
                </c:pt>
                <c:pt idx="7">
                  <c:v>Netherlands</c:v>
                </c:pt>
                <c:pt idx="8">
                  <c:v>United Kingdom</c:v>
                </c:pt>
              </c:strCache>
            </c:strRef>
          </c:cat>
          <c:val>
            <c:numRef>
              <c:f>'G6'!$D$5:$D$13</c:f>
              <c:numCache>
                <c:formatCode>0%</c:formatCode>
                <c:ptCount val="9"/>
                <c:pt idx="0">
                  <c:v>0.41088057271493494</c:v>
                </c:pt>
                <c:pt idx="1">
                  <c:v>0.62346913728971265</c:v>
                </c:pt>
                <c:pt idx="2">
                  <c:v>0.56523278908200458</c:v>
                </c:pt>
                <c:pt idx="3">
                  <c:v>0.60515876912200772</c:v>
                </c:pt>
                <c:pt idx="4">
                  <c:v>0.52548148734893407</c:v>
                </c:pt>
                <c:pt idx="5">
                  <c:v>1.1061241395940058</c:v>
                </c:pt>
                <c:pt idx="6">
                  <c:v>0.90008707416703626</c:v>
                </c:pt>
                <c:pt idx="7">
                  <c:v>1.0840910761695752</c:v>
                </c:pt>
                <c:pt idx="8">
                  <c:v>0.86454910110570049</c:v>
                </c:pt>
              </c:numCache>
            </c:numRef>
          </c:val>
          <c:extLst>
            <c:ext xmlns:c16="http://schemas.microsoft.com/office/drawing/2014/chart" uri="{C3380CC4-5D6E-409C-BE32-E72D297353CC}">
              <c16:uniqueId val="{00000001-5DC5-4066-BF30-DD00F2890013}"/>
            </c:ext>
          </c:extLst>
        </c:ser>
        <c:dLbls>
          <c:showLegendKey val="0"/>
          <c:showVal val="0"/>
          <c:showCatName val="0"/>
          <c:showSerName val="0"/>
          <c:showPercent val="0"/>
          <c:showBubbleSize val="0"/>
        </c:dLbls>
        <c:gapWidth val="219"/>
        <c:overlap val="-27"/>
        <c:axId val="1411628800"/>
        <c:axId val="1411616800"/>
      </c:barChart>
      <c:catAx>
        <c:axId val="1411628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1411616800"/>
        <c:crosses val="autoZero"/>
        <c:auto val="1"/>
        <c:lblAlgn val="ctr"/>
        <c:lblOffset val="100"/>
        <c:noMultiLvlLbl val="0"/>
      </c:catAx>
      <c:valAx>
        <c:axId val="14116168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1411628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noFill/>
      <a:round/>
    </a:ln>
    <a:effectLst/>
  </c:spPr>
  <c:txPr>
    <a:bodyPr/>
    <a:lstStyle/>
    <a:p>
      <a:pPr>
        <a:defRPr/>
      </a:pPr>
      <a:endParaRPr lang="fr-F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782919442761967E-2"/>
          <c:y val="5.6439362440702599E-2"/>
          <c:w val="0.90811451645467389"/>
          <c:h val="0.72946782711947666"/>
        </c:manualLayout>
      </c:layout>
      <c:barChart>
        <c:barDir val="col"/>
        <c:grouping val="clustered"/>
        <c:varyColors val="0"/>
        <c:ser>
          <c:idx val="0"/>
          <c:order val="0"/>
          <c:tx>
            <c:strRef>
              <c:f>'G8'!$B$5</c:f>
              <c:strCache>
                <c:ptCount val="1"/>
                <c:pt idx="0">
                  <c:v>Bottom 50%</c:v>
                </c:pt>
              </c:strCache>
            </c:strRef>
          </c:tx>
          <c:spPr>
            <a:solidFill>
              <a:schemeClr val="accent1">
                <a:lumMod val="20000"/>
                <a:lumOff val="80000"/>
              </a:schemeClr>
            </a:solidFill>
            <a:ln>
              <a:noFill/>
            </a:ln>
            <a:effectLst/>
          </c:spPr>
          <c:invertIfNegative val="0"/>
          <c:dLbls>
            <c:dLbl>
              <c:idx val="0"/>
              <c:layout>
                <c:manualLayout>
                  <c:x val="-3.0769230769230778E-2"/>
                  <c:y val="-9.11161731207289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A32-4A3C-B0C5-2208064168F4}"/>
                </c:ext>
              </c:extLst>
            </c:dLbl>
            <c:dLbl>
              <c:idx val="1"/>
              <c:layout>
                <c:manualLayout>
                  <c:x val="-1.435897435897439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A32-4A3C-B0C5-2208064168F4}"/>
                </c:ext>
              </c:extLst>
            </c:dLbl>
            <c:dLbl>
              <c:idx val="2"/>
              <c:layout>
                <c:manualLayout>
                  <c:x val="-1.4358974358974434E-2"/>
                  <c:y val="4.55580865603644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A32-4A3C-B0C5-2208064168F4}"/>
                </c:ext>
              </c:extLst>
            </c:dLbl>
            <c:dLbl>
              <c:idx val="3"/>
              <c:layout>
                <c:manualLayout>
                  <c:x val="-1.8461538461538463E-2"/>
                  <c:y val="-4.555808656036530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A32-4A3C-B0C5-2208064168F4}"/>
                </c:ext>
              </c:extLst>
            </c:dLbl>
            <c:dLbl>
              <c:idx val="4"/>
              <c:layout>
                <c:manualLayout>
                  <c:x val="-2.2564102564102639E-2"/>
                  <c:y val="-8.352219383849107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A32-4A3C-B0C5-2208064168F4}"/>
                </c:ext>
              </c:extLst>
            </c:dLbl>
            <c:dLbl>
              <c:idx val="5"/>
              <c:layout>
                <c:manualLayout>
                  <c:x val="-1.4358974358974359E-2"/>
                  <c:y val="-8.352219383849107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A32-4A3C-B0C5-2208064168F4}"/>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'G8'!$C$4:$G$4</c:f>
              <c:strCache>
                <c:ptCount val="5"/>
                <c:pt idx="0">
                  <c:v>Euro area</c:v>
                </c:pt>
                <c:pt idx="1">
                  <c:v>Germany</c:v>
                </c:pt>
                <c:pt idx="2">
                  <c:v>France</c:v>
                </c:pt>
                <c:pt idx="3">
                  <c:v>Italy</c:v>
                </c:pt>
                <c:pt idx="4">
                  <c:v>Netherlands</c:v>
                </c:pt>
              </c:strCache>
            </c:strRef>
          </c:cat>
          <c:val>
            <c:numRef>
              <c:f>'G8'!$C$5:$G$5</c:f>
              <c:numCache>
                <c:formatCode>0.00%</c:formatCode>
                <c:ptCount val="5"/>
                <c:pt idx="0">
                  <c:v>1.9974398685250916E-2</c:v>
                </c:pt>
                <c:pt idx="1">
                  <c:v>2.3739048941603211E-2</c:v>
                </c:pt>
                <c:pt idx="2">
                  <c:v>1.0891331121786472E-2</c:v>
                </c:pt>
                <c:pt idx="3">
                  <c:v>1.6306065492101413E-2</c:v>
                </c:pt>
                <c:pt idx="4">
                  <c:v>2.6511386248065441E-2</c:v>
                </c:pt>
              </c:numCache>
            </c:numRef>
          </c:val>
          <c:extLst>
            <c:ext xmlns:c16="http://schemas.microsoft.com/office/drawing/2014/chart" uri="{C3380CC4-5D6E-409C-BE32-E72D297353CC}">
              <c16:uniqueId val="{00000006-DA32-4A3C-B0C5-2208064168F4}"/>
            </c:ext>
          </c:extLst>
        </c:ser>
        <c:ser>
          <c:idx val="1"/>
          <c:order val="1"/>
          <c:tx>
            <c:strRef>
              <c:f>'G8'!$B$6</c:f>
              <c:strCache>
                <c:ptCount val="1"/>
                <c:pt idx="0">
                  <c:v>Deciles 6-7</c:v>
                </c:pt>
              </c:strCache>
            </c:strRef>
          </c:tx>
          <c:spPr>
            <a:solidFill>
              <a:schemeClr val="accent1">
                <a:lumMod val="60000"/>
                <a:lumOff val="40000"/>
              </a:schemeClr>
            </a:solidFill>
            <a:ln>
              <a:noFill/>
            </a:ln>
            <a:effectLst/>
          </c:spPr>
          <c:invertIfNegative val="0"/>
          <c:dLbls>
            <c:dLbl>
              <c:idx val="0"/>
              <c:layout>
                <c:manualLayout>
                  <c:x val="-8.2051282051282051E-3"/>
                  <c:y val="-4.55580865603644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A32-4A3C-B0C5-2208064168F4}"/>
                </c:ext>
              </c:extLst>
            </c:dLbl>
            <c:dLbl>
              <c:idx val="1"/>
              <c:layout>
                <c:manualLayout>
                  <c:x val="-2.051282051282089E-3"/>
                  <c:y val="9.1116173120727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A32-4A3C-B0C5-2208064168F4}"/>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'G8'!$C$4:$G$4</c:f>
              <c:strCache>
                <c:ptCount val="5"/>
                <c:pt idx="0">
                  <c:v>Euro area</c:v>
                </c:pt>
                <c:pt idx="1">
                  <c:v>Germany</c:v>
                </c:pt>
                <c:pt idx="2">
                  <c:v>France</c:v>
                </c:pt>
                <c:pt idx="3">
                  <c:v>Italy</c:v>
                </c:pt>
                <c:pt idx="4">
                  <c:v>Netherlands</c:v>
                </c:pt>
              </c:strCache>
            </c:strRef>
          </c:cat>
          <c:val>
            <c:numRef>
              <c:f>'G8'!$C$6:$G$6</c:f>
              <c:numCache>
                <c:formatCode>0.00%</c:formatCode>
                <c:ptCount val="5"/>
                <c:pt idx="0">
                  <c:v>3.6411744217646487E-2</c:v>
                </c:pt>
                <c:pt idx="1">
                  <c:v>6.5331083362738518E-2</c:v>
                </c:pt>
                <c:pt idx="2">
                  <c:v>2.6136976694036817E-2</c:v>
                </c:pt>
                <c:pt idx="3">
                  <c:v>3.4827989870246011E-2</c:v>
                </c:pt>
                <c:pt idx="4">
                  <c:v>3.5768295379173122E-2</c:v>
                </c:pt>
              </c:numCache>
            </c:numRef>
          </c:val>
          <c:extLst>
            <c:ext xmlns:c16="http://schemas.microsoft.com/office/drawing/2014/chart" uri="{C3380CC4-5D6E-409C-BE32-E72D297353CC}">
              <c16:uniqueId val="{00000009-DA32-4A3C-B0C5-2208064168F4}"/>
            </c:ext>
          </c:extLst>
        </c:ser>
        <c:ser>
          <c:idx val="3"/>
          <c:order val="2"/>
          <c:tx>
            <c:strRef>
              <c:f>'G8'!$B$7</c:f>
              <c:strCache>
                <c:ptCount val="1"/>
                <c:pt idx="0">
                  <c:v>Deciles 8-9</c:v>
                </c:pt>
              </c:strCache>
            </c:strRef>
          </c:tx>
          <c:spPr>
            <a:solidFill>
              <a:schemeClr val="accent1"/>
            </a:solidFill>
            <a:ln>
              <a:solidFill>
                <a:schemeClr val="bg1"/>
              </a:solidFill>
            </a:ln>
            <a:effectLst/>
          </c:spPr>
          <c:invertIfNegative val="0"/>
          <c:dLbls>
            <c:dLbl>
              <c:idx val="0"/>
              <c:layout>
                <c:manualLayout>
                  <c:x val="-2.051282051282053E-2"/>
                  <c:y val="-1.82232346241457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A32-4A3C-B0C5-2208064168F4}"/>
                </c:ext>
              </c:extLst>
            </c:dLbl>
            <c:dLbl>
              <c:idx val="1"/>
              <c:layout>
                <c:manualLayout>
                  <c:x val="-1.6410256410256448E-2"/>
                  <c:y val="4.5558086560363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A32-4A3C-B0C5-2208064168F4}"/>
                </c:ext>
              </c:extLst>
            </c:dLbl>
            <c:dLbl>
              <c:idx val="4"/>
              <c:layout>
                <c:manualLayout>
                  <c:x val="-1.2307692307692459E-2"/>
                  <c:y val="-2.27790432801823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A32-4A3C-B0C5-2208064168F4}"/>
                </c:ext>
              </c:extLst>
            </c:dLbl>
            <c:dLbl>
              <c:idx val="5"/>
              <c:layout>
                <c:manualLayout>
                  <c:x val="-2.0512820512820662E-2"/>
                  <c:y val="-1.3667425968109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A32-4A3C-B0C5-2208064168F4}"/>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'G8'!$C$4:$G$4</c:f>
              <c:strCache>
                <c:ptCount val="5"/>
                <c:pt idx="0">
                  <c:v>Euro area</c:v>
                </c:pt>
                <c:pt idx="1">
                  <c:v>Germany</c:v>
                </c:pt>
                <c:pt idx="2">
                  <c:v>France</c:v>
                </c:pt>
                <c:pt idx="3">
                  <c:v>Italy</c:v>
                </c:pt>
                <c:pt idx="4">
                  <c:v>Netherlands</c:v>
                </c:pt>
              </c:strCache>
            </c:strRef>
          </c:cat>
          <c:val>
            <c:numRef>
              <c:f>'G8'!$C$7:$G$7</c:f>
              <c:numCache>
                <c:formatCode>0.00%</c:formatCode>
                <c:ptCount val="5"/>
                <c:pt idx="0">
                  <c:v>0.11928977134761515</c:v>
                </c:pt>
                <c:pt idx="1">
                  <c:v>0.17544638961295192</c:v>
                </c:pt>
                <c:pt idx="2">
                  <c:v>8.74811300199905E-2</c:v>
                </c:pt>
                <c:pt idx="3">
                  <c:v>0.10333748451408535</c:v>
                </c:pt>
                <c:pt idx="4">
                  <c:v>0.11718240106124253</c:v>
                </c:pt>
              </c:numCache>
            </c:numRef>
          </c:val>
          <c:extLst>
            <c:ext xmlns:c16="http://schemas.microsoft.com/office/drawing/2014/chart" uri="{C3380CC4-5D6E-409C-BE32-E72D297353CC}">
              <c16:uniqueId val="{0000000E-DA32-4A3C-B0C5-2208064168F4}"/>
            </c:ext>
          </c:extLst>
        </c:ser>
        <c:ser>
          <c:idx val="5"/>
          <c:order val="3"/>
          <c:tx>
            <c:strRef>
              <c:f>'G8'!$B$8</c:f>
              <c:strCache>
                <c:ptCount val="1"/>
                <c:pt idx="0">
                  <c:v>Decile 10</c:v>
                </c:pt>
              </c:strCache>
            </c:strRef>
          </c:tx>
          <c:spPr>
            <a:solidFill>
              <a:schemeClr val="accent1">
                <a:lumMod val="5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'G8'!$C$4:$G$4</c:f>
              <c:strCache>
                <c:ptCount val="5"/>
                <c:pt idx="0">
                  <c:v>Euro area</c:v>
                </c:pt>
                <c:pt idx="1">
                  <c:v>Germany</c:v>
                </c:pt>
                <c:pt idx="2">
                  <c:v>France</c:v>
                </c:pt>
                <c:pt idx="3">
                  <c:v>Italy</c:v>
                </c:pt>
                <c:pt idx="4">
                  <c:v>Netherlands</c:v>
                </c:pt>
              </c:strCache>
            </c:strRef>
          </c:cat>
          <c:val>
            <c:numRef>
              <c:f>'G8'!$C$8:$G$8</c:f>
              <c:numCache>
                <c:formatCode>0.00%</c:formatCode>
                <c:ptCount val="5"/>
                <c:pt idx="0">
                  <c:v>0.82432408574948746</c:v>
                </c:pt>
                <c:pt idx="1">
                  <c:v>0.73548347808270642</c:v>
                </c:pt>
                <c:pt idx="2">
                  <c:v>0.87549056216418619</c:v>
                </c:pt>
                <c:pt idx="3">
                  <c:v>0.8455284601235673</c:v>
                </c:pt>
                <c:pt idx="4">
                  <c:v>0.82053791731151893</c:v>
                </c:pt>
              </c:numCache>
            </c:numRef>
          </c:val>
          <c:extLst>
            <c:ext xmlns:c16="http://schemas.microsoft.com/office/drawing/2014/chart" uri="{C3380CC4-5D6E-409C-BE32-E72D297353CC}">
              <c16:uniqueId val="{0000000F-DA32-4A3C-B0C5-2208064168F4}"/>
            </c:ext>
          </c:extLst>
        </c:ser>
        <c:dLbls>
          <c:showLegendKey val="0"/>
          <c:showVal val="0"/>
          <c:showCatName val="0"/>
          <c:showSerName val="0"/>
          <c:showPercent val="0"/>
          <c:showBubbleSize val="0"/>
        </c:dLbls>
        <c:gapWidth val="219"/>
        <c:overlap val="-27"/>
        <c:axId val="1291137296"/>
        <c:axId val="1291137776"/>
      </c:barChart>
      <c:catAx>
        <c:axId val="1291137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fr-FR"/>
          </a:p>
        </c:txPr>
        <c:crossAx val="1291137776"/>
        <c:crosses val="autoZero"/>
        <c:auto val="1"/>
        <c:lblAlgn val="ctr"/>
        <c:lblOffset val="100"/>
        <c:noMultiLvlLbl val="0"/>
      </c:catAx>
      <c:valAx>
        <c:axId val="129113777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1291137296"/>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fr-F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'G9'!$C$4</c:f>
              <c:strCache>
                <c:ptCount val="1"/>
                <c:pt idx="0">
                  <c:v>High score (4 or 5 correct answers)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'G9'!$B$5:$B$13</c:f>
              <c:strCache>
                <c:ptCount val="9"/>
                <c:pt idx="0">
                  <c:v>EU 27</c:v>
                </c:pt>
                <c:pt idx="1">
                  <c:v>Netherlands</c:v>
                </c:pt>
                <c:pt idx="2">
                  <c:v>Danemark</c:v>
                </c:pt>
                <c:pt idx="3">
                  <c:v>Sweden</c:v>
                </c:pt>
                <c:pt idx="4">
                  <c:v>Germany</c:v>
                </c:pt>
                <c:pt idx="5">
                  <c:v>Belgium</c:v>
                </c:pt>
                <c:pt idx="6">
                  <c:v>France</c:v>
                </c:pt>
                <c:pt idx="7">
                  <c:v>Italy</c:v>
                </c:pt>
                <c:pt idx="8">
                  <c:v>Spain</c:v>
                </c:pt>
              </c:strCache>
            </c:strRef>
          </c:cat>
          <c:val>
            <c:numRef>
              <c:f>'G9'!$C$5:$C$13</c:f>
              <c:numCache>
                <c:formatCode>General</c:formatCode>
                <c:ptCount val="9"/>
                <c:pt idx="0">
                  <c:v>26</c:v>
                </c:pt>
                <c:pt idx="1">
                  <c:v>43</c:v>
                </c:pt>
                <c:pt idx="2">
                  <c:v>40</c:v>
                </c:pt>
                <c:pt idx="3">
                  <c:v>34</c:v>
                </c:pt>
                <c:pt idx="4">
                  <c:v>32</c:v>
                </c:pt>
                <c:pt idx="5">
                  <c:v>30</c:v>
                </c:pt>
                <c:pt idx="6">
                  <c:v>25</c:v>
                </c:pt>
                <c:pt idx="7">
                  <c:v>25</c:v>
                </c:pt>
                <c:pt idx="8">
                  <c:v>19</c:v>
                </c:pt>
              </c:numCache>
            </c:numRef>
          </c:val>
          <c:extLst>
            <c:ext xmlns:c16="http://schemas.microsoft.com/office/drawing/2014/chart" uri="{C3380CC4-5D6E-409C-BE32-E72D297353CC}">
              <c16:uniqueId val="{00000000-FDB5-40AC-9859-ABB836961BB4}"/>
            </c:ext>
          </c:extLst>
        </c:ser>
        <c:ser>
          <c:idx val="1"/>
          <c:order val="1"/>
          <c:tx>
            <c:strRef>
              <c:f>'G9'!$D$4</c:f>
              <c:strCache>
                <c:ptCount val="1"/>
                <c:pt idx="0">
                  <c:v>Medium score (2 or 3 correct answers)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'G9'!$B$5:$B$13</c:f>
              <c:strCache>
                <c:ptCount val="9"/>
                <c:pt idx="0">
                  <c:v>EU 27</c:v>
                </c:pt>
                <c:pt idx="1">
                  <c:v>Netherlands</c:v>
                </c:pt>
                <c:pt idx="2">
                  <c:v>Danemark</c:v>
                </c:pt>
                <c:pt idx="3">
                  <c:v>Sweden</c:v>
                </c:pt>
                <c:pt idx="4">
                  <c:v>Germany</c:v>
                </c:pt>
                <c:pt idx="5">
                  <c:v>Belgium</c:v>
                </c:pt>
                <c:pt idx="6">
                  <c:v>France</c:v>
                </c:pt>
                <c:pt idx="7">
                  <c:v>Italy</c:v>
                </c:pt>
                <c:pt idx="8">
                  <c:v>Spain</c:v>
                </c:pt>
              </c:strCache>
            </c:strRef>
          </c:cat>
          <c:val>
            <c:numRef>
              <c:f>'G9'!$D$5:$D$13</c:f>
              <c:numCache>
                <c:formatCode>General</c:formatCode>
                <c:ptCount val="9"/>
                <c:pt idx="0">
                  <c:v>50</c:v>
                </c:pt>
                <c:pt idx="1">
                  <c:v>39</c:v>
                </c:pt>
                <c:pt idx="2">
                  <c:v>45</c:v>
                </c:pt>
                <c:pt idx="3">
                  <c:v>47</c:v>
                </c:pt>
                <c:pt idx="4">
                  <c:v>46</c:v>
                </c:pt>
                <c:pt idx="5">
                  <c:v>44</c:v>
                </c:pt>
                <c:pt idx="6">
                  <c:v>51</c:v>
                </c:pt>
                <c:pt idx="7">
                  <c:v>49</c:v>
                </c:pt>
                <c:pt idx="8">
                  <c:v>54</c:v>
                </c:pt>
              </c:numCache>
            </c:numRef>
          </c:val>
          <c:extLst>
            <c:ext xmlns:c16="http://schemas.microsoft.com/office/drawing/2014/chart" uri="{C3380CC4-5D6E-409C-BE32-E72D297353CC}">
              <c16:uniqueId val="{00000001-FDB5-40AC-9859-ABB836961BB4}"/>
            </c:ext>
          </c:extLst>
        </c:ser>
        <c:ser>
          <c:idx val="2"/>
          <c:order val="2"/>
          <c:tx>
            <c:strRef>
              <c:f>'G9'!$E$4</c:f>
              <c:strCache>
                <c:ptCount val="1"/>
                <c:pt idx="0">
                  <c:v>Low score (0 or 1 correct answers)</c:v>
                </c:pt>
              </c:strCache>
            </c:strRef>
          </c:tx>
          <c:spPr>
            <a:solidFill>
              <a:schemeClr val="accent3"/>
            </a:solidFill>
            <a:ln>
              <a:noFill/>
            </a:ln>
            <a:effectLst/>
          </c:spPr>
          <c:invertIfNegative val="0"/>
          <c:dPt>
            <c:idx val="3"/>
            <c:invertIfNegative val="0"/>
            <c:bubble3D val="0"/>
            <c:spPr>
              <a:solidFill>
                <a:schemeClr val="accent3"/>
              </a:solidFill>
              <a:ln>
                <a:noFill/>
              </a:ln>
              <a:effectLst/>
            </c:spPr>
            <c:extLst>
              <c:ext xmlns:c16="http://schemas.microsoft.com/office/drawing/2014/chart" uri="{C3380CC4-5D6E-409C-BE32-E72D297353CC}">
                <c16:uniqueId val="{00000003-FDB5-40AC-9859-ABB836961BB4}"/>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'G9'!$B$5:$B$13</c:f>
              <c:strCache>
                <c:ptCount val="9"/>
                <c:pt idx="0">
                  <c:v>EU 27</c:v>
                </c:pt>
                <c:pt idx="1">
                  <c:v>Netherlands</c:v>
                </c:pt>
                <c:pt idx="2">
                  <c:v>Danemark</c:v>
                </c:pt>
                <c:pt idx="3">
                  <c:v>Sweden</c:v>
                </c:pt>
                <c:pt idx="4">
                  <c:v>Germany</c:v>
                </c:pt>
                <c:pt idx="5">
                  <c:v>Belgium</c:v>
                </c:pt>
                <c:pt idx="6">
                  <c:v>France</c:v>
                </c:pt>
                <c:pt idx="7">
                  <c:v>Italy</c:v>
                </c:pt>
                <c:pt idx="8">
                  <c:v>Spain</c:v>
                </c:pt>
              </c:strCache>
            </c:strRef>
          </c:cat>
          <c:val>
            <c:numRef>
              <c:f>'G9'!$E$5:$E$13</c:f>
              <c:numCache>
                <c:formatCode>General</c:formatCode>
                <c:ptCount val="9"/>
                <c:pt idx="0">
                  <c:v>24</c:v>
                </c:pt>
                <c:pt idx="1">
                  <c:v>18</c:v>
                </c:pt>
                <c:pt idx="2">
                  <c:v>15</c:v>
                </c:pt>
                <c:pt idx="3">
                  <c:v>19</c:v>
                </c:pt>
                <c:pt idx="4">
                  <c:v>22</c:v>
                </c:pt>
                <c:pt idx="5">
                  <c:v>26</c:v>
                </c:pt>
                <c:pt idx="6">
                  <c:v>24</c:v>
                </c:pt>
                <c:pt idx="7">
                  <c:v>26</c:v>
                </c:pt>
                <c:pt idx="8">
                  <c:v>27</c:v>
                </c:pt>
              </c:numCache>
            </c:numRef>
          </c:val>
          <c:extLst>
            <c:ext xmlns:c16="http://schemas.microsoft.com/office/drawing/2014/chart" uri="{C3380CC4-5D6E-409C-BE32-E72D297353CC}">
              <c16:uniqueId val="{00000004-FDB5-40AC-9859-ABB836961BB4}"/>
            </c:ext>
          </c:extLst>
        </c:ser>
        <c:dLbls>
          <c:showLegendKey val="0"/>
          <c:showVal val="0"/>
          <c:showCatName val="0"/>
          <c:showSerName val="0"/>
          <c:showPercent val="0"/>
          <c:showBubbleSize val="0"/>
        </c:dLbls>
        <c:gapWidth val="75"/>
        <c:overlap val="100"/>
        <c:axId val="310994511"/>
        <c:axId val="310997391"/>
      </c:barChart>
      <c:catAx>
        <c:axId val="3109945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fr-FR"/>
          </a:p>
        </c:txPr>
        <c:crossAx val="310997391"/>
        <c:crosses val="autoZero"/>
        <c:auto val="1"/>
        <c:lblAlgn val="ctr"/>
        <c:lblOffset val="100"/>
        <c:noMultiLvlLbl val="0"/>
      </c:catAx>
      <c:valAx>
        <c:axId val="31099739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310994511"/>
        <c:crosses val="autoZero"/>
        <c:crossBetween val="between"/>
      </c:valAx>
      <c:spPr>
        <a:noFill/>
        <a:ln>
          <a:noFill/>
        </a:ln>
        <a:effectLst/>
      </c:spPr>
    </c:plotArea>
    <c:legend>
      <c:legendPos val="b"/>
      <c:layout>
        <c:manualLayout>
          <c:xMode val="edge"/>
          <c:yMode val="edge"/>
          <c:x val="0"/>
          <c:y val="0.88499483954364411"/>
          <c:w val="1"/>
          <c:h val="9.4127710267020409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fr-F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608896941115058E-2"/>
          <c:y val="4.4900560687467346E-2"/>
          <c:w val="0.8998761586491093"/>
          <c:h val="0.68409106474728898"/>
        </c:manualLayout>
      </c:layout>
      <c:barChart>
        <c:barDir val="col"/>
        <c:grouping val="stacked"/>
        <c:varyColors val="0"/>
        <c:ser>
          <c:idx val="0"/>
          <c:order val="0"/>
          <c:tx>
            <c:strRef>
              <c:f>'Graph 1'!$B$5</c:f>
              <c:strCache>
                <c:ptCount val="1"/>
                <c:pt idx="0">
                  <c:v>Monnaie et dépôts</c:v>
                </c:pt>
              </c:strCache>
            </c:strRef>
          </c:tx>
          <c:spPr>
            <a:solidFill>
              <a:schemeClr val="tx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Arial Narrow" panose="020B0606020202030204" pitchFamily="34" charset="0"/>
                    <a:ea typeface="+mn-ea"/>
                    <a:cs typeface="Arial" panose="020B060402020202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1'!$C$4:$J$4</c:f>
              <c:strCache>
                <c:ptCount val="8"/>
                <c:pt idx="0">
                  <c:v>ES</c:v>
                </c:pt>
                <c:pt idx="1">
                  <c:v>IT</c:v>
                </c:pt>
                <c:pt idx="2">
                  <c:v>FR</c:v>
                </c:pt>
                <c:pt idx="3">
                  <c:v>DE</c:v>
                </c:pt>
                <c:pt idx="4">
                  <c:v>BE</c:v>
                </c:pt>
                <c:pt idx="5">
                  <c:v>UK</c:v>
                </c:pt>
                <c:pt idx="6">
                  <c:v>SE</c:v>
                </c:pt>
                <c:pt idx="7">
                  <c:v>NL</c:v>
                </c:pt>
              </c:strCache>
            </c:strRef>
          </c:cat>
          <c:val>
            <c:numRef>
              <c:f>'Graph 1'!$C$5:$J$5</c:f>
              <c:numCache>
                <c:formatCode>#,##0</c:formatCode>
                <c:ptCount val="8"/>
                <c:pt idx="0">
                  <c:v>22741.156683169622</c:v>
                </c:pt>
                <c:pt idx="1">
                  <c:v>27586.434760553893</c:v>
                </c:pt>
                <c:pt idx="2">
                  <c:v>29888.28042637929</c:v>
                </c:pt>
                <c:pt idx="3">
                  <c:v>38254.615800518863</c:v>
                </c:pt>
                <c:pt idx="4">
                  <c:v>42085.682749311818</c:v>
                </c:pt>
                <c:pt idx="5">
                  <c:v>30695.385742885544</c:v>
                </c:pt>
                <c:pt idx="6">
                  <c:v>23506.071682752307</c:v>
                </c:pt>
                <c:pt idx="7">
                  <c:v>32755.122270838994</c:v>
                </c:pt>
              </c:numCache>
            </c:numRef>
          </c:val>
          <c:extLst>
            <c:ext xmlns:c16="http://schemas.microsoft.com/office/drawing/2014/chart" uri="{C3380CC4-5D6E-409C-BE32-E72D297353CC}">
              <c16:uniqueId val="{00000000-B598-449D-96F8-48D123B29E9A}"/>
            </c:ext>
          </c:extLst>
        </c:ser>
        <c:ser>
          <c:idx val="1"/>
          <c:order val="1"/>
          <c:tx>
            <c:strRef>
              <c:f>'Graph 1'!$B$6</c:f>
              <c:strCache>
                <c:ptCount val="1"/>
                <c:pt idx="0">
                  <c:v>Obligations</c:v>
                </c:pt>
              </c:strCache>
            </c:strRef>
          </c:tx>
          <c:spPr>
            <a:solidFill>
              <a:schemeClr val="tx2">
                <a:lumMod val="60000"/>
                <a:lumOff val="4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B598-449D-96F8-48D123B29E9A}"/>
                </c:ext>
              </c:extLst>
            </c:dLbl>
            <c:dLbl>
              <c:idx val="2"/>
              <c:delete val="1"/>
              <c:extLst>
                <c:ext xmlns:c15="http://schemas.microsoft.com/office/drawing/2012/chart" uri="{CE6537A1-D6FC-4f65-9D91-7224C49458BB}"/>
                <c:ext xmlns:c16="http://schemas.microsoft.com/office/drawing/2014/chart" uri="{C3380CC4-5D6E-409C-BE32-E72D297353CC}">
                  <c16:uniqueId val="{00000002-B598-449D-96F8-48D123B29E9A}"/>
                </c:ext>
              </c:extLst>
            </c:dLbl>
            <c:dLbl>
              <c:idx val="3"/>
              <c:delete val="1"/>
              <c:extLst>
                <c:ext xmlns:c15="http://schemas.microsoft.com/office/drawing/2012/chart" uri="{CE6537A1-D6FC-4f65-9D91-7224C49458BB}"/>
                <c:ext xmlns:c16="http://schemas.microsoft.com/office/drawing/2014/chart" uri="{C3380CC4-5D6E-409C-BE32-E72D297353CC}">
                  <c16:uniqueId val="{00000003-B598-449D-96F8-48D123B29E9A}"/>
                </c:ext>
              </c:extLst>
            </c:dLbl>
            <c:dLbl>
              <c:idx val="5"/>
              <c:delete val="1"/>
              <c:extLst>
                <c:ext xmlns:c15="http://schemas.microsoft.com/office/drawing/2012/chart" uri="{CE6537A1-D6FC-4f65-9D91-7224C49458BB}"/>
                <c:ext xmlns:c16="http://schemas.microsoft.com/office/drawing/2014/chart" uri="{C3380CC4-5D6E-409C-BE32-E72D297353CC}">
                  <c16:uniqueId val="{00000004-B598-449D-96F8-48D123B29E9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1'!$C$4:$J$4</c:f>
              <c:strCache>
                <c:ptCount val="8"/>
                <c:pt idx="0">
                  <c:v>ES</c:v>
                </c:pt>
                <c:pt idx="1">
                  <c:v>IT</c:v>
                </c:pt>
                <c:pt idx="2">
                  <c:v>FR</c:v>
                </c:pt>
                <c:pt idx="3">
                  <c:v>DE</c:v>
                </c:pt>
                <c:pt idx="4">
                  <c:v>BE</c:v>
                </c:pt>
                <c:pt idx="5">
                  <c:v>UK</c:v>
                </c:pt>
                <c:pt idx="6">
                  <c:v>SE</c:v>
                </c:pt>
                <c:pt idx="7">
                  <c:v>NL</c:v>
                </c:pt>
              </c:strCache>
            </c:strRef>
          </c:cat>
          <c:val>
            <c:numRef>
              <c:f>'Graph 1'!$C$6:$J$6</c:f>
              <c:numCache>
                <c:formatCode>#,##0</c:formatCode>
                <c:ptCount val="8"/>
                <c:pt idx="0">
                  <c:v>270.83827631114133</c:v>
                </c:pt>
                <c:pt idx="1">
                  <c:v>4398.6543791787162</c:v>
                </c:pt>
                <c:pt idx="2">
                  <c:v>554.43843591652274</c:v>
                </c:pt>
                <c:pt idx="3">
                  <c:v>1826.2399340507372</c:v>
                </c:pt>
                <c:pt idx="4">
                  <c:v>2368.249260412706</c:v>
                </c:pt>
                <c:pt idx="5">
                  <c:v>323.21014308630515</c:v>
                </c:pt>
                <c:pt idx="6">
                  <c:v>821.34746876647432</c:v>
                </c:pt>
                <c:pt idx="7">
                  <c:v>365.70945695453679</c:v>
                </c:pt>
              </c:numCache>
            </c:numRef>
          </c:val>
          <c:extLst>
            <c:ext xmlns:c16="http://schemas.microsoft.com/office/drawing/2014/chart" uri="{C3380CC4-5D6E-409C-BE32-E72D297353CC}">
              <c16:uniqueId val="{00000005-B598-449D-96F8-48D123B29E9A}"/>
            </c:ext>
          </c:extLst>
        </c:ser>
        <c:ser>
          <c:idx val="2"/>
          <c:order val="2"/>
          <c:tx>
            <c:strRef>
              <c:f>'Graph 1'!$B$7</c:f>
              <c:strCache>
                <c:ptCount val="1"/>
                <c:pt idx="0">
                  <c:v>Actions cotées et OPC</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rial Narrow" panose="020B0606020202030204" pitchFamily="34" charset="0"/>
                    <a:ea typeface="+mn-ea"/>
                    <a:cs typeface="Arial" panose="020B060402020202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1'!$C$4:$J$4</c:f>
              <c:strCache>
                <c:ptCount val="8"/>
                <c:pt idx="0">
                  <c:v>ES</c:v>
                </c:pt>
                <c:pt idx="1">
                  <c:v>IT</c:v>
                </c:pt>
                <c:pt idx="2">
                  <c:v>FR</c:v>
                </c:pt>
                <c:pt idx="3">
                  <c:v>DE</c:v>
                </c:pt>
                <c:pt idx="4">
                  <c:v>BE</c:v>
                </c:pt>
                <c:pt idx="5">
                  <c:v>UK</c:v>
                </c:pt>
                <c:pt idx="6">
                  <c:v>SE</c:v>
                </c:pt>
                <c:pt idx="7">
                  <c:v>NL</c:v>
                </c:pt>
              </c:strCache>
            </c:strRef>
          </c:cat>
          <c:val>
            <c:numRef>
              <c:f>'Graph 1'!$C$7:$J$7</c:f>
              <c:numCache>
                <c:formatCode>#,##0</c:formatCode>
                <c:ptCount val="8"/>
                <c:pt idx="0">
                  <c:v>10471.731439447862</c:v>
                </c:pt>
                <c:pt idx="1">
                  <c:v>13360.521666269551</c:v>
                </c:pt>
                <c:pt idx="2">
                  <c:v>9493.5128208519272</c:v>
                </c:pt>
                <c:pt idx="3">
                  <c:v>17239.791039188171</c:v>
                </c:pt>
                <c:pt idx="4">
                  <c:v>28196.649136475335</c:v>
                </c:pt>
                <c:pt idx="5">
                  <c:v>8703.9814653261164</c:v>
                </c:pt>
                <c:pt idx="6">
                  <c:v>27143.445671201214</c:v>
                </c:pt>
                <c:pt idx="7">
                  <c:v>8030.8359461140917</c:v>
                </c:pt>
              </c:numCache>
            </c:numRef>
          </c:val>
          <c:extLst>
            <c:ext xmlns:c16="http://schemas.microsoft.com/office/drawing/2014/chart" uri="{C3380CC4-5D6E-409C-BE32-E72D297353CC}">
              <c16:uniqueId val="{00000006-B598-449D-96F8-48D123B29E9A}"/>
            </c:ext>
          </c:extLst>
        </c:ser>
        <c:ser>
          <c:idx val="3"/>
          <c:order val="3"/>
          <c:tx>
            <c:strRef>
              <c:f>'Graph 1'!$B$8</c:f>
              <c:strCache>
                <c:ptCount val="1"/>
                <c:pt idx="0">
                  <c:v>Assurance-vie et fonds de pension</c:v>
                </c:pt>
              </c:strCache>
            </c:strRef>
          </c:tx>
          <c:spPr>
            <a:solidFill>
              <a:schemeClr val="tx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rial Narrow" panose="020B060602020203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1'!$C$4:$J$4</c:f>
              <c:strCache>
                <c:ptCount val="8"/>
                <c:pt idx="0">
                  <c:v>ES</c:v>
                </c:pt>
                <c:pt idx="1">
                  <c:v>IT</c:v>
                </c:pt>
                <c:pt idx="2">
                  <c:v>FR</c:v>
                </c:pt>
                <c:pt idx="3">
                  <c:v>DE</c:v>
                </c:pt>
                <c:pt idx="4">
                  <c:v>BE</c:v>
                </c:pt>
                <c:pt idx="5">
                  <c:v>UK</c:v>
                </c:pt>
                <c:pt idx="6">
                  <c:v>SE</c:v>
                </c:pt>
                <c:pt idx="7">
                  <c:v>NL</c:v>
                </c:pt>
              </c:strCache>
            </c:strRef>
          </c:cat>
          <c:val>
            <c:numRef>
              <c:f>'Graph 1'!$C$8:$J$8</c:f>
              <c:numCache>
                <c:formatCode>#,##0</c:formatCode>
                <c:ptCount val="8"/>
                <c:pt idx="0">
                  <c:v>6852.9549780399966</c:v>
                </c:pt>
                <c:pt idx="1">
                  <c:v>17601.48610545402</c:v>
                </c:pt>
                <c:pt idx="2">
                  <c:v>28148.728542171266</c:v>
                </c:pt>
                <c:pt idx="3">
                  <c:v>26623.550691896799</c:v>
                </c:pt>
                <c:pt idx="4">
                  <c:v>22295.753488843908</c:v>
                </c:pt>
                <c:pt idx="5">
                  <c:v>67523.7431778233</c:v>
                </c:pt>
                <c:pt idx="6">
                  <c:v>59800.701068788592</c:v>
                </c:pt>
                <c:pt idx="7">
                  <c:v>90471.2267875447</c:v>
                </c:pt>
              </c:numCache>
            </c:numRef>
          </c:val>
          <c:extLst>
            <c:ext xmlns:c16="http://schemas.microsoft.com/office/drawing/2014/chart" uri="{C3380CC4-5D6E-409C-BE32-E72D297353CC}">
              <c16:uniqueId val="{00000007-B598-449D-96F8-48D123B29E9A}"/>
            </c:ext>
          </c:extLst>
        </c:ser>
        <c:dLbls>
          <c:showLegendKey val="0"/>
          <c:showVal val="0"/>
          <c:showCatName val="0"/>
          <c:showSerName val="0"/>
          <c:showPercent val="0"/>
          <c:showBubbleSize val="0"/>
        </c:dLbls>
        <c:gapWidth val="88"/>
        <c:overlap val="100"/>
        <c:axId val="88972288"/>
        <c:axId val="88978176"/>
      </c:barChart>
      <c:catAx>
        <c:axId val="8897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88978176"/>
        <c:crosses val="autoZero"/>
        <c:auto val="1"/>
        <c:lblAlgn val="ctr"/>
        <c:lblOffset val="100"/>
        <c:noMultiLvlLbl val="0"/>
      </c:catAx>
      <c:valAx>
        <c:axId val="889781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88972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473893894116603E-2"/>
          <c:y val="1.8552351867959602E-2"/>
          <c:w val="0.90582423882004404"/>
          <c:h val="0.92761717136035804"/>
        </c:manualLayout>
      </c:layout>
      <c:doughnutChart>
        <c:varyColors val="1"/>
        <c:ser>
          <c:idx val="0"/>
          <c:order val="0"/>
          <c:tx>
            <c:strRef>
              <c:f>Sheet1!$B$1</c:f>
              <c:strCache>
                <c:ptCount val="1"/>
                <c:pt idx="0">
                  <c:v>Series 1</c:v>
                </c:pt>
              </c:strCache>
            </c:strRef>
          </c:tx>
          <c:dPt>
            <c:idx val="0"/>
            <c:bubble3D val="0"/>
            <c:spPr>
              <a:solidFill>
                <a:schemeClr val="bg2">
                  <a:lumMod val="60000"/>
                  <a:lumOff val="40000"/>
                </a:schemeClr>
              </a:solidFill>
              <a:ln>
                <a:noFill/>
              </a:ln>
              <a:effectLst/>
            </c:spPr>
            <c:extLst>
              <c:ext xmlns:c16="http://schemas.microsoft.com/office/drawing/2014/chart" uri="{C3380CC4-5D6E-409C-BE32-E72D297353CC}">
                <c16:uniqueId val="{00000001-AA8B-564A-83D2-F82FDE15E6E7}"/>
              </c:ext>
            </c:extLst>
          </c:dPt>
          <c:dPt>
            <c:idx val="1"/>
            <c:bubble3D val="0"/>
            <c:spPr>
              <a:solidFill>
                <a:schemeClr val="bg2">
                  <a:lumMod val="20000"/>
                  <a:lumOff val="80000"/>
                </a:schemeClr>
              </a:solidFill>
              <a:ln w="31750">
                <a:noFill/>
              </a:ln>
              <a:effectLst/>
            </c:spPr>
            <c:extLst>
              <c:ext xmlns:c16="http://schemas.microsoft.com/office/drawing/2014/chart" uri="{C3380CC4-5D6E-409C-BE32-E72D297353CC}">
                <c16:uniqueId val="{00000003-AA8B-564A-83D2-F82FDE15E6E7}"/>
              </c:ext>
            </c:extLst>
          </c:dPt>
          <c:dPt>
            <c:idx val="2"/>
            <c:bubble3D val="0"/>
            <c:spPr>
              <a:solidFill>
                <a:schemeClr val="bg2">
                  <a:lumMod val="75000"/>
                </a:schemeClr>
              </a:solidFill>
              <a:ln>
                <a:noFill/>
              </a:ln>
              <a:effectLst/>
            </c:spPr>
            <c:extLst>
              <c:ext xmlns:c16="http://schemas.microsoft.com/office/drawing/2014/chart" uri="{C3380CC4-5D6E-409C-BE32-E72D297353CC}">
                <c16:uniqueId val="{00000005-AA8B-564A-83D2-F82FDE15E6E7}"/>
              </c:ext>
            </c:extLst>
          </c:dPt>
          <c:dPt>
            <c:idx val="3"/>
            <c:bubble3D val="0"/>
            <c:spPr>
              <a:solidFill>
                <a:schemeClr val="bg2">
                  <a:lumMod val="50000"/>
                </a:schemeClr>
              </a:solidFill>
              <a:ln>
                <a:noFill/>
              </a:ln>
              <a:effectLst/>
            </c:spPr>
            <c:extLst>
              <c:ext xmlns:c16="http://schemas.microsoft.com/office/drawing/2014/chart" uri="{C3380CC4-5D6E-409C-BE32-E72D297353CC}">
                <c16:uniqueId val="{00000007-AA8B-564A-83D2-F82FDE15E6E7}"/>
              </c:ext>
            </c:extLst>
          </c:dPt>
          <c:dPt>
            <c:idx val="6"/>
            <c:bubble3D val="0"/>
            <c:spPr>
              <a:solidFill>
                <a:schemeClr val="tx1"/>
              </a:solidFill>
              <a:ln>
                <a:noFill/>
              </a:ln>
              <a:effectLst/>
            </c:spPr>
            <c:extLst>
              <c:ext xmlns:c16="http://schemas.microsoft.com/office/drawing/2014/chart" uri="{C3380CC4-5D6E-409C-BE32-E72D297353CC}">
                <c16:uniqueId val="{00000009-AA8B-564A-83D2-F82FDE15E6E7}"/>
              </c:ext>
            </c:extLst>
          </c:dPt>
          <c:dPt>
            <c:idx val="7"/>
            <c:bubble3D val="0"/>
            <c:spPr>
              <a:solidFill>
                <a:schemeClr val="bg1">
                  <a:lumMod val="50000"/>
                </a:schemeClr>
              </a:solidFill>
              <a:ln w="31750">
                <a:noFill/>
              </a:ln>
              <a:effectLst/>
            </c:spPr>
            <c:extLst>
              <c:ext xmlns:c16="http://schemas.microsoft.com/office/drawing/2014/chart" uri="{C3380CC4-5D6E-409C-BE32-E72D297353CC}">
                <c16:uniqueId val="{0000000B-AA8B-564A-83D2-F82FDE15E6E7}"/>
              </c:ext>
            </c:extLst>
          </c:dPt>
          <c:dLbls>
            <c:dLbl>
              <c:idx val="0"/>
              <c:layout>
                <c:manualLayout>
                  <c:x val="-7.3005355278189674E-2"/>
                  <c:y val="0.1274171181777922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A8B-564A-83D2-F82FDE15E6E7}"/>
                </c:ext>
              </c:extLst>
            </c:dLbl>
            <c:dLbl>
              <c:idx val="1"/>
              <c:layout>
                <c:manualLayout>
                  <c:x val="-0.15918715813455636"/>
                  <c:y val="3.5185463682054142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DIN OT Medium" panose="020B0504020101020102" pitchFamily="34" charset="77"/>
                      <a:ea typeface="Univers LT Std 47 Cn Lt" charset="0"/>
                      <a:cs typeface="Univers LT Std 47 Cn Lt" charset="0"/>
                    </a:defRPr>
                  </a:pPr>
                  <a:endParaRPr lang="fr-FR"/>
                </a:p>
              </c:txPr>
              <c:showLegendKey val="0"/>
              <c:showVal val="0"/>
              <c:showCatName val="0"/>
              <c:showSerName val="0"/>
              <c:showPercent val="1"/>
              <c:showBubbleSize val="0"/>
              <c:extLst>
                <c:ext xmlns:c15="http://schemas.microsoft.com/office/drawing/2012/chart" uri="{CE6537A1-D6FC-4f65-9D91-7224C49458BB}">
                  <c15:layout>
                    <c:manualLayout>
                      <c:w val="0.18817405377314847"/>
                      <c:h val="7.5178472831780724E-2"/>
                    </c:manualLayout>
                  </c15:layout>
                </c:ext>
                <c:ext xmlns:c16="http://schemas.microsoft.com/office/drawing/2014/chart" uri="{C3380CC4-5D6E-409C-BE32-E72D297353CC}">
                  <c16:uniqueId val="{00000003-AA8B-564A-83D2-F82FDE15E6E7}"/>
                </c:ext>
              </c:extLst>
            </c:dLbl>
            <c:dLbl>
              <c:idx val="2"/>
              <c:layout>
                <c:manualLayout>
                  <c:x val="-0.13712098149548435"/>
                  <c:y val="-8.677654706780185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8B-564A-83D2-F82FDE15E6E7}"/>
                </c:ext>
              </c:extLst>
            </c:dLbl>
            <c:dLbl>
              <c:idx val="3"/>
              <c:layout>
                <c:manualLayout>
                  <c:x val="2.2282425456557106E-2"/>
                  <c:y val="-0.1262327063830283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8B-564A-83D2-F82FDE15E6E7}"/>
                </c:ext>
              </c:extLst>
            </c:dLbl>
            <c:dLbl>
              <c:idx val="4"/>
              <c:delete val="1"/>
              <c:extLst>
                <c:ext xmlns:c15="http://schemas.microsoft.com/office/drawing/2012/chart" uri="{CE6537A1-D6FC-4f65-9D91-7224C49458BB}"/>
                <c:ext xmlns:c16="http://schemas.microsoft.com/office/drawing/2014/chart" uri="{C3380CC4-5D6E-409C-BE32-E72D297353CC}">
                  <c16:uniqueId val="{0000000C-AA8B-564A-83D2-F82FDE15E6E7}"/>
                </c:ext>
              </c:extLst>
            </c:dLbl>
            <c:dLbl>
              <c:idx val="6"/>
              <c:layout>
                <c:manualLayout>
                  <c:x val="0.15069903402041945"/>
                  <c:y val="-8.9692917042983641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A8B-564A-83D2-F82FDE15E6E7}"/>
                </c:ext>
              </c:extLst>
            </c:dLbl>
            <c:dLbl>
              <c:idx val="7"/>
              <c:layout>
                <c:manualLayout>
                  <c:x val="0.140305997191425"/>
                  <c:y val="0.1002450249303934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A8B-564A-83D2-F82FDE15E6E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DIN OT Medium" panose="020B0504020101020102" pitchFamily="34" charset="77"/>
                    <a:ea typeface="Univers LT Std 47 Cn Lt" charset="0"/>
                    <a:cs typeface="Univers LT Std 47 Cn Lt" charset="0"/>
                  </a:defRPr>
                </a:pPr>
                <a:endParaRPr lang="fr-FR"/>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Sheet1!$A$2:$A$9</c:f>
              <c:strCache>
                <c:ptCount val="8"/>
                <c:pt idx="0">
                  <c:v>Equity</c:v>
                </c:pt>
                <c:pt idx="1">
                  <c:v>Bonds</c:v>
                </c:pt>
                <c:pt idx="2">
                  <c:v>Mixed</c:v>
                </c:pt>
                <c:pt idx="3">
                  <c:v>MM</c:v>
                </c:pt>
                <c:pt idx="4">
                  <c:v>Guaranteed</c:v>
                </c:pt>
                <c:pt idx="5">
                  <c:v>ARIS</c:v>
                </c:pt>
                <c:pt idx="6">
                  <c:v>RE</c:v>
                </c:pt>
                <c:pt idx="7">
                  <c:v>Others</c:v>
                </c:pt>
              </c:strCache>
            </c:strRef>
          </c:cat>
          <c:val>
            <c:numRef>
              <c:f>Sheet1!$B$2:$B$9</c:f>
              <c:numCache>
                <c:formatCode>_-* #,##0.00\ [$€-140C]_-;\-* #,##0.00\ [$€-140C]_-;_-* "-"??\ [$€-140C]_-;_-@_-</c:formatCode>
                <c:ptCount val="8"/>
                <c:pt idx="0">
                  <c:v>388</c:v>
                </c:pt>
                <c:pt idx="1">
                  <c:v>321</c:v>
                </c:pt>
                <c:pt idx="2">
                  <c:v>309</c:v>
                </c:pt>
                <c:pt idx="3">
                  <c:v>439</c:v>
                </c:pt>
                <c:pt idx="4">
                  <c:v>18</c:v>
                </c:pt>
                <c:pt idx="6">
                  <c:v>228</c:v>
                </c:pt>
                <c:pt idx="7">
                  <c:v>748</c:v>
                </c:pt>
              </c:numCache>
            </c:numRef>
          </c:val>
          <c:extLst>
            <c:ext xmlns:c16="http://schemas.microsoft.com/office/drawing/2014/chart" uri="{C3380CC4-5D6E-409C-BE32-E72D297353CC}">
              <c16:uniqueId val="{0000000D-AA8B-564A-83D2-F82FDE15E6E7}"/>
            </c:ext>
          </c:extLst>
        </c:ser>
        <c:dLbls>
          <c:showLegendKey val="0"/>
          <c:showVal val="0"/>
          <c:showCatName val="0"/>
          <c:showSerName val="0"/>
          <c:showPercent val="0"/>
          <c:showBubbleSize val="0"/>
          <c:showLeaderLines val="0"/>
        </c:dLbls>
        <c:firstSliceAng val="0"/>
        <c:holeSize val="70"/>
      </c:doughnutChart>
      <c:spPr>
        <a:noFill/>
        <a:ln w="25400">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'Epargne réglementée'!$C$2</c:f>
              <c:strCache>
                <c:ptCount val="1"/>
                <c:pt idx="0">
                  <c:v>Encours d’épargne réglementée par habitant en 2023 (k€)</c:v>
                </c:pt>
              </c:strCache>
            </c:strRef>
          </c:tx>
          <c:spPr>
            <a:solidFill>
              <a:schemeClr val="accent1"/>
            </a:solidFill>
            <a:ln>
              <a:noFill/>
            </a:ln>
            <a:effectLst/>
          </c:spPr>
          <c:invertIfNegative val="0"/>
          <c:dLbls>
            <c:dLbl>
              <c:idx val="0"/>
              <c:tx>
                <c:rich>
                  <a:bodyPr/>
                  <a:lstStyle/>
                  <a:p>
                    <a:fld id="{DEC10E13-1C9E-494F-A0DA-E4295CFCA7DD}" type="VALUE">
                      <a:rPr lang="en-US"/>
                      <a:pPr/>
                      <a:t>[VALEUR]</a:t>
                    </a:fld>
                    <a:r>
                      <a:rPr lang="en-US"/>
                      <a:t> k€</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EDD-4245-BCE2-3FCD1A813867}"/>
                </c:ext>
              </c:extLst>
            </c:dLbl>
            <c:dLbl>
              <c:idx val="1"/>
              <c:tx>
                <c:rich>
                  <a:bodyPr/>
                  <a:lstStyle/>
                  <a:p>
                    <a:fld id="{5C31DDA2-D3AF-4D1C-8E18-65557780CA29}" type="VALUE">
                      <a:rPr lang="en-US"/>
                      <a:pPr/>
                      <a:t>[VALEUR]</a:t>
                    </a:fld>
                    <a:r>
                      <a:rPr lang="en-US"/>
                      <a:t> k€</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EDD-4245-BCE2-3FCD1A813867}"/>
                </c:ext>
              </c:extLst>
            </c:dLbl>
            <c:dLbl>
              <c:idx val="2"/>
              <c:tx>
                <c:rich>
                  <a:bodyPr/>
                  <a:lstStyle/>
                  <a:p>
                    <a:fld id="{521E0FB4-A3E7-4378-9D7C-122FA6378003}" type="VALUE">
                      <a:rPr lang="en-US"/>
                      <a:pPr/>
                      <a:t>[VALEUR]</a:t>
                    </a:fld>
                    <a:r>
                      <a:rPr lang="en-US"/>
                      <a:t> k€</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EDD-4245-BCE2-3FCD1A813867}"/>
                </c:ext>
              </c:extLst>
            </c:dLbl>
            <c:dLbl>
              <c:idx val="3"/>
              <c:tx>
                <c:rich>
                  <a:bodyPr/>
                  <a:lstStyle/>
                  <a:p>
                    <a:fld id="{63ABE7C2-1610-40DE-A12C-03CF262ED90F}" type="VALUE">
                      <a:rPr lang="en-US"/>
                      <a:pPr/>
                      <a:t>[VALEUR]</a:t>
                    </a:fld>
                    <a:r>
                      <a:rPr lang="en-US"/>
                      <a:t> k€</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EDD-4245-BCE2-3FCD1A813867}"/>
                </c:ext>
              </c:extLst>
            </c:dLbl>
            <c:dLbl>
              <c:idx val="4"/>
              <c:tx>
                <c:rich>
                  <a:bodyPr/>
                  <a:lstStyle/>
                  <a:p>
                    <a:fld id="{007AEC53-08B3-43C4-939E-80F3151813D5}" type="VALUE">
                      <a:rPr lang="en-US"/>
                      <a:pPr/>
                      <a:t>[VALEUR]</a:t>
                    </a:fld>
                    <a:r>
                      <a:rPr lang="en-US"/>
                      <a:t> k€</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EDD-4245-BCE2-3FCD1A81386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'Epargne réglementée'!$A$3:$A$7</c:f>
              <c:strCache>
                <c:ptCount val="5"/>
                <c:pt idx="0">
                  <c:v>BE</c:v>
                </c:pt>
                <c:pt idx="1">
                  <c:v>FR</c:v>
                </c:pt>
                <c:pt idx="2">
                  <c:v>DE</c:v>
                </c:pt>
                <c:pt idx="3">
                  <c:v>IT</c:v>
                </c:pt>
                <c:pt idx="4">
                  <c:v>UK</c:v>
                </c:pt>
              </c:strCache>
            </c:strRef>
          </c:cat>
          <c:val>
            <c:numRef>
              <c:f>'Epargne réglementée'!$C$3:$C$7</c:f>
              <c:numCache>
                <c:formatCode>#,##0</c:formatCode>
                <c:ptCount val="5"/>
                <c:pt idx="0">
                  <c:v>21.37103023496422</c:v>
                </c:pt>
                <c:pt idx="1">
                  <c:v>13.752622989589852</c:v>
                </c:pt>
                <c:pt idx="2">
                  <c:v>11.383628075627682</c:v>
                </c:pt>
                <c:pt idx="3">
                  <c:v>4.8582976075151487</c:v>
                </c:pt>
                <c:pt idx="4">
                  <c:v>5.8113165295047633</c:v>
                </c:pt>
              </c:numCache>
            </c:numRef>
          </c:val>
          <c:extLst>
            <c:ext xmlns:c16="http://schemas.microsoft.com/office/drawing/2014/chart" uri="{C3380CC4-5D6E-409C-BE32-E72D297353CC}">
              <c16:uniqueId val="{00000005-BEDD-4245-BCE2-3FCD1A813867}"/>
            </c:ext>
          </c:extLst>
        </c:ser>
        <c:ser>
          <c:idx val="1"/>
          <c:order val="1"/>
          <c:tx>
            <c:strRef>
              <c:f>'Epargne réglementée'!$D$2</c:f>
              <c:strCache>
                <c:ptCount val="1"/>
                <c:pt idx="0">
                  <c:v>Poids de l’épargne réglementée dans le patrimoine financier des ménages (1)</c:v>
                </c:pt>
              </c:strCache>
            </c:strRef>
          </c:tx>
          <c:spPr>
            <a:solidFill>
              <a:schemeClr val="accent2"/>
            </a:solidFill>
            <a:ln>
              <a:noFill/>
            </a:ln>
            <a:effectLst/>
          </c:spPr>
          <c:invertIfNegative val="0"/>
          <c:dLbls>
            <c:dLbl>
              <c:idx val="0"/>
              <c:tx>
                <c:rich>
                  <a:bodyPr/>
                  <a:lstStyle/>
                  <a:p>
                    <a:fld id="{C9775A9A-FDC5-4D90-8075-AF731B7D5BC0}" type="VALUE">
                      <a:rPr lang="en-US"/>
                      <a:pPr/>
                      <a:t>[VALEUR]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BEDD-4245-BCE2-3FCD1A813867}"/>
                </c:ext>
              </c:extLst>
            </c:dLbl>
            <c:dLbl>
              <c:idx val="1"/>
              <c:tx>
                <c:rich>
                  <a:bodyPr/>
                  <a:lstStyle/>
                  <a:p>
                    <a:fld id="{64937A58-661C-4622-8176-638DAB7FACCB}" type="VALUE">
                      <a:rPr lang="en-US"/>
                      <a:pPr/>
                      <a:t>[VALEUR]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BEDD-4245-BCE2-3FCD1A813867}"/>
                </c:ext>
              </c:extLst>
            </c:dLbl>
            <c:dLbl>
              <c:idx val="2"/>
              <c:tx>
                <c:rich>
                  <a:bodyPr/>
                  <a:lstStyle/>
                  <a:p>
                    <a:fld id="{1AAC962E-CBA4-4B44-B26B-5BFBB3B0EF12}" type="VALUE">
                      <a:rPr lang="en-US"/>
                      <a:pPr/>
                      <a:t>[VALEUR]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BEDD-4245-BCE2-3FCD1A813867}"/>
                </c:ext>
              </c:extLst>
            </c:dLbl>
            <c:dLbl>
              <c:idx val="3"/>
              <c:tx>
                <c:rich>
                  <a:bodyPr/>
                  <a:lstStyle/>
                  <a:p>
                    <a:fld id="{0147366E-1411-423A-B437-4B8AB6B28A81}" type="VALUE">
                      <a:rPr lang="en-US"/>
                      <a:pPr/>
                      <a:t>[VALEUR]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BEDD-4245-BCE2-3FCD1A813867}"/>
                </c:ext>
              </c:extLst>
            </c:dLbl>
            <c:dLbl>
              <c:idx val="4"/>
              <c:tx>
                <c:rich>
                  <a:bodyPr/>
                  <a:lstStyle/>
                  <a:p>
                    <a:fld id="{07175A1C-FD7D-4C6F-9144-3DCA7B124EB7}" type="VALUE">
                      <a:rPr lang="en-US"/>
                      <a:pPr/>
                      <a:t>[VALEUR]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BEDD-4245-BCE2-3FCD1A81386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'Epargne réglementée'!$A$3:$A$7</c:f>
              <c:strCache>
                <c:ptCount val="5"/>
                <c:pt idx="0">
                  <c:v>BE</c:v>
                </c:pt>
                <c:pt idx="1">
                  <c:v>FR</c:v>
                </c:pt>
                <c:pt idx="2">
                  <c:v>DE</c:v>
                </c:pt>
                <c:pt idx="3">
                  <c:v>IT</c:v>
                </c:pt>
                <c:pt idx="4">
                  <c:v>UK</c:v>
                </c:pt>
              </c:strCache>
            </c:strRef>
          </c:cat>
          <c:val>
            <c:numRef>
              <c:f>'Epargne réglementée'!$D$3:$D$7</c:f>
              <c:numCache>
                <c:formatCode>#,##0</c:formatCode>
                <c:ptCount val="5"/>
                <c:pt idx="0">
                  <c:v>21.60487212335449</c:v>
                </c:pt>
                <c:pt idx="1">
                  <c:v>19.222447876053</c:v>
                </c:pt>
                <c:pt idx="2">
                  <c:v>12.884602347612287</c:v>
                </c:pt>
                <c:pt idx="3">
                  <c:v>7.1677646759981739</c:v>
                </c:pt>
                <c:pt idx="4">
                  <c:v>5.6638715221191731</c:v>
                </c:pt>
              </c:numCache>
            </c:numRef>
          </c:val>
          <c:extLst>
            <c:ext xmlns:c16="http://schemas.microsoft.com/office/drawing/2014/chart" uri="{C3380CC4-5D6E-409C-BE32-E72D297353CC}">
              <c16:uniqueId val="{0000000B-BEDD-4245-BCE2-3FCD1A813867}"/>
            </c:ext>
          </c:extLst>
        </c:ser>
        <c:dLbls>
          <c:showLegendKey val="0"/>
          <c:showVal val="0"/>
          <c:showCatName val="0"/>
          <c:showSerName val="0"/>
          <c:showPercent val="0"/>
          <c:showBubbleSize val="0"/>
        </c:dLbls>
        <c:gapWidth val="297"/>
        <c:overlap val="-39"/>
        <c:axId val="94906223"/>
        <c:axId val="94905263"/>
      </c:barChart>
      <c:catAx>
        <c:axId val="94906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fr-FR"/>
          </a:p>
        </c:txPr>
        <c:crossAx val="94905263"/>
        <c:crosses val="autoZero"/>
        <c:auto val="1"/>
        <c:lblAlgn val="ctr"/>
        <c:lblOffset val="100"/>
        <c:noMultiLvlLbl val="0"/>
      </c:catAx>
      <c:valAx>
        <c:axId val="94905263"/>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949062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fr-FR"/>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097584541062811E-2"/>
          <c:y val="4.6411342592592594E-2"/>
          <c:w val="0.51693070241515371"/>
          <c:h val="0.77423273809523807"/>
        </c:manualLayout>
      </c:layout>
      <c:barChart>
        <c:barDir val="col"/>
        <c:grouping val="stacked"/>
        <c:varyColors val="0"/>
        <c:ser>
          <c:idx val="0"/>
          <c:order val="0"/>
          <c:tx>
            <c:strRef>
              <c:f>Compo!$B$2</c:f>
              <c:strCache>
                <c:ptCount val="1"/>
                <c:pt idx="0">
                  <c:v>Numéraire et dépôts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Compo!$A$3:$A$14</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Compo!$B$3:$B$14</c:f>
              <c:numCache>
                <c:formatCode>#,##0</c:formatCode>
                <c:ptCount val="12"/>
                <c:pt idx="0">
                  <c:v>1264.3800000000001</c:v>
                </c:pt>
                <c:pt idx="1">
                  <c:v>1297.5219999999999</c:v>
                </c:pt>
                <c:pt idx="2">
                  <c:v>1322.9770000000001</c:v>
                </c:pt>
                <c:pt idx="3">
                  <c:v>1368.6559999999999</c:v>
                </c:pt>
                <c:pt idx="4">
                  <c:v>1425.443</c:v>
                </c:pt>
                <c:pt idx="5">
                  <c:v>1491.2</c:v>
                </c:pt>
                <c:pt idx="6">
                  <c:v>1563.576</c:v>
                </c:pt>
                <c:pt idx="7">
                  <c:v>1653.242</c:v>
                </c:pt>
                <c:pt idx="8">
                  <c:v>1818.0039999999999</c:v>
                </c:pt>
                <c:pt idx="9">
                  <c:v>1936.8530000000001</c:v>
                </c:pt>
                <c:pt idx="10">
                  <c:v>2024.92</c:v>
                </c:pt>
                <c:pt idx="11">
                  <c:v>2082.127</c:v>
                </c:pt>
              </c:numCache>
            </c:numRef>
          </c:val>
          <c:extLst>
            <c:ext xmlns:c16="http://schemas.microsoft.com/office/drawing/2014/chart" uri="{C3380CC4-5D6E-409C-BE32-E72D297353CC}">
              <c16:uniqueId val="{00000000-7C7F-4C00-A6A9-9C52DD0520B7}"/>
            </c:ext>
          </c:extLst>
        </c:ser>
        <c:ser>
          <c:idx val="1"/>
          <c:order val="1"/>
          <c:tx>
            <c:strRef>
              <c:f>Compo!$C$2</c:f>
              <c:strCache>
                <c:ptCount val="1"/>
                <c:pt idx="0">
                  <c:v>Obligations détenues directement et indirectement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Compo!$A$3:$A$14</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Compo!$C$3:$C$14</c:f>
              <c:numCache>
                <c:formatCode>#,##0</c:formatCode>
                <c:ptCount val="12"/>
                <c:pt idx="0">
                  <c:v>200.66899999999998</c:v>
                </c:pt>
                <c:pt idx="1">
                  <c:v>192.113</c:v>
                </c:pt>
                <c:pt idx="2">
                  <c:v>185.459</c:v>
                </c:pt>
                <c:pt idx="3">
                  <c:v>177.26299999999998</c:v>
                </c:pt>
                <c:pt idx="4">
                  <c:v>150.40800000000002</c:v>
                </c:pt>
                <c:pt idx="5">
                  <c:v>142.25899999999999</c:v>
                </c:pt>
                <c:pt idx="6">
                  <c:v>127.419</c:v>
                </c:pt>
                <c:pt idx="7">
                  <c:v>132.78299999999999</c:v>
                </c:pt>
                <c:pt idx="8">
                  <c:v>128.99</c:v>
                </c:pt>
                <c:pt idx="9">
                  <c:v>129.68799999999999</c:v>
                </c:pt>
                <c:pt idx="10">
                  <c:v>137.4</c:v>
                </c:pt>
                <c:pt idx="11">
                  <c:v>157.12100000000001</c:v>
                </c:pt>
              </c:numCache>
            </c:numRef>
          </c:val>
          <c:extLst>
            <c:ext xmlns:c16="http://schemas.microsoft.com/office/drawing/2014/chart" uri="{C3380CC4-5D6E-409C-BE32-E72D297353CC}">
              <c16:uniqueId val="{00000001-7C7F-4C00-A6A9-9C52DD0520B7}"/>
            </c:ext>
          </c:extLst>
        </c:ser>
        <c:ser>
          <c:idx val="2"/>
          <c:order val="2"/>
          <c:tx>
            <c:strRef>
              <c:f>Compo!$D$2</c:f>
              <c:strCache>
                <c:ptCount val="1"/>
                <c:pt idx="0">
                  <c:v>OPC monétaires</c:v>
                </c:pt>
              </c:strCache>
            </c:strRef>
          </c:tx>
          <c:spPr>
            <a:solidFill>
              <a:schemeClr val="accent3"/>
            </a:solidFill>
            <a:ln>
              <a:noFill/>
            </a:ln>
            <a:effectLst/>
          </c:spPr>
          <c:invertIfNegative val="0"/>
          <c:cat>
            <c:numRef>
              <c:f>Compo!$A$3:$A$14</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Compo!$D$3:$D$14</c:f>
              <c:numCache>
                <c:formatCode>#,##0</c:formatCode>
                <c:ptCount val="12"/>
                <c:pt idx="0">
                  <c:v>23.332999999999998</c:v>
                </c:pt>
                <c:pt idx="1">
                  <c:v>17.855</c:v>
                </c:pt>
                <c:pt idx="2">
                  <c:v>14.183</c:v>
                </c:pt>
                <c:pt idx="3">
                  <c:v>17.683</c:v>
                </c:pt>
                <c:pt idx="4">
                  <c:v>10.625</c:v>
                </c:pt>
                <c:pt idx="5">
                  <c:v>9.0510000000000002</c:v>
                </c:pt>
                <c:pt idx="6">
                  <c:v>6.9290000000000003</c:v>
                </c:pt>
                <c:pt idx="7">
                  <c:v>6.2960000000000003</c:v>
                </c:pt>
                <c:pt idx="8">
                  <c:v>5.32</c:v>
                </c:pt>
                <c:pt idx="9">
                  <c:v>4.1790000000000003</c:v>
                </c:pt>
                <c:pt idx="10">
                  <c:v>6.0449999999999999</c:v>
                </c:pt>
                <c:pt idx="11">
                  <c:v>14.393000000000001</c:v>
                </c:pt>
              </c:numCache>
            </c:numRef>
          </c:val>
          <c:extLst>
            <c:ext xmlns:c16="http://schemas.microsoft.com/office/drawing/2014/chart" uri="{C3380CC4-5D6E-409C-BE32-E72D297353CC}">
              <c16:uniqueId val="{00000002-7C7F-4C00-A6A9-9C52DD0520B7}"/>
            </c:ext>
          </c:extLst>
        </c:ser>
        <c:ser>
          <c:idx val="3"/>
          <c:order val="3"/>
          <c:tx>
            <c:strRef>
              <c:f>Compo!$E$2</c:f>
              <c:strCache>
                <c:ptCount val="1"/>
                <c:pt idx="0">
                  <c:v>Assurance-vie et épargne retraite en euros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Compo!$A$3:$A$14</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Compo!$E$3:$E$14</c:f>
              <c:numCache>
                <c:formatCode>#,##0</c:formatCode>
                <c:ptCount val="12"/>
                <c:pt idx="0">
                  <c:v>1254.308</c:v>
                </c:pt>
                <c:pt idx="1">
                  <c:v>1292.9480000000001</c:v>
                </c:pt>
                <c:pt idx="2">
                  <c:v>1341.6880000000001</c:v>
                </c:pt>
                <c:pt idx="3">
                  <c:v>1381.3</c:v>
                </c:pt>
                <c:pt idx="4">
                  <c:v>1599.9760000000001</c:v>
                </c:pt>
                <c:pt idx="5">
                  <c:v>1583.692</c:v>
                </c:pt>
                <c:pt idx="6">
                  <c:v>1570.902</c:v>
                </c:pt>
                <c:pt idx="7">
                  <c:v>1692.367</c:v>
                </c:pt>
                <c:pt idx="8">
                  <c:v>1722.4549999999999</c:v>
                </c:pt>
                <c:pt idx="9">
                  <c:v>1685.787</c:v>
                </c:pt>
                <c:pt idx="10">
                  <c:v>1470.5129999999999</c:v>
                </c:pt>
                <c:pt idx="11">
                  <c:v>1482.693</c:v>
                </c:pt>
              </c:numCache>
            </c:numRef>
          </c:val>
          <c:extLst>
            <c:ext xmlns:c16="http://schemas.microsoft.com/office/drawing/2014/chart" uri="{C3380CC4-5D6E-409C-BE32-E72D297353CC}">
              <c16:uniqueId val="{00000003-7C7F-4C00-A6A9-9C52DD0520B7}"/>
            </c:ext>
          </c:extLst>
        </c:ser>
        <c:ser>
          <c:idx val="4"/>
          <c:order val="4"/>
          <c:tx>
            <c:strRef>
              <c:f>Compo!$F$2</c:f>
              <c:strCache>
                <c:ptCount val="1"/>
                <c:pt idx="0">
                  <c:v>Actions cotées détenues directement et indirectement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Compo!$A$3:$A$14</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Compo!$F$3:$F$14</c:f>
              <c:numCache>
                <c:formatCode>#,##0</c:formatCode>
                <c:ptCount val="12"/>
                <c:pt idx="0">
                  <c:v>266.01900000000001</c:v>
                </c:pt>
                <c:pt idx="1">
                  <c:v>305.54899999999998</c:v>
                </c:pt>
                <c:pt idx="2">
                  <c:v>319.09900000000005</c:v>
                </c:pt>
                <c:pt idx="3">
                  <c:v>380.00900000000001</c:v>
                </c:pt>
                <c:pt idx="4">
                  <c:v>367.14099999999996</c:v>
                </c:pt>
                <c:pt idx="5">
                  <c:v>409.762</c:v>
                </c:pt>
                <c:pt idx="6">
                  <c:v>364.24599999999998</c:v>
                </c:pt>
                <c:pt idx="7">
                  <c:v>430.85199999999998</c:v>
                </c:pt>
                <c:pt idx="8">
                  <c:v>429.30499999999995</c:v>
                </c:pt>
                <c:pt idx="9">
                  <c:v>497.44600000000003</c:v>
                </c:pt>
                <c:pt idx="10">
                  <c:v>460.55899999999997</c:v>
                </c:pt>
                <c:pt idx="11">
                  <c:v>527.80099999999993</c:v>
                </c:pt>
              </c:numCache>
            </c:numRef>
          </c:val>
          <c:extLst>
            <c:ext xmlns:c16="http://schemas.microsoft.com/office/drawing/2014/chart" uri="{C3380CC4-5D6E-409C-BE32-E72D297353CC}">
              <c16:uniqueId val="{00000004-7C7F-4C00-A6A9-9C52DD0520B7}"/>
            </c:ext>
          </c:extLst>
        </c:ser>
        <c:ser>
          <c:idx val="5"/>
          <c:order val="5"/>
          <c:tx>
            <c:strRef>
              <c:f>Compo!$G$2</c:f>
              <c:strCache>
                <c:ptCount val="1"/>
                <c:pt idx="0">
                  <c:v>Autres OPC</c:v>
                </c:pt>
              </c:strCache>
            </c:strRef>
          </c:tx>
          <c:spPr>
            <a:solidFill>
              <a:schemeClr val="accent6"/>
            </a:solidFill>
            <a:ln>
              <a:noFill/>
            </a:ln>
            <a:effectLst/>
          </c:spPr>
          <c:invertIfNegative val="0"/>
          <c:cat>
            <c:numRef>
              <c:f>Compo!$A$3:$A$14</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Compo!$G$3:$G$14</c:f>
              <c:numCache>
                <c:formatCode>#,##0</c:formatCode>
                <c:ptCount val="12"/>
                <c:pt idx="0">
                  <c:v>39</c:v>
                </c:pt>
                <c:pt idx="1">
                  <c:v>50.2</c:v>
                </c:pt>
                <c:pt idx="2">
                  <c:v>55.5</c:v>
                </c:pt>
                <c:pt idx="3">
                  <c:v>86.5</c:v>
                </c:pt>
                <c:pt idx="4">
                  <c:v>77.8</c:v>
                </c:pt>
                <c:pt idx="5">
                  <c:v>95.1</c:v>
                </c:pt>
                <c:pt idx="6">
                  <c:v>66.900000000000006</c:v>
                </c:pt>
                <c:pt idx="7">
                  <c:v>78.2</c:v>
                </c:pt>
                <c:pt idx="8">
                  <c:v>74.599999999999994</c:v>
                </c:pt>
                <c:pt idx="9">
                  <c:v>76</c:v>
                </c:pt>
                <c:pt idx="10">
                  <c:v>76.8</c:v>
                </c:pt>
                <c:pt idx="11">
                  <c:v>69.7</c:v>
                </c:pt>
              </c:numCache>
            </c:numRef>
          </c:val>
          <c:extLst>
            <c:ext xmlns:c16="http://schemas.microsoft.com/office/drawing/2014/chart" uri="{C3380CC4-5D6E-409C-BE32-E72D297353CC}">
              <c16:uniqueId val="{00000005-7C7F-4C00-A6A9-9C52DD0520B7}"/>
            </c:ext>
          </c:extLst>
        </c:ser>
        <c:ser>
          <c:idx val="6"/>
          <c:order val="6"/>
          <c:tx>
            <c:strRef>
              <c:f>Compo!$H$2</c:f>
              <c:strCache>
                <c:ptCount val="1"/>
                <c:pt idx="0">
                  <c:v>Assurance-vie et épargne retraite en UC</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Compo!$A$3:$A$14</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Compo!$H$3:$H$14</c:f>
              <c:numCache>
                <c:formatCode>#,##0</c:formatCode>
                <c:ptCount val="12"/>
                <c:pt idx="0">
                  <c:v>220</c:v>
                </c:pt>
                <c:pt idx="1">
                  <c:v>241</c:v>
                </c:pt>
                <c:pt idx="2">
                  <c:v>261.39999999999998</c:v>
                </c:pt>
                <c:pt idx="3">
                  <c:v>283.899</c:v>
                </c:pt>
                <c:pt idx="4">
                  <c:v>305.399</c:v>
                </c:pt>
                <c:pt idx="5">
                  <c:v>349</c:v>
                </c:pt>
                <c:pt idx="6">
                  <c:v>342.101</c:v>
                </c:pt>
                <c:pt idx="7">
                  <c:v>387.8</c:v>
                </c:pt>
                <c:pt idx="8">
                  <c:v>414.29899999999998</c:v>
                </c:pt>
                <c:pt idx="9">
                  <c:v>484.8</c:v>
                </c:pt>
                <c:pt idx="10">
                  <c:v>436.6</c:v>
                </c:pt>
                <c:pt idx="11">
                  <c:v>489.101</c:v>
                </c:pt>
              </c:numCache>
            </c:numRef>
          </c:val>
          <c:extLst>
            <c:ext xmlns:c16="http://schemas.microsoft.com/office/drawing/2014/chart" uri="{C3380CC4-5D6E-409C-BE32-E72D297353CC}">
              <c16:uniqueId val="{00000006-7C7F-4C00-A6A9-9C52DD0520B7}"/>
            </c:ext>
          </c:extLst>
        </c:ser>
        <c:dLbls>
          <c:showLegendKey val="0"/>
          <c:showVal val="0"/>
          <c:showCatName val="0"/>
          <c:showSerName val="0"/>
          <c:showPercent val="0"/>
          <c:showBubbleSize val="0"/>
        </c:dLbls>
        <c:gapWidth val="28"/>
        <c:overlap val="100"/>
        <c:axId val="434828440"/>
        <c:axId val="779032808"/>
      </c:barChart>
      <c:lineChart>
        <c:grouping val="standard"/>
        <c:varyColors val="0"/>
        <c:ser>
          <c:idx val="7"/>
          <c:order val="7"/>
          <c:tx>
            <c:strRef>
              <c:f>Compo!$I$2</c:f>
              <c:strCache>
                <c:ptCount val="1"/>
                <c:pt idx="0">
                  <c:v>Part des produits de fonds propres</c:v>
                </c:pt>
              </c:strCache>
            </c:strRef>
          </c:tx>
          <c:spPr>
            <a:ln w="28575" cap="rnd">
              <a:solidFill>
                <a:srgbClr val="FFFF00"/>
              </a:solidFill>
              <a:round/>
            </a:ln>
            <a:effectLst/>
          </c:spPr>
          <c:marker>
            <c:symbol val="none"/>
          </c:marker>
          <c:cat>
            <c:numRef>
              <c:f>Compo!$A$3:$A$14</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Compo!$I$3:$I$14</c:f>
              <c:numCache>
                <c:formatCode>0.0%</c:formatCode>
                <c:ptCount val="12"/>
                <c:pt idx="0">
                  <c:v>0.16066883556644732</c:v>
                </c:pt>
                <c:pt idx="1">
                  <c:v>0.17565974437085743</c:v>
                </c:pt>
                <c:pt idx="2">
                  <c:v>0.18169811439342731</c:v>
                </c:pt>
                <c:pt idx="3">
                  <c:v>0.20307037839856468</c:v>
                </c:pt>
                <c:pt idx="4">
                  <c:v>0.19059681080433</c:v>
                </c:pt>
                <c:pt idx="5">
                  <c:v>0.2092766191902872</c:v>
                </c:pt>
                <c:pt idx="6">
                  <c:v>0.19129961284717023</c:v>
                </c:pt>
                <c:pt idx="7">
                  <c:v>0.2046887623986087</c:v>
                </c:pt>
                <c:pt idx="8">
                  <c:v>0.1999149570441629</c:v>
                </c:pt>
                <c:pt idx="9">
                  <c:v>0.21979237564211496</c:v>
                </c:pt>
                <c:pt idx="10">
                  <c:v>0.21114099631094702</c:v>
                </c:pt>
                <c:pt idx="11">
                  <c:v>0.22529886359678003</c:v>
                </c:pt>
              </c:numCache>
            </c:numRef>
          </c:val>
          <c:smooth val="0"/>
          <c:extLst>
            <c:ext xmlns:c16="http://schemas.microsoft.com/office/drawing/2014/chart" uri="{C3380CC4-5D6E-409C-BE32-E72D297353CC}">
              <c16:uniqueId val="{00000007-7C7F-4C00-A6A9-9C52DD0520B7}"/>
            </c:ext>
          </c:extLst>
        </c:ser>
        <c:dLbls>
          <c:showLegendKey val="0"/>
          <c:showVal val="0"/>
          <c:showCatName val="0"/>
          <c:showSerName val="0"/>
          <c:showPercent val="0"/>
          <c:showBubbleSize val="0"/>
        </c:dLbls>
        <c:marker val="1"/>
        <c:smooth val="0"/>
        <c:axId val="1266838000"/>
        <c:axId val="1266837520"/>
      </c:lineChart>
      <c:catAx>
        <c:axId val="434828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779032808"/>
        <c:crosses val="autoZero"/>
        <c:auto val="1"/>
        <c:lblAlgn val="ctr"/>
        <c:lblOffset val="100"/>
        <c:noMultiLvlLbl val="0"/>
      </c:catAx>
      <c:valAx>
        <c:axId val="779032808"/>
        <c:scaling>
          <c:orientation val="minMax"/>
          <c:max val="5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34828440"/>
        <c:crosses val="autoZero"/>
        <c:crossBetween val="between"/>
      </c:valAx>
      <c:valAx>
        <c:axId val="1266837520"/>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266838000"/>
        <c:crosses val="max"/>
        <c:crossBetween val="between"/>
      </c:valAx>
      <c:catAx>
        <c:axId val="1266838000"/>
        <c:scaling>
          <c:orientation val="minMax"/>
        </c:scaling>
        <c:delete val="1"/>
        <c:axPos val="b"/>
        <c:numFmt formatCode="General" sourceLinked="1"/>
        <c:majorTickMark val="out"/>
        <c:minorTickMark val="none"/>
        <c:tickLblPos val="nextTo"/>
        <c:crossAx val="1266837520"/>
        <c:crosses val="autoZero"/>
        <c:auto val="1"/>
        <c:lblAlgn val="ctr"/>
        <c:lblOffset val="100"/>
        <c:noMultiLvlLbl val="0"/>
      </c:catAx>
      <c:spPr>
        <a:noFill/>
        <a:ln>
          <a:noFill/>
        </a:ln>
        <a:effectLst/>
      </c:spPr>
    </c:plotArea>
    <c:legend>
      <c:legendPos val="b"/>
      <c:layout>
        <c:manualLayout>
          <c:xMode val="edge"/>
          <c:yMode val="edge"/>
          <c:x val="0.67030656246670528"/>
          <c:y val="1.9780555555555551E-2"/>
          <c:w val="0.31748682702893666"/>
          <c:h val="0.9651003968253968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userShapes r:id="rId4"/>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834640522875821E-2"/>
          <c:y val="9.848368055555555E-2"/>
          <c:w val="0.84310245098039216"/>
          <c:h val="0.6802848765432099"/>
        </c:manualLayout>
      </c:layout>
      <c:barChart>
        <c:barDir val="col"/>
        <c:grouping val="clustered"/>
        <c:varyColors val="0"/>
        <c:ser>
          <c:idx val="1"/>
          <c:order val="1"/>
          <c:tx>
            <c:strRef>
              <c:f>Perf.!$C$1</c:f>
              <c:strCache>
                <c:ptCount val="1"/>
                <c:pt idx="0">
                  <c:v>Taux de performance annuelle (%)</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strRef>
              <c:f>Perf.!$A$6:$A$49</c:f>
              <c:strCache>
                <c:ptCount val="44"/>
                <c:pt idx="0">
                  <c:v>2013-T4</c:v>
                </c:pt>
                <c:pt idx="1">
                  <c:v>2014-T1</c:v>
                </c:pt>
                <c:pt idx="2">
                  <c:v>2014-T2</c:v>
                </c:pt>
                <c:pt idx="3">
                  <c:v>2014-T3</c:v>
                </c:pt>
                <c:pt idx="4">
                  <c:v>2014-T4</c:v>
                </c:pt>
                <c:pt idx="5">
                  <c:v>2015-T1</c:v>
                </c:pt>
                <c:pt idx="6">
                  <c:v>2015-T2</c:v>
                </c:pt>
                <c:pt idx="7">
                  <c:v>2015-T3</c:v>
                </c:pt>
                <c:pt idx="8">
                  <c:v>2015-T4</c:v>
                </c:pt>
                <c:pt idx="9">
                  <c:v>2016-T1</c:v>
                </c:pt>
                <c:pt idx="10">
                  <c:v>2016-T2</c:v>
                </c:pt>
                <c:pt idx="11">
                  <c:v>2016-T3</c:v>
                </c:pt>
                <c:pt idx="12">
                  <c:v>2016-T4</c:v>
                </c:pt>
                <c:pt idx="13">
                  <c:v>2017-T1</c:v>
                </c:pt>
                <c:pt idx="14">
                  <c:v>2017-T2</c:v>
                </c:pt>
                <c:pt idx="15">
                  <c:v>2017-T3</c:v>
                </c:pt>
                <c:pt idx="16">
                  <c:v>2017-T4</c:v>
                </c:pt>
                <c:pt idx="17">
                  <c:v>2018-T1</c:v>
                </c:pt>
                <c:pt idx="18">
                  <c:v>2018-T2</c:v>
                </c:pt>
                <c:pt idx="19">
                  <c:v>2018-T3</c:v>
                </c:pt>
                <c:pt idx="20">
                  <c:v>2018-T4</c:v>
                </c:pt>
                <c:pt idx="21">
                  <c:v>2019-T1</c:v>
                </c:pt>
                <c:pt idx="22">
                  <c:v>2019-T2</c:v>
                </c:pt>
                <c:pt idx="23">
                  <c:v>2019-T3</c:v>
                </c:pt>
                <c:pt idx="24">
                  <c:v>2019-T4</c:v>
                </c:pt>
                <c:pt idx="25">
                  <c:v>2020-T1</c:v>
                </c:pt>
                <c:pt idx="26">
                  <c:v>2020-T2</c:v>
                </c:pt>
                <c:pt idx="27">
                  <c:v>2020-T3</c:v>
                </c:pt>
                <c:pt idx="28">
                  <c:v>2020-T4</c:v>
                </c:pt>
                <c:pt idx="29">
                  <c:v>2021-T1</c:v>
                </c:pt>
                <c:pt idx="30">
                  <c:v>2021-T2</c:v>
                </c:pt>
                <c:pt idx="31">
                  <c:v>2021-T3</c:v>
                </c:pt>
                <c:pt idx="32">
                  <c:v>2021-T4</c:v>
                </c:pt>
                <c:pt idx="33">
                  <c:v>2022-T1</c:v>
                </c:pt>
                <c:pt idx="34">
                  <c:v>2022-T2</c:v>
                </c:pt>
                <c:pt idx="35">
                  <c:v>2022-T3</c:v>
                </c:pt>
                <c:pt idx="36">
                  <c:v>2022-T4</c:v>
                </c:pt>
                <c:pt idx="37">
                  <c:v>2023-T1</c:v>
                </c:pt>
                <c:pt idx="38">
                  <c:v>2023-T2</c:v>
                </c:pt>
                <c:pt idx="39">
                  <c:v>2023-T3</c:v>
                </c:pt>
                <c:pt idx="40">
                  <c:v>2023-T4</c:v>
                </c:pt>
                <c:pt idx="41">
                  <c:v>2024-T1 (p)</c:v>
                </c:pt>
                <c:pt idx="42">
                  <c:v>2024-T2 (p)</c:v>
                </c:pt>
                <c:pt idx="43">
                  <c:v>2024-T3 (p)</c:v>
                </c:pt>
              </c:strCache>
            </c:strRef>
          </c:cat>
          <c:val>
            <c:numRef>
              <c:f>Perf.!$C$6:$C$49</c:f>
              <c:numCache>
                <c:formatCode>0.00</c:formatCode>
                <c:ptCount val="44"/>
                <c:pt idx="0">
                  <c:v>3.839999999999999</c:v>
                </c:pt>
                <c:pt idx="1">
                  <c:v>3.7249851396869538</c:v>
                </c:pt>
                <c:pt idx="2">
                  <c:v>4.3053224054507844</c:v>
                </c:pt>
                <c:pt idx="3">
                  <c:v>3.3895003408980218</c:v>
                </c:pt>
                <c:pt idx="4">
                  <c:v>2.7831278890600997</c:v>
                </c:pt>
                <c:pt idx="5">
                  <c:v>4.4126074498567203</c:v>
                </c:pt>
                <c:pt idx="6">
                  <c:v>3.322919625106513</c:v>
                </c:pt>
                <c:pt idx="7">
                  <c:v>2.0631182289213346</c:v>
                </c:pt>
                <c:pt idx="8">
                  <c:v>2.6421812049095772</c:v>
                </c:pt>
                <c:pt idx="9">
                  <c:v>-0.28357116721550168</c:v>
                </c:pt>
                <c:pt idx="10">
                  <c:v>0.10078797874288892</c:v>
                </c:pt>
                <c:pt idx="11">
                  <c:v>1.8829610485508574</c:v>
                </c:pt>
                <c:pt idx="12">
                  <c:v>1.8256503879507058</c:v>
                </c:pt>
                <c:pt idx="13">
                  <c:v>3.4125309604623455</c:v>
                </c:pt>
                <c:pt idx="14">
                  <c:v>3.6979405034325064</c:v>
                </c:pt>
                <c:pt idx="15">
                  <c:v>3.3792353687262189</c:v>
                </c:pt>
                <c:pt idx="16">
                  <c:v>2.6983415508740505</c:v>
                </c:pt>
                <c:pt idx="17">
                  <c:v>1.4104497471835176</c:v>
                </c:pt>
                <c:pt idx="18">
                  <c:v>1.6064966016418047</c:v>
                </c:pt>
                <c:pt idx="19">
                  <c:v>1.3583384453597303</c:v>
                </c:pt>
                <c:pt idx="20">
                  <c:v>-1.0474860335195513</c:v>
                </c:pt>
                <c:pt idx="21">
                  <c:v>1.0759272218334504</c:v>
                </c:pt>
                <c:pt idx="22">
                  <c:v>1.1814785857006349</c:v>
                </c:pt>
                <c:pt idx="23">
                  <c:v>1.2796126577900857</c:v>
                </c:pt>
                <c:pt idx="24">
                  <c:v>4.4812985179957687</c:v>
                </c:pt>
                <c:pt idx="25">
                  <c:v>-0.32020770229337359</c:v>
                </c:pt>
                <c:pt idx="26">
                  <c:v>0.8242465871039828</c:v>
                </c:pt>
                <c:pt idx="27">
                  <c:v>0.76831142222981708</c:v>
                </c:pt>
                <c:pt idx="28">
                  <c:v>1.1820330969267268</c:v>
                </c:pt>
                <c:pt idx="29">
                  <c:v>5.2873762806042723</c:v>
                </c:pt>
                <c:pt idx="30">
                  <c:v>4.4026228391381927</c:v>
                </c:pt>
                <c:pt idx="31">
                  <c:v>4.2189088444595013</c:v>
                </c:pt>
                <c:pt idx="32">
                  <c:v>3.8134178905206984</c:v>
                </c:pt>
                <c:pt idx="33">
                  <c:v>1.3606003133503908</c:v>
                </c:pt>
                <c:pt idx="34">
                  <c:v>-1.4600326264273988</c:v>
                </c:pt>
                <c:pt idx="35">
                  <c:v>-2.105348723784739</c:v>
                </c:pt>
                <c:pt idx="36">
                  <c:v>-1.9049915601639711</c:v>
                </c:pt>
                <c:pt idx="37">
                  <c:v>0.77286039700619202</c:v>
                </c:pt>
                <c:pt idx="38">
                  <c:v>3.3606489529012462</c:v>
                </c:pt>
                <c:pt idx="39">
                  <c:v>3.5954496387943236</c:v>
                </c:pt>
                <c:pt idx="40">
                  <c:v>3.8102261553588868</c:v>
                </c:pt>
                <c:pt idx="41">
                  <c:v>4.1495115847259179</c:v>
                </c:pt>
                <c:pt idx="42">
                  <c:v>3.707856170417223</c:v>
                </c:pt>
                <c:pt idx="43">
                  <c:v>4.8172491183071431</c:v>
                </c:pt>
              </c:numCache>
            </c:numRef>
          </c:val>
          <c:extLst>
            <c:ext xmlns:c16="http://schemas.microsoft.com/office/drawing/2014/chart" uri="{C3380CC4-5D6E-409C-BE32-E72D297353CC}">
              <c16:uniqueId val="{00000000-CF3C-4861-9AC9-029F29A3529F}"/>
            </c:ext>
          </c:extLst>
        </c:ser>
        <c:dLbls>
          <c:showLegendKey val="0"/>
          <c:showVal val="0"/>
          <c:showCatName val="0"/>
          <c:showSerName val="0"/>
          <c:showPercent val="0"/>
          <c:showBubbleSize val="0"/>
        </c:dLbls>
        <c:gapWidth val="114"/>
        <c:overlap val="-3"/>
        <c:axId val="1819904719"/>
        <c:axId val="1819901807"/>
      </c:barChart>
      <c:lineChart>
        <c:grouping val="standard"/>
        <c:varyColors val="0"/>
        <c:ser>
          <c:idx val="0"/>
          <c:order val="0"/>
          <c:tx>
            <c:strRef>
              <c:f>Perf.!$B$1</c:f>
              <c:strCache>
                <c:ptCount val="1"/>
                <c:pt idx="0">
                  <c:v>Niveau de l'indice</c:v>
                </c:pt>
              </c:strCache>
            </c:strRef>
          </c:tx>
          <c:spPr>
            <a:ln w="31750" cap="rnd">
              <a:solidFill>
                <a:schemeClr val="accent1"/>
              </a:solidFill>
              <a:round/>
            </a:ln>
            <a:effectLst/>
          </c:spPr>
          <c:marker>
            <c:symbol val="none"/>
          </c:marker>
          <c:cat>
            <c:strRef>
              <c:f>Perf.!$A$6:$A$49</c:f>
              <c:strCache>
                <c:ptCount val="44"/>
                <c:pt idx="0">
                  <c:v>2013-T4</c:v>
                </c:pt>
                <c:pt idx="1">
                  <c:v>2014-T1</c:v>
                </c:pt>
                <c:pt idx="2">
                  <c:v>2014-T2</c:v>
                </c:pt>
                <c:pt idx="3">
                  <c:v>2014-T3</c:v>
                </c:pt>
                <c:pt idx="4">
                  <c:v>2014-T4</c:v>
                </c:pt>
                <c:pt idx="5">
                  <c:v>2015-T1</c:v>
                </c:pt>
                <c:pt idx="6">
                  <c:v>2015-T2</c:v>
                </c:pt>
                <c:pt idx="7">
                  <c:v>2015-T3</c:v>
                </c:pt>
                <c:pt idx="8">
                  <c:v>2015-T4</c:v>
                </c:pt>
                <c:pt idx="9">
                  <c:v>2016-T1</c:v>
                </c:pt>
                <c:pt idx="10">
                  <c:v>2016-T2</c:v>
                </c:pt>
                <c:pt idx="11">
                  <c:v>2016-T3</c:v>
                </c:pt>
                <c:pt idx="12">
                  <c:v>2016-T4</c:v>
                </c:pt>
                <c:pt idx="13">
                  <c:v>2017-T1</c:v>
                </c:pt>
                <c:pt idx="14">
                  <c:v>2017-T2</c:v>
                </c:pt>
                <c:pt idx="15">
                  <c:v>2017-T3</c:v>
                </c:pt>
                <c:pt idx="16">
                  <c:v>2017-T4</c:v>
                </c:pt>
                <c:pt idx="17">
                  <c:v>2018-T1</c:v>
                </c:pt>
                <c:pt idx="18">
                  <c:v>2018-T2</c:v>
                </c:pt>
                <c:pt idx="19">
                  <c:v>2018-T3</c:v>
                </c:pt>
                <c:pt idx="20">
                  <c:v>2018-T4</c:v>
                </c:pt>
                <c:pt idx="21">
                  <c:v>2019-T1</c:v>
                </c:pt>
                <c:pt idx="22">
                  <c:v>2019-T2</c:v>
                </c:pt>
                <c:pt idx="23">
                  <c:v>2019-T3</c:v>
                </c:pt>
                <c:pt idx="24">
                  <c:v>2019-T4</c:v>
                </c:pt>
                <c:pt idx="25">
                  <c:v>2020-T1</c:v>
                </c:pt>
                <c:pt idx="26">
                  <c:v>2020-T2</c:v>
                </c:pt>
                <c:pt idx="27">
                  <c:v>2020-T3</c:v>
                </c:pt>
                <c:pt idx="28">
                  <c:v>2020-T4</c:v>
                </c:pt>
                <c:pt idx="29">
                  <c:v>2021-T1</c:v>
                </c:pt>
                <c:pt idx="30">
                  <c:v>2021-T2</c:v>
                </c:pt>
                <c:pt idx="31">
                  <c:v>2021-T3</c:v>
                </c:pt>
                <c:pt idx="32">
                  <c:v>2021-T4</c:v>
                </c:pt>
                <c:pt idx="33">
                  <c:v>2022-T1</c:v>
                </c:pt>
                <c:pt idx="34">
                  <c:v>2022-T2</c:v>
                </c:pt>
                <c:pt idx="35">
                  <c:v>2022-T3</c:v>
                </c:pt>
                <c:pt idx="36">
                  <c:v>2022-T4</c:v>
                </c:pt>
                <c:pt idx="37">
                  <c:v>2023-T1</c:v>
                </c:pt>
                <c:pt idx="38">
                  <c:v>2023-T2</c:v>
                </c:pt>
                <c:pt idx="39">
                  <c:v>2023-T3</c:v>
                </c:pt>
                <c:pt idx="40">
                  <c:v>2023-T4</c:v>
                </c:pt>
                <c:pt idx="41">
                  <c:v>2024-T1 (p)</c:v>
                </c:pt>
                <c:pt idx="42">
                  <c:v>2024-T2 (p)</c:v>
                </c:pt>
                <c:pt idx="43">
                  <c:v>2024-T3 (p)</c:v>
                </c:pt>
              </c:strCache>
            </c:strRef>
          </c:cat>
          <c:val>
            <c:numRef>
              <c:f>Perf.!$B$6:$B$49</c:f>
              <c:numCache>
                <c:formatCode>0.00</c:formatCode>
                <c:ptCount val="44"/>
                <c:pt idx="0">
                  <c:v>103.84</c:v>
                </c:pt>
                <c:pt idx="1">
                  <c:v>104.7</c:v>
                </c:pt>
                <c:pt idx="2">
                  <c:v>105.63</c:v>
                </c:pt>
                <c:pt idx="3">
                  <c:v>106.15</c:v>
                </c:pt>
                <c:pt idx="4">
                  <c:v>106.73</c:v>
                </c:pt>
                <c:pt idx="5">
                  <c:v>109.32</c:v>
                </c:pt>
                <c:pt idx="6">
                  <c:v>109.14</c:v>
                </c:pt>
                <c:pt idx="7">
                  <c:v>108.34</c:v>
                </c:pt>
                <c:pt idx="8">
                  <c:v>109.55</c:v>
                </c:pt>
                <c:pt idx="9">
                  <c:v>109.01</c:v>
                </c:pt>
                <c:pt idx="10">
                  <c:v>109.25</c:v>
                </c:pt>
                <c:pt idx="11">
                  <c:v>110.38</c:v>
                </c:pt>
                <c:pt idx="12">
                  <c:v>111.55</c:v>
                </c:pt>
                <c:pt idx="13">
                  <c:v>112.73</c:v>
                </c:pt>
                <c:pt idx="14">
                  <c:v>113.29</c:v>
                </c:pt>
                <c:pt idx="15">
                  <c:v>114.11</c:v>
                </c:pt>
                <c:pt idx="16">
                  <c:v>114.56</c:v>
                </c:pt>
                <c:pt idx="17">
                  <c:v>114.32</c:v>
                </c:pt>
                <c:pt idx="18">
                  <c:v>115.11</c:v>
                </c:pt>
                <c:pt idx="19">
                  <c:v>115.66</c:v>
                </c:pt>
                <c:pt idx="20">
                  <c:v>113.36</c:v>
                </c:pt>
                <c:pt idx="21">
                  <c:v>115.55</c:v>
                </c:pt>
                <c:pt idx="22">
                  <c:v>116.47</c:v>
                </c:pt>
                <c:pt idx="23">
                  <c:v>117.14</c:v>
                </c:pt>
                <c:pt idx="24">
                  <c:v>118.44</c:v>
                </c:pt>
                <c:pt idx="25">
                  <c:v>115.18</c:v>
                </c:pt>
                <c:pt idx="26">
                  <c:v>117.43</c:v>
                </c:pt>
                <c:pt idx="27">
                  <c:v>118.04</c:v>
                </c:pt>
                <c:pt idx="28">
                  <c:v>119.84</c:v>
                </c:pt>
                <c:pt idx="29">
                  <c:v>121.27</c:v>
                </c:pt>
                <c:pt idx="30">
                  <c:v>122.6</c:v>
                </c:pt>
                <c:pt idx="31">
                  <c:v>123.02</c:v>
                </c:pt>
                <c:pt idx="32">
                  <c:v>124.41</c:v>
                </c:pt>
                <c:pt idx="33">
                  <c:v>122.92</c:v>
                </c:pt>
                <c:pt idx="34">
                  <c:v>120.81</c:v>
                </c:pt>
                <c:pt idx="35">
                  <c:v>120.43</c:v>
                </c:pt>
                <c:pt idx="36">
                  <c:v>122.04</c:v>
                </c:pt>
                <c:pt idx="37">
                  <c:v>123.87</c:v>
                </c:pt>
                <c:pt idx="38">
                  <c:v>124.87</c:v>
                </c:pt>
                <c:pt idx="39">
                  <c:v>124.76</c:v>
                </c:pt>
                <c:pt idx="40">
                  <c:v>126.69</c:v>
                </c:pt>
                <c:pt idx="41">
                  <c:v>129.01</c:v>
                </c:pt>
                <c:pt idx="42">
                  <c:v>129.5</c:v>
                </c:pt>
                <c:pt idx="43">
                  <c:v>130.77000000000001</c:v>
                </c:pt>
              </c:numCache>
            </c:numRef>
          </c:val>
          <c:smooth val="0"/>
          <c:extLst>
            <c:ext xmlns:c16="http://schemas.microsoft.com/office/drawing/2014/chart" uri="{C3380CC4-5D6E-409C-BE32-E72D297353CC}">
              <c16:uniqueId val="{00000001-CF3C-4861-9AC9-029F29A3529F}"/>
            </c:ext>
          </c:extLst>
        </c:ser>
        <c:dLbls>
          <c:showLegendKey val="0"/>
          <c:showVal val="0"/>
          <c:showCatName val="0"/>
          <c:showSerName val="0"/>
          <c:showPercent val="0"/>
          <c:showBubbleSize val="0"/>
        </c:dLbls>
        <c:marker val="1"/>
        <c:smooth val="0"/>
        <c:axId val="1818780655"/>
        <c:axId val="1818781071"/>
      </c:lineChart>
      <c:catAx>
        <c:axId val="1818780655"/>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fr-FR"/>
          </a:p>
        </c:txPr>
        <c:crossAx val="1818781071"/>
        <c:crosses val="autoZero"/>
        <c:auto val="1"/>
        <c:lblAlgn val="ctr"/>
        <c:lblOffset val="100"/>
        <c:noMultiLvlLbl val="1"/>
      </c:catAx>
      <c:valAx>
        <c:axId val="1818781071"/>
        <c:scaling>
          <c:orientation val="minMax"/>
          <c:min val="90"/>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fr-FR"/>
                  <a:t>Niveau de l'indice (base 100 au 31/12/2012)</a:t>
                </a:r>
              </a:p>
            </c:rich>
          </c:tx>
          <c:layout>
            <c:manualLayout>
              <c:xMode val="edge"/>
              <c:yMode val="edge"/>
              <c:x val="1.1453381642512077E-2"/>
              <c:y val="0.11879598765432096"/>
            </c:manualLayout>
          </c:layout>
          <c:overlay val="0"/>
          <c:spPr>
            <a:noFill/>
            <a:ln>
              <a:noFill/>
            </a:ln>
            <a:effectLst/>
          </c:spPr>
          <c:txPr>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fr-FR"/>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fr-FR"/>
          </a:p>
        </c:txPr>
        <c:crossAx val="1818780655"/>
        <c:crosses val="autoZero"/>
        <c:crossBetween val="between"/>
      </c:valAx>
      <c:valAx>
        <c:axId val="1819901807"/>
        <c:scaling>
          <c:orientation val="minMax"/>
          <c:min val="-3"/>
        </c:scaling>
        <c:delete val="0"/>
        <c:axPos val="r"/>
        <c:title>
          <c:tx>
            <c:rich>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fr-FR"/>
                  <a:t>performance annuelle en %</a:t>
                </a:r>
              </a:p>
            </c:rich>
          </c:tx>
          <c:layout>
            <c:manualLayout>
              <c:xMode val="edge"/>
              <c:yMode val="edge"/>
              <c:x val="0.96387862318840589"/>
              <c:y val="0.17894969135802469"/>
            </c:manualLayout>
          </c:layout>
          <c:overlay val="0"/>
          <c:spPr>
            <a:noFill/>
            <a:ln>
              <a:noFill/>
            </a:ln>
            <a:effectLst/>
          </c:spPr>
          <c:txPr>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fr-FR"/>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fr-FR"/>
          </a:p>
        </c:txPr>
        <c:crossAx val="1819904719"/>
        <c:crosses val="max"/>
        <c:crossBetween val="between"/>
      </c:valAx>
      <c:catAx>
        <c:axId val="1819904719"/>
        <c:scaling>
          <c:orientation val="minMax"/>
        </c:scaling>
        <c:delete val="1"/>
        <c:axPos val="b"/>
        <c:numFmt formatCode="General" sourceLinked="1"/>
        <c:majorTickMark val="none"/>
        <c:minorTickMark val="none"/>
        <c:tickLblPos val="nextTo"/>
        <c:crossAx val="1819901807"/>
        <c:crosses val="autoZero"/>
        <c:auto val="1"/>
        <c:lblAlgn val="ctr"/>
        <c:lblOffset val="100"/>
        <c:noMultiLvlLbl val="1"/>
      </c:catAx>
      <c:spPr>
        <a:noFill/>
        <a:ln>
          <a:noFill/>
        </a:ln>
        <a:effectLst/>
      </c:spPr>
    </c:plotArea>
    <c:legend>
      <c:legendPos val="b"/>
      <c:layout>
        <c:manualLayout>
          <c:xMode val="edge"/>
          <c:yMode val="edge"/>
          <c:x val="0.10577917465867692"/>
          <c:y val="0.71514983083567185"/>
          <c:w val="0.5592181130985715"/>
          <c:h val="4.98881090418119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userShapes r:id="rId4"/>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98075240594931E-2"/>
          <c:y val="0.23249487733289032"/>
          <c:w val="0.91215748031496058"/>
          <c:h val="0.62583117283950618"/>
        </c:manualLayout>
      </c:layout>
      <c:barChart>
        <c:barDir val="col"/>
        <c:grouping val="stacked"/>
        <c:varyColors val="0"/>
        <c:ser>
          <c:idx val="0"/>
          <c:order val="0"/>
          <c:tx>
            <c:strRef>
              <c:f>Perf.!$L$81</c:f>
              <c:strCache>
                <c:ptCount val="1"/>
                <c:pt idx="0">
                  <c:v>Contribution des produits de taux à la croissance de l'indice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Perf.!$K$82:$K$93</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2024-T3 (p)</c:v>
                </c:pt>
              </c:strCache>
            </c:strRef>
          </c:cat>
          <c:val>
            <c:numRef>
              <c:f>Perf.!$L$82:$L$93</c:f>
              <c:numCache>
                <c:formatCode>0.0</c:formatCode>
                <c:ptCount val="12"/>
                <c:pt idx="0">
                  <c:v>1.7215942941020987</c:v>
                </c:pt>
                <c:pt idx="1">
                  <c:v>1.7334368359415164</c:v>
                </c:pt>
                <c:pt idx="2">
                  <c:v>1.3581728839454164</c:v>
                </c:pt>
                <c:pt idx="3">
                  <c:v>1.2197172131278948</c:v>
                </c:pt>
                <c:pt idx="4">
                  <c:v>1.0948133495886918</c:v>
                </c:pt>
                <c:pt idx="5">
                  <c:v>0.99448589617504801</c:v>
                </c:pt>
                <c:pt idx="6">
                  <c:v>1.0245788341542683</c:v>
                </c:pt>
                <c:pt idx="7">
                  <c:v>0.77585910706839245</c:v>
                </c:pt>
                <c:pt idx="8">
                  <c:v>0.72588049912531505</c:v>
                </c:pt>
                <c:pt idx="9">
                  <c:v>0.84226327678348878</c:v>
                </c:pt>
                <c:pt idx="10">
                  <c:v>1.7544635603463137</c:v>
                </c:pt>
                <c:pt idx="11">
                  <c:v>1.2978894830754957</c:v>
                </c:pt>
              </c:numCache>
            </c:numRef>
          </c:val>
          <c:extLst>
            <c:ext xmlns:c16="http://schemas.microsoft.com/office/drawing/2014/chart" uri="{C3380CC4-5D6E-409C-BE32-E72D297353CC}">
              <c16:uniqueId val="{00000000-DBA3-427D-B15F-1E32BAEFFD99}"/>
            </c:ext>
          </c:extLst>
        </c:ser>
        <c:ser>
          <c:idx val="1"/>
          <c:order val="1"/>
          <c:tx>
            <c:strRef>
              <c:f>Perf.!$M$81</c:f>
              <c:strCache>
                <c:ptCount val="1"/>
                <c:pt idx="0">
                  <c:v>Contribution des produits de fonds propres à la croissance de l'indice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Perf.!$K$82:$K$93</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2024-T3 (p)</c:v>
                </c:pt>
              </c:strCache>
            </c:strRef>
          </c:cat>
          <c:val>
            <c:numRef>
              <c:f>Perf.!$M$82:$M$93</c:f>
              <c:numCache>
                <c:formatCode>0.0</c:formatCode>
                <c:ptCount val="12"/>
                <c:pt idx="0">
                  <c:v>2.1182269256117472</c:v>
                </c:pt>
                <c:pt idx="1">
                  <c:v>1.0379437809565824</c:v>
                </c:pt>
                <c:pt idx="2">
                  <c:v>1.2768425665528482</c:v>
                </c:pt>
                <c:pt idx="3">
                  <c:v>0.61718246512556929</c:v>
                </c:pt>
                <c:pt idx="4">
                  <c:v>1.6035285454679433</c:v>
                </c:pt>
                <c:pt idx="5">
                  <c:v>-2.0349325013892656</c:v>
                </c:pt>
                <c:pt idx="6">
                  <c:v>3.4489003936777314</c:v>
                </c:pt>
                <c:pt idx="7">
                  <c:v>0.4105178364939519</c:v>
                </c:pt>
                <c:pt idx="8">
                  <c:v>3.064286405181643</c:v>
                </c:pt>
                <c:pt idx="9">
                  <c:v>-2.7226143770550015</c:v>
                </c:pt>
                <c:pt idx="10">
                  <c:v>2.0266368889860042</c:v>
                </c:pt>
                <c:pt idx="11">
                  <c:v>1.9218407211797164</c:v>
                </c:pt>
              </c:numCache>
            </c:numRef>
          </c:val>
          <c:extLst>
            <c:ext xmlns:c16="http://schemas.microsoft.com/office/drawing/2014/chart" uri="{C3380CC4-5D6E-409C-BE32-E72D297353CC}">
              <c16:uniqueId val="{00000001-DBA3-427D-B15F-1E32BAEFFD99}"/>
            </c:ext>
          </c:extLst>
        </c:ser>
        <c:dLbls>
          <c:showLegendKey val="0"/>
          <c:showVal val="0"/>
          <c:showCatName val="0"/>
          <c:showSerName val="0"/>
          <c:showPercent val="0"/>
          <c:showBubbleSize val="0"/>
        </c:dLbls>
        <c:gapWidth val="150"/>
        <c:overlap val="100"/>
        <c:axId val="234928840"/>
        <c:axId val="234928512"/>
      </c:barChart>
      <c:lineChart>
        <c:grouping val="standard"/>
        <c:varyColors val="0"/>
        <c:ser>
          <c:idx val="2"/>
          <c:order val="2"/>
          <c:tx>
            <c:strRef>
              <c:f>Perf.!$N$81</c:f>
              <c:strCache>
                <c:ptCount val="1"/>
                <c:pt idx="0">
                  <c:v>Taux de croissance de l'indice patrimonial (%)</c:v>
                </c:pt>
              </c:strCache>
            </c:strRef>
          </c:tx>
          <c:spPr>
            <a:ln w="28575" cap="rnd">
              <a:solidFill>
                <a:schemeClr val="accent3"/>
              </a:solidFill>
              <a:round/>
            </a:ln>
            <a:effectLst/>
          </c:spPr>
          <c:marker>
            <c:symbol val="none"/>
          </c:marker>
          <c:cat>
            <c:strRef>
              <c:f>Perf.!$K$82:$K$93</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2024-T3 (p)</c:v>
                </c:pt>
              </c:strCache>
            </c:strRef>
          </c:cat>
          <c:val>
            <c:numRef>
              <c:f>Perf.!$N$82:$N$93</c:f>
              <c:numCache>
                <c:formatCode>0.0</c:formatCode>
                <c:ptCount val="12"/>
                <c:pt idx="0">
                  <c:v>3.839999999999999</c:v>
                </c:pt>
                <c:pt idx="1">
                  <c:v>2.7831278890600997</c:v>
                </c:pt>
                <c:pt idx="2">
                  <c:v>2.6421812049095772</c:v>
                </c:pt>
                <c:pt idx="3">
                  <c:v>1.8256503879507058</c:v>
                </c:pt>
                <c:pt idx="4">
                  <c:v>2.6983415508740505</c:v>
                </c:pt>
                <c:pt idx="5">
                  <c:v>-1.0474860335195513</c:v>
                </c:pt>
                <c:pt idx="6">
                  <c:v>4.4812985179957687</c:v>
                </c:pt>
                <c:pt idx="7">
                  <c:v>1.1820330969267268</c:v>
                </c:pt>
                <c:pt idx="8">
                  <c:v>3.8134178905206984</c:v>
                </c:pt>
                <c:pt idx="9">
                  <c:v>-1.9049915601639711</c:v>
                </c:pt>
                <c:pt idx="10">
                  <c:v>3.8102261553588868</c:v>
                </c:pt>
                <c:pt idx="11">
                  <c:v>3.2204593890599265</c:v>
                </c:pt>
              </c:numCache>
            </c:numRef>
          </c:val>
          <c:smooth val="0"/>
          <c:extLst>
            <c:ext xmlns:c16="http://schemas.microsoft.com/office/drawing/2014/chart" uri="{C3380CC4-5D6E-409C-BE32-E72D297353CC}">
              <c16:uniqueId val="{00000002-DBA3-427D-B15F-1E32BAEFFD99}"/>
            </c:ext>
          </c:extLst>
        </c:ser>
        <c:dLbls>
          <c:showLegendKey val="0"/>
          <c:showVal val="0"/>
          <c:showCatName val="0"/>
          <c:showSerName val="0"/>
          <c:showPercent val="0"/>
          <c:showBubbleSize val="0"/>
        </c:dLbls>
        <c:marker val="1"/>
        <c:smooth val="0"/>
        <c:axId val="234928840"/>
        <c:axId val="234928512"/>
      </c:lineChart>
      <c:catAx>
        <c:axId val="23492884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234928512"/>
        <c:crosses val="autoZero"/>
        <c:auto val="1"/>
        <c:lblAlgn val="ctr"/>
        <c:lblOffset val="100"/>
        <c:noMultiLvlLbl val="0"/>
      </c:catAx>
      <c:valAx>
        <c:axId val="234928512"/>
        <c:scaling>
          <c:orientation val="minMax"/>
          <c:max val="5"/>
          <c:min val="-3"/>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234928840"/>
        <c:crosses val="autoZero"/>
        <c:crossBetween val="between"/>
      </c:valAx>
      <c:spPr>
        <a:noFill/>
        <a:ln>
          <a:noFill/>
        </a:ln>
        <a:effectLst/>
      </c:spPr>
    </c:plotArea>
    <c:legend>
      <c:legendPos val="b"/>
      <c:layout>
        <c:manualLayout>
          <c:xMode val="edge"/>
          <c:yMode val="edge"/>
          <c:x val="5.2925284130223363E-2"/>
          <c:y val="3.6957911449477042E-2"/>
          <c:w val="0.93746808346830857"/>
          <c:h val="0.1475945374091822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userShapes r:id="rId4"/>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854889666569456E-2"/>
          <c:y val="3.0743967256456207E-2"/>
          <c:w val="0.91215748031496058"/>
          <c:h val="0.72563425695175154"/>
        </c:manualLayout>
      </c:layout>
      <c:barChart>
        <c:barDir val="col"/>
        <c:grouping val="clustered"/>
        <c:varyColors val="0"/>
        <c:ser>
          <c:idx val="2"/>
          <c:order val="2"/>
          <c:tx>
            <c:strRef>
              <c:f>Perf.!$F$101</c:f>
              <c:strCache>
                <c:ptCount val="1"/>
                <c:pt idx="0">
                  <c:v>Performance de l'indice nette de l'inflation</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Perf.!$A$102:$A$145</c:f>
              <c:strCache>
                <c:ptCount val="44"/>
                <c:pt idx="0">
                  <c:v>2013-T4</c:v>
                </c:pt>
                <c:pt idx="1">
                  <c:v>2014-T1</c:v>
                </c:pt>
                <c:pt idx="2">
                  <c:v>2014-T2</c:v>
                </c:pt>
                <c:pt idx="3">
                  <c:v>2014-T3</c:v>
                </c:pt>
                <c:pt idx="4">
                  <c:v>2014-T4</c:v>
                </c:pt>
                <c:pt idx="5">
                  <c:v>2015-T1</c:v>
                </c:pt>
                <c:pt idx="6">
                  <c:v>2015-T2</c:v>
                </c:pt>
                <c:pt idx="7">
                  <c:v>2015-T3</c:v>
                </c:pt>
                <c:pt idx="8">
                  <c:v>2015-T4</c:v>
                </c:pt>
                <c:pt idx="9">
                  <c:v>2016-T1</c:v>
                </c:pt>
                <c:pt idx="10">
                  <c:v>2016-T2</c:v>
                </c:pt>
                <c:pt idx="11">
                  <c:v>2016-T3</c:v>
                </c:pt>
                <c:pt idx="12">
                  <c:v>2016-T4</c:v>
                </c:pt>
                <c:pt idx="13">
                  <c:v>2017-T1</c:v>
                </c:pt>
                <c:pt idx="14">
                  <c:v>2017-T2</c:v>
                </c:pt>
                <c:pt idx="15">
                  <c:v>2017-T3</c:v>
                </c:pt>
                <c:pt idx="16">
                  <c:v>2017-T4</c:v>
                </c:pt>
                <c:pt idx="17">
                  <c:v>2018-T1</c:v>
                </c:pt>
                <c:pt idx="18">
                  <c:v>2018-T2</c:v>
                </c:pt>
                <c:pt idx="19">
                  <c:v>2018-T3</c:v>
                </c:pt>
                <c:pt idx="20">
                  <c:v>2018-T4</c:v>
                </c:pt>
                <c:pt idx="21">
                  <c:v>2019-T1</c:v>
                </c:pt>
                <c:pt idx="22">
                  <c:v>2019-T2</c:v>
                </c:pt>
                <c:pt idx="23">
                  <c:v>2019-T3</c:v>
                </c:pt>
                <c:pt idx="24">
                  <c:v>2019-T4</c:v>
                </c:pt>
                <c:pt idx="25">
                  <c:v>2020-T1</c:v>
                </c:pt>
                <c:pt idx="26">
                  <c:v>2020-T2</c:v>
                </c:pt>
                <c:pt idx="27">
                  <c:v>2020-T3</c:v>
                </c:pt>
                <c:pt idx="28">
                  <c:v>2020-T4</c:v>
                </c:pt>
                <c:pt idx="29">
                  <c:v>2021-T1</c:v>
                </c:pt>
                <c:pt idx="30">
                  <c:v>2021-T2</c:v>
                </c:pt>
                <c:pt idx="31">
                  <c:v>2021-T3</c:v>
                </c:pt>
                <c:pt idx="32">
                  <c:v>2021-T4</c:v>
                </c:pt>
                <c:pt idx="33">
                  <c:v>2022-T1</c:v>
                </c:pt>
                <c:pt idx="34">
                  <c:v>2022-T2</c:v>
                </c:pt>
                <c:pt idx="35">
                  <c:v>2022-T3</c:v>
                </c:pt>
                <c:pt idx="36">
                  <c:v>2022-T4</c:v>
                </c:pt>
                <c:pt idx="37">
                  <c:v>2023-T1</c:v>
                </c:pt>
                <c:pt idx="38">
                  <c:v>2023-T2</c:v>
                </c:pt>
                <c:pt idx="39">
                  <c:v>2023-T3</c:v>
                </c:pt>
                <c:pt idx="40">
                  <c:v>2023-T4</c:v>
                </c:pt>
                <c:pt idx="41">
                  <c:v>2024-T1 (p)</c:v>
                </c:pt>
                <c:pt idx="42">
                  <c:v>2024-T2 (p)</c:v>
                </c:pt>
                <c:pt idx="43">
                  <c:v>2024-T3 (p)</c:v>
                </c:pt>
              </c:strCache>
            </c:strRef>
          </c:cat>
          <c:val>
            <c:numRef>
              <c:f>Perf.!$F$102:$F$145</c:f>
              <c:numCache>
                <c:formatCode>0.00</c:formatCode>
                <c:ptCount val="44"/>
                <c:pt idx="0">
                  <c:v>3.0007684529828049</c:v>
                </c:pt>
                <c:pt idx="1">
                  <c:v>2.9709131509477515</c:v>
                </c:pt>
                <c:pt idx="2">
                  <c:v>3.7127744492390757</c:v>
                </c:pt>
                <c:pt idx="3">
                  <c:v>3.0177157749816219</c:v>
                </c:pt>
                <c:pt idx="4">
                  <c:v>2.6928842311838341</c:v>
                </c:pt>
                <c:pt idx="5">
                  <c:v>4.45252362588705</c:v>
                </c:pt>
                <c:pt idx="6">
                  <c:v>2.9934467816560284</c:v>
                </c:pt>
                <c:pt idx="7">
                  <c:v>1.963008107788089</c:v>
                </c:pt>
                <c:pt idx="8">
                  <c:v>2.3716943285320813</c:v>
                </c:pt>
                <c:pt idx="9">
                  <c:v>-0.20370693640787696</c:v>
                </c:pt>
                <c:pt idx="10">
                  <c:v>-0.20770042806375066</c:v>
                </c:pt>
                <c:pt idx="11">
                  <c:v>1.3729100434503483</c:v>
                </c:pt>
                <c:pt idx="12">
                  <c:v>1.0163787324406703</c:v>
                </c:pt>
                <c:pt idx="13">
                  <c:v>2.0337718436674646</c:v>
                </c:pt>
                <c:pt idx="14">
                  <c:v>2.9241309796229853</c:v>
                </c:pt>
                <c:pt idx="15">
                  <c:v>2.3046085030545838</c:v>
                </c:pt>
                <c:pt idx="16">
                  <c:v>1.4495804012209401</c:v>
                </c:pt>
                <c:pt idx="17">
                  <c:v>-0.31419793193345757</c:v>
                </c:pt>
                <c:pt idx="18">
                  <c:v>-0.70695092739936349</c:v>
                </c:pt>
                <c:pt idx="19">
                  <c:v>-1.1421537775188062</c:v>
                </c:pt>
                <c:pt idx="20">
                  <c:v>-2.9464680225563478</c:v>
                </c:pt>
                <c:pt idx="21">
                  <c:v>-0.21258275685285266</c:v>
                </c:pt>
                <c:pt idx="22">
                  <c:v>-0.1848256575399887</c:v>
                </c:pt>
                <c:pt idx="23">
                  <c:v>0.1655135413859421</c:v>
                </c:pt>
                <c:pt idx="24">
                  <c:v>2.867465664969826</c:v>
                </c:pt>
                <c:pt idx="25">
                  <c:v>-1.075827023192466</c:v>
                </c:pt>
                <c:pt idx="26">
                  <c:v>0.60592670101000667</c:v>
                </c:pt>
                <c:pt idx="27">
                  <c:v>0.74931446174348881</c:v>
                </c:pt>
                <c:pt idx="28">
                  <c:v>1.2103938456504926</c:v>
                </c:pt>
                <c:pt idx="29">
                  <c:v>3.9013880520111455</c:v>
                </c:pt>
                <c:pt idx="30">
                  <c:v>2.5177961674200722</c:v>
                </c:pt>
                <c:pt idx="31">
                  <c:v>1.5028594617434443</c:v>
                </c:pt>
                <c:pt idx="32">
                  <c:v>0.41861883614717765</c:v>
                </c:pt>
                <c:pt idx="33">
                  <c:v>-3.751759237211405</c:v>
                </c:pt>
                <c:pt idx="34">
                  <c:v>-7.9953119794068606</c:v>
                </c:pt>
                <c:pt idx="35">
                  <c:v>-8.3368575995243823</c:v>
                </c:pt>
                <c:pt idx="36">
                  <c:v>-8.6362884323059053</c:v>
                </c:pt>
                <c:pt idx="37">
                  <c:v>-5.9080588974887327</c:v>
                </c:pt>
                <c:pt idx="38">
                  <c:v>-1.9709391797340103</c:v>
                </c:pt>
                <c:pt idx="39">
                  <c:v>-2.0616434856617349</c:v>
                </c:pt>
                <c:pt idx="40">
                  <c:v>-0.29431540419551094</c:v>
                </c:pt>
                <c:pt idx="41">
                  <c:v>1.7363519320872989</c:v>
                </c:pt>
                <c:pt idx="42">
                  <c:v>1.1645706099831177</c:v>
                </c:pt>
                <c:pt idx="43">
                  <c:v>3.3757334675657891</c:v>
                </c:pt>
              </c:numCache>
            </c:numRef>
          </c:val>
          <c:extLst>
            <c:ext xmlns:c16="http://schemas.microsoft.com/office/drawing/2014/chart" uri="{C3380CC4-5D6E-409C-BE32-E72D297353CC}">
              <c16:uniqueId val="{00000000-6241-454E-9290-0D8F8EB2057F}"/>
            </c:ext>
          </c:extLst>
        </c:ser>
        <c:dLbls>
          <c:showLegendKey val="0"/>
          <c:showVal val="0"/>
          <c:showCatName val="0"/>
          <c:showSerName val="0"/>
          <c:showPercent val="0"/>
          <c:showBubbleSize val="0"/>
        </c:dLbls>
        <c:gapWidth val="56"/>
        <c:axId val="234928840"/>
        <c:axId val="234928512"/>
      </c:barChart>
      <c:lineChart>
        <c:grouping val="standard"/>
        <c:varyColors val="0"/>
        <c:ser>
          <c:idx val="0"/>
          <c:order val="0"/>
          <c:tx>
            <c:strRef>
              <c:f>Perf.!$B$101</c:f>
              <c:strCache>
                <c:ptCount val="1"/>
                <c:pt idx="0">
                  <c:v>Indice patrimonial</c:v>
                </c:pt>
              </c:strCache>
            </c:strRef>
          </c:tx>
          <c:spPr>
            <a:ln w="28575" cap="rnd">
              <a:solidFill>
                <a:schemeClr val="accent1"/>
              </a:solidFill>
              <a:round/>
            </a:ln>
            <a:effectLst/>
          </c:spPr>
          <c:marker>
            <c:symbol val="none"/>
          </c:marker>
          <c:cat>
            <c:strRef>
              <c:f>Perf.!$A$102:$A$145</c:f>
              <c:strCache>
                <c:ptCount val="44"/>
                <c:pt idx="0">
                  <c:v>2013-T4</c:v>
                </c:pt>
                <c:pt idx="1">
                  <c:v>2014-T1</c:v>
                </c:pt>
                <c:pt idx="2">
                  <c:v>2014-T2</c:v>
                </c:pt>
                <c:pt idx="3">
                  <c:v>2014-T3</c:v>
                </c:pt>
                <c:pt idx="4">
                  <c:v>2014-T4</c:v>
                </c:pt>
                <c:pt idx="5">
                  <c:v>2015-T1</c:v>
                </c:pt>
                <c:pt idx="6">
                  <c:v>2015-T2</c:v>
                </c:pt>
                <c:pt idx="7">
                  <c:v>2015-T3</c:v>
                </c:pt>
                <c:pt idx="8">
                  <c:v>2015-T4</c:v>
                </c:pt>
                <c:pt idx="9">
                  <c:v>2016-T1</c:v>
                </c:pt>
                <c:pt idx="10">
                  <c:v>2016-T2</c:v>
                </c:pt>
                <c:pt idx="11">
                  <c:v>2016-T3</c:v>
                </c:pt>
                <c:pt idx="12">
                  <c:v>2016-T4</c:v>
                </c:pt>
                <c:pt idx="13">
                  <c:v>2017-T1</c:v>
                </c:pt>
                <c:pt idx="14">
                  <c:v>2017-T2</c:v>
                </c:pt>
                <c:pt idx="15">
                  <c:v>2017-T3</c:v>
                </c:pt>
                <c:pt idx="16">
                  <c:v>2017-T4</c:v>
                </c:pt>
                <c:pt idx="17">
                  <c:v>2018-T1</c:v>
                </c:pt>
                <c:pt idx="18">
                  <c:v>2018-T2</c:v>
                </c:pt>
                <c:pt idx="19">
                  <c:v>2018-T3</c:v>
                </c:pt>
                <c:pt idx="20">
                  <c:v>2018-T4</c:v>
                </c:pt>
                <c:pt idx="21">
                  <c:v>2019-T1</c:v>
                </c:pt>
                <c:pt idx="22">
                  <c:v>2019-T2</c:v>
                </c:pt>
                <c:pt idx="23">
                  <c:v>2019-T3</c:v>
                </c:pt>
                <c:pt idx="24">
                  <c:v>2019-T4</c:v>
                </c:pt>
                <c:pt idx="25">
                  <c:v>2020-T1</c:v>
                </c:pt>
                <c:pt idx="26">
                  <c:v>2020-T2</c:v>
                </c:pt>
                <c:pt idx="27">
                  <c:v>2020-T3</c:v>
                </c:pt>
                <c:pt idx="28">
                  <c:v>2020-T4</c:v>
                </c:pt>
                <c:pt idx="29">
                  <c:v>2021-T1</c:v>
                </c:pt>
                <c:pt idx="30">
                  <c:v>2021-T2</c:v>
                </c:pt>
                <c:pt idx="31">
                  <c:v>2021-T3</c:v>
                </c:pt>
                <c:pt idx="32">
                  <c:v>2021-T4</c:v>
                </c:pt>
                <c:pt idx="33">
                  <c:v>2022-T1</c:v>
                </c:pt>
                <c:pt idx="34">
                  <c:v>2022-T2</c:v>
                </c:pt>
                <c:pt idx="35">
                  <c:v>2022-T3</c:v>
                </c:pt>
                <c:pt idx="36">
                  <c:v>2022-T4</c:v>
                </c:pt>
                <c:pt idx="37">
                  <c:v>2023-T1</c:v>
                </c:pt>
                <c:pt idx="38">
                  <c:v>2023-T2</c:v>
                </c:pt>
                <c:pt idx="39">
                  <c:v>2023-T3</c:v>
                </c:pt>
                <c:pt idx="40">
                  <c:v>2023-T4</c:v>
                </c:pt>
                <c:pt idx="41">
                  <c:v>2024-T1 (p)</c:v>
                </c:pt>
                <c:pt idx="42">
                  <c:v>2024-T2 (p)</c:v>
                </c:pt>
                <c:pt idx="43">
                  <c:v>2024-T3 (p)</c:v>
                </c:pt>
              </c:strCache>
            </c:strRef>
          </c:cat>
          <c:val>
            <c:numRef>
              <c:f>Perf.!$B$102:$B$144</c:f>
              <c:numCache>
                <c:formatCode>0.00</c:formatCode>
                <c:ptCount val="43"/>
                <c:pt idx="0">
                  <c:v>3.839999999999999</c:v>
                </c:pt>
                <c:pt idx="1">
                  <c:v>3.7249851396869538</c:v>
                </c:pt>
                <c:pt idx="2">
                  <c:v>4.3053224054507844</c:v>
                </c:pt>
                <c:pt idx="3">
                  <c:v>3.3895003408980218</c:v>
                </c:pt>
                <c:pt idx="4">
                  <c:v>2.7831278890600997</c:v>
                </c:pt>
                <c:pt idx="5">
                  <c:v>4.4126074498567203</c:v>
                </c:pt>
                <c:pt idx="6">
                  <c:v>3.322919625106513</c:v>
                </c:pt>
                <c:pt idx="7">
                  <c:v>2.0631182289213346</c:v>
                </c:pt>
                <c:pt idx="8">
                  <c:v>2.6421812049095772</c:v>
                </c:pt>
                <c:pt idx="9">
                  <c:v>-0.28357116721550168</c:v>
                </c:pt>
                <c:pt idx="10">
                  <c:v>0.10078797874288892</c:v>
                </c:pt>
                <c:pt idx="11">
                  <c:v>1.8829610485508574</c:v>
                </c:pt>
                <c:pt idx="12">
                  <c:v>1.8256503879507058</c:v>
                </c:pt>
                <c:pt idx="13">
                  <c:v>3.4125309604623455</c:v>
                </c:pt>
                <c:pt idx="14">
                  <c:v>3.6979405034325064</c:v>
                </c:pt>
                <c:pt idx="15">
                  <c:v>3.3792353687262189</c:v>
                </c:pt>
                <c:pt idx="16">
                  <c:v>2.6983415508740505</c:v>
                </c:pt>
                <c:pt idx="17">
                  <c:v>1.4104497471835176</c:v>
                </c:pt>
                <c:pt idx="18">
                  <c:v>1.6064966016418047</c:v>
                </c:pt>
                <c:pt idx="19">
                  <c:v>1.3583384453597303</c:v>
                </c:pt>
                <c:pt idx="20">
                  <c:v>-1.0474860335195513</c:v>
                </c:pt>
                <c:pt idx="21">
                  <c:v>1.0759272218334504</c:v>
                </c:pt>
                <c:pt idx="22">
                  <c:v>1.1814785857006349</c:v>
                </c:pt>
                <c:pt idx="23">
                  <c:v>1.2796126577900857</c:v>
                </c:pt>
                <c:pt idx="24">
                  <c:v>4.4812985179957687</c:v>
                </c:pt>
                <c:pt idx="25">
                  <c:v>-0.32020770229337359</c:v>
                </c:pt>
                <c:pt idx="26">
                  <c:v>0.8242465871039828</c:v>
                </c:pt>
                <c:pt idx="27">
                  <c:v>0.76831142222981708</c:v>
                </c:pt>
                <c:pt idx="28">
                  <c:v>1.1820330969267268</c:v>
                </c:pt>
                <c:pt idx="29">
                  <c:v>5.2873762806042723</c:v>
                </c:pt>
                <c:pt idx="30">
                  <c:v>4.4026228391381927</c:v>
                </c:pt>
                <c:pt idx="31">
                  <c:v>4.2189088444595013</c:v>
                </c:pt>
                <c:pt idx="32">
                  <c:v>3.8134178905206984</c:v>
                </c:pt>
                <c:pt idx="33">
                  <c:v>1.3606003133503908</c:v>
                </c:pt>
                <c:pt idx="34">
                  <c:v>-1.4600326264273988</c:v>
                </c:pt>
                <c:pt idx="35">
                  <c:v>-2.105348723784739</c:v>
                </c:pt>
                <c:pt idx="36">
                  <c:v>-1.9049915601639711</c:v>
                </c:pt>
                <c:pt idx="37">
                  <c:v>0.77286039700619202</c:v>
                </c:pt>
                <c:pt idx="38">
                  <c:v>3.3606489529012462</c:v>
                </c:pt>
                <c:pt idx="39">
                  <c:v>3.5954496387943236</c:v>
                </c:pt>
                <c:pt idx="40">
                  <c:v>3.8102261553588868</c:v>
                </c:pt>
                <c:pt idx="41">
                  <c:v>4.1495115847259179</c:v>
                </c:pt>
                <c:pt idx="42">
                  <c:v>3.707856170417223</c:v>
                </c:pt>
              </c:numCache>
            </c:numRef>
          </c:val>
          <c:smooth val="0"/>
          <c:extLst>
            <c:ext xmlns:c16="http://schemas.microsoft.com/office/drawing/2014/chart" uri="{C3380CC4-5D6E-409C-BE32-E72D297353CC}">
              <c16:uniqueId val="{00000001-6241-454E-9290-0D8F8EB2057F}"/>
            </c:ext>
          </c:extLst>
        </c:ser>
        <c:ser>
          <c:idx val="1"/>
          <c:order val="1"/>
          <c:tx>
            <c:strRef>
              <c:f>Perf.!$E$101</c:f>
              <c:strCache>
                <c:ptCount val="1"/>
                <c:pt idx="0">
                  <c:v>Taux d'inflation</c:v>
                </c:pt>
              </c:strCache>
            </c:strRef>
          </c:tx>
          <c:spPr>
            <a:ln w="28575" cap="rnd">
              <a:solidFill>
                <a:schemeClr val="accent2"/>
              </a:solidFill>
              <a:round/>
            </a:ln>
            <a:effectLst/>
          </c:spPr>
          <c:marker>
            <c:symbol val="none"/>
          </c:marker>
          <c:cat>
            <c:strRef>
              <c:f>Perf.!$A$102:$A$145</c:f>
              <c:strCache>
                <c:ptCount val="44"/>
                <c:pt idx="0">
                  <c:v>2013-T4</c:v>
                </c:pt>
                <c:pt idx="1">
                  <c:v>2014-T1</c:v>
                </c:pt>
                <c:pt idx="2">
                  <c:v>2014-T2</c:v>
                </c:pt>
                <c:pt idx="3">
                  <c:v>2014-T3</c:v>
                </c:pt>
                <c:pt idx="4">
                  <c:v>2014-T4</c:v>
                </c:pt>
                <c:pt idx="5">
                  <c:v>2015-T1</c:v>
                </c:pt>
                <c:pt idx="6">
                  <c:v>2015-T2</c:v>
                </c:pt>
                <c:pt idx="7">
                  <c:v>2015-T3</c:v>
                </c:pt>
                <c:pt idx="8">
                  <c:v>2015-T4</c:v>
                </c:pt>
                <c:pt idx="9">
                  <c:v>2016-T1</c:v>
                </c:pt>
                <c:pt idx="10">
                  <c:v>2016-T2</c:v>
                </c:pt>
                <c:pt idx="11">
                  <c:v>2016-T3</c:v>
                </c:pt>
                <c:pt idx="12">
                  <c:v>2016-T4</c:v>
                </c:pt>
                <c:pt idx="13">
                  <c:v>2017-T1</c:v>
                </c:pt>
                <c:pt idx="14">
                  <c:v>2017-T2</c:v>
                </c:pt>
                <c:pt idx="15">
                  <c:v>2017-T3</c:v>
                </c:pt>
                <c:pt idx="16">
                  <c:v>2017-T4</c:v>
                </c:pt>
                <c:pt idx="17">
                  <c:v>2018-T1</c:v>
                </c:pt>
                <c:pt idx="18">
                  <c:v>2018-T2</c:v>
                </c:pt>
                <c:pt idx="19">
                  <c:v>2018-T3</c:v>
                </c:pt>
                <c:pt idx="20">
                  <c:v>2018-T4</c:v>
                </c:pt>
                <c:pt idx="21">
                  <c:v>2019-T1</c:v>
                </c:pt>
                <c:pt idx="22">
                  <c:v>2019-T2</c:v>
                </c:pt>
                <c:pt idx="23">
                  <c:v>2019-T3</c:v>
                </c:pt>
                <c:pt idx="24">
                  <c:v>2019-T4</c:v>
                </c:pt>
                <c:pt idx="25">
                  <c:v>2020-T1</c:v>
                </c:pt>
                <c:pt idx="26">
                  <c:v>2020-T2</c:v>
                </c:pt>
                <c:pt idx="27">
                  <c:v>2020-T3</c:v>
                </c:pt>
                <c:pt idx="28">
                  <c:v>2020-T4</c:v>
                </c:pt>
                <c:pt idx="29">
                  <c:v>2021-T1</c:v>
                </c:pt>
                <c:pt idx="30">
                  <c:v>2021-T2</c:v>
                </c:pt>
                <c:pt idx="31">
                  <c:v>2021-T3</c:v>
                </c:pt>
                <c:pt idx="32">
                  <c:v>2021-T4</c:v>
                </c:pt>
                <c:pt idx="33">
                  <c:v>2022-T1</c:v>
                </c:pt>
                <c:pt idx="34">
                  <c:v>2022-T2</c:v>
                </c:pt>
                <c:pt idx="35">
                  <c:v>2022-T3</c:v>
                </c:pt>
                <c:pt idx="36">
                  <c:v>2022-T4</c:v>
                </c:pt>
                <c:pt idx="37">
                  <c:v>2023-T1</c:v>
                </c:pt>
                <c:pt idx="38">
                  <c:v>2023-T2</c:v>
                </c:pt>
                <c:pt idx="39">
                  <c:v>2023-T3</c:v>
                </c:pt>
                <c:pt idx="40">
                  <c:v>2023-T4</c:v>
                </c:pt>
                <c:pt idx="41">
                  <c:v>2024-T1 (p)</c:v>
                </c:pt>
                <c:pt idx="42">
                  <c:v>2024-T2 (p)</c:v>
                </c:pt>
                <c:pt idx="43">
                  <c:v>2024-T3 (p)</c:v>
                </c:pt>
              </c:strCache>
            </c:strRef>
          </c:cat>
          <c:val>
            <c:numRef>
              <c:f>Perf.!$E$102:$E$145</c:f>
              <c:numCache>
                <c:formatCode>0.00</c:formatCode>
                <c:ptCount val="44"/>
                <c:pt idx="0">
                  <c:v>0.83923154701719405</c:v>
                </c:pt>
                <c:pt idx="1">
                  <c:v>0.75407198873920223</c:v>
                </c:pt>
                <c:pt idx="2">
                  <c:v>0.59254795621170864</c:v>
                </c:pt>
                <c:pt idx="3">
                  <c:v>0.37178456591639986</c:v>
                </c:pt>
                <c:pt idx="4">
                  <c:v>9.0243657876265537E-2</c:v>
                </c:pt>
                <c:pt idx="5">
                  <c:v>-3.9916176030330153E-2</c:v>
                </c:pt>
                <c:pt idx="6">
                  <c:v>0.32947284345048455</c:v>
                </c:pt>
                <c:pt idx="7">
                  <c:v>0.10011012113324558</c:v>
                </c:pt>
                <c:pt idx="8">
                  <c:v>0.27048687637749591</c:v>
                </c:pt>
                <c:pt idx="9">
                  <c:v>-7.9864230807624725E-2</c:v>
                </c:pt>
                <c:pt idx="10">
                  <c:v>0.30848840680663958</c:v>
                </c:pt>
                <c:pt idx="11">
                  <c:v>0.51005100510050916</c:v>
                </c:pt>
                <c:pt idx="12">
                  <c:v>0.80927165551003544</c:v>
                </c:pt>
                <c:pt idx="13">
                  <c:v>1.3787591167948809</c:v>
                </c:pt>
                <c:pt idx="14">
                  <c:v>0.77380952380952106</c:v>
                </c:pt>
                <c:pt idx="15">
                  <c:v>1.0746268656716351</c:v>
                </c:pt>
                <c:pt idx="16">
                  <c:v>1.2487611496531104</c:v>
                </c:pt>
                <c:pt idx="17">
                  <c:v>1.7246476791169751</c:v>
                </c:pt>
                <c:pt idx="18">
                  <c:v>2.3134475290411682</c:v>
                </c:pt>
                <c:pt idx="19">
                  <c:v>2.5004922228785365</c:v>
                </c:pt>
                <c:pt idx="20">
                  <c:v>1.8989819890367965</c:v>
                </c:pt>
                <c:pt idx="21">
                  <c:v>1.288509978686303</c:v>
                </c:pt>
                <c:pt idx="22">
                  <c:v>1.3663042432406236</c:v>
                </c:pt>
                <c:pt idx="23">
                  <c:v>1.1140991164041436</c:v>
                </c:pt>
                <c:pt idx="24">
                  <c:v>1.6138328530259427</c:v>
                </c:pt>
                <c:pt idx="25">
                  <c:v>0.75561932089909245</c:v>
                </c:pt>
                <c:pt idx="26">
                  <c:v>0.21831988609397612</c:v>
                </c:pt>
                <c:pt idx="27">
                  <c:v>1.8996960486328263E-2</c:v>
                </c:pt>
                <c:pt idx="28">
                  <c:v>-2.8360748723765816E-2</c:v>
                </c:pt>
                <c:pt idx="29">
                  <c:v>1.3859882285931269</c:v>
                </c:pt>
                <c:pt idx="30">
                  <c:v>1.8848266717181206</c:v>
                </c:pt>
                <c:pt idx="31">
                  <c:v>2.716049382716057</c:v>
                </c:pt>
                <c:pt idx="32">
                  <c:v>3.3947990543735207</c:v>
                </c:pt>
                <c:pt idx="33">
                  <c:v>5.1123595505617958</c:v>
                </c:pt>
                <c:pt idx="34">
                  <c:v>6.5352793529794617</c:v>
                </c:pt>
                <c:pt idx="35">
                  <c:v>6.2315088757396442</c:v>
                </c:pt>
                <c:pt idx="36">
                  <c:v>6.7312968721419342</c:v>
                </c:pt>
                <c:pt idx="37">
                  <c:v>6.6809192944949247</c:v>
                </c:pt>
                <c:pt idx="38">
                  <c:v>5.3315881326352565</c:v>
                </c:pt>
                <c:pt idx="39">
                  <c:v>5.6570931244560585</c:v>
                </c:pt>
                <c:pt idx="40">
                  <c:v>4.1045415595543977</c:v>
                </c:pt>
                <c:pt idx="41">
                  <c:v>2.413159652638619</c:v>
                </c:pt>
                <c:pt idx="42">
                  <c:v>2.5432855604341054</c:v>
                </c:pt>
                <c:pt idx="43">
                  <c:v>1.441515650741354</c:v>
                </c:pt>
              </c:numCache>
            </c:numRef>
          </c:val>
          <c:smooth val="0"/>
          <c:extLst>
            <c:ext xmlns:c16="http://schemas.microsoft.com/office/drawing/2014/chart" uri="{C3380CC4-5D6E-409C-BE32-E72D297353CC}">
              <c16:uniqueId val="{00000002-6241-454E-9290-0D8F8EB2057F}"/>
            </c:ext>
          </c:extLst>
        </c:ser>
        <c:dLbls>
          <c:showLegendKey val="0"/>
          <c:showVal val="0"/>
          <c:showCatName val="0"/>
          <c:showSerName val="0"/>
          <c:showPercent val="0"/>
          <c:showBubbleSize val="0"/>
        </c:dLbls>
        <c:marker val="1"/>
        <c:smooth val="0"/>
        <c:axId val="234928840"/>
        <c:axId val="234928512"/>
      </c:lineChart>
      <c:catAx>
        <c:axId val="23492884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234928512"/>
        <c:crosses val="autoZero"/>
        <c:auto val="1"/>
        <c:lblAlgn val="ctr"/>
        <c:lblOffset val="100"/>
        <c:noMultiLvlLbl val="1"/>
      </c:catAx>
      <c:valAx>
        <c:axId val="234928512"/>
        <c:scaling>
          <c:orientation val="minMax"/>
          <c:max val="8"/>
          <c:min val="-9"/>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234928840"/>
        <c:crosses val="autoZero"/>
        <c:crossBetween val="between"/>
      </c:valAx>
      <c:spPr>
        <a:noFill/>
        <a:ln>
          <a:noFill/>
        </a:ln>
        <a:effectLst/>
      </c:spPr>
    </c:plotArea>
    <c:legend>
      <c:legendPos val="b"/>
      <c:layout>
        <c:manualLayout>
          <c:xMode val="edge"/>
          <c:yMode val="edge"/>
          <c:x val="6.2308131622436078E-2"/>
          <c:y val="0.49965784800078572"/>
          <c:w val="0.39390225527364631"/>
          <c:h val="0.2626270188980612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userShapes r:id="rId4"/>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099885790751658E-2"/>
          <c:y val="3.3050015392434212E-2"/>
          <c:w val="0.9062797278409368"/>
          <c:h val="0.8492852992234563"/>
        </c:manualLayout>
      </c:layout>
      <c:barChart>
        <c:barDir val="col"/>
        <c:grouping val="clustered"/>
        <c:varyColors val="0"/>
        <c:ser>
          <c:idx val="0"/>
          <c:order val="0"/>
          <c:tx>
            <c:strRef>
              <c:f>'G15'!$Q$9</c:f>
              <c:strCache>
                <c:ptCount val="1"/>
                <c:pt idx="0">
                  <c:v>2020 Q2</c:v>
                </c:pt>
              </c:strCache>
            </c:strRef>
          </c:tx>
          <c:spPr>
            <a:solidFill>
              <a:schemeClr val="accent1">
                <a:lumMod val="50000"/>
              </a:schemeClr>
            </a:solidFill>
            <a:ln>
              <a:noFill/>
            </a:ln>
            <a:effectLst/>
          </c:spPr>
          <c:invertIfNegative val="0"/>
          <c:cat>
            <c:strRef>
              <c:f>'G15'!$R$5:$W$5</c:f>
              <c:strCache>
                <c:ptCount val="6"/>
                <c:pt idx="0">
                  <c:v>DE</c:v>
                </c:pt>
                <c:pt idx="1">
                  <c:v>BE</c:v>
                </c:pt>
                <c:pt idx="2">
                  <c:v>ES</c:v>
                </c:pt>
                <c:pt idx="3">
                  <c:v>FR</c:v>
                </c:pt>
                <c:pt idx="4">
                  <c:v>IT</c:v>
                </c:pt>
                <c:pt idx="5">
                  <c:v>UK</c:v>
                </c:pt>
              </c:strCache>
            </c:strRef>
          </c:cat>
          <c:val>
            <c:numRef>
              <c:f>'G15'!$R$9:$W$9</c:f>
              <c:numCache>
                <c:formatCode>#,##0</c:formatCode>
                <c:ptCount val="6"/>
                <c:pt idx="0">
                  <c:v>29562.020313632456</c:v>
                </c:pt>
                <c:pt idx="1">
                  <c:v>26745.06441344021</c:v>
                </c:pt>
                <c:pt idx="2">
                  <c:v>7725.0117646154085</c:v>
                </c:pt>
                <c:pt idx="3">
                  <c:v>31181.297718719859</c:v>
                </c:pt>
                <c:pt idx="4">
                  <c:v>18046.598703238255</c:v>
                </c:pt>
                <c:pt idx="5">
                  <c:v>79387.242100799922</c:v>
                </c:pt>
              </c:numCache>
            </c:numRef>
          </c:val>
          <c:extLst>
            <c:ext xmlns:c16="http://schemas.microsoft.com/office/drawing/2014/chart" uri="{C3380CC4-5D6E-409C-BE32-E72D297353CC}">
              <c16:uniqueId val="{00000000-6AF4-4A9A-9BC5-1F01B6E43B35}"/>
            </c:ext>
          </c:extLst>
        </c:ser>
        <c:ser>
          <c:idx val="1"/>
          <c:order val="1"/>
          <c:tx>
            <c:strRef>
              <c:f>'G15'!$Q$10</c:f>
              <c:strCache>
                <c:ptCount val="1"/>
                <c:pt idx="0">
                  <c:v>2021 Q2</c:v>
                </c:pt>
              </c:strCache>
            </c:strRef>
          </c:tx>
          <c:spPr>
            <a:solidFill>
              <a:schemeClr val="accent1">
                <a:lumMod val="75000"/>
              </a:schemeClr>
            </a:solidFill>
            <a:ln>
              <a:noFill/>
            </a:ln>
            <a:effectLst/>
          </c:spPr>
          <c:invertIfNegative val="0"/>
          <c:cat>
            <c:strRef>
              <c:f>'G15'!$R$5:$W$5</c:f>
              <c:strCache>
                <c:ptCount val="6"/>
                <c:pt idx="0">
                  <c:v>DE</c:v>
                </c:pt>
                <c:pt idx="1">
                  <c:v>BE</c:v>
                </c:pt>
                <c:pt idx="2">
                  <c:v>ES</c:v>
                </c:pt>
                <c:pt idx="3">
                  <c:v>FR</c:v>
                </c:pt>
                <c:pt idx="4">
                  <c:v>IT</c:v>
                </c:pt>
                <c:pt idx="5">
                  <c:v>UK</c:v>
                </c:pt>
              </c:strCache>
            </c:strRef>
          </c:cat>
          <c:val>
            <c:numRef>
              <c:f>'G15'!$R$10:$W$10</c:f>
              <c:numCache>
                <c:formatCode>#,##0</c:formatCode>
                <c:ptCount val="6"/>
                <c:pt idx="0">
                  <c:v>30337.707408226452</c:v>
                </c:pt>
                <c:pt idx="1">
                  <c:v>27232.699716056584</c:v>
                </c:pt>
                <c:pt idx="2">
                  <c:v>7909.8802192760795</c:v>
                </c:pt>
                <c:pt idx="3">
                  <c:v>32077.784370105095</c:v>
                </c:pt>
                <c:pt idx="4">
                  <c:v>19284.048424905217</c:v>
                </c:pt>
                <c:pt idx="5">
                  <c:v>75597.921979293402</c:v>
                </c:pt>
              </c:numCache>
            </c:numRef>
          </c:val>
          <c:extLst>
            <c:ext xmlns:c16="http://schemas.microsoft.com/office/drawing/2014/chart" uri="{C3380CC4-5D6E-409C-BE32-E72D297353CC}">
              <c16:uniqueId val="{00000001-6AF4-4A9A-9BC5-1F01B6E43B35}"/>
            </c:ext>
          </c:extLst>
        </c:ser>
        <c:ser>
          <c:idx val="2"/>
          <c:order val="2"/>
          <c:tx>
            <c:strRef>
              <c:f>'G15'!$Q$11</c:f>
              <c:strCache>
                <c:ptCount val="1"/>
                <c:pt idx="0">
                  <c:v>2022 Q2</c:v>
                </c:pt>
              </c:strCache>
            </c:strRef>
          </c:tx>
          <c:spPr>
            <a:solidFill>
              <a:schemeClr val="accent1">
                <a:lumMod val="60000"/>
                <a:lumOff val="40000"/>
              </a:schemeClr>
            </a:solidFill>
            <a:ln>
              <a:noFill/>
            </a:ln>
            <a:effectLst/>
          </c:spPr>
          <c:invertIfNegative val="0"/>
          <c:cat>
            <c:strRef>
              <c:f>'G15'!$R$5:$W$5</c:f>
              <c:strCache>
                <c:ptCount val="6"/>
                <c:pt idx="0">
                  <c:v>DE</c:v>
                </c:pt>
                <c:pt idx="1">
                  <c:v>BE</c:v>
                </c:pt>
                <c:pt idx="2">
                  <c:v>ES</c:v>
                </c:pt>
                <c:pt idx="3">
                  <c:v>FR</c:v>
                </c:pt>
                <c:pt idx="4">
                  <c:v>IT</c:v>
                </c:pt>
                <c:pt idx="5">
                  <c:v>UK</c:v>
                </c:pt>
              </c:strCache>
            </c:strRef>
          </c:cat>
          <c:val>
            <c:numRef>
              <c:f>'G15'!$R$11:$W$11</c:f>
              <c:numCache>
                <c:formatCode>#,##0</c:formatCode>
                <c:ptCount val="6"/>
                <c:pt idx="0">
                  <c:v>27956.263842080851</c:v>
                </c:pt>
                <c:pt idx="1">
                  <c:v>23265.06033118823</c:v>
                </c:pt>
                <c:pt idx="2">
                  <c:v>7108.5059053851091</c:v>
                </c:pt>
                <c:pt idx="3">
                  <c:v>28964.188603057872</c:v>
                </c:pt>
                <c:pt idx="4">
                  <c:v>17755.575783642569</c:v>
                </c:pt>
                <c:pt idx="5">
                  <c:v>62411.663396125936</c:v>
                </c:pt>
              </c:numCache>
            </c:numRef>
          </c:val>
          <c:extLst>
            <c:ext xmlns:c16="http://schemas.microsoft.com/office/drawing/2014/chart" uri="{C3380CC4-5D6E-409C-BE32-E72D297353CC}">
              <c16:uniqueId val="{00000002-6AF4-4A9A-9BC5-1F01B6E43B35}"/>
            </c:ext>
          </c:extLst>
        </c:ser>
        <c:ser>
          <c:idx val="3"/>
          <c:order val="3"/>
          <c:tx>
            <c:strRef>
              <c:f>'G15'!$Q$12</c:f>
              <c:strCache>
                <c:ptCount val="1"/>
                <c:pt idx="0">
                  <c:v>2023 Q2</c:v>
                </c:pt>
              </c:strCache>
            </c:strRef>
          </c:tx>
          <c:spPr>
            <a:solidFill>
              <a:schemeClr val="accent1">
                <a:lumMod val="40000"/>
                <a:lumOff val="60000"/>
              </a:schemeClr>
            </a:solidFill>
            <a:ln>
              <a:noFill/>
            </a:ln>
            <a:effectLst/>
          </c:spPr>
          <c:invertIfNegative val="0"/>
          <c:cat>
            <c:strRef>
              <c:f>'G15'!$R$5:$W$5</c:f>
              <c:strCache>
                <c:ptCount val="6"/>
                <c:pt idx="0">
                  <c:v>DE</c:v>
                </c:pt>
                <c:pt idx="1">
                  <c:v>BE</c:v>
                </c:pt>
                <c:pt idx="2">
                  <c:v>ES</c:v>
                </c:pt>
                <c:pt idx="3">
                  <c:v>FR</c:v>
                </c:pt>
                <c:pt idx="4">
                  <c:v>IT</c:v>
                </c:pt>
                <c:pt idx="5">
                  <c:v>UK</c:v>
                </c:pt>
              </c:strCache>
            </c:strRef>
          </c:cat>
          <c:val>
            <c:numRef>
              <c:f>'G15'!$R$12:$W$12</c:f>
              <c:numCache>
                <c:formatCode>#,##0</c:formatCode>
                <c:ptCount val="6"/>
                <c:pt idx="0">
                  <c:v>27959.249232990438</c:v>
                </c:pt>
                <c:pt idx="1">
                  <c:v>21984.517145661051</c:v>
                </c:pt>
                <c:pt idx="2">
                  <c:v>7005.3129059382545</c:v>
                </c:pt>
                <c:pt idx="3">
                  <c:v>28728.787947752375</c:v>
                </c:pt>
                <c:pt idx="4">
                  <c:v>17535.628512274678</c:v>
                </c:pt>
                <c:pt idx="5">
                  <c:v>51944.537469213879</c:v>
                </c:pt>
              </c:numCache>
            </c:numRef>
          </c:val>
          <c:extLst>
            <c:ext xmlns:c16="http://schemas.microsoft.com/office/drawing/2014/chart" uri="{C3380CC4-5D6E-409C-BE32-E72D297353CC}">
              <c16:uniqueId val="{00000003-6AF4-4A9A-9BC5-1F01B6E43B35}"/>
            </c:ext>
          </c:extLst>
        </c:ser>
        <c:ser>
          <c:idx val="4"/>
          <c:order val="4"/>
          <c:tx>
            <c:strRef>
              <c:f>'G15'!$Q$13</c:f>
              <c:strCache>
                <c:ptCount val="1"/>
                <c:pt idx="0">
                  <c:v>2024 Q2</c:v>
                </c:pt>
              </c:strCache>
            </c:strRef>
          </c:tx>
          <c:spPr>
            <a:solidFill>
              <a:schemeClr val="accent1">
                <a:lumMod val="20000"/>
                <a:lumOff val="80000"/>
              </a:schemeClr>
            </a:solidFill>
            <a:ln>
              <a:noFill/>
            </a:ln>
            <a:effectLst/>
          </c:spPr>
          <c:invertIfNegative val="0"/>
          <c:cat>
            <c:strRef>
              <c:f>'G15'!$R$5:$W$5</c:f>
              <c:strCache>
                <c:ptCount val="6"/>
                <c:pt idx="0">
                  <c:v>DE</c:v>
                </c:pt>
                <c:pt idx="1">
                  <c:v>BE</c:v>
                </c:pt>
                <c:pt idx="2">
                  <c:v>ES</c:v>
                </c:pt>
                <c:pt idx="3">
                  <c:v>FR</c:v>
                </c:pt>
                <c:pt idx="4">
                  <c:v>IT</c:v>
                </c:pt>
                <c:pt idx="5">
                  <c:v>UK</c:v>
                </c:pt>
              </c:strCache>
            </c:strRef>
          </c:cat>
          <c:val>
            <c:numRef>
              <c:f>'G15'!$R$13:$W$13</c:f>
              <c:numCache>
                <c:formatCode>#,##0</c:formatCode>
                <c:ptCount val="6"/>
                <c:pt idx="0">
                  <c:v>29379.447540296005</c:v>
                </c:pt>
                <c:pt idx="1">
                  <c:v>22953.505348059327</c:v>
                </c:pt>
                <c:pt idx="2">
                  <c:v>7308.1804742510349</c:v>
                </c:pt>
                <c:pt idx="3">
                  <c:v>29743.520499847396</c:v>
                </c:pt>
                <c:pt idx="4">
                  <c:v>18103.213153187004</c:v>
                </c:pt>
                <c:pt idx="5">
                  <c:v>52690.017639619255</c:v>
                </c:pt>
              </c:numCache>
            </c:numRef>
          </c:val>
          <c:extLst>
            <c:ext xmlns:c16="http://schemas.microsoft.com/office/drawing/2014/chart" uri="{C3380CC4-5D6E-409C-BE32-E72D297353CC}">
              <c16:uniqueId val="{00000004-6AF4-4A9A-9BC5-1F01B6E43B35}"/>
            </c:ext>
          </c:extLst>
        </c:ser>
        <c:dLbls>
          <c:showLegendKey val="0"/>
          <c:showVal val="0"/>
          <c:showCatName val="0"/>
          <c:showSerName val="0"/>
          <c:showPercent val="0"/>
          <c:showBubbleSize val="0"/>
        </c:dLbls>
        <c:gapWidth val="150"/>
        <c:axId val="91193728"/>
        <c:axId val="91195264"/>
      </c:barChart>
      <c:catAx>
        <c:axId val="9119372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fr-FR"/>
          </a:p>
        </c:txPr>
        <c:crossAx val="91195264"/>
        <c:crosses val="autoZero"/>
        <c:auto val="1"/>
        <c:lblAlgn val="ctr"/>
        <c:lblOffset val="100"/>
        <c:noMultiLvlLbl val="0"/>
      </c:catAx>
      <c:valAx>
        <c:axId val="91195264"/>
        <c:scaling>
          <c:orientation val="minMax"/>
          <c:max val="800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fr-FR"/>
          </a:p>
        </c:txPr>
        <c:crossAx val="91193728"/>
        <c:crossesAt val="1"/>
        <c:crossBetween val="between"/>
        <c:majorUnit val="10000"/>
      </c:valAx>
      <c:spPr>
        <a:noFill/>
        <a:ln>
          <a:noFill/>
        </a:ln>
        <a:effectLst/>
      </c:spPr>
    </c:plotArea>
    <c:legend>
      <c:legendPos val="b"/>
      <c:layout>
        <c:manualLayout>
          <c:xMode val="edge"/>
          <c:yMode val="edge"/>
          <c:x val="8.2930834399079958E-2"/>
          <c:y val="3.4455931681709975E-2"/>
          <c:w val="0.56935370370370375"/>
          <c:h val="0.1060563888888888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473893894116603E-2"/>
          <c:y val="1.8552351867959602E-2"/>
          <c:w val="0.90582423882004404"/>
          <c:h val="0.92761717136035804"/>
        </c:manualLayout>
      </c:layout>
      <c:doughnutChart>
        <c:varyColors val="1"/>
        <c:ser>
          <c:idx val="0"/>
          <c:order val="0"/>
          <c:tx>
            <c:strRef>
              <c:f>Sheet1!$B$1</c:f>
              <c:strCache>
                <c:ptCount val="1"/>
                <c:pt idx="0">
                  <c:v>Series 1</c:v>
                </c:pt>
              </c:strCache>
            </c:strRef>
          </c:tx>
          <c:dPt>
            <c:idx val="0"/>
            <c:bubble3D val="0"/>
            <c:spPr>
              <a:solidFill>
                <a:schemeClr val="bg2">
                  <a:lumMod val="60000"/>
                  <a:lumOff val="40000"/>
                </a:schemeClr>
              </a:solidFill>
              <a:ln>
                <a:noFill/>
              </a:ln>
              <a:effectLst/>
            </c:spPr>
            <c:extLst>
              <c:ext xmlns:c16="http://schemas.microsoft.com/office/drawing/2014/chart" uri="{C3380CC4-5D6E-409C-BE32-E72D297353CC}">
                <c16:uniqueId val="{00000001-90E3-7B4F-B44F-621AFE6A6F26}"/>
              </c:ext>
            </c:extLst>
          </c:dPt>
          <c:dPt>
            <c:idx val="1"/>
            <c:bubble3D val="0"/>
            <c:spPr>
              <a:solidFill>
                <a:schemeClr val="bg2">
                  <a:lumMod val="20000"/>
                  <a:lumOff val="80000"/>
                </a:schemeClr>
              </a:solidFill>
              <a:ln>
                <a:noFill/>
              </a:ln>
              <a:effectLst/>
            </c:spPr>
            <c:extLst>
              <c:ext xmlns:c16="http://schemas.microsoft.com/office/drawing/2014/chart" uri="{C3380CC4-5D6E-409C-BE32-E72D297353CC}">
                <c16:uniqueId val="{00000003-90E3-7B4F-B44F-621AFE6A6F26}"/>
              </c:ext>
            </c:extLst>
          </c:dPt>
          <c:dPt>
            <c:idx val="2"/>
            <c:bubble3D val="0"/>
            <c:spPr>
              <a:solidFill>
                <a:schemeClr val="bg2">
                  <a:lumMod val="75000"/>
                </a:schemeClr>
              </a:solidFill>
              <a:ln w="31750">
                <a:noFill/>
              </a:ln>
              <a:effectLst/>
            </c:spPr>
            <c:extLst>
              <c:ext xmlns:c16="http://schemas.microsoft.com/office/drawing/2014/chart" uri="{C3380CC4-5D6E-409C-BE32-E72D297353CC}">
                <c16:uniqueId val="{00000005-90E3-7B4F-B44F-621AFE6A6F26}"/>
              </c:ext>
            </c:extLst>
          </c:dPt>
          <c:dPt>
            <c:idx val="3"/>
            <c:bubble3D val="0"/>
            <c:spPr>
              <a:solidFill>
                <a:schemeClr val="bg2">
                  <a:lumMod val="50000"/>
                </a:schemeClr>
              </a:solidFill>
              <a:ln>
                <a:noFill/>
              </a:ln>
              <a:effectLst/>
            </c:spPr>
            <c:extLst>
              <c:ext xmlns:c16="http://schemas.microsoft.com/office/drawing/2014/chart" uri="{C3380CC4-5D6E-409C-BE32-E72D297353CC}">
                <c16:uniqueId val="{00000007-90E3-7B4F-B44F-621AFE6A6F26}"/>
              </c:ext>
            </c:extLst>
          </c:dPt>
          <c:dPt>
            <c:idx val="6"/>
            <c:bubble3D val="0"/>
            <c:spPr>
              <a:solidFill>
                <a:schemeClr val="tx1"/>
              </a:solidFill>
              <a:ln>
                <a:noFill/>
              </a:ln>
              <a:effectLst/>
            </c:spPr>
            <c:extLst>
              <c:ext xmlns:c16="http://schemas.microsoft.com/office/drawing/2014/chart" uri="{C3380CC4-5D6E-409C-BE32-E72D297353CC}">
                <c16:uniqueId val="{00000009-90E3-7B4F-B44F-621AFE6A6F26}"/>
              </c:ext>
            </c:extLst>
          </c:dPt>
          <c:dPt>
            <c:idx val="7"/>
            <c:bubble3D val="0"/>
            <c:spPr>
              <a:solidFill>
                <a:schemeClr val="bg1">
                  <a:lumMod val="50000"/>
                </a:schemeClr>
              </a:solidFill>
              <a:ln>
                <a:noFill/>
              </a:ln>
              <a:effectLst/>
            </c:spPr>
            <c:extLst>
              <c:ext xmlns:c16="http://schemas.microsoft.com/office/drawing/2014/chart" uri="{C3380CC4-5D6E-409C-BE32-E72D297353CC}">
                <c16:uniqueId val="{0000000B-90E3-7B4F-B44F-621AFE6A6F26}"/>
              </c:ext>
            </c:extLst>
          </c:dPt>
          <c:dLbls>
            <c:dLbl>
              <c:idx val="0"/>
              <c:layout>
                <c:manualLayout>
                  <c:x val="-0.121856261086072"/>
                  <c:y val="-0.10993510038211925"/>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0E3-7B4F-B44F-621AFE6A6F26}"/>
                </c:ext>
              </c:extLst>
            </c:dLbl>
            <c:dLbl>
              <c:idx val="1"/>
              <c:layout>
                <c:manualLayout>
                  <c:x val="0.1502460161746684"/>
                  <c:y val="8.6784855814169904E-4"/>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DIN OT Medium" panose="020B0504020101020102" pitchFamily="34" charset="77"/>
                      <a:ea typeface="Univers LT Std 47 Cn Lt" charset="0"/>
                      <a:cs typeface="Univers LT Std 47 Cn Lt" charset="0"/>
                    </a:defRPr>
                  </a:pPr>
                  <a:endParaRPr lang="fr-FR"/>
                </a:p>
              </c:txPr>
              <c:showLegendKey val="0"/>
              <c:showVal val="0"/>
              <c:showCatName val="0"/>
              <c:showSerName val="0"/>
              <c:showPercent val="1"/>
              <c:showBubbleSize val="0"/>
              <c:extLst>
                <c:ext xmlns:c15="http://schemas.microsoft.com/office/drawing/2012/chart" uri="{CE6537A1-D6FC-4f65-9D91-7224C49458BB}">
                  <c15:layout>
                    <c:manualLayout>
                      <c:w val="0.18817405377314847"/>
                      <c:h val="7.5178472831780724E-2"/>
                    </c:manualLayout>
                  </c15:layout>
                </c:ext>
                <c:ext xmlns:c16="http://schemas.microsoft.com/office/drawing/2014/chart" uri="{C3380CC4-5D6E-409C-BE32-E72D297353CC}">
                  <c16:uniqueId val="{00000003-90E3-7B4F-B44F-621AFE6A6F26}"/>
                </c:ext>
              </c:extLst>
            </c:dLbl>
            <c:dLbl>
              <c:idx val="2"/>
              <c:layout>
                <c:manualLayout>
                  <c:x val="0.10966286066175789"/>
                  <c:y val="8.957244022064704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0E3-7B4F-B44F-621AFE6A6F26}"/>
                </c:ext>
              </c:extLst>
            </c:dLbl>
            <c:dLbl>
              <c:idx val="3"/>
              <c:delete val="1"/>
              <c:extLst>
                <c:ext xmlns:c15="http://schemas.microsoft.com/office/drawing/2012/chart" uri="{CE6537A1-D6FC-4f65-9D91-7224C49458BB}"/>
                <c:ext xmlns:c16="http://schemas.microsoft.com/office/drawing/2014/chart" uri="{C3380CC4-5D6E-409C-BE32-E72D297353CC}">
                  <c16:uniqueId val="{00000007-90E3-7B4F-B44F-621AFE6A6F26}"/>
                </c:ext>
              </c:extLst>
            </c:dLbl>
            <c:dLbl>
              <c:idx val="4"/>
              <c:delete val="1"/>
              <c:extLst>
                <c:ext xmlns:c15="http://schemas.microsoft.com/office/drawing/2012/chart" uri="{CE6537A1-D6FC-4f65-9D91-7224C49458BB}"/>
                <c:ext xmlns:c16="http://schemas.microsoft.com/office/drawing/2014/chart" uri="{C3380CC4-5D6E-409C-BE32-E72D297353CC}">
                  <c16:uniqueId val="{0000000C-90E3-7B4F-B44F-621AFE6A6F26}"/>
                </c:ext>
              </c:extLst>
            </c:dLbl>
            <c:dLbl>
              <c:idx val="5"/>
              <c:delete val="1"/>
              <c:extLst>
                <c:ext xmlns:c15="http://schemas.microsoft.com/office/drawing/2012/chart" uri="{CE6537A1-D6FC-4f65-9D91-7224C49458BB}"/>
                <c:ext xmlns:c16="http://schemas.microsoft.com/office/drawing/2014/chart" uri="{C3380CC4-5D6E-409C-BE32-E72D297353CC}">
                  <c16:uniqueId val="{0000000D-90E3-7B4F-B44F-621AFE6A6F26}"/>
                </c:ext>
              </c:extLst>
            </c:dLbl>
            <c:dLbl>
              <c:idx val="6"/>
              <c:layout>
                <c:manualLayout>
                  <c:x val="0.12285687139932802"/>
                  <c:y val="6.684818023813392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90E3-7B4F-B44F-621AFE6A6F26}"/>
                </c:ext>
              </c:extLst>
            </c:dLbl>
            <c:dLbl>
              <c:idx val="7"/>
              <c:delete val="1"/>
              <c:extLst>
                <c:ext xmlns:c15="http://schemas.microsoft.com/office/drawing/2012/chart" uri="{CE6537A1-D6FC-4f65-9D91-7224C49458BB}"/>
                <c:ext xmlns:c16="http://schemas.microsoft.com/office/drawing/2014/chart" uri="{C3380CC4-5D6E-409C-BE32-E72D297353CC}">
                  <c16:uniqueId val="{0000000B-90E3-7B4F-B44F-621AFE6A6F2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DIN OT Medium" panose="020B0504020101020102" pitchFamily="34" charset="77"/>
                    <a:ea typeface="Univers LT Std 47 Cn Lt" charset="0"/>
                    <a:cs typeface="Univers LT Std 47 Cn Lt" charset="0"/>
                  </a:defRPr>
                </a:pPr>
                <a:endParaRPr lang="fr-FR"/>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Sheet1!$A$2:$A$9</c:f>
              <c:strCache>
                <c:ptCount val="8"/>
                <c:pt idx="0">
                  <c:v>Equity</c:v>
                </c:pt>
                <c:pt idx="1">
                  <c:v>Bonds</c:v>
                </c:pt>
                <c:pt idx="2">
                  <c:v>Mixed</c:v>
                </c:pt>
                <c:pt idx="3">
                  <c:v>MM</c:v>
                </c:pt>
                <c:pt idx="4">
                  <c:v>Guaranteed</c:v>
                </c:pt>
                <c:pt idx="5">
                  <c:v>ARIS</c:v>
                </c:pt>
                <c:pt idx="6">
                  <c:v>RE</c:v>
                </c:pt>
                <c:pt idx="7">
                  <c:v>Others</c:v>
                </c:pt>
              </c:strCache>
            </c:strRef>
          </c:cat>
          <c:val>
            <c:numRef>
              <c:f>Sheet1!$B$2:$B$9</c:f>
              <c:numCache>
                <c:formatCode>General</c:formatCode>
                <c:ptCount val="8"/>
                <c:pt idx="0">
                  <c:v>444</c:v>
                </c:pt>
                <c:pt idx="1">
                  <c:v>75</c:v>
                </c:pt>
                <c:pt idx="2">
                  <c:v>119</c:v>
                </c:pt>
                <c:pt idx="3">
                  <c:v>0</c:v>
                </c:pt>
                <c:pt idx="4">
                  <c:v>0</c:v>
                </c:pt>
                <c:pt idx="5">
                  <c:v>0</c:v>
                </c:pt>
                <c:pt idx="7">
                  <c:v>1</c:v>
                </c:pt>
              </c:numCache>
            </c:numRef>
          </c:val>
          <c:extLst>
            <c:ext xmlns:c16="http://schemas.microsoft.com/office/drawing/2014/chart" uri="{C3380CC4-5D6E-409C-BE32-E72D297353CC}">
              <c16:uniqueId val="{0000000E-90E3-7B4F-B44F-621AFE6A6F26}"/>
            </c:ext>
          </c:extLst>
        </c:ser>
        <c:dLbls>
          <c:showLegendKey val="0"/>
          <c:showVal val="0"/>
          <c:showCatName val="0"/>
          <c:showSerName val="0"/>
          <c:showPercent val="0"/>
          <c:showBubbleSize val="0"/>
          <c:showLeaderLines val="0"/>
        </c:dLbls>
        <c:firstSliceAng val="0"/>
        <c:holeSize val="70"/>
      </c:doughnutChart>
      <c:spPr>
        <a:noFill/>
        <a:ln w="25400">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473893894116603E-2"/>
          <c:y val="1.8552351867959602E-2"/>
          <c:w val="0.90582423882004404"/>
          <c:h val="0.92761717136035804"/>
        </c:manualLayout>
      </c:layout>
      <c:doughnutChart>
        <c:varyColors val="1"/>
        <c:ser>
          <c:idx val="0"/>
          <c:order val="0"/>
          <c:tx>
            <c:strRef>
              <c:f>Sheet1!$B$1</c:f>
              <c:strCache>
                <c:ptCount val="1"/>
                <c:pt idx="0">
                  <c:v>Series 1</c:v>
                </c:pt>
              </c:strCache>
            </c:strRef>
          </c:tx>
          <c:dPt>
            <c:idx val="0"/>
            <c:bubble3D val="0"/>
            <c:spPr>
              <a:solidFill>
                <a:schemeClr val="bg2">
                  <a:lumMod val="60000"/>
                  <a:lumOff val="40000"/>
                </a:schemeClr>
              </a:solidFill>
              <a:ln>
                <a:noFill/>
              </a:ln>
              <a:effectLst/>
            </c:spPr>
            <c:extLst>
              <c:ext xmlns:c16="http://schemas.microsoft.com/office/drawing/2014/chart" uri="{C3380CC4-5D6E-409C-BE32-E72D297353CC}">
                <c16:uniqueId val="{00000001-7CC5-EC49-9B43-E130B1C4B6E5}"/>
              </c:ext>
            </c:extLst>
          </c:dPt>
          <c:dPt>
            <c:idx val="1"/>
            <c:bubble3D val="0"/>
            <c:spPr>
              <a:solidFill>
                <a:schemeClr val="bg2">
                  <a:lumMod val="20000"/>
                  <a:lumOff val="80000"/>
                </a:schemeClr>
              </a:solidFill>
              <a:ln>
                <a:noFill/>
              </a:ln>
              <a:effectLst/>
            </c:spPr>
            <c:extLst>
              <c:ext xmlns:c16="http://schemas.microsoft.com/office/drawing/2014/chart" uri="{C3380CC4-5D6E-409C-BE32-E72D297353CC}">
                <c16:uniqueId val="{00000003-7CC5-EC49-9B43-E130B1C4B6E5}"/>
              </c:ext>
            </c:extLst>
          </c:dPt>
          <c:dPt>
            <c:idx val="2"/>
            <c:bubble3D val="0"/>
            <c:spPr>
              <a:solidFill>
                <a:schemeClr val="bg2">
                  <a:lumMod val="75000"/>
                </a:schemeClr>
              </a:solidFill>
              <a:ln w="31750">
                <a:noFill/>
              </a:ln>
              <a:effectLst/>
            </c:spPr>
            <c:extLst>
              <c:ext xmlns:c16="http://schemas.microsoft.com/office/drawing/2014/chart" uri="{C3380CC4-5D6E-409C-BE32-E72D297353CC}">
                <c16:uniqueId val="{00000005-7CC5-EC49-9B43-E130B1C4B6E5}"/>
              </c:ext>
            </c:extLst>
          </c:dPt>
          <c:dPt>
            <c:idx val="3"/>
            <c:bubble3D val="0"/>
            <c:spPr>
              <a:solidFill>
                <a:schemeClr val="bg2">
                  <a:lumMod val="50000"/>
                </a:schemeClr>
              </a:solidFill>
              <a:ln>
                <a:noFill/>
              </a:ln>
              <a:effectLst/>
            </c:spPr>
            <c:extLst>
              <c:ext xmlns:c16="http://schemas.microsoft.com/office/drawing/2014/chart" uri="{C3380CC4-5D6E-409C-BE32-E72D297353CC}">
                <c16:uniqueId val="{00000007-7CC5-EC49-9B43-E130B1C4B6E5}"/>
              </c:ext>
            </c:extLst>
          </c:dPt>
          <c:dPt>
            <c:idx val="6"/>
            <c:bubble3D val="0"/>
            <c:spPr>
              <a:solidFill>
                <a:schemeClr val="tx1"/>
              </a:solidFill>
              <a:ln>
                <a:noFill/>
              </a:ln>
              <a:effectLst/>
            </c:spPr>
            <c:extLst>
              <c:ext xmlns:c16="http://schemas.microsoft.com/office/drawing/2014/chart" uri="{C3380CC4-5D6E-409C-BE32-E72D297353CC}">
                <c16:uniqueId val="{00000009-7CC5-EC49-9B43-E130B1C4B6E5}"/>
              </c:ext>
            </c:extLst>
          </c:dPt>
          <c:dPt>
            <c:idx val="7"/>
            <c:bubble3D val="0"/>
            <c:spPr>
              <a:solidFill>
                <a:schemeClr val="bg1">
                  <a:lumMod val="50000"/>
                </a:schemeClr>
              </a:solidFill>
              <a:ln>
                <a:noFill/>
              </a:ln>
              <a:effectLst/>
            </c:spPr>
            <c:extLst>
              <c:ext xmlns:c16="http://schemas.microsoft.com/office/drawing/2014/chart" uri="{C3380CC4-5D6E-409C-BE32-E72D297353CC}">
                <c16:uniqueId val="{0000000B-7CC5-EC49-9B43-E130B1C4B6E5}"/>
              </c:ext>
            </c:extLst>
          </c:dPt>
          <c:dLbls>
            <c:dLbl>
              <c:idx val="0"/>
              <c:layout>
                <c:manualLayout>
                  <c:x val="-0.16342839139178664"/>
                  <c:y val="6.138086379388943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CC5-EC49-9B43-E130B1C4B6E5}"/>
                </c:ext>
              </c:extLst>
            </c:dLbl>
            <c:dLbl>
              <c:idx val="1"/>
              <c:layout>
                <c:manualLayout>
                  <c:x val="0.10170073385448526"/>
                  <c:y val="-9.9377176372251783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DIN OT Medium" panose="020B0504020101020102" pitchFamily="34" charset="77"/>
                      <a:ea typeface="Univers LT Std 47 Cn Lt" charset="0"/>
                      <a:cs typeface="Univers LT Std 47 Cn Lt" charset="0"/>
                    </a:defRPr>
                  </a:pPr>
                  <a:endParaRPr lang="fr-FR"/>
                </a:p>
              </c:txPr>
              <c:showLegendKey val="0"/>
              <c:showVal val="0"/>
              <c:showCatName val="0"/>
              <c:showSerName val="0"/>
              <c:showPercent val="1"/>
              <c:showBubbleSize val="0"/>
              <c:extLst>
                <c:ext xmlns:c15="http://schemas.microsoft.com/office/drawing/2012/chart" uri="{CE6537A1-D6FC-4f65-9D91-7224C49458BB}">
                  <c15:layout>
                    <c:manualLayout>
                      <c:w val="0.18817405377314847"/>
                      <c:h val="7.5178472831780724E-2"/>
                    </c:manualLayout>
                  </c15:layout>
                </c:ext>
                <c:ext xmlns:c16="http://schemas.microsoft.com/office/drawing/2014/chart" uri="{C3380CC4-5D6E-409C-BE32-E72D297353CC}">
                  <c16:uniqueId val="{00000003-7CC5-EC49-9B43-E130B1C4B6E5}"/>
                </c:ext>
              </c:extLst>
            </c:dLbl>
            <c:dLbl>
              <c:idx val="2"/>
              <c:layout>
                <c:manualLayout>
                  <c:x val="0.10966286066175794"/>
                  <c:y val="9.573171390327456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CC5-EC49-9B43-E130B1C4B6E5}"/>
                </c:ext>
              </c:extLst>
            </c:dLbl>
            <c:dLbl>
              <c:idx val="3"/>
              <c:delete val="1"/>
              <c:extLst>
                <c:ext xmlns:c15="http://schemas.microsoft.com/office/drawing/2012/chart" uri="{CE6537A1-D6FC-4f65-9D91-7224C49458BB}"/>
                <c:ext xmlns:c16="http://schemas.microsoft.com/office/drawing/2014/chart" uri="{C3380CC4-5D6E-409C-BE32-E72D297353CC}">
                  <c16:uniqueId val="{00000007-7CC5-EC49-9B43-E130B1C4B6E5}"/>
                </c:ext>
              </c:extLst>
            </c:dLbl>
            <c:dLbl>
              <c:idx val="4"/>
              <c:delete val="1"/>
              <c:extLst>
                <c:ext xmlns:c15="http://schemas.microsoft.com/office/drawing/2012/chart" uri="{CE6537A1-D6FC-4f65-9D91-7224C49458BB}"/>
                <c:ext xmlns:c16="http://schemas.microsoft.com/office/drawing/2014/chart" uri="{C3380CC4-5D6E-409C-BE32-E72D297353CC}">
                  <c16:uniqueId val="{0000000C-7CC5-EC49-9B43-E130B1C4B6E5}"/>
                </c:ext>
              </c:extLst>
            </c:dLbl>
            <c:dLbl>
              <c:idx val="5"/>
              <c:delete val="1"/>
              <c:extLst>
                <c:ext xmlns:c15="http://schemas.microsoft.com/office/drawing/2012/chart" uri="{CE6537A1-D6FC-4f65-9D91-7224C49458BB}"/>
                <c:ext xmlns:c16="http://schemas.microsoft.com/office/drawing/2014/chart" uri="{C3380CC4-5D6E-409C-BE32-E72D297353CC}">
                  <c16:uniqueId val="{0000000D-7CC5-EC49-9B43-E130B1C4B6E5}"/>
                </c:ext>
              </c:extLst>
            </c:dLbl>
            <c:dLbl>
              <c:idx val="6"/>
              <c:delete val="1"/>
              <c:extLst>
                <c:ext xmlns:c15="http://schemas.microsoft.com/office/drawing/2012/chart" uri="{CE6537A1-D6FC-4f65-9D91-7224C49458BB}"/>
                <c:ext xmlns:c16="http://schemas.microsoft.com/office/drawing/2014/chart" uri="{C3380CC4-5D6E-409C-BE32-E72D297353CC}">
                  <c16:uniqueId val="{00000009-7CC5-EC49-9B43-E130B1C4B6E5}"/>
                </c:ext>
              </c:extLst>
            </c:dLbl>
            <c:dLbl>
              <c:idx val="7"/>
              <c:layout>
                <c:manualLayout>
                  <c:x val="1.1080854929223038E-2"/>
                  <c:y val="0.13087895735203575"/>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7CC5-EC49-9B43-E130B1C4B6E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DIN OT Medium" panose="020B0504020101020102" pitchFamily="34" charset="77"/>
                    <a:ea typeface="Univers LT Std 47 Cn Lt" charset="0"/>
                    <a:cs typeface="Univers LT Std 47 Cn Lt" charset="0"/>
                  </a:defRPr>
                </a:pPr>
                <a:endParaRPr lang="fr-FR"/>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Sheet1!$A$2:$A$9</c:f>
              <c:strCache>
                <c:ptCount val="8"/>
                <c:pt idx="0">
                  <c:v>Equity</c:v>
                </c:pt>
                <c:pt idx="1">
                  <c:v>Bonds</c:v>
                </c:pt>
                <c:pt idx="2">
                  <c:v>Mixed</c:v>
                </c:pt>
                <c:pt idx="3">
                  <c:v>MM</c:v>
                </c:pt>
                <c:pt idx="4">
                  <c:v>Guaranteed</c:v>
                </c:pt>
                <c:pt idx="5">
                  <c:v>ARIS</c:v>
                </c:pt>
                <c:pt idx="6">
                  <c:v>RE</c:v>
                </c:pt>
                <c:pt idx="7">
                  <c:v>Others</c:v>
                </c:pt>
              </c:strCache>
            </c:strRef>
          </c:cat>
          <c:val>
            <c:numRef>
              <c:f>Sheet1!$B$2:$B$9</c:f>
              <c:numCache>
                <c:formatCode>_-* #,##0.00\ [$€-140C]_-;\-* #,##0.00\ [$€-140C]_-;_-* "-"??\ [$€-140C]_-;_-@_-</c:formatCode>
                <c:ptCount val="8"/>
                <c:pt idx="0">
                  <c:v>146</c:v>
                </c:pt>
                <c:pt idx="1">
                  <c:v>90</c:v>
                </c:pt>
                <c:pt idx="2">
                  <c:v>54</c:v>
                </c:pt>
                <c:pt idx="6">
                  <c:v>1</c:v>
                </c:pt>
                <c:pt idx="7">
                  <c:v>8</c:v>
                </c:pt>
              </c:numCache>
            </c:numRef>
          </c:val>
          <c:extLst>
            <c:ext xmlns:c16="http://schemas.microsoft.com/office/drawing/2014/chart" uri="{C3380CC4-5D6E-409C-BE32-E72D297353CC}">
              <c16:uniqueId val="{0000000E-7CC5-EC49-9B43-E130B1C4B6E5}"/>
            </c:ext>
          </c:extLst>
        </c:ser>
        <c:dLbls>
          <c:showLegendKey val="0"/>
          <c:showVal val="0"/>
          <c:showCatName val="0"/>
          <c:showSerName val="0"/>
          <c:showPercent val="0"/>
          <c:showBubbleSize val="0"/>
          <c:showLeaderLines val="0"/>
        </c:dLbls>
        <c:firstSliceAng val="0"/>
        <c:holeSize val="70"/>
      </c:doughnutChart>
      <c:spPr>
        <a:noFill/>
        <a:ln w="25400">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473893894116603E-2"/>
          <c:y val="1.8552351867959602E-2"/>
          <c:w val="0.90582423882004404"/>
          <c:h val="0.92761717136035804"/>
        </c:manualLayout>
      </c:layout>
      <c:doughnutChart>
        <c:varyColors val="1"/>
        <c:ser>
          <c:idx val="0"/>
          <c:order val="0"/>
          <c:tx>
            <c:strRef>
              <c:f>Sheet1!$B$1</c:f>
              <c:strCache>
                <c:ptCount val="1"/>
                <c:pt idx="0">
                  <c:v>Series 1</c:v>
                </c:pt>
              </c:strCache>
            </c:strRef>
          </c:tx>
          <c:spPr>
            <a:ln>
              <a:noFill/>
            </a:ln>
          </c:spPr>
          <c:dPt>
            <c:idx val="0"/>
            <c:bubble3D val="0"/>
            <c:spPr>
              <a:solidFill>
                <a:schemeClr val="bg2">
                  <a:lumMod val="60000"/>
                  <a:lumOff val="40000"/>
                </a:schemeClr>
              </a:solidFill>
              <a:ln>
                <a:noFill/>
              </a:ln>
              <a:effectLst/>
            </c:spPr>
            <c:extLst>
              <c:ext xmlns:c16="http://schemas.microsoft.com/office/drawing/2014/chart" uri="{C3380CC4-5D6E-409C-BE32-E72D297353CC}">
                <c16:uniqueId val="{00000001-4A86-AD4A-8CE0-0768545F23D3}"/>
              </c:ext>
            </c:extLst>
          </c:dPt>
          <c:dPt>
            <c:idx val="1"/>
            <c:bubble3D val="0"/>
            <c:spPr>
              <a:solidFill>
                <a:schemeClr val="bg2">
                  <a:lumMod val="20000"/>
                  <a:lumOff val="80000"/>
                </a:schemeClr>
              </a:solidFill>
              <a:ln w="31750">
                <a:noFill/>
              </a:ln>
              <a:effectLst/>
            </c:spPr>
            <c:extLst>
              <c:ext xmlns:c16="http://schemas.microsoft.com/office/drawing/2014/chart" uri="{C3380CC4-5D6E-409C-BE32-E72D297353CC}">
                <c16:uniqueId val="{00000003-4A86-AD4A-8CE0-0768545F23D3}"/>
              </c:ext>
            </c:extLst>
          </c:dPt>
          <c:dPt>
            <c:idx val="2"/>
            <c:bubble3D val="0"/>
            <c:spPr>
              <a:solidFill>
                <a:schemeClr val="bg2">
                  <a:lumMod val="75000"/>
                </a:schemeClr>
              </a:solidFill>
              <a:ln w="31750">
                <a:noFill/>
              </a:ln>
              <a:effectLst/>
            </c:spPr>
            <c:extLst>
              <c:ext xmlns:c16="http://schemas.microsoft.com/office/drawing/2014/chart" uri="{C3380CC4-5D6E-409C-BE32-E72D297353CC}">
                <c16:uniqueId val="{00000005-4A86-AD4A-8CE0-0768545F23D3}"/>
              </c:ext>
            </c:extLst>
          </c:dPt>
          <c:dPt>
            <c:idx val="3"/>
            <c:bubble3D val="0"/>
            <c:spPr>
              <a:solidFill>
                <a:schemeClr val="bg2">
                  <a:lumMod val="50000"/>
                </a:schemeClr>
              </a:solidFill>
              <a:ln>
                <a:noFill/>
              </a:ln>
              <a:effectLst/>
            </c:spPr>
            <c:extLst>
              <c:ext xmlns:c16="http://schemas.microsoft.com/office/drawing/2014/chart" uri="{C3380CC4-5D6E-409C-BE32-E72D297353CC}">
                <c16:uniqueId val="{00000007-4A86-AD4A-8CE0-0768545F23D3}"/>
              </c:ext>
            </c:extLst>
          </c:dPt>
          <c:dPt>
            <c:idx val="6"/>
            <c:bubble3D val="0"/>
            <c:spPr>
              <a:solidFill>
                <a:schemeClr val="tx1"/>
              </a:solidFill>
              <a:ln>
                <a:noFill/>
              </a:ln>
              <a:effectLst/>
            </c:spPr>
            <c:extLst>
              <c:ext xmlns:c16="http://schemas.microsoft.com/office/drawing/2014/chart" uri="{C3380CC4-5D6E-409C-BE32-E72D297353CC}">
                <c16:uniqueId val="{00000009-4A86-AD4A-8CE0-0768545F23D3}"/>
              </c:ext>
            </c:extLst>
          </c:dPt>
          <c:dPt>
            <c:idx val="7"/>
            <c:bubble3D val="0"/>
            <c:spPr>
              <a:solidFill>
                <a:schemeClr val="bg1">
                  <a:lumMod val="50000"/>
                </a:schemeClr>
              </a:solidFill>
              <a:ln>
                <a:noFill/>
              </a:ln>
              <a:effectLst/>
            </c:spPr>
            <c:extLst>
              <c:ext xmlns:c16="http://schemas.microsoft.com/office/drawing/2014/chart" uri="{C3380CC4-5D6E-409C-BE32-E72D297353CC}">
                <c16:uniqueId val="{0000000B-4A86-AD4A-8CE0-0768545F23D3}"/>
              </c:ext>
            </c:extLst>
          </c:dPt>
          <c:dLbls>
            <c:dLbl>
              <c:idx val="0"/>
              <c:layout>
                <c:manualLayout>
                  <c:x val="-0.14056009466665356"/>
                  <c:y val="3.861406787082562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A86-AD4A-8CE0-0768545F23D3}"/>
                </c:ext>
              </c:extLst>
            </c:dLbl>
            <c:dLbl>
              <c:idx val="1"/>
              <c:layout>
                <c:manualLayout>
                  <c:x val="6.9459652103321515E-2"/>
                  <c:y val="-0.11782010068538849"/>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DIN OT Medium" panose="020B0504020101020102" pitchFamily="34" charset="77"/>
                      <a:ea typeface="Univers LT Std 47 Cn Lt" charset="0"/>
                      <a:cs typeface="Univers LT Std 47 Cn Lt" charset="0"/>
                    </a:defRPr>
                  </a:pPr>
                  <a:endParaRPr lang="fr-FR"/>
                </a:p>
              </c:txPr>
              <c:showLegendKey val="0"/>
              <c:showVal val="0"/>
              <c:showCatName val="0"/>
              <c:showSerName val="0"/>
              <c:showPercent val="1"/>
              <c:showBubbleSize val="0"/>
              <c:extLst>
                <c:ext xmlns:c15="http://schemas.microsoft.com/office/drawing/2012/chart" uri="{CE6537A1-D6FC-4f65-9D91-7224C49458BB}">
                  <c15:layout>
                    <c:manualLayout>
                      <c:w val="0.18817405377314847"/>
                      <c:h val="7.5178472831780724E-2"/>
                    </c:manualLayout>
                  </c15:layout>
                </c:ext>
                <c:ext xmlns:c16="http://schemas.microsoft.com/office/drawing/2014/chart" uri="{C3380CC4-5D6E-409C-BE32-E72D297353CC}">
                  <c16:uniqueId val="{00000003-4A86-AD4A-8CE0-0768545F23D3}"/>
                </c:ext>
              </c:extLst>
            </c:dLbl>
            <c:dLbl>
              <c:idx val="2"/>
              <c:layout>
                <c:manualLayout>
                  <c:x val="0.12790145764387395"/>
                  <c:y val="8.205717913075556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A86-AD4A-8CE0-0768545F23D3}"/>
                </c:ext>
              </c:extLst>
            </c:dLbl>
            <c:dLbl>
              <c:idx val="3"/>
              <c:layout>
                <c:manualLayout>
                  <c:x val="4.8265199478307395E-2"/>
                  <c:y val="0.111413633730223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4A86-AD4A-8CE0-0768545F23D3}"/>
                </c:ext>
              </c:extLst>
            </c:dLbl>
            <c:dLbl>
              <c:idx val="4"/>
              <c:delete val="1"/>
              <c:extLst>
                <c:ext xmlns:c15="http://schemas.microsoft.com/office/drawing/2012/chart" uri="{CE6537A1-D6FC-4f65-9D91-7224C49458BB}"/>
                <c:ext xmlns:c16="http://schemas.microsoft.com/office/drawing/2014/chart" uri="{C3380CC4-5D6E-409C-BE32-E72D297353CC}">
                  <c16:uniqueId val="{0000000C-4A86-AD4A-8CE0-0768545F23D3}"/>
                </c:ext>
              </c:extLst>
            </c:dLbl>
            <c:dLbl>
              <c:idx val="5"/>
              <c:delete val="1"/>
              <c:extLst>
                <c:ext xmlns:c15="http://schemas.microsoft.com/office/drawing/2012/chart" uri="{CE6537A1-D6FC-4f65-9D91-7224C49458BB}"/>
                <c:ext xmlns:c16="http://schemas.microsoft.com/office/drawing/2014/chart" uri="{C3380CC4-5D6E-409C-BE32-E72D297353CC}">
                  <c16:uniqueId val="{0000000D-4A86-AD4A-8CE0-0768545F23D3}"/>
                </c:ext>
              </c:extLst>
            </c:dLbl>
            <c:dLbl>
              <c:idx val="6"/>
              <c:delete val="1"/>
              <c:extLst>
                <c:ext xmlns:c15="http://schemas.microsoft.com/office/drawing/2012/chart" uri="{CE6537A1-D6FC-4f65-9D91-7224C49458BB}"/>
                <c:ext xmlns:c16="http://schemas.microsoft.com/office/drawing/2014/chart" uri="{C3380CC4-5D6E-409C-BE32-E72D297353CC}">
                  <c16:uniqueId val="{00000009-4A86-AD4A-8CE0-0768545F23D3}"/>
                </c:ext>
              </c:extLst>
            </c:dLbl>
            <c:dLbl>
              <c:idx val="7"/>
              <c:delete val="1"/>
              <c:extLst>
                <c:ext xmlns:c15="http://schemas.microsoft.com/office/drawing/2012/chart" uri="{CE6537A1-D6FC-4f65-9D91-7224C49458BB}"/>
                <c:ext xmlns:c16="http://schemas.microsoft.com/office/drawing/2014/chart" uri="{C3380CC4-5D6E-409C-BE32-E72D297353CC}">
                  <c16:uniqueId val="{0000000B-4A86-AD4A-8CE0-0768545F23D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DIN OT Medium" panose="020B0504020101020102" pitchFamily="34" charset="77"/>
                    <a:ea typeface="Univers LT Std 47 Cn Lt" charset="0"/>
                    <a:cs typeface="Univers LT Std 47 Cn Lt" charset="0"/>
                  </a:defRPr>
                </a:pPr>
                <a:endParaRPr lang="fr-FR"/>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Sheet1!$A$2:$A$9</c:f>
              <c:strCache>
                <c:ptCount val="8"/>
                <c:pt idx="0">
                  <c:v>Equity</c:v>
                </c:pt>
                <c:pt idx="1">
                  <c:v>Bonds</c:v>
                </c:pt>
                <c:pt idx="2">
                  <c:v>Mixed</c:v>
                </c:pt>
                <c:pt idx="3">
                  <c:v>MM</c:v>
                </c:pt>
                <c:pt idx="4">
                  <c:v>Guaranteed</c:v>
                </c:pt>
                <c:pt idx="5">
                  <c:v>ARIS</c:v>
                </c:pt>
                <c:pt idx="6">
                  <c:v>RE</c:v>
                </c:pt>
                <c:pt idx="7">
                  <c:v>Others</c:v>
                </c:pt>
              </c:strCache>
            </c:strRef>
          </c:cat>
          <c:val>
            <c:numRef>
              <c:f>Sheet1!$B$2:$B$9</c:f>
              <c:numCache>
                <c:formatCode>_-* #,##0.00\ [$€-140C]_-;\-* #,##0.00\ [$€-140C]_-;_-* "-"??\ [$€-140C]_-;_-@_-</c:formatCode>
                <c:ptCount val="8"/>
                <c:pt idx="0">
                  <c:v>76</c:v>
                </c:pt>
                <c:pt idx="1">
                  <c:v>54</c:v>
                </c:pt>
                <c:pt idx="2">
                  <c:v>36</c:v>
                </c:pt>
                <c:pt idx="6">
                  <c:v>7</c:v>
                </c:pt>
                <c:pt idx="7">
                  <c:v>2</c:v>
                </c:pt>
              </c:numCache>
            </c:numRef>
          </c:val>
          <c:extLst>
            <c:ext xmlns:c16="http://schemas.microsoft.com/office/drawing/2014/chart" uri="{C3380CC4-5D6E-409C-BE32-E72D297353CC}">
              <c16:uniqueId val="{0000000E-4A86-AD4A-8CE0-0768545F23D3}"/>
            </c:ext>
          </c:extLst>
        </c:ser>
        <c:dLbls>
          <c:showLegendKey val="0"/>
          <c:showVal val="0"/>
          <c:showCatName val="0"/>
          <c:showSerName val="0"/>
          <c:showPercent val="0"/>
          <c:showBubbleSize val="0"/>
          <c:showLeaderLines val="0"/>
        </c:dLbls>
        <c:firstSliceAng val="0"/>
        <c:holeSize val="70"/>
      </c:doughnutChart>
      <c:spPr>
        <a:noFill/>
        <a:ln w="25400">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473893894116603E-2"/>
          <c:y val="1.8552351867959602E-2"/>
          <c:w val="0.90582423882004404"/>
          <c:h val="0.92761717136035804"/>
        </c:manualLayout>
      </c:layout>
      <c:doughnutChart>
        <c:varyColors val="1"/>
        <c:ser>
          <c:idx val="0"/>
          <c:order val="0"/>
          <c:tx>
            <c:strRef>
              <c:f>Sheet1!$B$1</c:f>
              <c:strCache>
                <c:ptCount val="1"/>
                <c:pt idx="0">
                  <c:v>Series 1</c:v>
                </c:pt>
              </c:strCache>
            </c:strRef>
          </c:tx>
          <c:dPt>
            <c:idx val="0"/>
            <c:bubble3D val="0"/>
            <c:spPr>
              <a:solidFill>
                <a:schemeClr val="bg2">
                  <a:lumMod val="60000"/>
                  <a:lumOff val="40000"/>
                </a:schemeClr>
              </a:solidFill>
              <a:ln>
                <a:noFill/>
              </a:ln>
              <a:effectLst/>
            </c:spPr>
            <c:extLst>
              <c:ext xmlns:c16="http://schemas.microsoft.com/office/drawing/2014/chart" uri="{C3380CC4-5D6E-409C-BE32-E72D297353CC}">
                <c16:uniqueId val="{00000001-9C2E-B84B-B988-DEC9349E762C}"/>
              </c:ext>
            </c:extLst>
          </c:dPt>
          <c:dPt>
            <c:idx val="1"/>
            <c:bubble3D val="0"/>
            <c:spPr>
              <a:solidFill>
                <a:schemeClr val="bg2">
                  <a:lumMod val="20000"/>
                  <a:lumOff val="80000"/>
                </a:schemeClr>
              </a:solidFill>
              <a:ln w="31750">
                <a:noFill/>
              </a:ln>
              <a:effectLst/>
            </c:spPr>
            <c:extLst>
              <c:ext xmlns:c16="http://schemas.microsoft.com/office/drawing/2014/chart" uri="{C3380CC4-5D6E-409C-BE32-E72D297353CC}">
                <c16:uniqueId val="{00000003-9C2E-B84B-B988-DEC9349E762C}"/>
              </c:ext>
            </c:extLst>
          </c:dPt>
          <c:dPt>
            <c:idx val="2"/>
            <c:bubble3D val="0"/>
            <c:spPr>
              <a:solidFill>
                <a:schemeClr val="bg2">
                  <a:lumMod val="75000"/>
                </a:schemeClr>
              </a:solidFill>
              <a:ln>
                <a:noFill/>
              </a:ln>
              <a:effectLst/>
            </c:spPr>
            <c:extLst>
              <c:ext xmlns:c16="http://schemas.microsoft.com/office/drawing/2014/chart" uri="{C3380CC4-5D6E-409C-BE32-E72D297353CC}">
                <c16:uniqueId val="{00000005-9C2E-B84B-B988-DEC9349E762C}"/>
              </c:ext>
            </c:extLst>
          </c:dPt>
          <c:dPt>
            <c:idx val="3"/>
            <c:bubble3D val="0"/>
            <c:spPr>
              <a:solidFill>
                <a:schemeClr val="bg2">
                  <a:lumMod val="50000"/>
                </a:schemeClr>
              </a:solidFill>
              <a:ln>
                <a:noFill/>
              </a:ln>
              <a:effectLst/>
            </c:spPr>
            <c:extLst>
              <c:ext xmlns:c16="http://schemas.microsoft.com/office/drawing/2014/chart" uri="{C3380CC4-5D6E-409C-BE32-E72D297353CC}">
                <c16:uniqueId val="{00000007-9C2E-B84B-B988-DEC9349E762C}"/>
              </c:ext>
            </c:extLst>
          </c:dPt>
          <c:dPt>
            <c:idx val="6"/>
            <c:bubble3D val="0"/>
            <c:spPr>
              <a:solidFill>
                <a:schemeClr val="tx1"/>
              </a:solidFill>
              <a:ln>
                <a:noFill/>
              </a:ln>
              <a:effectLst/>
            </c:spPr>
            <c:extLst>
              <c:ext xmlns:c16="http://schemas.microsoft.com/office/drawing/2014/chart" uri="{C3380CC4-5D6E-409C-BE32-E72D297353CC}">
                <c16:uniqueId val="{00000009-9C2E-B84B-B988-DEC9349E762C}"/>
              </c:ext>
            </c:extLst>
          </c:dPt>
          <c:dPt>
            <c:idx val="7"/>
            <c:bubble3D val="0"/>
            <c:spPr>
              <a:solidFill>
                <a:schemeClr val="bg1">
                  <a:lumMod val="50000"/>
                </a:schemeClr>
              </a:solidFill>
              <a:ln w="31750">
                <a:noFill/>
              </a:ln>
              <a:effectLst/>
            </c:spPr>
            <c:extLst>
              <c:ext xmlns:c16="http://schemas.microsoft.com/office/drawing/2014/chart" uri="{C3380CC4-5D6E-409C-BE32-E72D297353CC}">
                <c16:uniqueId val="{0000000B-9C2E-B84B-B988-DEC9349E762C}"/>
              </c:ext>
            </c:extLst>
          </c:dPt>
          <c:dLbls>
            <c:dLbl>
              <c:idx val="0"/>
              <c:layout>
                <c:manualLayout>
                  <c:x val="-0.13016705783765922"/>
                  <c:y val="-0.1143914964966170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C2E-B84B-B988-DEC9349E762C}"/>
                </c:ext>
              </c:extLst>
            </c:dLbl>
            <c:dLbl>
              <c:idx val="1"/>
              <c:layout>
                <c:manualLayout>
                  <c:x val="0.14871760564071845"/>
                  <c:y val="2.4633355794644252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DIN OT Medium" panose="020B0504020101020102" pitchFamily="34" charset="77"/>
                      <a:ea typeface="Univers LT Std 47 Cn Lt" charset="0"/>
                      <a:cs typeface="Univers LT Std 47 Cn Lt" charset="0"/>
                    </a:defRPr>
                  </a:pPr>
                  <a:endParaRPr lang="fr-FR"/>
                </a:p>
              </c:txPr>
              <c:showLegendKey val="0"/>
              <c:showVal val="0"/>
              <c:showCatName val="0"/>
              <c:showSerName val="0"/>
              <c:showPercent val="1"/>
              <c:showBubbleSize val="0"/>
              <c:extLst>
                <c:ext xmlns:c15="http://schemas.microsoft.com/office/drawing/2012/chart" uri="{CE6537A1-D6FC-4f65-9D91-7224C49458BB}">
                  <c15:layout>
                    <c:manualLayout>
                      <c:w val="0.18817405377314847"/>
                      <c:h val="7.5178472831780724E-2"/>
                    </c:manualLayout>
                  </c15:layout>
                </c:ext>
                <c:ext xmlns:c16="http://schemas.microsoft.com/office/drawing/2014/chart" uri="{C3380CC4-5D6E-409C-BE32-E72D297353CC}">
                  <c16:uniqueId val="{00000003-9C2E-B84B-B988-DEC9349E762C}"/>
                </c:ext>
              </c:extLst>
            </c:dLbl>
            <c:dLbl>
              <c:idx val="2"/>
              <c:layout>
                <c:manualLayout>
                  <c:x val="2.397108935392955E-2"/>
                  <c:y val="0.1195391803089358"/>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C2E-B84B-B988-DEC9349E762C}"/>
                </c:ext>
              </c:extLst>
            </c:dLbl>
            <c:dLbl>
              <c:idx val="3"/>
              <c:layout>
                <c:manualLayout>
                  <c:x val="4.8265199478307395E-2"/>
                  <c:y val="0.111413633730223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9C2E-B84B-B988-DEC9349E762C}"/>
                </c:ext>
              </c:extLst>
            </c:dLbl>
            <c:dLbl>
              <c:idx val="4"/>
              <c:layout>
                <c:manualLayout>
                  <c:x val="5.2652944885426295E-2"/>
                  <c:y val="9.8043997682596404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C-9C2E-B84B-B988-DEC9349E762C}"/>
                </c:ext>
              </c:extLst>
            </c:dLbl>
            <c:dLbl>
              <c:idx val="6"/>
              <c:layout>
                <c:manualLayout>
                  <c:x val="6.7554739388463889E-2"/>
                  <c:y val="-0.1160731867615083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9C2E-B84B-B988-DEC9349E762C}"/>
                </c:ext>
              </c:extLst>
            </c:dLbl>
            <c:dLbl>
              <c:idx val="7"/>
              <c:delete val="1"/>
              <c:extLst>
                <c:ext xmlns:c15="http://schemas.microsoft.com/office/drawing/2012/chart" uri="{CE6537A1-D6FC-4f65-9D91-7224C49458BB}"/>
                <c:ext xmlns:c16="http://schemas.microsoft.com/office/drawing/2014/chart" uri="{C3380CC4-5D6E-409C-BE32-E72D297353CC}">
                  <c16:uniqueId val="{0000000B-9C2E-B84B-B988-DEC9349E762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DIN OT Medium" panose="020B0504020101020102" pitchFamily="34" charset="77"/>
                    <a:ea typeface="Univers LT Std 47 Cn Lt" charset="0"/>
                    <a:cs typeface="Univers LT Std 47 Cn Lt" charset="0"/>
                  </a:defRPr>
                </a:pPr>
                <a:endParaRPr lang="fr-FR"/>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Sheet1!$A$2:$A$9</c:f>
              <c:strCache>
                <c:ptCount val="8"/>
                <c:pt idx="0">
                  <c:v>Equity</c:v>
                </c:pt>
                <c:pt idx="1">
                  <c:v>Bonds</c:v>
                </c:pt>
                <c:pt idx="2">
                  <c:v>Mixed</c:v>
                </c:pt>
                <c:pt idx="3">
                  <c:v>MM</c:v>
                </c:pt>
                <c:pt idx="4">
                  <c:v>Guaranteed</c:v>
                </c:pt>
                <c:pt idx="5">
                  <c:v>ARIS</c:v>
                </c:pt>
                <c:pt idx="6">
                  <c:v>RE</c:v>
                </c:pt>
                <c:pt idx="7">
                  <c:v>Others</c:v>
                </c:pt>
              </c:strCache>
            </c:strRef>
          </c:cat>
          <c:val>
            <c:numRef>
              <c:f>Sheet1!$B$2:$B$9</c:f>
              <c:numCache>
                <c:formatCode>_-* #,##0.00\ [$€-140C]_-;\-* #,##0.00\ [$€-140C]_-;_-* "-"??\ [$€-140C]_-;_-@_-</c:formatCode>
                <c:ptCount val="8"/>
                <c:pt idx="0">
                  <c:v>124</c:v>
                </c:pt>
                <c:pt idx="1">
                  <c:v>64</c:v>
                </c:pt>
                <c:pt idx="2">
                  <c:v>9</c:v>
                </c:pt>
                <c:pt idx="7">
                  <c:v>3</c:v>
                </c:pt>
              </c:numCache>
            </c:numRef>
          </c:val>
          <c:extLst>
            <c:ext xmlns:c16="http://schemas.microsoft.com/office/drawing/2014/chart" uri="{C3380CC4-5D6E-409C-BE32-E72D297353CC}">
              <c16:uniqueId val="{0000000E-9C2E-B84B-B988-DEC9349E762C}"/>
            </c:ext>
          </c:extLst>
        </c:ser>
        <c:dLbls>
          <c:showLegendKey val="0"/>
          <c:showVal val="0"/>
          <c:showCatName val="0"/>
          <c:showSerName val="0"/>
          <c:showPercent val="0"/>
          <c:showBubbleSize val="0"/>
          <c:showLeaderLines val="0"/>
        </c:dLbls>
        <c:firstSliceAng val="0"/>
        <c:holeSize val="70"/>
      </c:doughnutChart>
      <c:spPr>
        <a:noFill/>
        <a:ln w="25400">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473893894116603E-2"/>
          <c:y val="1.8552351867959602E-2"/>
          <c:w val="0.90582423882004404"/>
          <c:h val="0.92761717136035804"/>
        </c:manualLayout>
      </c:layout>
      <c:doughnutChart>
        <c:varyColors val="1"/>
        <c:ser>
          <c:idx val="0"/>
          <c:order val="0"/>
          <c:tx>
            <c:strRef>
              <c:f>Sheet1!$B$1</c:f>
              <c:strCache>
                <c:ptCount val="1"/>
                <c:pt idx="0">
                  <c:v>Series 1</c:v>
                </c:pt>
              </c:strCache>
            </c:strRef>
          </c:tx>
          <c:dPt>
            <c:idx val="0"/>
            <c:bubble3D val="0"/>
            <c:spPr>
              <a:solidFill>
                <a:schemeClr val="bg2">
                  <a:lumMod val="60000"/>
                  <a:lumOff val="40000"/>
                </a:schemeClr>
              </a:solidFill>
              <a:ln w="31750">
                <a:noFill/>
              </a:ln>
              <a:effectLst/>
            </c:spPr>
            <c:extLst>
              <c:ext xmlns:c16="http://schemas.microsoft.com/office/drawing/2014/chart" uri="{C3380CC4-5D6E-409C-BE32-E72D297353CC}">
                <c16:uniqueId val="{00000001-888A-2842-9A0A-BB75848DB2D6}"/>
              </c:ext>
            </c:extLst>
          </c:dPt>
          <c:dPt>
            <c:idx val="1"/>
            <c:bubble3D val="0"/>
            <c:spPr>
              <a:solidFill>
                <a:schemeClr val="bg2">
                  <a:lumMod val="20000"/>
                  <a:lumOff val="80000"/>
                </a:schemeClr>
              </a:solidFill>
              <a:ln w="31750">
                <a:noFill/>
              </a:ln>
              <a:effectLst/>
            </c:spPr>
            <c:extLst>
              <c:ext xmlns:c16="http://schemas.microsoft.com/office/drawing/2014/chart" uri="{C3380CC4-5D6E-409C-BE32-E72D297353CC}">
                <c16:uniqueId val="{00000003-888A-2842-9A0A-BB75848DB2D6}"/>
              </c:ext>
            </c:extLst>
          </c:dPt>
          <c:dPt>
            <c:idx val="2"/>
            <c:bubble3D val="0"/>
            <c:spPr>
              <a:solidFill>
                <a:schemeClr val="bg2">
                  <a:lumMod val="75000"/>
                </a:schemeClr>
              </a:solidFill>
              <a:ln>
                <a:noFill/>
              </a:ln>
              <a:effectLst/>
            </c:spPr>
            <c:extLst>
              <c:ext xmlns:c16="http://schemas.microsoft.com/office/drawing/2014/chart" uri="{C3380CC4-5D6E-409C-BE32-E72D297353CC}">
                <c16:uniqueId val="{00000005-888A-2842-9A0A-BB75848DB2D6}"/>
              </c:ext>
            </c:extLst>
          </c:dPt>
          <c:dPt>
            <c:idx val="3"/>
            <c:bubble3D val="0"/>
            <c:spPr>
              <a:solidFill>
                <a:schemeClr val="bg2">
                  <a:lumMod val="50000"/>
                </a:schemeClr>
              </a:solidFill>
              <a:ln>
                <a:noFill/>
              </a:ln>
              <a:effectLst/>
            </c:spPr>
            <c:extLst>
              <c:ext xmlns:c16="http://schemas.microsoft.com/office/drawing/2014/chart" uri="{C3380CC4-5D6E-409C-BE32-E72D297353CC}">
                <c16:uniqueId val="{00000007-888A-2842-9A0A-BB75848DB2D6}"/>
              </c:ext>
            </c:extLst>
          </c:dPt>
          <c:dPt>
            <c:idx val="6"/>
            <c:bubble3D val="0"/>
            <c:spPr>
              <a:solidFill>
                <a:schemeClr val="tx1"/>
              </a:solidFill>
              <a:ln>
                <a:noFill/>
              </a:ln>
              <a:effectLst/>
            </c:spPr>
            <c:extLst>
              <c:ext xmlns:c16="http://schemas.microsoft.com/office/drawing/2014/chart" uri="{C3380CC4-5D6E-409C-BE32-E72D297353CC}">
                <c16:uniqueId val="{00000009-888A-2842-9A0A-BB75848DB2D6}"/>
              </c:ext>
            </c:extLst>
          </c:dPt>
          <c:dPt>
            <c:idx val="7"/>
            <c:bubble3D val="0"/>
            <c:spPr>
              <a:solidFill>
                <a:schemeClr val="bg1">
                  <a:lumMod val="50000"/>
                </a:schemeClr>
              </a:solidFill>
              <a:ln>
                <a:noFill/>
              </a:ln>
              <a:effectLst/>
            </c:spPr>
            <c:extLst>
              <c:ext xmlns:c16="http://schemas.microsoft.com/office/drawing/2014/chart" uri="{C3380CC4-5D6E-409C-BE32-E72D297353CC}">
                <c16:uniqueId val="{0000000B-888A-2842-9A0A-BB75848DB2D6}"/>
              </c:ext>
            </c:extLst>
          </c:dPt>
          <c:dLbls>
            <c:dLbl>
              <c:idx val="0"/>
              <c:layout>
                <c:manualLayout>
                  <c:x val="-0.15095313149564821"/>
                  <c:y val="8.082249942046494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88A-2842-9A0A-BB75848DB2D6}"/>
                </c:ext>
              </c:extLst>
            </c:dLbl>
            <c:dLbl>
              <c:idx val="1"/>
              <c:layout>
                <c:manualLayout>
                  <c:x val="-6.5649826673606262E-2"/>
                  <c:y val="-0.10726799279797865"/>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DIN OT Medium" panose="020B0504020101020102" pitchFamily="34" charset="77"/>
                      <a:ea typeface="Univers LT Std 47 Cn Lt" charset="0"/>
                      <a:cs typeface="Univers LT Std 47 Cn Lt" charset="0"/>
                    </a:defRPr>
                  </a:pPr>
                  <a:endParaRPr lang="fr-FR"/>
                </a:p>
              </c:txPr>
              <c:showLegendKey val="0"/>
              <c:showVal val="0"/>
              <c:showCatName val="0"/>
              <c:showSerName val="0"/>
              <c:showPercent val="1"/>
              <c:showBubbleSize val="0"/>
              <c:extLst>
                <c:ext xmlns:c15="http://schemas.microsoft.com/office/drawing/2012/chart" uri="{CE6537A1-D6FC-4f65-9D91-7224C49458BB}">
                  <c15:layout>
                    <c:manualLayout>
                      <c:w val="0.18817405377314847"/>
                      <c:h val="7.5178472831780724E-2"/>
                    </c:manualLayout>
                  </c15:layout>
                </c:ext>
                <c:ext xmlns:c16="http://schemas.microsoft.com/office/drawing/2014/chart" uri="{C3380CC4-5D6E-409C-BE32-E72D297353CC}">
                  <c16:uniqueId val="{00000003-888A-2842-9A0A-BB75848DB2D6}"/>
                </c:ext>
              </c:extLst>
            </c:dLbl>
            <c:dLbl>
              <c:idx val="2"/>
              <c:layout>
                <c:manualLayout>
                  <c:x val="0.14868753130186288"/>
                  <c:y val="-4.4568115518162504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88A-2842-9A0A-BB75848DB2D6}"/>
                </c:ext>
              </c:extLst>
            </c:dLbl>
            <c:dLbl>
              <c:idx val="3"/>
              <c:delete val="1"/>
              <c:extLst>
                <c:ext xmlns:c15="http://schemas.microsoft.com/office/drawing/2012/chart" uri="{CE6537A1-D6FC-4f65-9D91-7224C49458BB}"/>
                <c:ext xmlns:c16="http://schemas.microsoft.com/office/drawing/2014/chart" uri="{C3380CC4-5D6E-409C-BE32-E72D297353CC}">
                  <c16:uniqueId val="{00000007-888A-2842-9A0A-BB75848DB2D6}"/>
                </c:ext>
              </c:extLst>
            </c:dLbl>
            <c:dLbl>
              <c:idx val="4"/>
              <c:delete val="1"/>
              <c:extLst>
                <c:ext xmlns:c15="http://schemas.microsoft.com/office/drawing/2012/chart" uri="{CE6537A1-D6FC-4f65-9D91-7224C49458BB}"/>
                <c:ext xmlns:c16="http://schemas.microsoft.com/office/drawing/2014/chart" uri="{C3380CC4-5D6E-409C-BE32-E72D297353CC}">
                  <c16:uniqueId val="{0000000C-888A-2842-9A0A-BB75848DB2D6}"/>
                </c:ext>
              </c:extLst>
            </c:dLbl>
            <c:dLbl>
              <c:idx val="6"/>
              <c:layout>
                <c:manualLayout>
                  <c:x val="8.8340813046452735E-2"/>
                  <c:y val="7.386475521186883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888A-2842-9A0A-BB75848DB2D6}"/>
                </c:ext>
              </c:extLst>
            </c:dLbl>
            <c:dLbl>
              <c:idx val="7"/>
              <c:layout>
                <c:manualLayout>
                  <c:x val="7.2751257802961114E-2"/>
                  <c:y val="0.105521078874098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888A-2842-9A0A-BB75848DB2D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DIN OT Medium" panose="020B0504020101020102" pitchFamily="34" charset="77"/>
                    <a:ea typeface="Univers LT Std 47 Cn Lt" charset="0"/>
                    <a:cs typeface="Univers LT Std 47 Cn Lt" charset="0"/>
                  </a:defRPr>
                </a:pPr>
                <a:endParaRPr lang="fr-FR"/>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Sheet1!$A$2:$A$9</c:f>
              <c:strCache>
                <c:ptCount val="8"/>
                <c:pt idx="0">
                  <c:v>Equity</c:v>
                </c:pt>
                <c:pt idx="1">
                  <c:v>Bonds</c:v>
                </c:pt>
                <c:pt idx="2">
                  <c:v>Mixed</c:v>
                </c:pt>
                <c:pt idx="3">
                  <c:v>MM</c:v>
                </c:pt>
                <c:pt idx="4">
                  <c:v>Guaranteed</c:v>
                </c:pt>
                <c:pt idx="5">
                  <c:v>ARIS</c:v>
                </c:pt>
                <c:pt idx="6">
                  <c:v>RE</c:v>
                </c:pt>
                <c:pt idx="7">
                  <c:v>Others</c:v>
                </c:pt>
              </c:strCache>
            </c:strRef>
          </c:cat>
          <c:val>
            <c:numRef>
              <c:f>Sheet1!$B$2:$B$9</c:f>
              <c:numCache>
                <c:formatCode>_-* #,##0.00\ [$€-140C]_-;\-* #,##0.00\ [$€-140C]_-;_-* "-"??\ [$€-140C]_-;_-@_-</c:formatCode>
                <c:ptCount val="8"/>
                <c:pt idx="0">
                  <c:v>84</c:v>
                </c:pt>
                <c:pt idx="1">
                  <c:v>17</c:v>
                </c:pt>
                <c:pt idx="2">
                  <c:v>115</c:v>
                </c:pt>
                <c:pt idx="3">
                  <c:v>1</c:v>
                </c:pt>
                <c:pt idx="4">
                  <c:v>3</c:v>
                </c:pt>
              </c:numCache>
            </c:numRef>
          </c:val>
          <c:extLst>
            <c:ext xmlns:c16="http://schemas.microsoft.com/office/drawing/2014/chart" uri="{C3380CC4-5D6E-409C-BE32-E72D297353CC}">
              <c16:uniqueId val="{0000000E-888A-2842-9A0A-BB75848DB2D6}"/>
            </c:ext>
          </c:extLst>
        </c:ser>
        <c:dLbls>
          <c:showLegendKey val="0"/>
          <c:showVal val="0"/>
          <c:showCatName val="0"/>
          <c:showSerName val="0"/>
          <c:showPercent val="0"/>
          <c:showBubbleSize val="0"/>
          <c:showLeaderLines val="0"/>
        </c:dLbls>
        <c:firstSliceAng val="0"/>
        <c:holeSize val="70"/>
      </c:doughnutChart>
      <c:spPr>
        <a:noFill/>
        <a:ln w="25400">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473893894116603E-2"/>
          <c:y val="1.8552351867959602E-2"/>
          <c:w val="0.90582423882004404"/>
          <c:h val="0.92761717136035804"/>
        </c:manualLayout>
      </c:layout>
      <c:doughnutChart>
        <c:varyColors val="1"/>
        <c:ser>
          <c:idx val="0"/>
          <c:order val="0"/>
          <c:tx>
            <c:strRef>
              <c:f>Sheet1!$B$1</c:f>
              <c:strCache>
                <c:ptCount val="1"/>
                <c:pt idx="0">
                  <c:v>Series 1</c:v>
                </c:pt>
              </c:strCache>
            </c:strRef>
          </c:tx>
          <c:dPt>
            <c:idx val="0"/>
            <c:bubble3D val="0"/>
            <c:spPr>
              <a:solidFill>
                <a:schemeClr val="bg2">
                  <a:lumMod val="60000"/>
                  <a:lumOff val="40000"/>
                </a:schemeClr>
              </a:solidFill>
              <a:ln w="31750">
                <a:noFill/>
              </a:ln>
              <a:effectLst/>
            </c:spPr>
            <c:extLst>
              <c:ext xmlns:c16="http://schemas.microsoft.com/office/drawing/2014/chart" uri="{C3380CC4-5D6E-409C-BE32-E72D297353CC}">
                <c16:uniqueId val="{00000001-56D0-BB42-B7F6-7A971800CF97}"/>
              </c:ext>
            </c:extLst>
          </c:dPt>
          <c:dPt>
            <c:idx val="1"/>
            <c:bubble3D val="0"/>
            <c:spPr>
              <a:solidFill>
                <a:schemeClr val="bg2">
                  <a:lumMod val="20000"/>
                  <a:lumOff val="80000"/>
                </a:schemeClr>
              </a:solidFill>
              <a:ln w="31750">
                <a:noFill/>
              </a:ln>
              <a:effectLst/>
            </c:spPr>
            <c:extLst>
              <c:ext xmlns:c16="http://schemas.microsoft.com/office/drawing/2014/chart" uri="{C3380CC4-5D6E-409C-BE32-E72D297353CC}">
                <c16:uniqueId val="{00000003-56D0-BB42-B7F6-7A971800CF97}"/>
              </c:ext>
            </c:extLst>
          </c:dPt>
          <c:dPt>
            <c:idx val="2"/>
            <c:bubble3D val="0"/>
            <c:spPr>
              <a:solidFill>
                <a:schemeClr val="bg2">
                  <a:lumMod val="75000"/>
                </a:schemeClr>
              </a:solidFill>
              <a:ln>
                <a:noFill/>
              </a:ln>
              <a:effectLst/>
            </c:spPr>
            <c:extLst>
              <c:ext xmlns:c16="http://schemas.microsoft.com/office/drawing/2014/chart" uri="{C3380CC4-5D6E-409C-BE32-E72D297353CC}">
                <c16:uniqueId val="{00000005-56D0-BB42-B7F6-7A971800CF97}"/>
              </c:ext>
            </c:extLst>
          </c:dPt>
          <c:dPt>
            <c:idx val="3"/>
            <c:bubble3D val="0"/>
            <c:spPr>
              <a:solidFill>
                <a:schemeClr val="bg2">
                  <a:lumMod val="50000"/>
                </a:schemeClr>
              </a:solidFill>
              <a:ln>
                <a:noFill/>
              </a:ln>
              <a:effectLst/>
            </c:spPr>
            <c:extLst>
              <c:ext xmlns:c16="http://schemas.microsoft.com/office/drawing/2014/chart" uri="{C3380CC4-5D6E-409C-BE32-E72D297353CC}">
                <c16:uniqueId val="{00000007-56D0-BB42-B7F6-7A971800CF97}"/>
              </c:ext>
            </c:extLst>
          </c:dPt>
          <c:dPt>
            <c:idx val="6"/>
            <c:bubble3D val="0"/>
            <c:spPr>
              <a:solidFill>
                <a:schemeClr val="tx1"/>
              </a:solidFill>
              <a:ln>
                <a:noFill/>
              </a:ln>
              <a:effectLst/>
            </c:spPr>
            <c:extLst>
              <c:ext xmlns:c16="http://schemas.microsoft.com/office/drawing/2014/chart" uri="{C3380CC4-5D6E-409C-BE32-E72D297353CC}">
                <c16:uniqueId val="{00000009-56D0-BB42-B7F6-7A971800CF97}"/>
              </c:ext>
            </c:extLst>
          </c:dPt>
          <c:dPt>
            <c:idx val="7"/>
            <c:bubble3D val="0"/>
            <c:spPr>
              <a:solidFill>
                <a:schemeClr val="bg1">
                  <a:lumMod val="50000"/>
                </a:schemeClr>
              </a:solidFill>
              <a:ln>
                <a:noFill/>
              </a:ln>
              <a:effectLst/>
            </c:spPr>
            <c:extLst>
              <c:ext xmlns:c16="http://schemas.microsoft.com/office/drawing/2014/chart" uri="{C3380CC4-5D6E-409C-BE32-E72D297353CC}">
                <c16:uniqueId val="{0000000B-56D0-BB42-B7F6-7A971800CF97}"/>
              </c:ext>
            </c:extLst>
          </c:dPt>
          <c:dLbls>
            <c:dLbl>
              <c:idx val="0"/>
              <c:layout>
                <c:manualLayout>
                  <c:x val="-3.6629726376709026E-2"/>
                  <c:y val="0.1335830388575141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6D0-BB42-B7F6-7A971800CF97}"/>
                </c:ext>
              </c:extLst>
            </c:dLbl>
            <c:dLbl>
              <c:idx val="1"/>
              <c:layout>
                <c:manualLayout>
                  <c:x val="-0.11761501081857859"/>
                  <c:y val="8.2669949175398466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DIN OT Medium" panose="020B0504020101020102" pitchFamily="34" charset="77"/>
                      <a:ea typeface="Univers LT Std 47 Cn Lt" charset="0"/>
                      <a:cs typeface="Univers LT Std 47 Cn Lt" charset="0"/>
                    </a:defRPr>
                  </a:pPr>
                  <a:endParaRPr lang="fr-FR"/>
                </a:p>
              </c:txPr>
              <c:showLegendKey val="0"/>
              <c:showVal val="0"/>
              <c:showCatName val="0"/>
              <c:showSerName val="0"/>
              <c:showPercent val="1"/>
              <c:showBubbleSize val="0"/>
              <c:extLst>
                <c:ext xmlns:c15="http://schemas.microsoft.com/office/drawing/2012/chart" uri="{CE6537A1-D6FC-4f65-9D91-7224C49458BB}">
                  <c15:layout>
                    <c:manualLayout>
                      <c:w val="0.18817405377314847"/>
                      <c:h val="7.5178472831780724E-2"/>
                    </c:manualLayout>
                  </c15:layout>
                </c:ext>
                <c:ext xmlns:c16="http://schemas.microsoft.com/office/drawing/2014/chart" uri="{C3380CC4-5D6E-409C-BE32-E72D297353CC}">
                  <c16:uniqueId val="{00000003-56D0-BB42-B7F6-7A971800CF97}"/>
                </c:ext>
              </c:extLst>
            </c:dLbl>
            <c:dLbl>
              <c:idx val="2"/>
              <c:layout>
                <c:manualLayout>
                  <c:x val="-0.12512970837302337"/>
                  <c:y val="-6.039627734927726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6D0-BB42-B7F6-7A971800CF97}"/>
                </c:ext>
              </c:extLst>
            </c:dLbl>
            <c:dLbl>
              <c:idx val="3"/>
              <c:delete val="1"/>
              <c:extLst>
                <c:ext xmlns:c15="http://schemas.microsoft.com/office/drawing/2012/chart" uri="{CE6537A1-D6FC-4f65-9D91-7224C49458BB}"/>
                <c:ext xmlns:c16="http://schemas.microsoft.com/office/drawing/2014/chart" uri="{C3380CC4-5D6E-409C-BE32-E72D297353CC}">
                  <c16:uniqueId val="{00000007-56D0-BB42-B7F6-7A971800CF97}"/>
                </c:ext>
              </c:extLst>
            </c:dLbl>
            <c:dLbl>
              <c:idx val="4"/>
              <c:layout>
                <c:manualLayout>
                  <c:x val="5.2652944885426295E-2"/>
                  <c:y val="9.8043997682596404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C-56D0-BB42-B7F6-7A971800CF97}"/>
                </c:ext>
              </c:extLst>
            </c:dLbl>
            <c:dLbl>
              <c:idx val="6"/>
              <c:layout>
                <c:manualLayout>
                  <c:x val="0.15589555243491673"/>
                  <c:y val="-3.1656323662229521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56D0-BB42-B7F6-7A971800CF97}"/>
                </c:ext>
              </c:extLst>
            </c:dLbl>
            <c:dLbl>
              <c:idx val="7"/>
              <c:delete val="1"/>
              <c:extLst>
                <c:ext xmlns:c15="http://schemas.microsoft.com/office/drawing/2012/chart" uri="{CE6537A1-D6FC-4f65-9D91-7224C49458BB}"/>
                <c:ext xmlns:c16="http://schemas.microsoft.com/office/drawing/2014/chart" uri="{C3380CC4-5D6E-409C-BE32-E72D297353CC}">
                  <c16:uniqueId val="{0000000B-56D0-BB42-B7F6-7A971800CF9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DIN OT Medium" panose="020B0504020101020102" pitchFamily="34" charset="77"/>
                    <a:ea typeface="Univers LT Std 47 Cn Lt" charset="0"/>
                    <a:cs typeface="Univers LT Std 47 Cn Lt" charset="0"/>
                  </a:defRPr>
                </a:pPr>
                <a:endParaRPr lang="fr-FR"/>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Sheet1!$A$2:$A$9</c:f>
              <c:strCache>
                <c:ptCount val="8"/>
                <c:pt idx="0">
                  <c:v>Equity</c:v>
                </c:pt>
                <c:pt idx="1">
                  <c:v>Bonds</c:v>
                </c:pt>
                <c:pt idx="2">
                  <c:v>Mixed</c:v>
                </c:pt>
                <c:pt idx="3">
                  <c:v>MM</c:v>
                </c:pt>
                <c:pt idx="4">
                  <c:v>Guaranteed</c:v>
                </c:pt>
                <c:pt idx="5">
                  <c:v>ARIS</c:v>
                </c:pt>
                <c:pt idx="6">
                  <c:v>RE</c:v>
                </c:pt>
                <c:pt idx="7">
                  <c:v>Others</c:v>
                </c:pt>
              </c:strCache>
            </c:strRef>
          </c:cat>
          <c:val>
            <c:numRef>
              <c:f>Sheet1!$B$2:$B$9</c:f>
              <c:numCache>
                <c:formatCode>_-* #,##0.00\ [$€-140C]_-;\-* #,##0.00\ [$€-140C]_-;_-* "-"??\ [$€-140C]_-;_-@_-</c:formatCode>
                <c:ptCount val="8"/>
                <c:pt idx="0">
                  <c:v>3</c:v>
                </c:pt>
                <c:pt idx="1">
                  <c:v>4</c:v>
                </c:pt>
                <c:pt idx="2">
                  <c:v>8</c:v>
                </c:pt>
                <c:pt idx="3">
                  <c:v>1</c:v>
                </c:pt>
                <c:pt idx="6">
                  <c:v>15</c:v>
                </c:pt>
                <c:pt idx="7">
                  <c:v>2</c:v>
                </c:pt>
              </c:numCache>
            </c:numRef>
          </c:val>
          <c:extLst>
            <c:ext xmlns:c16="http://schemas.microsoft.com/office/drawing/2014/chart" uri="{C3380CC4-5D6E-409C-BE32-E72D297353CC}">
              <c16:uniqueId val="{0000000D-56D0-BB42-B7F6-7A971800CF97}"/>
            </c:ext>
          </c:extLst>
        </c:ser>
        <c:dLbls>
          <c:showLegendKey val="0"/>
          <c:showVal val="0"/>
          <c:showCatName val="0"/>
          <c:showSerName val="0"/>
          <c:showPercent val="0"/>
          <c:showBubbleSize val="0"/>
          <c:showLeaderLines val="0"/>
        </c:dLbls>
        <c:firstSliceAng val="0"/>
        <c:holeSize val="70"/>
      </c:doughnutChart>
      <c:spPr>
        <a:noFill/>
        <a:ln w="25400">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473893894116603E-2"/>
          <c:y val="1.8552351867959602E-2"/>
          <c:w val="0.90582423882004404"/>
          <c:h val="0.92761717136035804"/>
        </c:manualLayout>
      </c:layout>
      <c:doughnutChart>
        <c:varyColors val="1"/>
        <c:ser>
          <c:idx val="0"/>
          <c:order val="0"/>
          <c:tx>
            <c:strRef>
              <c:f>Sheet1!$B$1</c:f>
              <c:strCache>
                <c:ptCount val="1"/>
                <c:pt idx="0">
                  <c:v>Series 1</c:v>
                </c:pt>
              </c:strCache>
            </c:strRef>
          </c:tx>
          <c:dPt>
            <c:idx val="0"/>
            <c:bubble3D val="0"/>
            <c:spPr>
              <a:solidFill>
                <a:schemeClr val="bg2">
                  <a:lumMod val="60000"/>
                  <a:lumOff val="40000"/>
                </a:schemeClr>
              </a:solidFill>
              <a:ln>
                <a:noFill/>
              </a:ln>
              <a:effectLst/>
            </c:spPr>
            <c:extLst>
              <c:ext xmlns:c16="http://schemas.microsoft.com/office/drawing/2014/chart" uri="{C3380CC4-5D6E-409C-BE32-E72D297353CC}">
                <c16:uniqueId val="{00000001-ACA6-AA4B-B8DF-91EA95D6348B}"/>
              </c:ext>
            </c:extLst>
          </c:dPt>
          <c:dPt>
            <c:idx val="1"/>
            <c:bubble3D val="0"/>
            <c:spPr>
              <a:solidFill>
                <a:schemeClr val="bg2">
                  <a:lumMod val="20000"/>
                  <a:lumOff val="80000"/>
                </a:schemeClr>
              </a:solidFill>
              <a:ln w="31750">
                <a:noFill/>
              </a:ln>
              <a:effectLst/>
            </c:spPr>
            <c:extLst>
              <c:ext xmlns:c16="http://schemas.microsoft.com/office/drawing/2014/chart" uri="{C3380CC4-5D6E-409C-BE32-E72D297353CC}">
                <c16:uniqueId val="{00000003-ACA6-AA4B-B8DF-91EA95D6348B}"/>
              </c:ext>
            </c:extLst>
          </c:dPt>
          <c:dPt>
            <c:idx val="2"/>
            <c:bubble3D val="0"/>
            <c:spPr>
              <a:solidFill>
                <a:schemeClr val="bg2">
                  <a:lumMod val="75000"/>
                </a:schemeClr>
              </a:solidFill>
              <a:ln>
                <a:noFill/>
              </a:ln>
              <a:effectLst/>
            </c:spPr>
            <c:extLst>
              <c:ext xmlns:c16="http://schemas.microsoft.com/office/drawing/2014/chart" uri="{C3380CC4-5D6E-409C-BE32-E72D297353CC}">
                <c16:uniqueId val="{00000005-ACA6-AA4B-B8DF-91EA95D6348B}"/>
              </c:ext>
            </c:extLst>
          </c:dPt>
          <c:dPt>
            <c:idx val="3"/>
            <c:bubble3D val="0"/>
            <c:spPr>
              <a:solidFill>
                <a:schemeClr val="bg2">
                  <a:lumMod val="50000"/>
                </a:schemeClr>
              </a:solidFill>
              <a:ln>
                <a:noFill/>
              </a:ln>
              <a:effectLst/>
            </c:spPr>
            <c:extLst>
              <c:ext xmlns:c16="http://schemas.microsoft.com/office/drawing/2014/chart" uri="{C3380CC4-5D6E-409C-BE32-E72D297353CC}">
                <c16:uniqueId val="{00000007-ACA6-AA4B-B8DF-91EA95D6348B}"/>
              </c:ext>
            </c:extLst>
          </c:dPt>
          <c:dPt>
            <c:idx val="6"/>
            <c:bubble3D val="0"/>
            <c:spPr>
              <a:solidFill>
                <a:schemeClr val="tx1"/>
              </a:solidFill>
              <a:ln>
                <a:noFill/>
              </a:ln>
              <a:effectLst/>
            </c:spPr>
            <c:extLst>
              <c:ext xmlns:c16="http://schemas.microsoft.com/office/drawing/2014/chart" uri="{C3380CC4-5D6E-409C-BE32-E72D297353CC}">
                <c16:uniqueId val="{00000009-ACA6-AA4B-B8DF-91EA95D6348B}"/>
              </c:ext>
            </c:extLst>
          </c:dPt>
          <c:dPt>
            <c:idx val="7"/>
            <c:bubble3D val="0"/>
            <c:spPr>
              <a:solidFill>
                <a:schemeClr val="bg1">
                  <a:lumMod val="50000"/>
                </a:schemeClr>
              </a:solidFill>
              <a:ln w="31750">
                <a:noFill/>
              </a:ln>
              <a:effectLst/>
            </c:spPr>
            <c:extLst>
              <c:ext xmlns:c16="http://schemas.microsoft.com/office/drawing/2014/chart" uri="{C3380CC4-5D6E-409C-BE32-E72D297353CC}">
                <c16:uniqueId val="{0000000B-ACA6-AA4B-B8DF-91EA95D6348B}"/>
              </c:ext>
            </c:extLst>
          </c:dPt>
          <c:dLbls>
            <c:dLbl>
              <c:idx val="0"/>
              <c:layout>
                <c:manualLayout>
                  <c:x val="-7.8201873692686899E-2"/>
                  <c:y val="0.1124788230826944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CA6-AA4B-B8DF-91EA95D6348B}"/>
                </c:ext>
              </c:extLst>
            </c:dLbl>
            <c:dLbl>
              <c:idx val="1"/>
              <c:layout>
                <c:manualLayout>
                  <c:x val="-0.12281152923307581"/>
                  <c:y val="-0.10726799279797875"/>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DIN OT Medium" panose="020B0504020101020102" pitchFamily="34" charset="77"/>
                      <a:ea typeface="Univers LT Std 47 Cn Lt" charset="0"/>
                      <a:cs typeface="Univers LT Std 47 Cn Lt" charset="0"/>
                    </a:defRPr>
                  </a:pPr>
                  <a:endParaRPr lang="fr-FR"/>
                </a:p>
              </c:txPr>
              <c:showLegendKey val="0"/>
              <c:showVal val="0"/>
              <c:showCatName val="0"/>
              <c:showSerName val="0"/>
              <c:showPercent val="1"/>
              <c:showBubbleSize val="0"/>
              <c:extLst>
                <c:ext xmlns:c15="http://schemas.microsoft.com/office/drawing/2012/chart" uri="{CE6537A1-D6FC-4f65-9D91-7224C49458BB}">
                  <c15:layout>
                    <c:manualLayout>
                      <c:w val="0.18817405377314847"/>
                      <c:h val="7.5178472831780724E-2"/>
                    </c:manualLayout>
                  </c15:layout>
                </c:ext>
                <c:ext xmlns:c16="http://schemas.microsoft.com/office/drawing/2014/chart" uri="{C3380CC4-5D6E-409C-BE32-E72D297353CC}">
                  <c16:uniqueId val="{00000003-ACA6-AA4B-B8DF-91EA95D6348B}"/>
                </c:ext>
              </c:extLst>
            </c:dLbl>
            <c:dLbl>
              <c:idx val="2"/>
              <c:layout>
                <c:manualLayout>
                  <c:x val="0.15388404971636011"/>
                  <c:y val="-2.3596839685231454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CA6-AA4B-B8DF-91EA95D6348B}"/>
                </c:ext>
              </c:extLst>
            </c:dLbl>
            <c:dLbl>
              <c:idx val="3"/>
              <c:layout>
                <c:manualLayout>
                  <c:x val="8.4640646430523825E-2"/>
                  <c:y val="0.1114136417983118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CA6-AA4B-B8DF-91EA95D6348B}"/>
                </c:ext>
              </c:extLst>
            </c:dLbl>
            <c:dLbl>
              <c:idx val="4"/>
              <c:delete val="1"/>
              <c:extLst>
                <c:ext xmlns:c15="http://schemas.microsoft.com/office/drawing/2012/chart" uri="{CE6537A1-D6FC-4f65-9D91-7224C49458BB}"/>
                <c:ext xmlns:c16="http://schemas.microsoft.com/office/drawing/2014/chart" uri="{C3380CC4-5D6E-409C-BE32-E72D297353CC}">
                  <c16:uniqueId val="{0000000C-ACA6-AA4B-B8DF-91EA95D6348B}"/>
                </c:ext>
              </c:extLst>
            </c:dLbl>
            <c:dLbl>
              <c:idx val="5"/>
              <c:delete val="1"/>
              <c:extLst>
                <c:ext xmlns:c15="http://schemas.microsoft.com/office/drawing/2012/chart" uri="{CE6537A1-D6FC-4f65-9D91-7224C49458BB}"/>
                <c:ext xmlns:c16="http://schemas.microsoft.com/office/drawing/2014/chart" uri="{C3380CC4-5D6E-409C-BE32-E72D297353CC}">
                  <c16:uniqueId val="{0000000E-ACA6-AA4B-B8DF-91EA95D6348B}"/>
                </c:ext>
              </c:extLst>
            </c:dLbl>
            <c:dLbl>
              <c:idx val="6"/>
              <c:delete val="1"/>
              <c:extLst>
                <c:ext xmlns:c15="http://schemas.microsoft.com/office/drawing/2012/chart" uri="{CE6537A1-D6FC-4f65-9D91-7224C49458BB}"/>
                <c:ext xmlns:c16="http://schemas.microsoft.com/office/drawing/2014/chart" uri="{C3380CC4-5D6E-409C-BE32-E72D297353CC}">
                  <c16:uniqueId val="{00000009-ACA6-AA4B-B8DF-91EA95D6348B}"/>
                </c:ext>
              </c:extLst>
            </c:dLbl>
            <c:dLbl>
              <c:idx val="7"/>
              <c:delete val="1"/>
              <c:extLst>
                <c:ext xmlns:c15="http://schemas.microsoft.com/office/drawing/2012/chart" uri="{CE6537A1-D6FC-4f65-9D91-7224C49458BB}"/>
                <c:ext xmlns:c16="http://schemas.microsoft.com/office/drawing/2014/chart" uri="{C3380CC4-5D6E-409C-BE32-E72D297353CC}">
                  <c16:uniqueId val="{0000000B-ACA6-AA4B-B8DF-91EA95D6348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DIN OT Medium" panose="020B0504020101020102" pitchFamily="34" charset="77"/>
                    <a:ea typeface="Univers LT Std 47 Cn Lt" charset="0"/>
                    <a:cs typeface="Univers LT Std 47 Cn Lt" charset="0"/>
                  </a:defRPr>
                </a:pPr>
                <a:endParaRPr lang="fr-FR"/>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Sheet1!$A$2:$A$9</c:f>
              <c:strCache>
                <c:ptCount val="8"/>
                <c:pt idx="0">
                  <c:v>Equity</c:v>
                </c:pt>
                <c:pt idx="1">
                  <c:v>Bonds</c:v>
                </c:pt>
                <c:pt idx="2">
                  <c:v>Mixed</c:v>
                </c:pt>
                <c:pt idx="3">
                  <c:v>MM</c:v>
                </c:pt>
                <c:pt idx="4">
                  <c:v>Guaranteed</c:v>
                </c:pt>
                <c:pt idx="5">
                  <c:v>ARIS</c:v>
                </c:pt>
                <c:pt idx="6">
                  <c:v>RE</c:v>
                </c:pt>
                <c:pt idx="7">
                  <c:v>Others</c:v>
                </c:pt>
              </c:strCache>
            </c:strRef>
          </c:cat>
          <c:val>
            <c:numRef>
              <c:f>Sheet1!$B$2:$B$9</c:f>
              <c:numCache>
                <c:formatCode>_-* #,##0.00\ [$€-140C]_-;\-* #,##0.00\ [$€-140C]_-;_-* "-"??\ [$€-140C]_-;_-@_-</c:formatCode>
                <c:ptCount val="8"/>
                <c:pt idx="0">
                  <c:v>68</c:v>
                </c:pt>
                <c:pt idx="1">
                  <c:v>159</c:v>
                </c:pt>
                <c:pt idx="2">
                  <c:v>134</c:v>
                </c:pt>
                <c:pt idx="3">
                  <c:v>20</c:v>
                </c:pt>
                <c:pt idx="4">
                  <c:v>10</c:v>
                </c:pt>
                <c:pt idx="5">
                  <c:v>7</c:v>
                </c:pt>
                <c:pt idx="6">
                  <c:v>0</c:v>
                </c:pt>
                <c:pt idx="7">
                  <c:v>4</c:v>
                </c:pt>
              </c:numCache>
            </c:numRef>
          </c:val>
          <c:extLst>
            <c:ext xmlns:c16="http://schemas.microsoft.com/office/drawing/2014/chart" uri="{C3380CC4-5D6E-409C-BE32-E72D297353CC}">
              <c16:uniqueId val="{0000000D-ACA6-AA4B-B8DF-91EA95D6348B}"/>
            </c:ext>
          </c:extLst>
        </c:ser>
        <c:dLbls>
          <c:showLegendKey val="0"/>
          <c:showVal val="0"/>
          <c:showCatName val="0"/>
          <c:showSerName val="0"/>
          <c:showPercent val="0"/>
          <c:showBubbleSize val="0"/>
          <c:showLeaderLines val="0"/>
        </c:dLbls>
        <c:firstSliceAng val="0"/>
        <c:holeSize val="70"/>
      </c:doughnutChart>
      <c:spPr>
        <a:noFill/>
        <a:ln w="25400">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2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0.03319</cdr:x>
      <cdr:y>0.89839</cdr:y>
    </cdr:to>
    <cdr:sp macro="" textlink="">
      <cdr:nvSpPr>
        <cdr:cNvPr id="2" name="ZoneTexte 1">
          <a:extLst xmlns:a="http://schemas.openxmlformats.org/drawingml/2006/main">
            <a:ext uri="{FF2B5EF4-FFF2-40B4-BE49-F238E27FC236}">
              <a16:creationId xmlns:a16="http://schemas.microsoft.com/office/drawing/2014/main" id="{F7DCF812-12AA-6840-C959-CB1659BCCD9A}"/>
            </a:ext>
          </a:extLst>
        </cdr:cNvPr>
        <cdr:cNvSpPr txBox="1"/>
      </cdr:nvSpPr>
      <cdr:spPr>
        <a:xfrm xmlns:a="http://schemas.openxmlformats.org/drawingml/2006/main" rot="16200000">
          <a:off x="-1434353" y="1434353"/>
          <a:ext cx="3120838" cy="2521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r-FR" sz="1100"/>
            <a:t>Ratio of households' total financial assets to GDP</a:t>
          </a:r>
        </a:p>
      </cdr:txBody>
    </cdr:sp>
  </cdr:relSizeAnchor>
  <cdr:relSizeAnchor xmlns:cdr="http://schemas.openxmlformats.org/drawingml/2006/chartDrawing">
    <cdr:from>
      <cdr:x>0.96681</cdr:x>
      <cdr:y>0</cdr:y>
    </cdr:from>
    <cdr:to>
      <cdr:x>1</cdr:x>
      <cdr:y>0.89839</cdr:y>
    </cdr:to>
    <cdr:sp macro="" textlink="">
      <cdr:nvSpPr>
        <cdr:cNvPr id="3" name="ZoneTexte 1">
          <a:extLst xmlns:a="http://schemas.openxmlformats.org/drawingml/2006/main">
            <a:ext uri="{FF2B5EF4-FFF2-40B4-BE49-F238E27FC236}">
              <a16:creationId xmlns:a16="http://schemas.microsoft.com/office/drawing/2014/main" id="{BDC2C77F-EE49-E18A-9E38-03F6A09770EF}"/>
            </a:ext>
          </a:extLst>
        </cdr:cNvPr>
        <cdr:cNvSpPr txBox="1"/>
      </cdr:nvSpPr>
      <cdr:spPr>
        <a:xfrm xmlns:a="http://schemas.openxmlformats.org/drawingml/2006/main" rot="5400000">
          <a:off x="5911104" y="1434353"/>
          <a:ext cx="3120838" cy="2521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1100"/>
            <a:t>Ratio of public expenditure on old-age and survivor benefits to GDP</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0.94488</cdr:y>
    </cdr:from>
    <cdr:to>
      <cdr:x>0.78714</cdr:x>
      <cdr:y>1</cdr:y>
    </cdr:to>
    <cdr:sp macro="" textlink="">
      <cdr:nvSpPr>
        <cdr:cNvPr id="2" name="ZoneTexte 1">
          <a:extLst xmlns:a="http://schemas.openxmlformats.org/drawingml/2006/main">
            <a:ext uri="{FF2B5EF4-FFF2-40B4-BE49-F238E27FC236}">
              <a16:creationId xmlns:a16="http://schemas.microsoft.com/office/drawing/2014/main" id="{A76FB948-FB2F-56E8-7DE0-CF67A2FF2F68}"/>
            </a:ext>
          </a:extLst>
        </cdr:cNvPr>
        <cdr:cNvSpPr txBox="1"/>
      </cdr:nvSpPr>
      <cdr:spPr>
        <a:xfrm xmlns:a="http://schemas.openxmlformats.org/drawingml/2006/main">
          <a:off x="0" y="4081882"/>
          <a:ext cx="5667408" cy="23811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200" dirty="0">
              <a:solidFill>
                <a:schemeClr val="tx1"/>
              </a:solidFill>
              <a:latin typeface="Calibri" panose="020F0502020204030204" pitchFamily="34" charset="0"/>
              <a:ea typeface="Calibri" panose="020F0502020204030204" pitchFamily="34" charset="0"/>
              <a:cs typeface="Calibri" panose="020F0502020204030204" pitchFamily="34" charset="0"/>
            </a:rPr>
            <a:t>SOURCE: Banque</a:t>
          </a:r>
          <a:r>
            <a:rPr lang="fr-FR" sz="1200" baseline="0" dirty="0">
              <a:solidFill>
                <a:schemeClr val="tx1"/>
              </a:solidFill>
              <a:latin typeface="Calibri" panose="020F0502020204030204" pitchFamily="34" charset="0"/>
              <a:ea typeface="Calibri" panose="020F0502020204030204" pitchFamily="34" charset="0"/>
              <a:cs typeface="Calibri" panose="020F0502020204030204" pitchFamily="34" charset="0"/>
            </a:rPr>
            <a:t> de France - Compilation et calculs IEM Finance</a:t>
          </a:r>
          <a:endParaRPr lang="fr-FR"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0.95703</cdr:y>
    </cdr:from>
    <cdr:to>
      <cdr:x>0.78714</cdr:x>
      <cdr:y>1</cdr:y>
    </cdr:to>
    <cdr:sp macro="" textlink="">
      <cdr:nvSpPr>
        <cdr:cNvPr id="2" name="ZoneTexte 1">
          <a:extLst xmlns:a="http://schemas.openxmlformats.org/drawingml/2006/main">
            <a:ext uri="{FF2B5EF4-FFF2-40B4-BE49-F238E27FC236}">
              <a16:creationId xmlns:a16="http://schemas.microsoft.com/office/drawing/2014/main" id="{0BCDD4D2-3C09-BB34-F93E-4C97848B9466}"/>
            </a:ext>
          </a:extLst>
        </cdr:cNvPr>
        <cdr:cNvSpPr txBox="1"/>
      </cdr:nvSpPr>
      <cdr:spPr>
        <a:xfrm xmlns:a="http://schemas.openxmlformats.org/drawingml/2006/main">
          <a:off x="0" y="4810746"/>
          <a:ext cx="6454435" cy="21602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200" dirty="0">
              <a:solidFill>
                <a:schemeClr val="tx1"/>
              </a:solidFill>
              <a:latin typeface="Calibri" panose="020F0502020204030204" pitchFamily="34" charset="0"/>
              <a:ea typeface="Calibri" panose="020F0502020204030204" pitchFamily="34" charset="0"/>
              <a:cs typeface="Calibri" panose="020F0502020204030204" pitchFamily="34" charset="0"/>
            </a:rPr>
            <a:t>SOURCE: Banque</a:t>
          </a:r>
          <a:r>
            <a:rPr lang="fr-FR" sz="1200" baseline="0" dirty="0">
              <a:solidFill>
                <a:schemeClr val="tx1"/>
              </a:solidFill>
              <a:latin typeface="Calibri" panose="020F0502020204030204" pitchFamily="34" charset="0"/>
              <a:ea typeface="Calibri" panose="020F0502020204030204" pitchFamily="34" charset="0"/>
              <a:cs typeface="Calibri" panose="020F0502020204030204" pitchFamily="34" charset="0"/>
            </a:rPr>
            <a:t> de France, France Assureurs - Compilation et calculs IEM Finance</a:t>
          </a:r>
          <a:endParaRPr lang="fr-FR"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cdr:txBody>
    </cdr:sp>
  </cdr:relSizeAnchor>
  <cdr:relSizeAnchor xmlns:cdr="http://schemas.openxmlformats.org/drawingml/2006/chartDrawing">
    <cdr:from>
      <cdr:x>0.18951</cdr:x>
      <cdr:y>0</cdr:y>
    </cdr:from>
    <cdr:to>
      <cdr:x>0.84193</cdr:x>
      <cdr:y>0.13467</cdr:y>
    </cdr:to>
    <cdr:sp macro="" textlink="">
      <cdr:nvSpPr>
        <cdr:cNvPr id="3" name="ZoneTexte 2">
          <a:extLst xmlns:a="http://schemas.openxmlformats.org/drawingml/2006/main">
            <a:ext uri="{FF2B5EF4-FFF2-40B4-BE49-F238E27FC236}">
              <a16:creationId xmlns:a16="http://schemas.microsoft.com/office/drawing/2014/main" id="{BEF54084-4D18-DAEA-29CF-5E951590D9BB}"/>
            </a:ext>
          </a:extLst>
        </cdr:cNvPr>
        <cdr:cNvSpPr txBox="1"/>
      </cdr:nvSpPr>
      <cdr:spPr>
        <a:xfrm xmlns:a="http://schemas.openxmlformats.org/drawingml/2006/main">
          <a:off x="1553962" y="-1210542"/>
          <a:ext cx="5349750" cy="6769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r-FR" sz="1400" b="1" dirty="0">
              <a:solidFill>
                <a:schemeClr val="tx1"/>
              </a:solidFill>
              <a:latin typeface="Arial Narrow" panose="020B0606020202030204" pitchFamily="34" charset="0"/>
              <a:cs typeface="Arial" panose="020B0604020202020204" pitchFamily="34" charset="0"/>
            </a:rPr>
            <a:t>Indice</a:t>
          </a:r>
          <a:r>
            <a:rPr lang="fr-FR" sz="1400" b="1" baseline="0" dirty="0">
              <a:solidFill>
                <a:schemeClr val="tx1"/>
              </a:solidFill>
              <a:latin typeface="Arial Narrow" panose="020B0606020202030204" pitchFamily="34" charset="0"/>
              <a:cs typeface="Arial" panose="020B0604020202020204" pitchFamily="34" charset="0"/>
            </a:rPr>
            <a:t> OEE de Performance de </a:t>
          </a:r>
          <a:br>
            <a:rPr lang="fr-FR" sz="1400" b="1" baseline="0" dirty="0">
              <a:solidFill>
                <a:schemeClr val="tx1"/>
              </a:solidFill>
              <a:latin typeface="Arial Narrow" panose="020B0606020202030204" pitchFamily="34" charset="0"/>
              <a:cs typeface="Arial" panose="020B0604020202020204" pitchFamily="34" charset="0"/>
            </a:rPr>
          </a:br>
          <a:r>
            <a:rPr lang="fr-FR" sz="1400" b="1" baseline="0" dirty="0">
              <a:solidFill>
                <a:schemeClr val="tx1"/>
              </a:solidFill>
              <a:latin typeface="Arial Narrow" panose="020B0606020202030204" pitchFamily="34" charset="0"/>
              <a:cs typeface="Arial" panose="020B0604020202020204" pitchFamily="34" charset="0"/>
            </a:rPr>
            <a:t>l'Epargne Financière des Ménages Français</a:t>
          </a:r>
          <a:endParaRPr lang="fr-FR" sz="1400" b="1" dirty="0">
            <a:solidFill>
              <a:schemeClr val="tx1"/>
            </a:solidFill>
            <a:latin typeface="Arial Narrow" panose="020B0606020202030204" pitchFamily="34" charset="0"/>
            <a:cs typeface="Arial" panose="020B06040202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0.01754</cdr:x>
      <cdr:y>0.94315</cdr:y>
    </cdr:from>
    <cdr:to>
      <cdr:x>0.8106</cdr:x>
      <cdr:y>1</cdr:y>
    </cdr:to>
    <cdr:sp macro="" textlink="">
      <cdr:nvSpPr>
        <cdr:cNvPr id="2" name="ZoneTexte 1">
          <a:extLst xmlns:a="http://schemas.openxmlformats.org/drawingml/2006/main">
            <a:ext uri="{FF2B5EF4-FFF2-40B4-BE49-F238E27FC236}">
              <a16:creationId xmlns:a16="http://schemas.microsoft.com/office/drawing/2014/main" id="{D4BE2CAB-6016-ADD2-98C4-CCBB78771A54}"/>
            </a:ext>
          </a:extLst>
        </cdr:cNvPr>
        <cdr:cNvSpPr txBox="1"/>
      </cdr:nvSpPr>
      <cdr:spPr>
        <a:xfrm xmlns:a="http://schemas.openxmlformats.org/drawingml/2006/main">
          <a:off x="144016" y="4685750"/>
          <a:ext cx="6510159" cy="28244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200" dirty="0">
              <a:solidFill>
                <a:schemeClr val="tx1"/>
              </a:solidFill>
              <a:latin typeface="Calibri" panose="020F0502020204030204" pitchFamily="34" charset="0"/>
              <a:ea typeface="Calibri" panose="020F0502020204030204" pitchFamily="34" charset="0"/>
              <a:cs typeface="Calibri" panose="020F0502020204030204" pitchFamily="34" charset="0"/>
            </a:rPr>
            <a:t>SOURCE: Banque</a:t>
          </a:r>
          <a:r>
            <a:rPr lang="fr-FR" sz="1200" baseline="0" dirty="0">
              <a:solidFill>
                <a:schemeClr val="tx1"/>
              </a:solidFill>
              <a:latin typeface="Calibri" panose="020F0502020204030204" pitchFamily="34" charset="0"/>
              <a:ea typeface="Calibri" panose="020F0502020204030204" pitchFamily="34" charset="0"/>
              <a:cs typeface="Calibri" panose="020F0502020204030204" pitchFamily="34" charset="0"/>
            </a:rPr>
            <a:t> de France, France Assureurs - Compilation et calculs IEM Finance</a:t>
          </a:r>
          <a:endParaRPr lang="fr-FR"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cdr:txBody>
    </cdr:sp>
  </cdr:relSizeAnchor>
  <cdr:relSizeAnchor xmlns:cdr="http://schemas.openxmlformats.org/drawingml/2006/chartDrawing">
    <cdr:from>
      <cdr:x>0.05711</cdr:x>
      <cdr:y>0.71012</cdr:y>
    </cdr:from>
    <cdr:to>
      <cdr:x>0.74075</cdr:x>
      <cdr:y>0.84057</cdr:y>
    </cdr:to>
    <cdr:sp macro="" textlink="">
      <cdr:nvSpPr>
        <cdr:cNvPr id="3" name="ZoneTexte 2">
          <a:extLst xmlns:a="http://schemas.openxmlformats.org/drawingml/2006/main">
            <a:ext uri="{FF2B5EF4-FFF2-40B4-BE49-F238E27FC236}">
              <a16:creationId xmlns:a16="http://schemas.microsoft.com/office/drawing/2014/main" id="{92DD203E-7280-EE83-B464-DDEF2AE194BB}"/>
            </a:ext>
          </a:extLst>
        </cdr:cNvPr>
        <cdr:cNvSpPr txBox="1"/>
      </cdr:nvSpPr>
      <cdr:spPr>
        <a:xfrm xmlns:a="http://schemas.openxmlformats.org/drawingml/2006/main">
          <a:off x="468811" y="3528031"/>
          <a:ext cx="5611941" cy="64807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050" dirty="0">
              <a:solidFill>
                <a:schemeClr val="tx1"/>
              </a:solidFill>
              <a:latin typeface="Arial Narrow" panose="020B0606020202030204" pitchFamily="34" charset="0"/>
            </a:rPr>
            <a:t>Performance</a:t>
          </a:r>
          <a:r>
            <a:rPr lang="fr-FR" sz="1050" baseline="0" dirty="0">
              <a:solidFill>
                <a:schemeClr val="tx1"/>
              </a:solidFill>
              <a:latin typeface="Arial Narrow" panose="020B0606020202030204" pitchFamily="34" charset="0"/>
            </a:rPr>
            <a:t> annuelle moyenne sur 11 ans et 3 trimestres = 2,31% </a:t>
          </a:r>
        </a:p>
        <a:p xmlns:a="http://schemas.openxmlformats.org/drawingml/2006/main">
          <a:r>
            <a:rPr lang="fr-FR" sz="1050" baseline="0" dirty="0">
              <a:solidFill>
                <a:schemeClr val="tx1"/>
              </a:solidFill>
              <a:latin typeface="Arial Narrow" panose="020B0606020202030204" pitchFamily="34" charset="0"/>
            </a:rPr>
            <a:t>Contribution des produits de taux = 1,21%</a:t>
          </a:r>
        </a:p>
        <a:p xmlns:a="http://schemas.openxmlformats.org/drawingml/2006/main">
          <a:r>
            <a:rPr lang="fr-FR" sz="1050" baseline="0" dirty="0">
              <a:solidFill>
                <a:schemeClr val="tx1"/>
              </a:solidFill>
              <a:latin typeface="Arial Narrow" panose="020B0606020202030204" pitchFamily="34" charset="0"/>
            </a:rPr>
            <a:t>Contribution des produits de fonds propres = 1,09%</a:t>
          </a:r>
          <a:endParaRPr lang="fr-FR" sz="1050" dirty="0">
            <a:solidFill>
              <a:schemeClr val="tx1"/>
            </a:solidFill>
            <a:latin typeface="Arial Narrow" panose="020B060602020203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0.92164</cdr:y>
    </cdr:from>
    <cdr:to>
      <cdr:x>0.79306</cdr:x>
      <cdr:y>0.97849</cdr:y>
    </cdr:to>
    <cdr:sp macro="" textlink="">
      <cdr:nvSpPr>
        <cdr:cNvPr id="2" name="ZoneTexte 1">
          <a:extLst xmlns:a="http://schemas.openxmlformats.org/drawingml/2006/main">
            <a:ext uri="{FF2B5EF4-FFF2-40B4-BE49-F238E27FC236}">
              <a16:creationId xmlns:a16="http://schemas.microsoft.com/office/drawing/2014/main" id="{D4BE2CAB-6016-ADD2-98C4-CCBB78771A54}"/>
            </a:ext>
          </a:extLst>
        </cdr:cNvPr>
        <cdr:cNvSpPr txBox="1"/>
      </cdr:nvSpPr>
      <cdr:spPr>
        <a:xfrm xmlns:a="http://schemas.openxmlformats.org/drawingml/2006/main">
          <a:off x="0" y="4579199"/>
          <a:ext cx="6526567" cy="28246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200" dirty="0">
              <a:solidFill>
                <a:schemeClr val="tx1"/>
              </a:solidFill>
              <a:latin typeface="Calibri" panose="020F0502020204030204" pitchFamily="34" charset="0"/>
              <a:ea typeface="Calibri" panose="020F0502020204030204" pitchFamily="34" charset="0"/>
              <a:cs typeface="Calibri" panose="020F0502020204030204" pitchFamily="34" charset="0"/>
            </a:rPr>
            <a:t>SOURCE: Banque</a:t>
          </a:r>
          <a:r>
            <a:rPr lang="fr-FR" sz="1200" baseline="0" dirty="0">
              <a:solidFill>
                <a:schemeClr val="tx1"/>
              </a:solidFill>
              <a:latin typeface="Calibri" panose="020F0502020204030204" pitchFamily="34" charset="0"/>
              <a:ea typeface="Calibri" panose="020F0502020204030204" pitchFamily="34" charset="0"/>
              <a:cs typeface="Calibri" panose="020F0502020204030204" pitchFamily="34" charset="0"/>
            </a:rPr>
            <a:t> de France, France Assureurs - Compilation et calculs IEM Finance</a:t>
          </a:r>
          <a:endParaRPr lang="fr-FR"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ED4542-17E1-494C-BFC9-BA9ED832C194}" type="datetimeFigureOut">
              <a:rPr lang="fr-FR" smtClean="0"/>
              <a:t>30/01/2025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A3002E-000E-4A47-8A41-01704C8BAEEA}" type="slidenum">
              <a:rPr lang="fr-FR" smtClean="0"/>
              <a:t>‹N°›</a:t>
            </a:fld>
            <a:endParaRPr lang="fr-FR"/>
          </a:p>
        </p:txBody>
      </p:sp>
    </p:spTree>
    <p:extLst>
      <p:ext uri="{BB962C8B-B14F-4D97-AF65-F5344CB8AC3E}">
        <p14:creationId xmlns:p14="http://schemas.microsoft.com/office/powerpoint/2010/main" val="1943178804"/>
      </p:ext>
    </p:extLst>
  </p:cSld>
  <p:clrMap bg1="lt1" tx1="dk1" bg2="lt2" tx2="dk2" accent1="accent1" accent2="accent2" accent3="accent3" accent4="accent4" accent5="accent5" accent6="accent6" hlink="hlink" folHlink="folHlink"/>
  <p:notesStyle>
    <a:lvl1pPr marL="0" algn="l" defTabSz="1301191" rtl="0" eaLnBrk="1" latinLnBrk="0" hangingPunct="1">
      <a:defRPr sz="1708" kern="1200">
        <a:solidFill>
          <a:schemeClr val="tx1"/>
        </a:solidFill>
        <a:latin typeface="+mn-lt"/>
        <a:ea typeface="+mn-ea"/>
        <a:cs typeface="+mn-cs"/>
      </a:defRPr>
    </a:lvl1pPr>
    <a:lvl2pPr marL="650596" algn="l" defTabSz="1301191" rtl="0" eaLnBrk="1" latinLnBrk="0" hangingPunct="1">
      <a:defRPr sz="1708" kern="1200">
        <a:solidFill>
          <a:schemeClr val="tx1"/>
        </a:solidFill>
        <a:latin typeface="+mn-lt"/>
        <a:ea typeface="+mn-ea"/>
        <a:cs typeface="+mn-cs"/>
      </a:defRPr>
    </a:lvl2pPr>
    <a:lvl3pPr marL="1301191" algn="l" defTabSz="1301191" rtl="0" eaLnBrk="1" latinLnBrk="0" hangingPunct="1">
      <a:defRPr sz="1708" kern="1200">
        <a:solidFill>
          <a:schemeClr val="tx1"/>
        </a:solidFill>
        <a:latin typeface="+mn-lt"/>
        <a:ea typeface="+mn-ea"/>
        <a:cs typeface="+mn-cs"/>
      </a:defRPr>
    </a:lvl3pPr>
    <a:lvl4pPr marL="1951787" algn="l" defTabSz="1301191" rtl="0" eaLnBrk="1" latinLnBrk="0" hangingPunct="1">
      <a:defRPr sz="1708" kern="1200">
        <a:solidFill>
          <a:schemeClr val="tx1"/>
        </a:solidFill>
        <a:latin typeface="+mn-lt"/>
        <a:ea typeface="+mn-ea"/>
        <a:cs typeface="+mn-cs"/>
      </a:defRPr>
    </a:lvl4pPr>
    <a:lvl5pPr marL="2602382" algn="l" defTabSz="1301191" rtl="0" eaLnBrk="1" latinLnBrk="0" hangingPunct="1">
      <a:defRPr sz="1708" kern="1200">
        <a:solidFill>
          <a:schemeClr val="tx1"/>
        </a:solidFill>
        <a:latin typeface="+mn-lt"/>
        <a:ea typeface="+mn-ea"/>
        <a:cs typeface="+mn-cs"/>
      </a:defRPr>
    </a:lvl5pPr>
    <a:lvl6pPr marL="3252978" algn="l" defTabSz="1301191" rtl="0" eaLnBrk="1" latinLnBrk="0" hangingPunct="1">
      <a:defRPr sz="1708" kern="1200">
        <a:solidFill>
          <a:schemeClr val="tx1"/>
        </a:solidFill>
        <a:latin typeface="+mn-lt"/>
        <a:ea typeface="+mn-ea"/>
        <a:cs typeface="+mn-cs"/>
      </a:defRPr>
    </a:lvl6pPr>
    <a:lvl7pPr marL="3903574" algn="l" defTabSz="1301191" rtl="0" eaLnBrk="1" latinLnBrk="0" hangingPunct="1">
      <a:defRPr sz="1708" kern="1200">
        <a:solidFill>
          <a:schemeClr val="tx1"/>
        </a:solidFill>
        <a:latin typeface="+mn-lt"/>
        <a:ea typeface="+mn-ea"/>
        <a:cs typeface="+mn-cs"/>
      </a:defRPr>
    </a:lvl7pPr>
    <a:lvl8pPr marL="4554169" algn="l" defTabSz="1301191" rtl="0" eaLnBrk="1" latinLnBrk="0" hangingPunct="1">
      <a:defRPr sz="1708" kern="1200">
        <a:solidFill>
          <a:schemeClr val="tx1"/>
        </a:solidFill>
        <a:latin typeface="+mn-lt"/>
        <a:ea typeface="+mn-ea"/>
        <a:cs typeface="+mn-cs"/>
      </a:defRPr>
    </a:lvl8pPr>
    <a:lvl9pPr marL="5204765" algn="l" defTabSz="1301191" rtl="0" eaLnBrk="1" latinLnBrk="0" hangingPunct="1">
      <a:defRPr sz="170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4A3002E-000E-4A47-8A41-01704C8BAEEA}" type="slidenum">
              <a:rPr lang="fr-FR" smtClean="0"/>
              <a:t>1</a:t>
            </a:fld>
            <a:endParaRPr lang="fr-FR"/>
          </a:p>
        </p:txBody>
      </p:sp>
    </p:spTree>
    <p:extLst>
      <p:ext uri="{BB962C8B-B14F-4D97-AF65-F5344CB8AC3E}">
        <p14:creationId xmlns:p14="http://schemas.microsoft.com/office/powerpoint/2010/main" val="79479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37</a:t>
            </a:r>
          </a:p>
        </p:txBody>
      </p:sp>
      <p:sp>
        <p:nvSpPr>
          <p:cNvPr id="4" name="Espace réservé du numéro de diapositive 3"/>
          <p:cNvSpPr>
            <a:spLocks noGrp="1"/>
          </p:cNvSpPr>
          <p:nvPr>
            <p:ph type="sldNum" sz="quarter" idx="5"/>
          </p:nvPr>
        </p:nvSpPr>
        <p:spPr/>
        <p:txBody>
          <a:bodyPr/>
          <a:lstStyle/>
          <a:p>
            <a:fld id="{84A3002E-000E-4A47-8A41-01704C8BAEEA}" type="slidenum">
              <a:rPr lang="fr-FR" smtClean="0"/>
              <a:t>14</a:t>
            </a:fld>
            <a:endParaRPr lang="fr-FR"/>
          </a:p>
        </p:txBody>
      </p:sp>
    </p:spTree>
    <p:extLst>
      <p:ext uri="{BB962C8B-B14F-4D97-AF65-F5344CB8AC3E}">
        <p14:creationId xmlns:p14="http://schemas.microsoft.com/office/powerpoint/2010/main" val="2422391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37</a:t>
            </a:r>
          </a:p>
        </p:txBody>
      </p:sp>
      <p:sp>
        <p:nvSpPr>
          <p:cNvPr id="4" name="Espace réservé du numéro de diapositive 3"/>
          <p:cNvSpPr>
            <a:spLocks noGrp="1"/>
          </p:cNvSpPr>
          <p:nvPr>
            <p:ph type="sldNum" sz="quarter" idx="5"/>
          </p:nvPr>
        </p:nvSpPr>
        <p:spPr/>
        <p:txBody>
          <a:bodyPr/>
          <a:lstStyle/>
          <a:p>
            <a:fld id="{84A3002E-000E-4A47-8A41-01704C8BAEEA}" type="slidenum">
              <a:rPr lang="fr-FR" smtClean="0"/>
              <a:t>15</a:t>
            </a:fld>
            <a:endParaRPr lang="fr-FR"/>
          </a:p>
        </p:txBody>
      </p:sp>
    </p:spTree>
    <p:extLst>
      <p:ext uri="{BB962C8B-B14F-4D97-AF65-F5344CB8AC3E}">
        <p14:creationId xmlns:p14="http://schemas.microsoft.com/office/powerpoint/2010/main" val="2197742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37</a:t>
            </a:r>
          </a:p>
        </p:txBody>
      </p:sp>
      <p:sp>
        <p:nvSpPr>
          <p:cNvPr id="4" name="Espace réservé du numéro de diapositive 3"/>
          <p:cNvSpPr>
            <a:spLocks noGrp="1"/>
          </p:cNvSpPr>
          <p:nvPr>
            <p:ph type="sldNum" sz="quarter" idx="5"/>
          </p:nvPr>
        </p:nvSpPr>
        <p:spPr/>
        <p:txBody>
          <a:bodyPr/>
          <a:lstStyle/>
          <a:p>
            <a:fld id="{84A3002E-000E-4A47-8A41-01704C8BAEEA}" type="slidenum">
              <a:rPr lang="fr-FR" smtClean="0"/>
              <a:t>16</a:t>
            </a:fld>
            <a:endParaRPr lang="fr-FR"/>
          </a:p>
        </p:txBody>
      </p:sp>
    </p:spTree>
    <p:extLst>
      <p:ext uri="{BB962C8B-B14F-4D97-AF65-F5344CB8AC3E}">
        <p14:creationId xmlns:p14="http://schemas.microsoft.com/office/powerpoint/2010/main" val="1865466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CBDB25F-CCA9-4031-8D83-39414A481F74}" type="slidenum">
              <a:rPr lang="fr-FR" smtClean="0"/>
              <a:t>20</a:t>
            </a:fld>
            <a:endParaRPr lang="fr-FR" dirty="0"/>
          </a:p>
        </p:txBody>
      </p:sp>
    </p:spTree>
    <p:extLst>
      <p:ext uri="{BB962C8B-B14F-4D97-AF65-F5344CB8AC3E}">
        <p14:creationId xmlns:p14="http://schemas.microsoft.com/office/powerpoint/2010/main" val="157593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dirty="0"/>
          </a:p>
        </p:txBody>
      </p:sp>
      <p:sp>
        <p:nvSpPr>
          <p:cNvPr id="4" name="Slide Number Placeholder 3"/>
          <p:cNvSpPr>
            <a:spLocks noGrp="1"/>
          </p:cNvSpPr>
          <p:nvPr>
            <p:ph type="sldNum" sz="quarter" idx="5"/>
          </p:nvPr>
        </p:nvSpPr>
        <p:spPr/>
        <p:txBody>
          <a:bodyPr/>
          <a:lstStyle/>
          <a:p>
            <a:fld id="{84A3002E-000E-4A47-8A41-01704C8BAEEA}" type="slidenum">
              <a:rPr lang="fr-FR" smtClean="0"/>
              <a:t>51</a:t>
            </a:fld>
            <a:endParaRPr lang="fr-FR"/>
          </a:p>
        </p:txBody>
      </p:sp>
    </p:spTree>
    <p:extLst>
      <p:ext uri="{BB962C8B-B14F-4D97-AF65-F5344CB8AC3E}">
        <p14:creationId xmlns:p14="http://schemas.microsoft.com/office/powerpoint/2010/main" val="1018471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4A3002E-000E-4A47-8A41-01704C8BAEEA}" type="slidenum">
              <a:rPr lang="fr-FR" smtClean="0"/>
              <a:t>52</a:t>
            </a:fld>
            <a:endParaRPr lang="fr-FR"/>
          </a:p>
        </p:txBody>
      </p:sp>
    </p:spTree>
    <p:extLst>
      <p:ext uri="{BB962C8B-B14F-4D97-AF65-F5344CB8AC3E}">
        <p14:creationId xmlns:p14="http://schemas.microsoft.com/office/powerpoint/2010/main" val="2542538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B43FA-FA8C-B0D1-3E37-E18F9A43B9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B114BD-4DD6-F5BC-660B-1181E7D1FE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1C1D26-74D8-C383-7735-4917F259DBF0}"/>
              </a:ext>
            </a:extLst>
          </p:cNvPr>
          <p:cNvSpPr>
            <a:spLocks noGrp="1"/>
          </p:cNvSpPr>
          <p:nvPr>
            <p:ph type="body" idx="1"/>
          </p:nvPr>
        </p:nvSpPr>
        <p:spPr/>
        <p:txBody>
          <a:bodyPr/>
          <a:lstStyle/>
          <a:p>
            <a:endParaRPr lang="en-LU" dirty="0"/>
          </a:p>
        </p:txBody>
      </p:sp>
      <p:sp>
        <p:nvSpPr>
          <p:cNvPr id="4" name="Slide Number Placeholder 3">
            <a:extLst>
              <a:ext uri="{FF2B5EF4-FFF2-40B4-BE49-F238E27FC236}">
                <a16:creationId xmlns:a16="http://schemas.microsoft.com/office/drawing/2014/main" id="{D724776F-0882-5F07-0252-AFF599C3DFCA}"/>
              </a:ext>
            </a:extLst>
          </p:cNvPr>
          <p:cNvSpPr>
            <a:spLocks noGrp="1"/>
          </p:cNvSpPr>
          <p:nvPr>
            <p:ph type="sldNum" sz="quarter" idx="5"/>
          </p:nvPr>
        </p:nvSpPr>
        <p:spPr/>
        <p:txBody>
          <a:bodyPr/>
          <a:lstStyle/>
          <a:p>
            <a:fld id="{84A3002E-000E-4A47-8A41-01704C8BAEEA}" type="slidenum">
              <a:rPr lang="fr-FR" smtClean="0"/>
              <a:t>53</a:t>
            </a:fld>
            <a:endParaRPr lang="fr-FR"/>
          </a:p>
        </p:txBody>
      </p:sp>
    </p:spTree>
    <p:extLst>
      <p:ext uri="{BB962C8B-B14F-4D97-AF65-F5344CB8AC3E}">
        <p14:creationId xmlns:p14="http://schemas.microsoft.com/office/powerpoint/2010/main" val="1017450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B258C-01DB-0AE7-CFAD-EFC31D47E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A5762-CBA1-5DF9-9173-DA967DECAC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815B47-6F76-948E-795A-BB2D94C058AB}"/>
              </a:ext>
            </a:extLst>
          </p:cNvPr>
          <p:cNvSpPr>
            <a:spLocks noGrp="1"/>
          </p:cNvSpPr>
          <p:nvPr>
            <p:ph type="body" idx="1"/>
          </p:nvPr>
        </p:nvSpPr>
        <p:spPr/>
        <p:txBody>
          <a:bodyPr/>
          <a:lstStyle/>
          <a:p>
            <a:endParaRPr lang="en-LU" dirty="0"/>
          </a:p>
        </p:txBody>
      </p:sp>
      <p:sp>
        <p:nvSpPr>
          <p:cNvPr id="4" name="Slide Number Placeholder 3">
            <a:extLst>
              <a:ext uri="{FF2B5EF4-FFF2-40B4-BE49-F238E27FC236}">
                <a16:creationId xmlns:a16="http://schemas.microsoft.com/office/drawing/2014/main" id="{7D54E69C-E5FB-203B-CE28-03EE0383E258}"/>
              </a:ext>
            </a:extLst>
          </p:cNvPr>
          <p:cNvSpPr>
            <a:spLocks noGrp="1"/>
          </p:cNvSpPr>
          <p:nvPr>
            <p:ph type="sldNum" sz="quarter" idx="5"/>
          </p:nvPr>
        </p:nvSpPr>
        <p:spPr/>
        <p:txBody>
          <a:bodyPr/>
          <a:lstStyle/>
          <a:p>
            <a:fld id="{84A3002E-000E-4A47-8A41-01704C8BAEEA}" type="slidenum">
              <a:rPr lang="fr-FR" smtClean="0"/>
              <a:t>54</a:t>
            </a:fld>
            <a:endParaRPr lang="fr-FR"/>
          </a:p>
        </p:txBody>
      </p:sp>
    </p:spTree>
    <p:extLst>
      <p:ext uri="{BB962C8B-B14F-4D97-AF65-F5344CB8AC3E}">
        <p14:creationId xmlns:p14="http://schemas.microsoft.com/office/powerpoint/2010/main" val="1277727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dirty="0"/>
          </a:p>
        </p:txBody>
      </p:sp>
      <p:sp>
        <p:nvSpPr>
          <p:cNvPr id="4" name="Slide Number Placeholder 3"/>
          <p:cNvSpPr>
            <a:spLocks noGrp="1"/>
          </p:cNvSpPr>
          <p:nvPr>
            <p:ph type="sldNum" sz="quarter" idx="5"/>
          </p:nvPr>
        </p:nvSpPr>
        <p:spPr/>
        <p:txBody>
          <a:bodyPr/>
          <a:lstStyle/>
          <a:p>
            <a:fld id="{84A3002E-000E-4A47-8A41-01704C8BAEEA}" type="slidenum">
              <a:rPr lang="fr-FR" smtClean="0"/>
              <a:t>55</a:t>
            </a:fld>
            <a:endParaRPr lang="fr-FR"/>
          </a:p>
        </p:txBody>
      </p:sp>
    </p:spTree>
    <p:extLst>
      <p:ext uri="{BB962C8B-B14F-4D97-AF65-F5344CB8AC3E}">
        <p14:creationId xmlns:p14="http://schemas.microsoft.com/office/powerpoint/2010/main" val="24012922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4A3002E-000E-4A47-8A41-01704C8BAEEA}" type="slidenum">
              <a:rPr lang="fr-FR" smtClean="0"/>
              <a:t>60</a:t>
            </a:fld>
            <a:endParaRPr lang="fr-FR"/>
          </a:p>
        </p:txBody>
      </p:sp>
    </p:spTree>
    <p:extLst>
      <p:ext uri="{BB962C8B-B14F-4D97-AF65-F5344CB8AC3E}">
        <p14:creationId xmlns:p14="http://schemas.microsoft.com/office/powerpoint/2010/main" val="1987334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dirty="0"/>
          </a:p>
        </p:txBody>
      </p:sp>
      <p:sp>
        <p:nvSpPr>
          <p:cNvPr id="4" name="Slide Number Placeholder 3"/>
          <p:cNvSpPr>
            <a:spLocks noGrp="1"/>
          </p:cNvSpPr>
          <p:nvPr>
            <p:ph type="sldNum" sz="quarter" idx="5"/>
          </p:nvPr>
        </p:nvSpPr>
        <p:spPr/>
        <p:txBody>
          <a:bodyPr/>
          <a:lstStyle/>
          <a:p>
            <a:fld id="{84A3002E-000E-4A47-8A41-01704C8BAEEA}" type="slidenum">
              <a:rPr lang="fr-FR" smtClean="0"/>
              <a:t>6</a:t>
            </a:fld>
            <a:endParaRPr lang="fr-FR"/>
          </a:p>
        </p:txBody>
      </p:sp>
    </p:spTree>
    <p:extLst>
      <p:ext uri="{BB962C8B-B14F-4D97-AF65-F5344CB8AC3E}">
        <p14:creationId xmlns:p14="http://schemas.microsoft.com/office/powerpoint/2010/main" val="1018471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4A3002E-000E-4A47-8A41-01704C8BAEEA}" type="slidenum">
              <a:rPr lang="fr-FR" smtClean="0"/>
              <a:t>7</a:t>
            </a:fld>
            <a:endParaRPr lang="fr-FR"/>
          </a:p>
        </p:txBody>
      </p:sp>
    </p:spTree>
    <p:extLst>
      <p:ext uri="{BB962C8B-B14F-4D97-AF65-F5344CB8AC3E}">
        <p14:creationId xmlns:p14="http://schemas.microsoft.com/office/powerpoint/2010/main" val="2542538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dirty="0"/>
          </a:p>
        </p:txBody>
      </p:sp>
      <p:sp>
        <p:nvSpPr>
          <p:cNvPr id="4" name="Slide Number Placeholder 3"/>
          <p:cNvSpPr>
            <a:spLocks noGrp="1"/>
          </p:cNvSpPr>
          <p:nvPr>
            <p:ph type="sldNum" sz="quarter" idx="5"/>
          </p:nvPr>
        </p:nvSpPr>
        <p:spPr/>
        <p:txBody>
          <a:bodyPr/>
          <a:lstStyle/>
          <a:p>
            <a:fld id="{84A3002E-000E-4A47-8A41-01704C8BAEEA}" type="slidenum">
              <a:rPr lang="fr-FR" smtClean="0"/>
              <a:t>8</a:t>
            </a:fld>
            <a:endParaRPr lang="fr-FR"/>
          </a:p>
        </p:txBody>
      </p:sp>
    </p:spTree>
    <p:extLst>
      <p:ext uri="{BB962C8B-B14F-4D97-AF65-F5344CB8AC3E}">
        <p14:creationId xmlns:p14="http://schemas.microsoft.com/office/powerpoint/2010/main" val="2401292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2A392-5301-278E-4570-CCAEE30647C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00CA8C3-7C53-4EFC-79BE-9468A748879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DC5E4A4-7952-3CE6-80BC-E8EECF4A326D}"/>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A9033B35-F832-8495-A90D-0FCBCF862235}"/>
              </a:ext>
            </a:extLst>
          </p:cNvPr>
          <p:cNvSpPr>
            <a:spLocks noGrp="1"/>
          </p:cNvSpPr>
          <p:nvPr>
            <p:ph type="sldNum" sz="quarter" idx="5"/>
          </p:nvPr>
        </p:nvSpPr>
        <p:spPr/>
        <p:txBody>
          <a:bodyPr/>
          <a:lstStyle/>
          <a:p>
            <a:fld id="{84A3002E-000E-4A47-8A41-01704C8BAEEA}" type="slidenum">
              <a:rPr lang="fr-FR" smtClean="0"/>
              <a:t>9</a:t>
            </a:fld>
            <a:endParaRPr lang="fr-FR"/>
          </a:p>
        </p:txBody>
      </p:sp>
    </p:spTree>
    <p:extLst>
      <p:ext uri="{BB962C8B-B14F-4D97-AF65-F5344CB8AC3E}">
        <p14:creationId xmlns:p14="http://schemas.microsoft.com/office/powerpoint/2010/main" val="114902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2A392-5301-278E-4570-CCAEE30647C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00CA8C3-7C53-4EFC-79BE-9468A748879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DC5E4A4-7952-3CE6-80BC-E8EECF4A326D}"/>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A9033B35-F832-8495-A90D-0FCBCF862235}"/>
              </a:ext>
            </a:extLst>
          </p:cNvPr>
          <p:cNvSpPr>
            <a:spLocks noGrp="1"/>
          </p:cNvSpPr>
          <p:nvPr>
            <p:ph type="sldNum" sz="quarter" idx="5"/>
          </p:nvPr>
        </p:nvSpPr>
        <p:spPr/>
        <p:txBody>
          <a:bodyPr/>
          <a:lstStyle/>
          <a:p>
            <a:fld id="{84A3002E-000E-4A47-8A41-01704C8BAEEA}" type="slidenum">
              <a:rPr lang="fr-FR" smtClean="0"/>
              <a:t>10</a:t>
            </a:fld>
            <a:endParaRPr lang="fr-FR"/>
          </a:p>
        </p:txBody>
      </p:sp>
    </p:spTree>
    <p:extLst>
      <p:ext uri="{BB962C8B-B14F-4D97-AF65-F5344CB8AC3E}">
        <p14:creationId xmlns:p14="http://schemas.microsoft.com/office/powerpoint/2010/main" val="2962198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F4ABA-AFBD-008E-BC56-4CAFD105149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5CBF552-188D-47B7-1364-583359A0BC8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35C84C9-52F7-D022-0066-D337E561E085}"/>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993D54E2-DA7C-ED4D-3B78-42EB8F84D3AB}"/>
              </a:ext>
            </a:extLst>
          </p:cNvPr>
          <p:cNvSpPr>
            <a:spLocks noGrp="1"/>
          </p:cNvSpPr>
          <p:nvPr>
            <p:ph type="sldNum" sz="quarter" idx="5"/>
          </p:nvPr>
        </p:nvSpPr>
        <p:spPr/>
        <p:txBody>
          <a:bodyPr/>
          <a:lstStyle/>
          <a:p>
            <a:fld id="{84A3002E-000E-4A47-8A41-01704C8BAEEA}" type="slidenum">
              <a:rPr lang="fr-FR" smtClean="0"/>
              <a:t>11</a:t>
            </a:fld>
            <a:endParaRPr lang="fr-FR"/>
          </a:p>
        </p:txBody>
      </p:sp>
    </p:spTree>
    <p:extLst>
      <p:ext uri="{BB962C8B-B14F-4D97-AF65-F5344CB8AC3E}">
        <p14:creationId xmlns:p14="http://schemas.microsoft.com/office/powerpoint/2010/main" val="2041590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64963-737F-4128-068D-7677110785F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4C67DDC-383F-A7F9-264D-CD96C01D1E5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AE8282D-D48A-D89A-44F3-CA78E9561F69}"/>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463D4894-6102-2768-241C-6FE51496FB6C}"/>
              </a:ext>
            </a:extLst>
          </p:cNvPr>
          <p:cNvSpPr>
            <a:spLocks noGrp="1"/>
          </p:cNvSpPr>
          <p:nvPr>
            <p:ph type="sldNum" sz="quarter" idx="5"/>
          </p:nvPr>
        </p:nvSpPr>
        <p:spPr/>
        <p:txBody>
          <a:bodyPr/>
          <a:lstStyle/>
          <a:p>
            <a:fld id="{84A3002E-000E-4A47-8A41-01704C8BAEEA}" type="slidenum">
              <a:rPr lang="fr-FR" smtClean="0"/>
              <a:t>12</a:t>
            </a:fld>
            <a:endParaRPr lang="fr-FR"/>
          </a:p>
        </p:txBody>
      </p:sp>
    </p:spTree>
    <p:extLst>
      <p:ext uri="{BB962C8B-B14F-4D97-AF65-F5344CB8AC3E}">
        <p14:creationId xmlns:p14="http://schemas.microsoft.com/office/powerpoint/2010/main" val="2712813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37</a:t>
            </a:r>
          </a:p>
        </p:txBody>
      </p:sp>
      <p:sp>
        <p:nvSpPr>
          <p:cNvPr id="4" name="Espace réservé du numéro de diapositive 3"/>
          <p:cNvSpPr>
            <a:spLocks noGrp="1"/>
          </p:cNvSpPr>
          <p:nvPr>
            <p:ph type="sldNum" sz="quarter" idx="5"/>
          </p:nvPr>
        </p:nvSpPr>
        <p:spPr/>
        <p:txBody>
          <a:bodyPr/>
          <a:lstStyle/>
          <a:p>
            <a:fld id="{84A3002E-000E-4A47-8A41-01704C8BAEEA}" type="slidenum">
              <a:rPr lang="fr-FR" smtClean="0"/>
              <a:t>13</a:t>
            </a:fld>
            <a:endParaRPr lang="fr-FR"/>
          </a:p>
        </p:txBody>
      </p:sp>
    </p:spTree>
    <p:extLst>
      <p:ext uri="{BB962C8B-B14F-4D97-AF65-F5344CB8AC3E}">
        <p14:creationId xmlns:p14="http://schemas.microsoft.com/office/powerpoint/2010/main" val="15816708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Master" Target="../slideMasters/slideMaster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6.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Master" Target="../slideMasters/slideMaster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6.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Master" Target="../slideMasters/slideMaster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6.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eg"/><Relationship Id="rId1" Type="http://schemas.openxmlformats.org/officeDocument/2006/relationships/slideMaster" Target="../slideMasters/slideMaster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6.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eg"/><Relationship Id="rId1" Type="http://schemas.openxmlformats.org/officeDocument/2006/relationships/slideMaster" Target="../slideMasters/slideMaster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6.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eg"/><Relationship Id="rId1" Type="http://schemas.openxmlformats.org/officeDocument/2006/relationships/slideMaster" Target="../slideMasters/slideMaster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6.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jpeg"/><Relationship Id="rId1" Type="http://schemas.openxmlformats.org/officeDocument/2006/relationships/slideMaster" Target="../slideMasters/slideMaster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6.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9.sv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28.svg"/><Relationship Id="rId4" Type="http://schemas.openxmlformats.org/officeDocument/2006/relationships/image" Target="../media/image27.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9.sv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28.svg"/><Relationship Id="rId4" Type="http://schemas.openxmlformats.org/officeDocument/2006/relationships/image" Target="../media/image27.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Master" Target="../slideMasters/slideMaster2.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3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BCD50DB-C9E1-6B41-BB76-8FCC26AD1592}"/>
              </a:ext>
            </a:extLst>
          </p:cNvPr>
          <p:cNvSpPr/>
          <p:nvPr userDrawn="1"/>
        </p:nvSpPr>
        <p:spPr>
          <a:xfrm>
            <a:off x="323999" y="323999"/>
            <a:ext cx="16704000" cy="910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4" name="Graphique 23">
            <a:extLst>
              <a:ext uri="{FF2B5EF4-FFF2-40B4-BE49-F238E27FC236}">
                <a16:creationId xmlns:a16="http://schemas.microsoft.com/office/drawing/2014/main" id="{53C967F8-64ED-5A4C-8B99-4FB2A94633A2}"/>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577" r="596" b="35918"/>
          <a:stretch/>
        </p:blipFill>
        <p:spPr>
          <a:xfrm>
            <a:off x="2770497" y="324000"/>
            <a:ext cx="14256880" cy="9108000"/>
          </a:xfrm>
          <a:prstGeom prst="rect">
            <a:avLst/>
          </a:prstGeom>
        </p:spPr>
      </p:pic>
      <p:sp>
        <p:nvSpPr>
          <p:cNvPr id="2" name="Titre 1"/>
          <p:cNvSpPr>
            <a:spLocks noGrp="1"/>
          </p:cNvSpPr>
          <p:nvPr>
            <p:ph type="ctrTitle" hasCustomPrompt="1"/>
          </p:nvPr>
        </p:nvSpPr>
        <p:spPr>
          <a:xfrm>
            <a:off x="5186149" y="3851878"/>
            <a:ext cx="9996304" cy="923330"/>
          </a:xfrm>
        </p:spPr>
        <p:txBody>
          <a:bodyPr anchor="b"/>
          <a:lstStyle>
            <a:lvl1pPr algn="l">
              <a:defRPr sz="6000" b="1" cap="none" baseline="0">
                <a:solidFill>
                  <a:schemeClr val="bg2"/>
                </a:solidFill>
              </a:defRPr>
            </a:lvl1pPr>
          </a:lstStyle>
          <a:p>
            <a:r>
              <a:rPr lang="fr-FR" dirty="0"/>
              <a:t>Titre du PowerPoint</a:t>
            </a:r>
          </a:p>
        </p:txBody>
      </p:sp>
      <p:sp>
        <p:nvSpPr>
          <p:cNvPr id="3" name="Sous-titre 2"/>
          <p:cNvSpPr>
            <a:spLocks noGrp="1"/>
          </p:cNvSpPr>
          <p:nvPr>
            <p:ph type="subTitle" idx="1" hasCustomPrompt="1"/>
          </p:nvPr>
        </p:nvSpPr>
        <p:spPr>
          <a:xfrm>
            <a:off x="5186149" y="4878387"/>
            <a:ext cx="9996304" cy="569387"/>
          </a:xfrm>
        </p:spPr>
        <p:txBody>
          <a:bodyPr/>
          <a:lstStyle>
            <a:lvl1pPr marL="0" indent="0" algn="l">
              <a:buNone/>
              <a:defRPr sz="4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Sous-titre</a:t>
            </a:r>
          </a:p>
        </p:txBody>
      </p:sp>
      <p:pic>
        <p:nvPicPr>
          <p:cNvPr id="22" name="Image 21" descr="Une image contenant texte, graphiques vectoriels, clipart&#10;&#10;Description générée automatiquement">
            <a:extLst>
              <a:ext uri="{FF2B5EF4-FFF2-40B4-BE49-F238E27FC236}">
                <a16:creationId xmlns:a16="http://schemas.microsoft.com/office/drawing/2014/main" id="{23603707-E15A-7547-BF6C-0D30C4A59F8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859810" y="835676"/>
            <a:ext cx="2948676" cy="2671800"/>
          </a:xfrm>
          <a:prstGeom prst="rect">
            <a:avLst/>
          </a:prstGeom>
        </p:spPr>
      </p:pic>
      <p:sp>
        <p:nvSpPr>
          <p:cNvPr id="27" name="Espace réservé du texte 26">
            <a:extLst>
              <a:ext uri="{FF2B5EF4-FFF2-40B4-BE49-F238E27FC236}">
                <a16:creationId xmlns:a16="http://schemas.microsoft.com/office/drawing/2014/main" id="{7E75C8B0-5BFD-624D-9894-57350B470857}"/>
              </a:ext>
            </a:extLst>
          </p:cNvPr>
          <p:cNvSpPr>
            <a:spLocks noGrp="1"/>
          </p:cNvSpPr>
          <p:nvPr>
            <p:ph type="body" sz="quarter" idx="10" hasCustomPrompt="1"/>
          </p:nvPr>
        </p:nvSpPr>
        <p:spPr>
          <a:xfrm>
            <a:off x="5186149" y="7133151"/>
            <a:ext cx="9996304" cy="553998"/>
          </a:xfrm>
        </p:spPr>
        <p:txBody>
          <a:bodyPr/>
          <a:lstStyle>
            <a:lvl1pPr>
              <a:defRPr b="0">
                <a:solidFill>
                  <a:schemeClr val="bg1"/>
                </a:solidFill>
                <a:latin typeface="+mn-lt"/>
              </a:defRPr>
            </a:lvl1pPr>
          </a:lstStyle>
          <a:p>
            <a:pPr lvl="0"/>
            <a:r>
              <a:rPr lang="fr-FR" dirty="0"/>
              <a:t>Nom de l’intervenant</a:t>
            </a:r>
          </a:p>
        </p:txBody>
      </p:sp>
      <p:sp>
        <p:nvSpPr>
          <p:cNvPr id="30" name="Espace réservé de la date 29">
            <a:extLst>
              <a:ext uri="{FF2B5EF4-FFF2-40B4-BE49-F238E27FC236}">
                <a16:creationId xmlns:a16="http://schemas.microsoft.com/office/drawing/2014/main" id="{D2466CCB-19D4-0347-B7A7-4CAA46DAFBC2}"/>
              </a:ext>
            </a:extLst>
          </p:cNvPr>
          <p:cNvSpPr>
            <a:spLocks noGrp="1"/>
          </p:cNvSpPr>
          <p:nvPr>
            <p:ph type="dt" sz="half" idx="13"/>
          </p:nvPr>
        </p:nvSpPr>
        <p:spPr>
          <a:xfrm>
            <a:off x="5186149" y="7828376"/>
            <a:ext cx="3905250" cy="307777"/>
          </a:xfrm>
        </p:spPr>
        <p:txBody>
          <a:bodyPr/>
          <a:lstStyle/>
          <a:p>
            <a:endParaRPr lang="fr-FR" dirty="0"/>
          </a:p>
        </p:txBody>
      </p:sp>
    </p:spTree>
    <p:extLst>
      <p:ext uri="{BB962C8B-B14F-4D97-AF65-F5344CB8AC3E}">
        <p14:creationId xmlns:p14="http://schemas.microsoft.com/office/powerpoint/2010/main" val="47928038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e, fond ble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CFDA013-2C32-0E40-8973-C9718EF35188}"/>
              </a:ext>
            </a:extLst>
          </p:cNvPr>
          <p:cNvSpPr/>
          <p:nvPr userDrawn="1"/>
        </p:nvSpPr>
        <p:spPr>
          <a:xfrm>
            <a:off x="323999" y="323999"/>
            <a:ext cx="16704000" cy="9108000"/>
          </a:xfrm>
          <a:prstGeom prst="rect">
            <a:avLst/>
          </a:prstGeom>
          <a:gradFill flip="none" rotWithShape="1">
            <a:gsLst>
              <a:gs pos="70000">
                <a:srgbClr val="69A9D8"/>
              </a:gs>
              <a:gs pos="0">
                <a:schemeClr val="bg2"/>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lvl1pPr>
              <a:defRPr b="1">
                <a:solidFill>
                  <a:schemeClr val="bg2">
                    <a:lumMod val="40000"/>
                    <a:lumOff val="60000"/>
                  </a:schemeClr>
                </a:solidFill>
              </a:defRPr>
            </a:lvl1pPr>
          </a:lstStyle>
          <a:p>
            <a:r>
              <a:rPr lang="fr-FR" dirty="0"/>
              <a:t>Modifiez le style du titre</a:t>
            </a:r>
          </a:p>
        </p:txBody>
      </p:sp>
      <p:sp>
        <p:nvSpPr>
          <p:cNvPr id="5" name="Espace réservé du pied de page 4"/>
          <p:cNvSpPr>
            <a:spLocks noGrp="1"/>
          </p:cNvSpPr>
          <p:nvPr>
            <p:ph type="ftr" sz="quarter" idx="11"/>
          </p:nvPr>
        </p:nvSpPr>
        <p:spPr/>
        <p:txBody>
          <a:bodyPr/>
          <a:lstStyle>
            <a:lvl1pPr>
              <a:defRPr>
                <a:solidFill>
                  <a:schemeClr val="bg1"/>
                </a:solidFill>
              </a:defRPr>
            </a:lvl1pPr>
          </a:lstStyle>
          <a:p>
            <a:r>
              <a:rPr lang="fr-FR">
                <a:solidFill>
                  <a:schemeClr val="bg1"/>
                </a:solidFill>
              </a:rPr>
              <a:t>Titre du PowerPoint - Septembre 2021</a:t>
            </a: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D6CAF8E8-172B-4E70-9325-BA460E9DD579}" type="slidenum">
              <a:rPr lang="fr-FR" smtClean="0"/>
              <a:pPr/>
              <a:t>‹N°›</a:t>
            </a:fld>
            <a:endParaRPr lang="fr-FR"/>
          </a:p>
        </p:txBody>
      </p:sp>
      <p:sp>
        <p:nvSpPr>
          <p:cNvPr id="8" name="Espace réservé du texte 7">
            <a:extLst>
              <a:ext uri="{FF2B5EF4-FFF2-40B4-BE49-F238E27FC236}">
                <a16:creationId xmlns:a16="http://schemas.microsoft.com/office/drawing/2014/main" id="{17526CB9-37EF-D249-8DA4-261E8471224F}"/>
              </a:ext>
            </a:extLst>
          </p:cNvPr>
          <p:cNvSpPr>
            <a:spLocks noGrp="1"/>
          </p:cNvSpPr>
          <p:nvPr>
            <p:ph type="body" sz="quarter" idx="13" hasCustomPrompt="1"/>
          </p:nvPr>
        </p:nvSpPr>
        <p:spPr>
          <a:xfrm>
            <a:off x="2209370" y="2164227"/>
            <a:ext cx="13115297" cy="3631763"/>
          </a:xfrm>
        </p:spPr>
        <p:txBody>
          <a:bodyPr>
            <a:spAutoFit/>
          </a:bodyPr>
          <a:lstStyle>
            <a:lvl1pPr>
              <a:defRPr>
                <a:solidFill>
                  <a:schemeClr val="tx2"/>
                </a:solidFill>
              </a:defRPr>
            </a:lvl1pPr>
            <a:lvl2pPr>
              <a:defRPr>
                <a:solidFill>
                  <a:schemeClr val="bg1"/>
                </a:solidFill>
              </a:defRPr>
            </a:lvl2pPr>
            <a:lvl3pPr>
              <a:buFontTx/>
              <a:buBlip>
                <a:blip r:embed="rId2">
                  <a:extLst>
                    <a:ext uri="{96DAC541-7B7A-43D3-8B79-37D633B846F1}">
                      <asvg:svgBlip xmlns:asvg="http://schemas.microsoft.com/office/drawing/2016/SVG/main" r:embed="rId3"/>
                    </a:ext>
                  </a:extLst>
                </a:blip>
              </a:buBlip>
              <a:defRPr>
                <a:solidFill>
                  <a:schemeClr val="bg1"/>
                </a:solidFill>
              </a:defRPr>
            </a:lvl3pPr>
            <a:lvl4pPr>
              <a:buClr>
                <a:schemeClr val="tx2"/>
              </a:buClr>
              <a:defRPr>
                <a:solidFill>
                  <a:schemeClr val="bg1"/>
                </a:solidFill>
              </a:defRPr>
            </a:lvl4pPr>
            <a:lvl5pPr>
              <a:buClr>
                <a:schemeClr val="tx2"/>
              </a:buClr>
              <a:defRPr>
                <a:solidFill>
                  <a:schemeClr val="bg1"/>
                </a:solidFill>
              </a:defRPr>
            </a:lvl5pPr>
            <a:lvl6pPr>
              <a:buClr>
                <a:schemeClr val="tx2"/>
              </a:buClr>
              <a:defRPr>
                <a:solidFill>
                  <a:schemeClr val="bg1"/>
                </a:solidFill>
              </a:defRPr>
            </a:lvl6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Sixième niveau</a:t>
            </a:r>
          </a:p>
        </p:txBody>
      </p:sp>
      <p:pic>
        <p:nvPicPr>
          <p:cNvPr id="9" name="Graphique 8">
            <a:extLst>
              <a:ext uri="{FF2B5EF4-FFF2-40B4-BE49-F238E27FC236}">
                <a16:creationId xmlns:a16="http://schemas.microsoft.com/office/drawing/2014/main" id="{11DCFABD-A43C-8C46-BD3D-7F9E9FC0AAFB}"/>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95473" y="8855095"/>
            <a:ext cx="1516862" cy="426617"/>
          </a:xfrm>
          <a:prstGeom prst="rect">
            <a:avLst/>
          </a:prstGeom>
        </p:spPr>
      </p:pic>
    </p:spTree>
    <p:extLst>
      <p:ext uri="{BB962C8B-B14F-4D97-AF65-F5344CB8AC3E}">
        <p14:creationId xmlns:p14="http://schemas.microsoft.com/office/powerpoint/2010/main" val="141759135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onnes, fond ble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CFDA013-2C32-0E40-8973-C9718EF35188}"/>
              </a:ext>
            </a:extLst>
          </p:cNvPr>
          <p:cNvSpPr/>
          <p:nvPr userDrawn="1"/>
        </p:nvSpPr>
        <p:spPr>
          <a:xfrm>
            <a:off x="323999" y="323999"/>
            <a:ext cx="16704000" cy="9108000"/>
          </a:xfrm>
          <a:prstGeom prst="rect">
            <a:avLst/>
          </a:prstGeom>
          <a:gradFill flip="none" rotWithShape="1">
            <a:gsLst>
              <a:gs pos="70000">
                <a:srgbClr val="69A9D8"/>
              </a:gs>
              <a:gs pos="0">
                <a:schemeClr val="bg2"/>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lvl1pPr>
              <a:defRPr b="1">
                <a:solidFill>
                  <a:schemeClr val="bg2">
                    <a:lumMod val="40000"/>
                    <a:lumOff val="60000"/>
                  </a:schemeClr>
                </a:solidFill>
              </a:defRPr>
            </a:lvl1pPr>
          </a:lstStyle>
          <a:p>
            <a:r>
              <a:rPr lang="fr-FR" dirty="0"/>
              <a:t>Modifiez le style du titre</a:t>
            </a:r>
          </a:p>
        </p:txBody>
      </p:sp>
      <p:sp>
        <p:nvSpPr>
          <p:cNvPr id="5" name="Espace réservé du pied de page 4"/>
          <p:cNvSpPr>
            <a:spLocks noGrp="1"/>
          </p:cNvSpPr>
          <p:nvPr>
            <p:ph type="ftr" sz="quarter" idx="11"/>
          </p:nvPr>
        </p:nvSpPr>
        <p:spPr>
          <a:xfrm>
            <a:off x="8675689" y="9088998"/>
            <a:ext cx="7388674" cy="215444"/>
          </a:xfrm>
        </p:spPr>
        <p:txBody>
          <a:bodyPr/>
          <a:lstStyle>
            <a:lvl1pPr>
              <a:defRPr>
                <a:solidFill>
                  <a:schemeClr val="bg1"/>
                </a:solidFill>
              </a:defRPr>
            </a:lvl1pPr>
          </a:lstStyle>
          <a:p>
            <a:r>
              <a:rPr lang="fr-FR">
                <a:solidFill>
                  <a:schemeClr val="bg1"/>
                </a:solidFill>
              </a:rPr>
              <a:t>Titre du PowerPoint - Septembre 2021</a:t>
            </a: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D6CAF8E8-172B-4E70-9325-BA460E9DD579}" type="slidenum">
              <a:rPr lang="fr-FR" smtClean="0"/>
              <a:pPr/>
              <a:t>‹N°›</a:t>
            </a:fld>
            <a:endParaRPr lang="fr-FR"/>
          </a:p>
        </p:txBody>
      </p:sp>
      <p:sp>
        <p:nvSpPr>
          <p:cNvPr id="8" name="Espace réservé du texte 7">
            <a:extLst>
              <a:ext uri="{FF2B5EF4-FFF2-40B4-BE49-F238E27FC236}">
                <a16:creationId xmlns:a16="http://schemas.microsoft.com/office/drawing/2014/main" id="{17526CB9-37EF-D249-8DA4-261E8471224F}"/>
              </a:ext>
            </a:extLst>
          </p:cNvPr>
          <p:cNvSpPr>
            <a:spLocks noGrp="1"/>
          </p:cNvSpPr>
          <p:nvPr>
            <p:ph type="body" sz="quarter" idx="13" hasCustomPrompt="1"/>
          </p:nvPr>
        </p:nvSpPr>
        <p:spPr>
          <a:xfrm>
            <a:off x="2209369" y="2164227"/>
            <a:ext cx="6465600" cy="3631763"/>
          </a:xfrm>
        </p:spPr>
        <p:txBody>
          <a:bodyPr>
            <a:spAutoFit/>
          </a:bodyPr>
          <a:lstStyle>
            <a:lvl1pPr>
              <a:defRPr>
                <a:solidFill>
                  <a:schemeClr val="tx2"/>
                </a:solidFill>
              </a:defRPr>
            </a:lvl1pPr>
            <a:lvl2pPr>
              <a:defRPr>
                <a:solidFill>
                  <a:schemeClr val="bg1"/>
                </a:solidFill>
              </a:defRPr>
            </a:lvl2pPr>
            <a:lvl3pPr>
              <a:buFontTx/>
              <a:buBlip>
                <a:blip r:embed="rId2">
                  <a:extLst>
                    <a:ext uri="{96DAC541-7B7A-43D3-8B79-37D633B846F1}">
                      <asvg:svgBlip xmlns:asvg="http://schemas.microsoft.com/office/drawing/2016/SVG/main" r:embed="rId3"/>
                    </a:ext>
                  </a:extLst>
                </a:blip>
              </a:buBlip>
              <a:defRPr>
                <a:solidFill>
                  <a:schemeClr val="bg1"/>
                </a:solidFill>
              </a:defRPr>
            </a:lvl3pPr>
            <a:lvl4pPr>
              <a:buClr>
                <a:schemeClr val="tx2"/>
              </a:buClr>
              <a:defRPr>
                <a:solidFill>
                  <a:schemeClr val="bg1"/>
                </a:solidFill>
              </a:defRPr>
            </a:lvl4pPr>
            <a:lvl5pPr>
              <a:buClr>
                <a:schemeClr val="tx2"/>
              </a:buClr>
              <a:defRPr>
                <a:solidFill>
                  <a:schemeClr val="bg1"/>
                </a:solidFill>
              </a:defRPr>
            </a:lvl5pPr>
            <a:lvl6pPr>
              <a:buClr>
                <a:schemeClr val="tx2"/>
              </a:buClr>
              <a:defRPr>
                <a:solidFill>
                  <a:schemeClr val="bg1"/>
                </a:solidFill>
              </a:defRPr>
            </a:lvl6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Sixième niveau</a:t>
            </a:r>
          </a:p>
        </p:txBody>
      </p:sp>
      <p:pic>
        <p:nvPicPr>
          <p:cNvPr id="9" name="Graphique 8">
            <a:extLst>
              <a:ext uri="{FF2B5EF4-FFF2-40B4-BE49-F238E27FC236}">
                <a16:creationId xmlns:a16="http://schemas.microsoft.com/office/drawing/2014/main" id="{11DCFABD-A43C-8C46-BD3D-7F9E9FC0AAFB}"/>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95473" y="8855095"/>
            <a:ext cx="1516862" cy="426617"/>
          </a:xfrm>
          <a:prstGeom prst="rect">
            <a:avLst/>
          </a:prstGeom>
        </p:spPr>
      </p:pic>
      <p:sp>
        <p:nvSpPr>
          <p:cNvPr id="10" name="Espace réservé du texte 7">
            <a:extLst>
              <a:ext uri="{FF2B5EF4-FFF2-40B4-BE49-F238E27FC236}">
                <a16:creationId xmlns:a16="http://schemas.microsoft.com/office/drawing/2014/main" id="{4FB985DA-BFD6-CC42-AD4A-3463B416A8B5}"/>
              </a:ext>
            </a:extLst>
          </p:cNvPr>
          <p:cNvSpPr>
            <a:spLocks noGrp="1"/>
          </p:cNvSpPr>
          <p:nvPr>
            <p:ph type="body" sz="quarter" idx="14" hasCustomPrompt="1"/>
          </p:nvPr>
        </p:nvSpPr>
        <p:spPr>
          <a:xfrm>
            <a:off x="9598763" y="2164227"/>
            <a:ext cx="6465600" cy="3631763"/>
          </a:xfrm>
        </p:spPr>
        <p:txBody>
          <a:bodyPr>
            <a:spAutoFit/>
          </a:bodyPr>
          <a:lstStyle>
            <a:lvl1pPr>
              <a:defRPr>
                <a:solidFill>
                  <a:schemeClr val="tx2"/>
                </a:solidFill>
              </a:defRPr>
            </a:lvl1pPr>
            <a:lvl2pPr>
              <a:defRPr>
                <a:solidFill>
                  <a:schemeClr val="bg1"/>
                </a:solidFill>
              </a:defRPr>
            </a:lvl2pPr>
            <a:lvl3pPr>
              <a:buFontTx/>
              <a:buBlip>
                <a:blip r:embed="rId2">
                  <a:extLst>
                    <a:ext uri="{96DAC541-7B7A-43D3-8B79-37D633B846F1}">
                      <asvg:svgBlip xmlns:asvg="http://schemas.microsoft.com/office/drawing/2016/SVG/main" r:embed="rId3"/>
                    </a:ext>
                  </a:extLst>
                </a:blip>
              </a:buBlip>
              <a:defRPr>
                <a:solidFill>
                  <a:schemeClr val="bg1"/>
                </a:solidFill>
              </a:defRPr>
            </a:lvl3pPr>
            <a:lvl4pPr>
              <a:buClr>
                <a:schemeClr val="tx2"/>
              </a:buClr>
              <a:defRPr>
                <a:solidFill>
                  <a:schemeClr val="bg1"/>
                </a:solidFill>
              </a:defRPr>
            </a:lvl4pPr>
            <a:lvl5pPr>
              <a:buClr>
                <a:schemeClr val="tx2"/>
              </a:buClr>
              <a:defRPr>
                <a:solidFill>
                  <a:schemeClr val="bg1"/>
                </a:solidFill>
              </a:defRPr>
            </a:lvl5pPr>
            <a:lvl6pPr>
              <a:buClr>
                <a:schemeClr val="tx2"/>
              </a:buClr>
              <a:defRPr>
                <a:solidFill>
                  <a:schemeClr val="bg1"/>
                </a:solidFill>
              </a:defRPr>
            </a:lvl6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Sixième niveau</a:t>
            </a:r>
          </a:p>
        </p:txBody>
      </p:sp>
    </p:spTree>
    <p:extLst>
      <p:ext uri="{BB962C8B-B14F-4D97-AF65-F5344CB8AC3E}">
        <p14:creationId xmlns:p14="http://schemas.microsoft.com/office/powerpoint/2010/main" val="2863643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lide de fin">
    <p:spTree>
      <p:nvGrpSpPr>
        <p:cNvPr id="1" name=""/>
        <p:cNvGrpSpPr/>
        <p:nvPr/>
      </p:nvGrpSpPr>
      <p:grpSpPr>
        <a:xfrm>
          <a:off x="0" y="0"/>
          <a:ext cx="0" cy="0"/>
          <a:chOff x="0" y="0"/>
          <a:chExt cx="0" cy="0"/>
        </a:xfrm>
      </p:grpSpPr>
      <p:sp>
        <p:nvSpPr>
          <p:cNvPr id="15" name="Forme libre 14">
            <a:extLst>
              <a:ext uri="{FF2B5EF4-FFF2-40B4-BE49-F238E27FC236}">
                <a16:creationId xmlns:a16="http://schemas.microsoft.com/office/drawing/2014/main" id="{4EF62338-1D25-4846-A19C-66B2D950E97A}"/>
              </a:ext>
            </a:extLst>
          </p:cNvPr>
          <p:cNvSpPr/>
          <p:nvPr userDrawn="1"/>
        </p:nvSpPr>
        <p:spPr>
          <a:xfrm>
            <a:off x="-1" y="-1"/>
            <a:ext cx="17351377" cy="9756775"/>
          </a:xfrm>
          <a:custGeom>
            <a:avLst/>
            <a:gdLst>
              <a:gd name="connsiteX0" fmla="*/ 324000 w 17351377"/>
              <a:gd name="connsiteY0" fmla="*/ 324000 h 9756775"/>
              <a:gd name="connsiteX1" fmla="*/ 324000 w 17351377"/>
              <a:gd name="connsiteY1" fmla="*/ 7069278 h 9756775"/>
              <a:gd name="connsiteX2" fmla="*/ 17028001 w 17351377"/>
              <a:gd name="connsiteY2" fmla="*/ 7069278 h 9756775"/>
              <a:gd name="connsiteX3" fmla="*/ 17028001 w 17351377"/>
              <a:gd name="connsiteY3" fmla="*/ 324000 h 9756775"/>
              <a:gd name="connsiteX4" fmla="*/ 0 w 17351377"/>
              <a:gd name="connsiteY4" fmla="*/ 0 h 9756775"/>
              <a:gd name="connsiteX5" fmla="*/ 17351377 w 17351377"/>
              <a:gd name="connsiteY5" fmla="*/ 0 h 9756775"/>
              <a:gd name="connsiteX6" fmla="*/ 17351377 w 17351377"/>
              <a:gd name="connsiteY6" fmla="*/ 9756775 h 9756775"/>
              <a:gd name="connsiteX7" fmla="*/ 0 w 17351377"/>
              <a:gd name="connsiteY7" fmla="*/ 9756775 h 975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51377" h="9756775">
                <a:moveTo>
                  <a:pt x="324000" y="324000"/>
                </a:moveTo>
                <a:lnTo>
                  <a:pt x="324000" y="7069278"/>
                </a:lnTo>
                <a:lnTo>
                  <a:pt x="17028001" y="7069278"/>
                </a:lnTo>
                <a:lnTo>
                  <a:pt x="17028001" y="324000"/>
                </a:lnTo>
                <a:close/>
                <a:moveTo>
                  <a:pt x="0" y="0"/>
                </a:moveTo>
                <a:lnTo>
                  <a:pt x="17351377" y="0"/>
                </a:lnTo>
                <a:lnTo>
                  <a:pt x="17351377" y="9756775"/>
                </a:lnTo>
                <a:lnTo>
                  <a:pt x="0" y="97567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14" name="Espace réservé pour une image  8">
            <a:extLst>
              <a:ext uri="{FF2B5EF4-FFF2-40B4-BE49-F238E27FC236}">
                <a16:creationId xmlns:a16="http://schemas.microsoft.com/office/drawing/2014/main" id="{37E594B0-F403-9D46-A887-B7EA16A2C853}"/>
              </a:ext>
            </a:extLst>
          </p:cNvPr>
          <p:cNvSpPr>
            <a:spLocks noGrp="1"/>
          </p:cNvSpPr>
          <p:nvPr>
            <p:ph type="pic" sz="quarter" idx="16" hasCustomPrompt="1"/>
          </p:nvPr>
        </p:nvSpPr>
        <p:spPr>
          <a:xfrm>
            <a:off x="322263" y="341312"/>
            <a:ext cx="16706850" cy="6710651"/>
          </a:xfrm>
          <a:solidFill>
            <a:schemeClr val="bg2">
              <a:lumMod val="20000"/>
              <a:lumOff val="80000"/>
            </a:schemeClr>
          </a:solidFill>
        </p:spPr>
        <p:txBody>
          <a:bodyPr>
            <a:noAutofit/>
          </a:bodyPr>
          <a:lstStyle>
            <a:lvl1pPr>
              <a:defRPr b="0">
                <a:latin typeface="+mn-lt"/>
              </a:defRPr>
            </a:lvl1pPr>
          </a:lstStyle>
          <a:p>
            <a:r>
              <a:rPr lang="fr-FR" dirty="0"/>
              <a:t>Image</a:t>
            </a:r>
          </a:p>
        </p:txBody>
      </p:sp>
      <p:sp>
        <p:nvSpPr>
          <p:cNvPr id="8" name="Espace réservé du texte 7">
            <a:extLst>
              <a:ext uri="{FF2B5EF4-FFF2-40B4-BE49-F238E27FC236}">
                <a16:creationId xmlns:a16="http://schemas.microsoft.com/office/drawing/2014/main" id="{17526CB9-37EF-D249-8DA4-261E8471224F}"/>
              </a:ext>
            </a:extLst>
          </p:cNvPr>
          <p:cNvSpPr>
            <a:spLocks noGrp="1"/>
          </p:cNvSpPr>
          <p:nvPr>
            <p:ph type="body" sz="quarter" idx="13" hasCustomPrompt="1"/>
          </p:nvPr>
        </p:nvSpPr>
        <p:spPr>
          <a:xfrm>
            <a:off x="2209370" y="5731232"/>
            <a:ext cx="13115297" cy="861774"/>
          </a:xfrm>
        </p:spPr>
        <p:txBody>
          <a:bodyPr>
            <a:spAutoFit/>
          </a:bodyPr>
          <a:lstStyle>
            <a:lvl1pPr algn="ctr">
              <a:spcBef>
                <a:spcPts val="0"/>
              </a:spcBef>
              <a:defRPr sz="4000">
                <a:solidFill>
                  <a:schemeClr val="bg1"/>
                </a:solidFill>
                <a:latin typeface="+mn-lt"/>
              </a:defRPr>
            </a:lvl1pPr>
            <a:lvl2pPr algn="ctr">
              <a:spcBef>
                <a:spcPts val="0"/>
              </a:spcBef>
              <a:defRPr sz="2000">
                <a:solidFill>
                  <a:schemeClr val="bg1"/>
                </a:solidFill>
                <a:latin typeface="+mn-lt"/>
              </a:defRPr>
            </a:lvl2pPr>
            <a:lvl3pPr marL="12700" indent="0" algn="ctr">
              <a:spcBef>
                <a:spcPts val="0"/>
              </a:spcBef>
              <a:buFont typeface="Arial" panose="020B0604020202020204" pitchFamily="34" charset="0"/>
              <a:buNone/>
              <a:tabLst/>
              <a:defRPr sz="2000">
                <a:solidFill>
                  <a:schemeClr val="bg1"/>
                </a:solidFill>
                <a:latin typeface="+mn-lt"/>
              </a:defRPr>
            </a:lvl3pPr>
            <a:lvl4pPr marL="12700" indent="0" algn="ctr">
              <a:spcBef>
                <a:spcPts val="0"/>
              </a:spcBef>
              <a:buNone/>
              <a:tabLst/>
              <a:defRPr sz="2000">
                <a:solidFill>
                  <a:schemeClr val="bg1"/>
                </a:solidFill>
                <a:latin typeface="+mn-lt"/>
              </a:defRPr>
            </a:lvl4pPr>
            <a:lvl5pPr marL="12700" indent="0" algn="ctr">
              <a:spcBef>
                <a:spcPts val="0"/>
              </a:spcBef>
              <a:buNone/>
              <a:tabLst/>
              <a:defRPr sz="2000">
                <a:solidFill>
                  <a:schemeClr val="bg1"/>
                </a:solidFill>
                <a:latin typeface="+mn-lt"/>
              </a:defRPr>
            </a:lvl5pPr>
            <a:lvl6pPr marL="12700" indent="0" algn="ctr">
              <a:spcBef>
                <a:spcPts val="0"/>
              </a:spcBef>
              <a:buNone/>
              <a:tabLst/>
              <a:defRPr sz="2000">
                <a:solidFill>
                  <a:schemeClr val="bg1"/>
                </a:solidFill>
                <a:latin typeface="+mn-lt"/>
              </a:defRPr>
            </a:lvl6pPr>
          </a:lstStyle>
          <a:p>
            <a:pPr lvl="0"/>
            <a:r>
              <a:rPr lang="fr-FR" dirty="0"/>
              <a:t>Merci !</a:t>
            </a:r>
          </a:p>
          <a:p>
            <a:pPr lvl="1"/>
            <a:r>
              <a:rPr lang="fr-FR" dirty="0"/>
              <a:t>Deuxième niveau</a:t>
            </a:r>
          </a:p>
        </p:txBody>
      </p:sp>
      <p:pic>
        <p:nvPicPr>
          <p:cNvPr id="9" name="Graphique 8">
            <a:extLst>
              <a:ext uri="{FF2B5EF4-FFF2-40B4-BE49-F238E27FC236}">
                <a16:creationId xmlns:a16="http://schemas.microsoft.com/office/drawing/2014/main" id="{E5F367AA-E707-B049-A63C-0A6361EFC13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080942" y="7162393"/>
            <a:ext cx="5154823" cy="1475860"/>
          </a:xfrm>
          <a:prstGeom prst="rect">
            <a:avLst/>
          </a:prstGeom>
        </p:spPr>
      </p:pic>
      <p:sp>
        <p:nvSpPr>
          <p:cNvPr id="10" name="Espace réservé du texte 7">
            <a:extLst>
              <a:ext uri="{FF2B5EF4-FFF2-40B4-BE49-F238E27FC236}">
                <a16:creationId xmlns:a16="http://schemas.microsoft.com/office/drawing/2014/main" id="{5A1DF86C-A501-E248-8B25-18D4F3924A5B}"/>
              </a:ext>
            </a:extLst>
          </p:cNvPr>
          <p:cNvSpPr>
            <a:spLocks noGrp="1"/>
          </p:cNvSpPr>
          <p:nvPr>
            <p:ph type="body" sz="quarter" idx="14" hasCustomPrompt="1"/>
          </p:nvPr>
        </p:nvSpPr>
        <p:spPr>
          <a:xfrm>
            <a:off x="322263" y="9200404"/>
            <a:ext cx="16706850" cy="221599"/>
          </a:xfrm>
        </p:spPr>
        <p:txBody>
          <a:bodyPr wrap="square">
            <a:spAutoFit/>
          </a:bodyPr>
          <a:lstStyle>
            <a:lvl1pPr algn="ctr">
              <a:spcBef>
                <a:spcPts val="0"/>
              </a:spcBef>
              <a:defRPr sz="1600" b="0">
                <a:solidFill>
                  <a:schemeClr val="tx2"/>
                </a:solidFill>
                <a:latin typeface="+mn-lt"/>
              </a:defRPr>
            </a:lvl1pPr>
            <a:lvl2pPr algn="ctr">
              <a:spcBef>
                <a:spcPts val="0"/>
              </a:spcBef>
              <a:defRPr sz="1600" b="0">
                <a:solidFill>
                  <a:schemeClr val="tx2"/>
                </a:solidFill>
                <a:latin typeface="+mn-lt"/>
              </a:defRPr>
            </a:lvl2pPr>
            <a:lvl3pPr marL="12700" indent="0" algn="ctr">
              <a:spcBef>
                <a:spcPts val="0"/>
              </a:spcBef>
              <a:buFont typeface="Arial" panose="020B0604020202020204" pitchFamily="34" charset="0"/>
              <a:buNone/>
              <a:tabLst/>
              <a:defRPr sz="2000">
                <a:solidFill>
                  <a:schemeClr val="bg1"/>
                </a:solidFill>
                <a:latin typeface="+mn-lt"/>
              </a:defRPr>
            </a:lvl3pPr>
            <a:lvl4pPr marL="12700" indent="0" algn="ctr">
              <a:spcBef>
                <a:spcPts val="0"/>
              </a:spcBef>
              <a:buNone/>
              <a:tabLst/>
              <a:defRPr sz="2000">
                <a:solidFill>
                  <a:schemeClr val="bg1"/>
                </a:solidFill>
                <a:latin typeface="+mn-lt"/>
              </a:defRPr>
            </a:lvl4pPr>
            <a:lvl5pPr marL="12700" indent="0" algn="ctr">
              <a:spcBef>
                <a:spcPts val="0"/>
              </a:spcBef>
              <a:buNone/>
              <a:tabLst/>
              <a:defRPr sz="2000">
                <a:solidFill>
                  <a:schemeClr val="bg1"/>
                </a:solidFill>
                <a:latin typeface="+mn-lt"/>
              </a:defRPr>
            </a:lvl5pPr>
            <a:lvl6pPr marL="12700" indent="0" algn="ctr">
              <a:spcBef>
                <a:spcPts val="0"/>
              </a:spcBef>
              <a:buNone/>
              <a:tabLst/>
              <a:defRPr sz="2000">
                <a:solidFill>
                  <a:schemeClr val="bg1"/>
                </a:solidFill>
                <a:latin typeface="+mn-lt"/>
              </a:defRPr>
            </a:lvl6pPr>
          </a:lstStyle>
          <a:p>
            <a:pPr lvl="0"/>
            <a:r>
              <a:rPr lang="fr-FR" dirty="0"/>
              <a:t>Adresse</a:t>
            </a:r>
          </a:p>
        </p:txBody>
      </p:sp>
      <p:sp>
        <p:nvSpPr>
          <p:cNvPr id="11" name="Espace réservé du texte 7">
            <a:extLst>
              <a:ext uri="{FF2B5EF4-FFF2-40B4-BE49-F238E27FC236}">
                <a16:creationId xmlns:a16="http://schemas.microsoft.com/office/drawing/2014/main" id="{8A4ABD0E-9EB2-4B44-9C0C-C16E72086C80}"/>
              </a:ext>
            </a:extLst>
          </p:cNvPr>
          <p:cNvSpPr>
            <a:spLocks noGrp="1"/>
          </p:cNvSpPr>
          <p:nvPr>
            <p:ph type="body" sz="quarter" idx="15" hasCustomPrompt="1"/>
          </p:nvPr>
        </p:nvSpPr>
        <p:spPr>
          <a:xfrm>
            <a:off x="6622473" y="745774"/>
            <a:ext cx="4087092" cy="4034043"/>
          </a:xfrm>
          <a:blipFill>
            <a:blip r:embed="rId4">
              <a:extLst>
                <a:ext uri="{96DAC541-7B7A-43D3-8B79-37D633B846F1}">
                  <asvg:svgBlip xmlns:asvg="http://schemas.microsoft.com/office/drawing/2016/SVG/main" r:embed="rId5"/>
                </a:ext>
              </a:extLst>
            </a:blip>
            <a:stretch>
              <a:fillRect/>
            </a:stretch>
          </a:blipFill>
        </p:spPr>
        <p:txBody>
          <a:bodyPr>
            <a:noAutofit/>
          </a:bodyPr>
          <a:lstStyle>
            <a:lvl1pPr algn="ctr">
              <a:spcBef>
                <a:spcPts val="0"/>
              </a:spcBef>
              <a:defRPr sz="4000">
                <a:solidFill>
                  <a:schemeClr val="bg1"/>
                </a:solidFill>
                <a:latin typeface="+mn-lt"/>
              </a:defRPr>
            </a:lvl1pPr>
            <a:lvl2pPr algn="ctr">
              <a:spcBef>
                <a:spcPts val="0"/>
              </a:spcBef>
              <a:defRPr sz="2000">
                <a:solidFill>
                  <a:schemeClr val="bg1"/>
                </a:solidFill>
                <a:latin typeface="+mn-lt"/>
              </a:defRPr>
            </a:lvl2pPr>
            <a:lvl3pPr marL="12700" indent="0" algn="ctr">
              <a:spcBef>
                <a:spcPts val="0"/>
              </a:spcBef>
              <a:buFont typeface="Arial" panose="020B0604020202020204" pitchFamily="34" charset="0"/>
              <a:buNone/>
              <a:tabLst/>
              <a:defRPr sz="2000">
                <a:solidFill>
                  <a:schemeClr val="bg1"/>
                </a:solidFill>
                <a:latin typeface="+mn-lt"/>
              </a:defRPr>
            </a:lvl3pPr>
            <a:lvl4pPr marL="12700" indent="0" algn="ctr">
              <a:spcBef>
                <a:spcPts val="0"/>
              </a:spcBef>
              <a:buNone/>
              <a:tabLst/>
              <a:defRPr sz="2000">
                <a:solidFill>
                  <a:schemeClr val="bg1"/>
                </a:solidFill>
                <a:latin typeface="+mn-lt"/>
              </a:defRPr>
            </a:lvl4pPr>
            <a:lvl5pPr marL="12700" indent="0" algn="ctr">
              <a:spcBef>
                <a:spcPts val="0"/>
              </a:spcBef>
              <a:buNone/>
              <a:tabLst/>
              <a:defRPr sz="2000">
                <a:solidFill>
                  <a:schemeClr val="bg1"/>
                </a:solidFill>
                <a:latin typeface="+mn-lt"/>
              </a:defRPr>
            </a:lvl5pPr>
            <a:lvl6pPr marL="12700" indent="0" algn="ctr">
              <a:spcBef>
                <a:spcPts val="0"/>
              </a:spcBef>
              <a:buNone/>
              <a:tabLst/>
              <a:defRPr sz="2000">
                <a:solidFill>
                  <a:schemeClr val="bg1"/>
                </a:solidFill>
                <a:latin typeface="+mn-lt"/>
              </a:defRPr>
            </a:lvl6pPr>
          </a:lstStyle>
          <a:p>
            <a:pPr lvl="0"/>
            <a:r>
              <a:rPr lang="fr-FR" dirty="0"/>
              <a:t> </a:t>
            </a:r>
          </a:p>
        </p:txBody>
      </p:sp>
      <p:sp>
        <p:nvSpPr>
          <p:cNvPr id="2" name="Titre 1"/>
          <p:cNvSpPr>
            <a:spLocks noGrp="1"/>
          </p:cNvSpPr>
          <p:nvPr>
            <p:ph type="title"/>
          </p:nvPr>
        </p:nvSpPr>
        <p:spPr>
          <a:xfrm>
            <a:off x="4629287" y="2043960"/>
            <a:ext cx="8092800" cy="1538883"/>
          </a:xfrm>
        </p:spPr>
        <p:txBody>
          <a:bodyPr/>
          <a:lstStyle>
            <a:lvl1pPr algn="ctr">
              <a:defRPr sz="5000" b="1" cap="none" baseline="0">
                <a:solidFill>
                  <a:schemeClr val="bg1"/>
                </a:solidFill>
              </a:defRPr>
            </a:lvl1pPr>
          </a:lstStyle>
          <a:p>
            <a:r>
              <a:rPr lang="fr-FR" dirty="0"/>
              <a:t>Modifiez le style du titre</a:t>
            </a:r>
          </a:p>
        </p:txBody>
      </p:sp>
    </p:spTree>
    <p:extLst>
      <p:ext uri="{BB962C8B-B14F-4D97-AF65-F5344CB8AC3E}">
        <p14:creationId xmlns:p14="http://schemas.microsoft.com/office/powerpoint/2010/main" val="77178319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act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FDCBEC0-74CD-FD4B-8A8D-B11E0ED2C52D}"/>
              </a:ext>
            </a:extLst>
          </p:cNvPr>
          <p:cNvSpPr/>
          <p:nvPr userDrawn="1"/>
        </p:nvSpPr>
        <p:spPr>
          <a:xfrm>
            <a:off x="323999" y="323999"/>
            <a:ext cx="16704000" cy="910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Graphique 14">
            <a:extLst>
              <a:ext uri="{FF2B5EF4-FFF2-40B4-BE49-F238E27FC236}">
                <a16:creationId xmlns:a16="http://schemas.microsoft.com/office/drawing/2014/main" id="{28CD74D3-4317-0146-926A-7099EB69A31B}"/>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9499" t="36035" r="30" b="461"/>
          <a:stretch/>
        </p:blipFill>
        <p:spPr>
          <a:xfrm>
            <a:off x="322263" y="323998"/>
            <a:ext cx="10107197" cy="9108000"/>
          </a:xfrm>
          <a:prstGeom prst="rect">
            <a:avLst/>
          </a:prstGeom>
        </p:spPr>
      </p:pic>
      <p:pic>
        <p:nvPicPr>
          <p:cNvPr id="6" name="Image 5">
            <a:extLst>
              <a:ext uri="{FF2B5EF4-FFF2-40B4-BE49-F238E27FC236}">
                <a16:creationId xmlns:a16="http://schemas.microsoft.com/office/drawing/2014/main" id="{45281F81-6EEA-F14B-A06F-6B22CC97259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28984" y="627419"/>
            <a:ext cx="4234564" cy="4885485"/>
          </a:xfrm>
          <a:prstGeom prst="rect">
            <a:avLst/>
          </a:prstGeom>
        </p:spPr>
      </p:pic>
      <p:sp>
        <p:nvSpPr>
          <p:cNvPr id="10" name="Espace réservé du texte 7">
            <a:extLst>
              <a:ext uri="{FF2B5EF4-FFF2-40B4-BE49-F238E27FC236}">
                <a16:creationId xmlns:a16="http://schemas.microsoft.com/office/drawing/2014/main" id="{5A1DF86C-A501-E248-8B25-18D4F3924A5B}"/>
              </a:ext>
            </a:extLst>
          </p:cNvPr>
          <p:cNvSpPr>
            <a:spLocks noGrp="1"/>
          </p:cNvSpPr>
          <p:nvPr>
            <p:ph type="body" sz="quarter" idx="14" hasCustomPrompt="1"/>
          </p:nvPr>
        </p:nvSpPr>
        <p:spPr>
          <a:xfrm>
            <a:off x="668740" y="9061858"/>
            <a:ext cx="16013896" cy="221599"/>
          </a:xfrm>
        </p:spPr>
        <p:txBody>
          <a:bodyPr wrap="square">
            <a:spAutoFit/>
          </a:bodyPr>
          <a:lstStyle>
            <a:lvl1pPr algn="ctr">
              <a:spcBef>
                <a:spcPts val="0"/>
              </a:spcBef>
              <a:defRPr sz="1600" b="0">
                <a:solidFill>
                  <a:schemeClr val="bg1"/>
                </a:solidFill>
                <a:latin typeface="+mn-lt"/>
              </a:defRPr>
            </a:lvl1pPr>
            <a:lvl2pPr algn="ctr">
              <a:spcBef>
                <a:spcPts val="0"/>
              </a:spcBef>
              <a:defRPr sz="1600" b="0">
                <a:solidFill>
                  <a:schemeClr val="tx2"/>
                </a:solidFill>
                <a:latin typeface="+mn-lt"/>
              </a:defRPr>
            </a:lvl2pPr>
            <a:lvl3pPr marL="12700" indent="0" algn="ctr">
              <a:spcBef>
                <a:spcPts val="0"/>
              </a:spcBef>
              <a:buFont typeface="Arial" panose="020B0604020202020204" pitchFamily="34" charset="0"/>
              <a:buNone/>
              <a:tabLst/>
              <a:defRPr sz="2000">
                <a:solidFill>
                  <a:schemeClr val="bg1"/>
                </a:solidFill>
                <a:latin typeface="+mn-lt"/>
              </a:defRPr>
            </a:lvl3pPr>
            <a:lvl4pPr marL="12700" indent="0" algn="ctr">
              <a:spcBef>
                <a:spcPts val="0"/>
              </a:spcBef>
              <a:buNone/>
              <a:tabLst/>
              <a:defRPr sz="2000">
                <a:solidFill>
                  <a:schemeClr val="bg1"/>
                </a:solidFill>
                <a:latin typeface="+mn-lt"/>
              </a:defRPr>
            </a:lvl4pPr>
            <a:lvl5pPr marL="12700" indent="0" algn="ctr">
              <a:spcBef>
                <a:spcPts val="0"/>
              </a:spcBef>
              <a:buNone/>
              <a:tabLst/>
              <a:defRPr sz="2000">
                <a:solidFill>
                  <a:schemeClr val="bg1"/>
                </a:solidFill>
                <a:latin typeface="+mn-lt"/>
              </a:defRPr>
            </a:lvl5pPr>
            <a:lvl6pPr marL="12700" indent="0" algn="ctr">
              <a:spcBef>
                <a:spcPts val="0"/>
              </a:spcBef>
              <a:buNone/>
              <a:tabLst/>
              <a:defRPr sz="2000">
                <a:solidFill>
                  <a:schemeClr val="bg1"/>
                </a:solidFill>
                <a:latin typeface="+mn-lt"/>
              </a:defRPr>
            </a:lvl6pPr>
          </a:lstStyle>
          <a:p>
            <a:pPr lvl="0"/>
            <a:r>
              <a:rPr lang="fr-FR" dirty="0"/>
              <a:t>Adresse</a:t>
            </a:r>
          </a:p>
        </p:txBody>
      </p:sp>
      <p:sp>
        <p:nvSpPr>
          <p:cNvPr id="8" name="Espace réservé du texte 7">
            <a:extLst>
              <a:ext uri="{FF2B5EF4-FFF2-40B4-BE49-F238E27FC236}">
                <a16:creationId xmlns:a16="http://schemas.microsoft.com/office/drawing/2014/main" id="{17526CB9-37EF-D249-8DA4-261E8471224F}"/>
              </a:ext>
            </a:extLst>
          </p:cNvPr>
          <p:cNvSpPr>
            <a:spLocks noGrp="1"/>
          </p:cNvSpPr>
          <p:nvPr>
            <p:ph type="body" sz="quarter" idx="13" hasCustomPrompt="1"/>
          </p:nvPr>
        </p:nvSpPr>
        <p:spPr>
          <a:xfrm>
            <a:off x="8675688" y="8069655"/>
            <a:ext cx="8006948" cy="553998"/>
          </a:xfrm>
        </p:spPr>
        <p:txBody>
          <a:bodyPr wrap="square">
            <a:spAutoFit/>
          </a:bodyPr>
          <a:lstStyle>
            <a:lvl1pPr algn="ctr">
              <a:spcBef>
                <a:spcPts val="0"/>
              </a:spcBef>
              <a:defRPr sz="4000">
                <a:solidFill>
                  <a:schemeClr val="bg1"/>
                </a:solidFill>
                <a:latin typeface="+mn-lt"/>
              </a:defRPr>
            </a:lvl1pPr>
            <a:lvl2pPr algn="ctr">
              <a:spcBef>
                <a:spcPts val="0"/>
              </a:spcBef>
              <a:defRPr sz="2000">
                <a:solidFill>
                  <a:schemeClr val="bg1"/>
                </a:solidFill>
                <a:latin typeface="+mn-lt"/>
              </a:defRPr>
            </a:lvl2pPr>
            <a:lvl3pPr marL="12700" indent="0" algn="ctr">
              <a:spcBef>
                <a:spcPts val="0"/>
              </a:spcBef>
              <a:buFont typeface="Arial" panose="020B0604020202020204" pitchFamily="34" charset="0"/>
              <a:buNone/>
              <a:tabLst/>
              <a:defRPr sz="2000">
                <a:solidFill>
                  <a:schemeClr val="bg1"/>
                </a:solidFill>
                <a:latin typeface="+mn-lt"/>
              </a:defRPr>
            </a:lvl3pPr>
            <a:lvl4pPr marL="12700" indent="0" algn="ctr">
              <a:spcBef>
                <a:spcPts val="0"/>
              </a:spcBef>
              <a:buNone/>
              <a:tabLst/>
              <a:defRPr sz="2000">
                <a:solidFill>
                  <a:schemeClr val="bg1"/>
                </a:solidFill>
                <a:latin typeface="+mn-lt"/>
              </a:defRPr>
            </a:lvl4pPr>
            <a:lvl5pPr marL="12700" indent="0" algn="ctr">
              <a:spcBef>
                <a:spcPts val="0"/>
              </a:spcBef>
              <a:buNone/>
              <a:tabLst/>
              <a:defRPr sz="2000">
                <a:solidFill>
                  <a:schemeClr val="bg1"/>
                </a:solidFill>
                <a:latin typeface="+mn-lt"/>
              </a:defRPr>
            </a:lvl5pPr>
            <a:lvl6pPr marL="12700" indent="0" algn="ctr">
              <a:spcBef>
                <a:spcPts val="0"/>
              </a:spcBef>
              <a:buNone/>
              <a:tabLst/>
              <a:defRPr sz="2000">
                <a:solidFill>
                  <a:schemeClr val="bg1"/>
                </a:solidFill>
                <a:latin typeface="+mn-lt"/>
              </a:defRPr>
            </a:lvl6pPr>
          </a:lstStyle>
          <a:p>
            <a:pPr lvl="0"/>
            <a:r>
              <a:rPr lang="fr-FR" dirty="0"/>
              <a:t>Merci !</a:t>
            </a:r>
          </a:p>
        </p:txBody>
      </p:sp>
      <p:sp>
        <p:nvSpPr>
          <p:cNvPr id="16" name="Espace réservé pour une image  15">
            <a:extLst>
              <a:ext uri="{FF2B5EF4-FFF2-40B4-BE49-F238E27FC236}">
                <a16:creationId xmlns:a16="http://schemas.microsoft.com/office/drawing/2014/main" id="{888B1465-41C7-8E47-9511-651EAFC0CB6E}"/>
              </a:ext>
            </a:extLst>
          </p:cNvPr>
          <p:cNvSpPr>
            <a:spLocks noGrp="1" noChangeAspect="1"/>
          </p:cNvSpPr>
          <p:nvPr>
            <p:ph type="pic" sz="quarter" idx="15" hasCustomPrompt="1"/>
          </p:nvPr>
        </p:nvSpPr>
        <p:spPr>
          <a:xfrm>
            <a:off x="11681498" y="996444"/>
            <a:ext cx="2054731" cy="2054731"/>
          </a:xfrm>
          <a:prstGeom prst="ellipse">
            <a:avLst/>
          </a:prstGeom>
        </p:spPr>
        <p:txBody>
          <a:bodyPr anchor="ctr" anchorCtr="0">
            <a:noAutofit/>
          </a:bodyPr>
          <a:lstStyle>
            <a:lvl1pPr algn="ctr">
              <a:defRPr sz="3000" b="0">
                <a:latin typeface="+mn-lt"/>
              </a:defRPr>
            </a:lvl1pPr>
          </a:lstStyle>
          <a:p>
            <a:r>
              <a:rPr lang="fr-FR" dirty="0"/>
              <a:t>Photo</a:t>
            </a:r>
          </a:p>
        </p:txBody>
      </p:sp>
      <p:sp>
        <p:nvSpPr>
          <p:cNvPr id="17" name="Espace réservé du texte 7">
            <a:extLst>
              <a:ext uri="{FF2B5EF4-FFF2-40B4-BE49-F238E27FC236}">
                <a16:creationId xmlns:a16="http://schemas.microsoft.com/office/drawing/2014/main" id="{4687764F-96E2-1B42-B699-16C23DDCECE2}"/>
              </a:ext>
            </a:extLst>
          </p:cNvPr>
          <p:cNvSpPr>
            <a:spLocks noGrp="1"/>
          </p:cNvSpPr>
          <p:nvPr>
            <p:ph type="body" sz="quarter" idx="16" hasCustomPrompt="1"/>
          </p:nvPr>
        </p:nvSpPr>
        <p:spPr>
          <a:xfrm>
            <a:off x="11178863" y="3341218"/>
            <a:ext cx="3060000" cy="207749"/>
          </a:xfrm>
        </p:spPr>
        <p:txBody>
          <a:bodyPr wrap="square">
            <a:spAutoFit/>
          </a:bodyPr>
          <a:lstStyle>
            <a:lvl1pPr algn="ctr">
              <a:spcBef>
                <a:spcPts val="600"/>
              </a:spcBef>
              <a:defRPr sz="1500" b="0">
                <a:solidFill>
                  <a:schemeClr val="bg1"/>
                </a:solidFill>
                <a:latin typeface="+mn-lt"/>
              </a:defRPr>
            </a:lvl1pPr>
            <a:lvl2pPr algn="ctr">
              <a:spcBef>
                <a:spcPts val="0"/>
              </a:spcBef>
              <a:defRPr sz="2000">
                <a:solidFill>
                  <a:schemeClr val="bg1"/>
                </a:solidFill>
                <a:latin typeface="+mn-lt"/>
              </a:defRPr>
            </a:lvl2pPr>
            <a:lvl3pPr marL="12700" indent="0" algn="ctr">
              <a:spcBef>
                <a:spcPts val="0"/>
              </a:spcBef>
              <a:buFont typeface="Arial" panose="020B0604020202020204" pitchFamily="34" charset="0"/>
              <a:buNone/>
              <a:tabLst/>
              <a:defRPr sz="2000">
                <a:solidFill>
                  <a:schemeClr val="bg1"/>
                </a:solidFill>
                <a:latin typeface="+mn-lt"/>
              </a:defRPr>
            </a:lvl3pPr>
            <a:lvl4pPr marL="12700" indent="0" algn="ctr">
              <a:spcBef>
                <a:spcPts val="0"/>
              </a:spcBef>
              <a:buNone/>
              <a:tabLst/>
              <a:defRPr sz="2000">
                <a:solidFill>
                  <a:schemeClr val="bg1"/>
                </a:solidFill>
                <a:latin typeface="+mn-lt"/>
              </a:defRPr>
            </a:lvl4pPr>
            <a:lvl5pPr marL="12700" indent="0" algn="ctr">
              <a:spcBef>
                <a:spcPts val="0"/>
              </a:spcBef>
              <a:buNone/>
              <a:tabLst/>
              <a:defRPr sz="2000">
                <a:solidFill>
                  <a:schemeClr val="bg1"/>
                </a:solidFill>
                <a:latin typeface="+mn-lt"/>
              </a:defRPr>
            </a:lvl5pPr>
            <a:lvl6pPr marL="12700" indent="0" algn="ctr">
              <a:spcBef>
                <a:spcPts val="0"/>
              </a:spcBef>
              <a:buNone/>
              <a:tabLst/>
              <a:defRPr sz="2000">
                <a:solidFill>
                  <a:schemeClr val="bg1"/>
                </a:solidFill>
                <a:latin typeface="+mn-lt"/>
              </a:defRPr>
            </a:lvl6pPr>
          </a:lstStyle>
          <a:p>
            <a:pPr lvl="0"/>
            <a:r>
              <a:rPr lang="fr-FR" dirty="0"/>
              <a:t>Prénom NOM</a:t>
            </a:r>
          </a:p>
        </p:txBody>
      </p:sp>
      <p:sp>
        <p:nvSpPr>
          <p:cNvPr id="20" name="Espace réservé pour une image  15">
            <a:extLst>
              <a:ext uri="{FF2B5EF4-FFF2-40B4-BE49-F238E27FC236}">
                <a16:creationId xmlns:a16="http://schemas.microsoft.com/office/drawing/2014/main" id="{94AFC6A6-9581-0842-978C-6EC36EFC78EF}"/>
              </a:ext>
            </a:extLst>
          </p:cNvPr>
          <p:cNvSpPr>
            <a:spLocks noGrp="1" noChangeAspect="1"/>
          </p:cNvSpPr>
          <p:nvPr>
            <p:ph type="pic" sz="quarter" idx="19" hasCustomPrompt="1"/>
          </p:nvPr>
        </p:nvSpPr>
        <p:spPr>
          <a:xfrm>
            <a:off x="9775824" y="4427467"/>
            <a:ext cx="2054731" cy="2054731"/>
          </a:xfrm>
          <a:prstGeom prst="ellipse">
            <a:avLst/>
          </a:prstGeom>
        </p:spPr>
        <p:txBody>
          <a:bodyPr anchor="ctr" anchorCtr="0">
            <a:noAutofit/>
          </a:bodyPr>
          <a:lstStyle>
            <a:lvl1pPr algn="ctr">
              <a:defRPr sz="3000" b="0">
                <a:latin typeface="+mn-lt"/>
              </a:defRPr>
            </a:lvl1pPr>
          </a:lstStyle>
          <a:p>
            <a:r>
              <a:rPr lang="fr-FR" dirty="0"/>
              <a:t>Photo</a:t>
            </a:r>
          </a:p>
        </p:txBody>
      </p:sp>
      <p:sp>
        <p:nvSpPr>
          <p:cNvPr id="21" name="Espace réservé du texte 7">
            <a:extLst>
              <a:ext uri="{FF2B5EF4-FFF2-40B4-BE49-F238E27FC236}">
                <a16:creationId xmlns:a16="http://schemas.microsoft.com/office/drawing/2014/main" id="{E82A6B49-9069-FA42-8323-910BF2D7609A}"/>
              </a:ext>
            </a:extLst>
          </p:cNvPr>
          <p:cNvSpPr>
            <a:spLocks noGrp="1"/>
          </p:cNvSpPr>
          <p:nvPr>
            <p:ph type="body" sz="quarter" idx="20" hasCustomPrompt="1"/>
          </p:nvPr>
        </p:nvSpPr>
        <p:spPr>
          <a:xfrm>
            <a:off x="9274162" y="6772241"/>
            <a:ext cx="3060000" cy="207749"/>
          </a:xfrm>
        </p:spPr>
        <p:txBody>
          <a:bodyPr wrap="square">
            <a:spAutoFit/>
          </a:bodyPr>
          <a:lstStyle>
            <a:lvl1pPr algn="ctr">
              <a:spcBef>
                <a:spcPts val="600"/>
              </a:spcBef>
              <a:defRPr sz="1500" b="0">
                <a:solidFill>
                  <a:schemeClr val="bg1"/>
                </a:solidFill>
                <a:latin typeface="+mn-lt"/>
              </a:defRPr>
            </a:lvl1pPr>
            <a:lvl2pPr algn="ctr">
              <a:spcBef>
                <a:spcPts val="0"/>
              </a:spcBef>
              <a:defRPr sz="2000">
                <a:solidFill>
                  <a:schemeClr val="bg1"/>
                </a:solidFill>
                <a:latin typeface="+mn-lt"/>
              </a:defRPr>
            </a:lvl2pPr>
            <a:lvl3pPr marL="12700" indent="0" algn="ctr">
              <a:spcBef>
                <a:spcPts val="0"/>
              </a:spcBef>
              <a:buFont typeface="Arial" panose="020B0604020202020204" pitchFamily="34" charset="0"/>
              <a:buNone/>
              <a:tabLst/>
              <a:defRPr sz="2000">
                <a:solidFill>
                  <a:schemeClr val="bg1"/>
                </a:solidFill>
                <a:latin typeface="+mn-lt"/>
              </a:defRPr>
            </a:lvl3pPr>
            <a:lvl4pPr marL="12700" indent="0" algn="ctr">
              <a:spcBef>
                <a:spcPts val="0"/>
              </a:spcBef>
              <a:buNone/>
              <a:tabLst/>
              <a:defRPr sz="2000">
                <a:solidFill>
                  <a:schemeClr val="bg1"/>
                </a:solidFill>
                <a:latin typeface="+mn-lt"/>
              </a:defRPr>
            </a:lvl4pPr>
            <a:lvl5pPr marL="12700" indent="0" algn="ctr">
              <a:spcBef>
                <a:spcPts val="0"/>
              </a:spcBef>
              <a:buNone/>
              <a:tabLst/>
              <a:defRPr sz="2000">
                <a:solidFill>
                  <a:schemeClr val="bg1"/>
                </a:solidFill>
                <a:latin typeface="+mn-lt"/>
              </a:defRPr>
            </a:lvl5pPr>
            <a:lvl6pPr marL="12700" indent="0" algn="ctr">
              <a:spcBef>
                <a:spcPts val="0"/>
              </a:spcBef>
              <a:buNone/>
              <a:tabLst/>
              <a:defRPr sz="2000">
                <a:solidFill>
                  <a:schemeClr val="bg1"/>
                </a:solidFill>
                <a:latin typeface="+mn-lt"/>
              </a:defRPr>
            </a:lvl6pPr>
          </a:lstStyle>
          <a:p>
            <a:pPr lvl="0"/>
            <a:r>
              <a:rPr lang="fr-FR" dirty="0"/>
              <a:t>Prénom NOM</a:t>
            </a:r>
          </a:p>
        </p:txBody>
      </p:sp>
      <p:sp>
        <p:nvSpPr>
          <p:cNvPr id="22" name="Espace réservé pour une image  15">
            <a:extLst>
              <a:ext uri="{FF2B5EF4-FFF2-40B4-BE49-F238E27FC236}">
                <a16:creationId xmlns:a16="http://schemas.microsoft.com/office/drawing/2014/main" id="{BF04334D-C444-034A-A98C-5564C9A3533A}"/>
              </a:ext>
            </a:extLst>
          </p:cNvPr>
          <p:cNvSpPr>
            <a:spLocks noGrp="1" noChangeAspect="1"/>
          </p:cNvSpPr>
          <p:nvPr>
            <p:ph type="pic" sz="quarter" idx="21" hasCustomPrompt="1"/>
          </p:nvPr>
        </p:nvSpPr>
        <p:spPr>
          <a:xfrm>
            <a:off x="13587173" y="4427467"/>
            <a:ext cx="2054731" cy="2054731"/>
          </a:xfrm>
          <a:prstGeom prst="ellipse">
            <a:avLst/>
          </a:prstGeom>
        </p:spPr>
        <p:txBody>
          <a:bodyPr anchor="ctr" anchorCtr="0">
            <a:noAutofit/>
          </a:bodyPr>
          <a:lstStyle>
            <a:lvl1pPr algn="ctr">
              <a:defRPr sz="3000" b="0">
                <a:latin typeface="+mn-lt"/>
              </a:defRPr>
            </a:lvl1pPr>
          </a:lstStyle>
          <a:p>
            <a:r>
              <a:rPr lang="fr-FR" dirty="0"/>
              <a:t>Photo</a:t>
            </a:r>
          </a:p>
        </p:txBody>
      </p:sp>
      <p:sp>
        <p:nvSpPr>
          <p:cNvPr id="23" name="Espace réservé du texte 7">
            <a:extLst>
              <a:ext uri="{FF2B5EF4-FFF2-40B4-BE49-F238E27FC236}">
                <a16:creationId xmlns:a16="http://schemas.microsoft.com/office/drawing/2014/main" id="{030F9178-B59D-F544-955B-D8FF271E4546}"/>
              </a:ext>
            </a:extLst>
          </p:cNvPr>
          <p:cNvSpPr>
            <a:spLocks noGrp="1"/>
          </p:cNvSpPr>
          <p:nvPr>
            <p:ph type="body" sz="quarter" idx="22" hasCustomPrompt="1"/>
          </p:nvPr>
        </p:nvSpPr>
        <p:spPr>
          <a:xfrm>
            <a:off x="13084538" y="6772241"/>
            <a:ext cx="3060000" cy="207749"/>
          </a:xfrm>
        </p:spPr>
        <p:txBody>
          <a:bodyPr wrap="square">
            <a:spAutoFit/>
          </a:bodyPr>
          <a:lstStyle>
            <a:lvl1pPr algn="ctr">
              <a:spcBef>
                <a:spcPts val="600"/>
              </a:spcBef>
              <a:defRPr sz="1500" b="0">
                <a:solidFill>
                  <a:schemeClr val="bg1"/>
                </a:solidFill>
                <a:latin typeface="+mn-lt"/>
              </a:defRPr>
            </a:lvl1pPr>
            <a:lvl2pPr algn="ctr">
              <a:spcBef>
                <a:spcPts val="0"/>
              </a:spcBef>
              <a:defRPr sz="2000">
                <a:solidFill>
                  <a:schemeClr val="bg1"/>
                </a:solidFill>
                <a:latin typeface="+mn-lt"/>
              </a:defRPr>
            </a:lvl2pPr>
            <a:lvl3pPr marL="12700" indent="0" algn="ctr">
              <a:spcBef>
                <a:spcPts val="0"/>
              </a:spcBef>
              <a:buFont typeface="Arial" panose="020B0604020202020204" pitchFamily="34" charset="0"/>
              <a:buNone/>
              <a:tabLst/>
              <a:defRPr sz="2000">
                <a:solidFill>
                  <a:schemeClr val="bg1"/>
                </a:solidFill>
                <a:latin typeface="+mn-lt"/>
              </a:defRPr>
            </a:lvl3pPr>
            <a:lvl4pPr marL="12700" indent="0" algn="ctr">
              <a:spcBef>
                <a:spcPts val="0"/>
              </a:spcBef>
              <a:buNone/>
              <a:tabLst/>
              <a:defRPr sz="2000">
                <a:solidFill>
                  <a:schemeClr val="bg1"/>
                </a:solidFill>
                <a:latin typeface="+mn-lt"/>
              </a:defRPr>
            </a:lvl4pPr>
            <a:lvl5pPr marL="12700" indent="0" algn="ctr">
              <a:spcBef>
                <a:spcPts val="0"/>
              </a:spcBef>
              <a:buNone/>
              <a:tabLst/>
              <a:defRPr sz="2000">
                <a:solidFill>
                  <a:schemeClr val="bg1"/>
                </a:solidFill>
                <a:latin typeface="+mn-lt"/>
              </a:defRPr>
            </a:lvl5pPr>
            <a:lvl6pPr marL="12700" indent="0" algn="ctr">
              <a:spcBef>
                <a:spcPts val="0"/>
              </a:spcBef>
              <a:buNone/>
              <a:tabLst/>
              <a:defRPr sz="2000">
                <a:solidFill>
                  <a:schemeClr val="bg1"/>
                </a:solidFill>
                <a:latin typeface="+mn-lt"/>
              </a:defRPr>
            </a:lvl6pPr>
          </a:lstStyle>
          <a:p>
            <a:pPr lvl="0"/>
            <a:r>
              <a:rPr lang="fr-FR" dirty="0"/>
              <a:t>Prénom NOM</a:t>
            </a:r>
          </a:p>
        </p:txBody>
      </p:sp>
    </p:spTree>
    <p:extLst>
      <p:ext uri="{BB962C8B-B14F-4D97-AF65-F5344CB8AC3E}">
        <p14:creationId xmlns:p14="http://schemas.microsoft.com/office/powerpoint/2010/main" val="400719967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p:nvPr>
        </p:nvSpPr>
        <p:spPr>
          <a:xfrm>
            <a:off x="1325750" y="1480459"/>
            <a:ext cx="14857969" cy="266035"/>
          </a:xfrm>
        </p:spPr>
        <p:txBody>
          <a:bodyPr anchor="t"/>
          <a:lstStyle>
            <a:lvl1pPr marL="0" indent="0">
              <a:buNone/>
              <a:defRPr sz="1921" b="1" i="0"/>
            </a:lvl1pPr>
            <a:lvl2pPr marL="487844" indent="0">
              <a:buNone/>
              <a:defRPr sz="2134" b="1"/>
            </a:lvl2pPr>
            <a:lvl3pPr marL="975688" indent="0">
              <a:buNone/>
              <a:defRPr sz="1921" b="1"/>
            </a:lvl3pPr>
            <a:lvl4pPr marL="1463531" indent="0">
              <a:buNone/>
              <a:defRPr sz="1707" b="1"/>
            </a:lvl4pPr>
            <a:lvl5pPr marL="1951375" indent="0">
              <a:buNone/>
              <a:defRPr sz="1707" b="1"/>
            </a:lvl5pPr>
            <a:lvl6pPr marL="2439219" indent="0">
              <a:buNone/>
              <a:defRPr sz="1707" b="1"/>
            </a:lvl6pPr>
            <a:lvl7pPr marL="2927063" indent="0">
              <a:buNone/>
              <a:defRPr sz="1707" b="1"/>
            </a:lvl7pPr>
            <a:lvl8pPr marL="3414907" indent="0">
              <a:buNone/>
              <a:defRPr sz="1707" b="1"/>
            </a:lvl8pPr>
            <a:lvl9pPr marL="3902751" indent="0">
              <a:buNone/>
              <a:defRPr sz="1707" b="1"/>
            </a:lvl9pPr>
          </a:lstStyle>
          <a:p>
            <a:pPr lvl="0"/>
            <a:r>
              <a:rPr lang="fr-FR"/>
              <a:t>Cliquez pour modifier les styles du texte du masque</a:t>
            </a:r>
          </a:p>
        </p:txBody>
      </p:sp>
      <p:sp>
        <p:nvSpPr>
          <p:cNvPr id="2" name="Titre 1">
            <a:extLst>
              <a:ext uri="{FF2B5EF4-FFF2-40B4-BE49-F238E27FC236}">
                <a16:creationId xmlns:a16="http://schemas.microsoft.com/office/drawing/2014/main" id="{4CFE0740-652B-4091-9D56-903E4940F63E}"/>
              </a:ext>
            </a:extLst>
          </p:cNvPr>
          <p:cNvSpPr>
            <a:spLocks noGrp="1"/>
          </p:cNvSpPr>
          <p:nvPr>
            <p:ph type="title"/>
          </p:nvPr>
        </p:nvSpPr>
        <p:spPr/>
        <p:txBody>
          <a:bodyPr/>
          <a:lstStyle/>
          <a:p>
            <a:r>
              <a:rPr lang="fr-FR"/>
              <a:t>Modifiez le style du titre</a:t>
            </a:r>
            <a:endParaRPr lang="fr-FR" dirty="0"/>
          </a:p>
        </p:txBody>
      </p:sp>
      <p:sp>
        <p:nvSpPr>
          <p:cNvPr id="12" name="Espace réservé du texte 10">
            <a:extLst>
              <a:ext uri="{FF2B5EF4-FFF2-40B4-BE49-F238E27FC236}">
                <a16:creationId xmlns:a16="http://schemas.microsoft.com/office/drawing/2014/main" id="{EB5FB203-AE81-4A98-AA92-313B689FDD15}"/>
              </a:ext>
            </a:extLst>
          </p:cNvPr>
          <p:cNvSpPr>
            <a:spLocks noGrp="1"/>
          </p:cNvSpPr>
          <p:nvPr>
            <p:ph type="body" sz="quarter" idx="14"/>
          </p:nvPr>
        </p:nvSpPr>
        <p:spPr>
          <a:xfrm>
            <a:off x="1326971" y="2745457"/>
            <a:ext cx="14856749" cy="2344168"/>
          </a:xfrm>
        </p:spPr>
        <p:txBody>
          <a:bodyPr/>
          <a:lstStyle>
            <a:lvl1pPr>
              <a:lnSpc>
                <a:spcPct val="120000"/>
              </a:lnSpc>
              <a:defRPr/>
            </a:lvl1pPr>
            <a:lvl2pPr>
              <a:lnSpc>
                <a:spcPct val="120000"/>
              </a:lnSpc>
              <a:spcBef>
                <a:spcPts val="320"/>
              </a:spcBef>
              <a:defRPr sz="1494"/>
            </a:lvl2pPr>
            <a:lvl3pPr>
              <a:lnSpc>
                <a:spcPct val="120000"/>
              </a:lnSpc>
              <a:spcBef>
                <a:spcPts val="1387"/>
              </a:spcBef>
              <a:defRPr sz="1494"/>
            </a:lvl3pPr>
            <a:lvl4pPr>
              <a:lnSpc>
                <a:spcPct val="120000"/>
              </a:lnSpc>
              <a:defRPr sz="1494"/>
            </a:lvl4pPr>
            <a:lvl5pPr>
              <a:lnSpc>
                <a:spcPct val="120000"/>
              </a:lnSpc>
              <a:defRPr sz="1494"/>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3" name="Espace réservé du numéro de diapositive 5">
            <a:extLst>
              <a:ext uri="{FF2B5EF4-FFF2-40B4-BE49-F238E27FC236}">
                <a16:creationId xmlns:a16="http://schemas.microsoft.com/office/drawing/2014/main" id="{CAAA0A8D-A189-4CEE-9133-EDDF7CEBD32E}"/>
              </a:ext>
            </a:extLst>
          </p:cNvPr>
          <p:cNvSpPr txBox="1">
            <a:spLocks/>
          </p:cNvSpPr>
          <p:nvPr userDrawn="1"/>
        </p:nvSpPr>
        <p:spPr>
          <a:xfrm>
            <a:off x="15259371" y="9065671"/>
            <a:ext cx="768516" cy="399170"/>
          </a:xfrm>
          <a:prstGeom prst="rect">
            <a:avLst/>
          </a:prstGeom>
        </p:spPr>
        <p:txBody>
          <a:bodyPr vert="horz" lIns="97568" tIns="48784" rIns="97568" bIns="48784" rtlCol="0" anchor="ctr">
            <a:noAutofit/>
          </a:bodyPr>
          <a:lstStyle>
            <a:defPPr>
              <a:defRPr lang="fr-FR"/>
            </a:defPPr>
            <a:lvl1pPr marL="0" algn="r" defTabSz="914400" rtl="0" eaLnBrk="1" latinLnBrk="0" hangingPunct="1">
              <a:lnSpc>
                <a:spcPct val="100000"/>
              </a:lnSpc>
              <a:defRPr sz="10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5A587B-5814-4D9B-9598-FE9CB954CB01}" type="slidenum">
              <a:rPr lang="fr-FR" sz="1121" smtClean="0"/>
              <a:pPr/>
              <a:t>‹N°›</a:t>
            </a:fld>
            <a:endParaRPr lang="fr-FR" sz="1121" dirty="0"/>
          </a:p>
        </p:txBody>
      </p:sp>
      <p:cxnSp>
        <p:nvCxnSpPr>
          <p:cNvPr id="14" name="Connecteur droit 13">
            <a:extLst>
              <a:ext uri="{FF2B5EF4-FFF2-40B4-BE49-F238E27FC236}">
                <a16:creationId xmlns:a16="http://schemas.microsoft.com/office/drawing/2014/main" id="{F30E9779-E9DE-49ED-BF83-DFEC974B9EF5}"/>
              </a:ext>
            </a:extLst>
          </p:cNvPr>
          <p:cNvCxnSpPr/>
          <p:nvPr userDrawn="1"/>
        </p:nvCxnSpPr>
        <p:spPr>
          <a:xfrm>
            <a:off x="1491135" y="8828530"/>
            <a:ext cx="14371242" cy="0"/>
          </a:xfrm>
          <a:prstGeom prst="line">
            <a:avLst/>
          </a:prstGeom>
          <a:ln w="25400">
            <a:solidFill>
              <a:srgbClr val="F01E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26643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4" name="Espace réservé de la date 3"/>
          <p:cNvSpPr>
            <a:spLocks noGrp="1"/>
          </p:cNvSpPr>
          <p:nvPr>
            <p:ph type="dt" sz="half" idx="10"/>
          </p:nvPr>
        </p:nvSpPr>
        <p:spPr/>
        <p:txBody>
          <a:bodyPr/>
          <a:lstStyle/>
          <a:p>
            <a:fld id="{A44A7554-3C59-4761-A50E-5B58C7D53291}" type="datetime1">
              <a:rPr lang="fr-FR" smtClean="0"/>
              <a:t>30/01/2025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16397514" y="9017582"/>
            <a:ext cx="424796" cy="307777"/>
          </a:xfrm>
        </p:spPr>
        <p:txBody>
          <a:bodyPr/>
          <a:lstStyle/>
          <a:p>
            <a:fld id="{F261FDDF-19C0-4F58-B585-4FD232F3DBB0}" type="slidenum">
              <a:rPr lang="fr-FR" smtClean="0"/>
              <a:pPr/>
              <a:t>‹N°›</a:t>
            </a:fld>
            <a:endParaRPr lang="fr-FR" dirty="0"/>
          </a:p>
        </p:txBody>
      </p:sp>
      <p:sp>
        <p:nvSpPr>
          <p:cNvPr id="8" name="Espace réservé du contenu 7"/>
          <p:cNvSpPr>
            <a:spLocks noGrp="1"/>
          </p:cNvSpPr>
          <p:nvPr>
            <p:ph sz="quarter" idx="1"/>
          </p:nvPr>
        </p:nvSpPr>
        <p:spPr>
          <a:xfrm>
            <a:off x="867569" y="1734538"/>
            <a:ext cx="15616238" cy="301621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extLst>
      <p:ext uri="{BB962C8B-B14F-4D97-AF65-F5344CB8AC3E}">
        <p14:creationId xmlns:p14="http://schemas.microsoft.com/office/powerpoint/2010/main" val="3604686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BCD50DB-C9E1-6B41-BB76-8FCC26AD1592}"/>
              </a:ext>
            </a:extLst>
          </p:cNvPr>
          <p:cNvSpPr/>
          <p:nvPr userDrawn="1"/>
        </p:nvSpPr>
        <p:spPr>
          <a:xfrm>
            <a:off x="323999" y="323999"/>
            <a:ext cx="16704000" cy="910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4" name="Graphique 23">
            <a:extLst>
              <a:ext uri="{FF2B5EF4-FFF2-40B4-BE49-F238E27FC236}">
                <a16:creationId xmlns:a16="http://schemas.microsoft.com/office/drawing/2014/main" id="{53C967F8-64ED-5A4C-8B99-4FB2A94633A2}"/>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577" r="596" b="35918"/>
          <a:stretch/>
        </p:blipFill>
        <p:spPr>
          <a:xfrm>
            <a:off x="2770497" y="324000"/>
            <a:ext cx="14256880" cy="9108000"/>
          </a:xfrm>
          <a:prstGeom prst="rect">
            <a:avLst/>
          </a:prstGeom>
        </p:spPr>
      </p:pic>
      <p:sp>
        <p:nvSpPr>
          <p:cNvPr id="2" name="Titre 1"/>
          <p:cNvSpPr>
            <a:spLocks noGrp="1"/>
          </p:cNvSpPr>
          <p:nvPr>
            <p:ph type="ctrTitle" hasCustomPrompt="1"/>
          </p:nvPr>
        </p:nvSpPr>
        <p:spPr>
          <a:xfrm>
            <a:off x="5186149" y="3851878"/>
            <a:ext cx="9996304" cy="923330"/>
          </a:xfrm>
        </p:spPr>
        <p:txBody>
          <a:bodyPr anchor="b"/>
          <a:lstStyle>
            <a:lvl1pPr algn="l">
              <a:defRPr sz="6000" b="1" cap="none" baseline="0">
                <a:solidFill>
                  <a:schemeClr val="bg2"/>
                </a:solidFill>
              </a:defRPr>
            </a:lvl1pPr>
          </a:lstStyle>
          <a:p>
            <a:r>
              <a:rPr lang="fr-FR" dirty="0"/>
              <a:t>Titre du PowerPoint</a:t>
            </a:r>
          </a:p>
        </p:txBody>
      </p:sp>
      <p:sp>
        <p:nvSpPr>
          <p:cNvPr id="3" name="Sous-titre 2"/>
          <p:cNvSpPr>
            <a:spLocks noGrp="1"/>
          </p:cNvSpPr>
          <p:nvPr>
            <p:ph type="subTitle" idx="1" hasCustomPrompt="1"/>
          </p:nvPr>
        </p:nvSpPr>
        <p:spPr>
          <a:xfrm>
            <a:off x="5186149" y="4878387"/>
            <a:ext cx="9996304" cy="569387"/>
          </a:xfrm>
        </p:spPr>
        <p:txBody>
          <a:bodyPr/>
          <a:lstStyle>
            <a:lvl1pPr marL="0" indent="0" algn="l">
              <a:buNone/>
              <a:defRPr sz="4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Sous-titre</a:t>
            </a:r>
          </a:p>
        </p:txBody>
      </p:sp>
      <p:pic>
        <p:nvPicPr>
          <p:cNvPr id="22" name="Image 21" descr="Une image contenant texte, graphiques vectoriels, clipart&#10;&#10;Description générée automatiquement">
            <a:extLst>
              <a:ext uri="{FF2B5EF4-FFF2-40B4-BE49-F238E27FC236}">
                <a16:creationId xmlns:a16="http://schemas.microsoft.com/office/drawing/2014/main" id="{23603707-E15A-7547-BF6C-0D30C4A59F8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859810" y="835676"/>
            <a:ext cx="2948676" cy="2671800"/>
          </a:xfrm>
          <a:prstGeom prst="rect">
            <a:avLst/>
          </a:prstGeom>
        </p:spPr>
      </p:pic>
      <p:sp>
        <p:nvSpPr>
          <p:cNvPr id="27" name="Espace réservé du texte 26">
            <a:extLst>
              <a:ext uri="{FF2B5EF4-FFF2-40B4-BE49-F238E27FC236}">
                <a16:creationId xmlns:a16="http://schemas.microsoft.com/office/drawing/2014/main" id="{7E75C8B0-5BFD-624D-9894-57350B470857}"/>
              </a:ext>
            </a:extLst>
          </p:cNvPr>
          <p:cNvSpPr>
            <a:spLocks noGrp="1"/>
          </p:cNvSpPr>
          <p:nvPr>
            <p:ph type="body" sz="quarter" idx="10" hasCustomPrompt="1"/>
          </p:nvPr>
        </p:nvSpPr>
        <p:spPr>
          <a:xfrm>
            <a:off x="5186149" y="7133151"/>
            <a:ext cx="9996304" cy="553998"/>
          </a:xfrm>
        </p:spPr>
        <p:txBody>
          <a:bodyPr/>
          <a:lstStyle>
            <a:lvl1pPr>
              <a:defRPr b="0">
                <a:solidFill>
                  <a:schemeClr val="bg1"/>
                </a:solidFill>
                <a:latin typeface="+mn-lt"/>
              </a:defRPr>
            </a:lvl1pPr>
          </a:lstStyle>
          <a:p>
            <a:pPr lvl="0"/>
            <a:r>
              <a:rPr lang="fr-FR" dirty="0"/>
              <a:t>Nom de l’intervenant</a:t>
            </a:r>
          </a:p>
        </p:txBody>
      </p:sp>
      <p:sp>
        <p:nvSpPr>
          <p:cNvPr id="30" name="Espace réservé de la date 29">
            <a:extLst>
              <a:ext uri="{FF2B5EF4-FFF2-40B4-BE49-F238E27FC236}">
                <a16:creationId xmlns:a16="http://schemas.microsoft.com/office/drawing/2014/main" id="{D2466CCB-19D4-0347-B7A7-4CAA46DAFBC2}"/>
              </a:ext>
            </a:extLst>
          </p:cNvPr>
          <p:cNvSpPr>
            <a:spLocks noGrp="1"/>
          </p:cNvSpPr>
          <p:nvPr>
            <p:ph type="dt" sz="half" idx="13"/>
          </p:nvPr>
        </p:nvSpPr>
        <p:spPr>
          <a:xfrm>
            <a:off x="5186149" y="7828376"/>
            <a:ext cx="1235916" cy="215444"/>
          </a:xfrm>
        </p:spPr>
        <p:txBody>
          <a:bodyPr/>
          <a:lstStyle>
            <a:lvl1pPr>
              <a:defRPr>
                <a:solidFill>
                  <a:schemeClr val="bg1"/>
                </a:solidFill>
              </a:defRPr>
            </a:lvl1pPr>
          </a:lstStyle>
          <a:p>
            <a:pPr algn="l"/>
            <a:fld id="{E352B0AF-3D83-4E36-B596-0FC6DDFB8AB3}" type="datetime6">
              <a:rPr lang="fr-FR" smtClean="0"/>
              <a:t>janvier 25</a:t>
            </a:fld>
            <a:endParaRPr lang="fr-FR" dirty="0"/>
          </a:p>
        </p:txBody>
      </p:sp>
    </p:spTree>
    <p:extLst>
      <p:ext uri="{BB962C8B-B14F-4D97-AF65-F5344CB8AC3E}">
        <p14:creationId xmlns:p14="http://schemas.microsoft.com/office/powerpoint/2010/main" val="229102185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B75D09-FFC3-B543-BEF6-F06EC9E4AA4C}"/>
              </a:ext>
            </a:extLst>
          </p:cNvPr>
          <p:cNvSpPr/>
          <p:nvPr userDrawn="1"/>
        </p:nvSpPr>
        <p:spPr>
          <a:xfrm>
            <a:off x="323999" y="323999"/>
            <a:ext cx="8351689" cy="9108000"/>
          </a:xfrm>
          <a:prstGeom prst="rect">
            <a:avLst/>
          </a:prstGeom>
          <a:gradFill flip="none" rotWithShape="1">
            <a:gsLst>
              <a:gs pos="70000">
                <a:srgbClr val="69A9D8"/>
              </a:gs>
              <a:gs pos="0">
                <a:schemeClr val="bg2"/>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pied de page 4"/>
          <p:cNvSpPr>
            <a:spLocks noGrp="1"/>
          </p:cNvSpPr>
          <p:nvPr>
            <p:ph type="ftr" sz="quarter" idx="11"/>
          </p:nvPr>
        </p:nvSpPr>
        <p:spPr>
          <a:xfrm>
            <a:off x="9205783" y="9088998"/>
            <a:ext cx="5233407" cy="215444"/>
          </a:xfrm>
        </p:spPr>
        <p:txBody>
          <a:bodyPr/>
          <a:lstStyle/>
          <a:p>
            <a:r>
              <a:rPr lang="fr-FR" dirty="0"/>
              <a:t>Titre du PowerPoint</a:t>
            </a:r>
          </a:p>
        </p:txBody>
      </p:sp>
      <p:sp>
        <p:nvSpPr>
          <p:cNvPr id="6" name="Espace réservé du numéro de diapositive 5"/>
          <p:cNvSpPr>
            <a:spLocks noGrp="1"/>
          </p:cNvSpPr>
          <p:nvPr>
            <p:ph type="sldNum" sz="quarter" idx="12"/>
          </p:nvPr>
        </p:nvSpPr>
        <p:spPr/>
        <p:txBody>
          <a:bodyPr/>
          <a:lstStyle/>
          <a:p>
            <a:fld id="{D6CAF8E8-172B-4E70-9325-BA460E9DD579}" type="slidenum">
              <a:rPr lang="fr-FR" smtClean="0"/>
              <a:t>‹N°›</a:t>
            </a:fld>
            <a:endParaRPr lang="fr-FR"/>
          </a:p>
        </p:txBody>
      </p:sp>
      <p:sp>
        <p:nvSpPr>
          <p:cNvPr id="8" name="Espace réservé du texte 7">
            <a:extLst>
              <a:ext uri="{FF2B5EF4-FFF2-40B4-BE49-F238E27FC236}">
                <a16:creationId xmlns:a16="http://schemas.microsoft.com/office/drawing/2014/main" id="{17526CB9-37EF-D249-8DA4-261E8471224F}"/>
              </a:ext>
            </a:extLst>
          </p:cNvPr>
          <p:cNvSpPr>
            <a:spLocks noGrp="1"/>
          </p:cNvSpPr>
          <p:nvPr>
            <p:ph type="body" sz="quarter" idx="13" hasCustomPrompt="1"/>
          </p:nvPr>
        </p:nvSpPr>
        <p:spPr>
          <a:xfrm>
            <a:off x="9205784" y="1638457"/>
            <a:ext cx="7616526" cy="415498"/>
          </a:xfrm>
        </p:spPr>
        <p:txBody>
          <a:bodyPr wrap="square">
            <a:spAutoFit/>
          </a:bodyPr>
          <a:lstStyle>
            <a:lvl1pPr marL="468000" indent="-468000">
              <a:spcBef>
                <a:spcPts val="1200"/>
              </a:spcBef>
              <a:buClr>
                <a:schemeClr val="bg2"/>
              </a:buClr>
              <a:buFont typeface="+mj-lt"/>
              <a:buAutoNum type="arabicPeriod"/>
              <a:tabLst/>
              <a:defRPr sz="3000" b="0">
                <a:solidFill>
                  <a:schemeClr val="tx2"/>
                </a:solidFill>
                <a:latin typeface="+mn-lt"/>
              </a:defRPr>
            </a:lvl1pPr>
            <a:lvl2pPr marL="500063" indent="-500063">
              <a:buClr>
                <a:schemeClr val="bg2"/>
              </a:buClr>
              <a:buFont typeface="+mj-lt"/>
              <a:buAutoNum type="arabicPeriod"/>
              <a:tabLst/>
              <a:defRPr sz="3000" b="0">
                <a:solidFill>
                  <a:schemeClr val="tx2"/>
                </a:solidFill>
                <a:latin typeface="+mn-lt"/>
              </a:defRPr>
            </a:lvl2pPr>
            <a:lvl3pPr marL="500063" indent="-500063">
              <a:buClr>
                <a:schemeClr val="bg2"/>
              </a:buClr>
              <a:buFont typeface="+mj-lt"/>
              <a:buAutoNum type="arabicPeriod"/>
              <a:tabLst/>
              <a:defRPr sz="3000" b="0">
                <a:solidFill>
                  <a:schemeClr val="tx2"/>
                </a:solidFill>
                <a:latin typeface="+mn-lt"/>
              </a:defRPr>
            </a:lvl3pPr>
            <a:lvl4pPr marL="500063" indent="-500063">
              <a:buClr>
                <a:schemeClr val="bg2"/>
              </a:buClr>
              <a:buFont typeface="+mj-lt"/>
              <a:buAutoNum type="arabicPeriod"/>
              <a:tabLst/>
              <a:defRPr sz="3000" b="0">
                <a:solidFill>
                  <a:schemeClr val="tx2"/>
                </a:solidFill>
                <a:latin typeface="+mn-lt"/>
              </a:defRPr>
            </a:lvl4pPr>
            <a:lvl5pPr marL="500063" indent="-500063">
              <a:buClr>
                <a:schemeClr val="bg2"/>
              </a:buClr>
              <a:buFont typeface="+mj-lt"/>
              <a:buAutoNum type="arabicPeriod"/>
              <a:tabLst/>
              <a:defRPr sz="3000" b="0">
                <a:solidFill>
                  <a:schemeClr val="tx2"/>
                </a:solidFill>
                <a:latin typeface="+mn-lt"/>
              </a:defRPr>
            </a:lvl5pPr>
            <a:lvl6pPr marL="0" indent="0">
              <a:buNone/>
              <a:tabLst/>
              <a:defRPr sz="3000" b="0">
                <a:solidFill>
                  <a:schemeClr val="tx2"/>
                </a:solidFill>
                <a:latin typeface="+mn-lt"/>
              </a:defRPr>
            </a:lvl6pPr>
          </a:lstStyle>
          <a:p>
            <a:pPr lvl="0"/>
            <a:r>
              <a:rPr lang="fr-FR" dirty="0"/>
              <a:t>Premier niveau</a:t>
            </a:r>
          </a:p>
        </p:txBody>
      </p:sp>
      <p:pic>
        <p:nvPicPr>
          <p:cNvPr id="9" name="Graphique 8">
            <a:extLst>
              <a:ext uri="{FF2B5EF4-FFF2-40B4-BE49-F238E27FC236}">
                <a16:creationId xmlns:a16="http://schemas.microsoft.com/office/drawing/2014/main" id="{7ED198FB-8A54-1B40-8710-6DE68C29F51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95473" y="8855095"/>
            <a:ext cx="1516862" cy="426617"/>
          </a:xfrm>
          <a:prstGeom prst="rect">
            <a:avLst/>
          </a:prstGeom>
        </p:spPr>
      </p:pic>
      <p:pic>
        <p:nvPicPr>
          <p:cNvPr id="11" name="Graphique 10">
            <a:extLst>
              <a:ext uri="{FF2B5EF4-FFF2-40B4-BE49-F238E27FC236}">
                <a16:creationId xmlns:a16="http://schemas.microsoft.com/office/drawing/2014/main" id="{45E4DEEC-D922-844A-8ED8-B9FC2D180AF9}"/>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l="-1" t="6243" r="55218" b="30488"/>
          <a:stretch/>
        </p:blipFill>
        <p:spPr>
          <a:xfrm>
            <a:off x="2252844" y="341313"/>
            <a:ext cx="6422843" cy="9074150"/>
          </a:xfrm>
          <a:prstGeom prst="rect">
            <a:avLst/>
          </a:prstGeom>
        </p:spPr>
      </p:pic>
      <p:sp>
        <p:nvSpPr>
          <p:cNvPr id="2" name="Titre 1"/>
          <p:cNvSpPr>
            <a:spLocks noGrp="1"/>
          </p:cNvSpPr>
          <p:nvPr>
            <p:ph type="title" hasCustomPrompt="1"/>
          </p:nvPr>
        </p:nvSpPr>
        <p:spPr>
          <a:xfrm>
            <a:off x="2286001" y="2076663"/>
            <a:ext cx="5770604" cy="923330"/>
          </a:xfrm>
        </p:spPr>
        <p:txBody>
          <a:bodyPr/>
          <a:lstStyle>
            <a:lvl1pPr>
              <a:defRPr sz="6000" b="1" cap="none" baseline="0">
                <a:solidFill>
                  <a:schemeClr val="bg1"/>
                </a:solidFill>
              </a:defRPr>
            </a:lvl1pPr>
          </a:lstStyle>
          <a:p>
            <a:r>
              <a:rPr lang="fr-FR" dirty="0"/>
              <a:t>Titre</a:t>
            </a:r>
          </a:p>
        </p:txBody>
      </p:sp>
      <p:sp>
        <p:nvSpPr>
          <p:cNvPr id="3" name="Espace réservé de la date 2">
            <a:extLst>
              <a:ext uri="{FF2B5EF4-FFF2-40B4-BE49-F238E27FC236}">
                <a16:creationId xmlns:a16="http://schemas.microsoft.com/office/drawing/2014/main" id="{BC3FFDE9-8297-8743-BCE1-9520ABD045A6}"/>
              </a:ext>
            </a:extLst>
          </p:cNvPr>
          <p:cNvSpPr>
            <a:spLocks noGrp="1"/>
          </p:cNvSpPr>
          <p:nvPr>
            <p:ph type="dt" sz="half" idx="14"/>
          </p:nvPr>
        </p:nvSpPr>
        <p:spPr/>
        <p:txBody>
          <a:bodyPr/>
          <a:lstStyle/>
          <a:p>
            <a:fld id="{13DCA4CA-829A-4FD0-BC12-E900CE2AD3E8}" type="datetime6">
              <a:rPr lang="fr-FR" b="1" smtClean="0"/>
              <a:t>janvier 25</a:t>
            </a:fld>
            <a:endParaRPr lang="fr-FR" b="1" dirty="0"/>
          </a:p>
        </p:txBody>
      </p:sp>
    </p:spTree>
    <p:extLst>
      <p:ext uri="{BB962C8B-B14F-4D97-AF65-F5344CB8AC3E}">
        <p14:creationId xmlns:p14="http://schemas.microsoft.com/office/powerpoint/2010/main" val="298713858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Ouverture Couleu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445F97D-1E62-C249-BFD5-782AFF16B636}"/>
              </a:ext>
            </a:extLst>
          </p:cNvPr>
          <p:cNvSpPr/>
          <p:nvPr userDrawn="1"/>
        </p:nvSpPr>
        <p:spPr>
          <a:xfrm>
            <a:off x="323999" y="323999"/>
            <a:ext cx="16704000" cy="9108000"/>
          </a:xfrm>
          <a:prstGeom prst="rect">
            <a:avLst/>
          </a:prstGeom>
          <a:gradFill flip="none" rotWithShape="1">
            <a:gsLst>
              <a:gs pos="70000">
                <a:srgbClr val="69A9D8"/>
              </a:gs>
              <a:gs pos="0">
                <a:schemeClr val="bg2"/>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Graphique 13">
            <a:extLst>
              <a:ext uri="{FF2B5EF4-FFF2-40B4-BE49-F238E27FC236}">
                <a16:creationId xmlns:a16="http://schemas.microsoft.com/office/drawing/2014/main" id="{661D3EE5-C74C-6246-8FFF-3D7A176671B3}"/>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578" r="596" b="55466"/>
          <a:stretch/>
        </p:blipFill>
        <p:spPr>
          <a:xfrm>
            <a:off x="2770497" y="3127639"/>
            <a:ext cx="14256880" cy="6304360"/>
          </a:xfrm>
          <a:prstGeom prst="rect">
            <a:avLst/>
          </a:prstGeom>
        </p:spPr>
      </p:pic>
      <p:sp>
        <p:nvSpPr>
          <p:cNvPr id="2" name="Titre 1"/>
          <p:cNvSpPr>
            <a:spLocks noGrp="1"/>
          </p:cNvSpPr>
          <p:nvPr>
            <p:ph type="title" hasCustomPrompt="1"/>
          </p:nvPr>
        </p:nvSpPr>
        <p:spPr>
          <a:xfrm>
            <a:off x="2273301" y="2075136"/>
            <a:ext cx="13791062" cy="923330"/>
          </a:xfrm>
        </p:spPr>
        <p:txBody>
          <a:bodyPr anchor="t" anchorCtr="0"/>
          <a:lstStyle>
            <a:lvl1pPr>
              <a:defRPr sz="6000" b="1" cap="none" baseline="0">
                <a:solidFill>
                  <a:schemeClr val="bg1"/>
                </a:solidFill>
              </a:defRPr>
            </a:lvl1pPr>
          </a:lstStyle>
          <a:p>
            <a:r>
              <a:rPr lang="fr-FR" dirty="0"/>
              <a:t>Titre du chapitre</a:t>
            </a:r>
          </a:p>
        </p:txBody>
      </p:sp>
      <p:sp>
        <p:nvSpPr>
          <p:cNvPr id="3" name="Espace réservé du texte 2"/>
          <p:cNvSpPr>
            <a:spLocks noGrp="1"/>
          </p:cNvSpPr>
          <p:nvPr>
            <p:ph type="body" idx="1" hasCustomPrompt="1"/>
          </p:nvPr>
        </p:nvSpPr>
        <p:spPr>
          <a:xfrm>
            <a:off x="3098800" y="3112766"/>
            <a:ext cx="12965562" cy="569387"/>
          </a:xfrm>
        </p:spPr>
        <p:txBody>
          <a:bodyPr/>
          <a:lstStyle>
            <a:lvl1pPr marL="0" indent="0">
              <a:buNone/>
              <a:defRPr sz="40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Sous-titre</a:t>
            </a:r>
          </a:p>
        </p:txBody>
      </p:sp>
      <p:pic>
        <p:nvPicPr>
          <p:cNvPr id="13" name="Graphique 12">
            <a:extLst>
              <a:ext uri="{FF2B5EF4-FFF2-40B4-BE49-F238E27FC236}">
                <a16:creationId xmlns:a16="http://schemas.microsoft.com/office/drawing/2014/main" id="{300EBCF5-1DA8-8F46-BF19-FAAC8DBDD2C0}"/>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95473" y="8855095"/>
            <a:ext cx="1516862" cy="426617"/>
          </a:xfrm>
          <a:prstGeom prst="rect">
            <a:avLst/>
          </a:prstGeom>
        </p:spPr>
      </p:pic>
      <p:sp>
        <p:nvSpPr>
          <p:cNvPr id="7" name="Espace réservé de la date 6">
            <a:extLst>
              <a:ext uri="{FF2B5EF4-FFF2-40B4-BE49-F238E27FC236}">
                <a16:creationId xmlns:a16="http://schemas.microsoft.com/office/drawing/2014/main" id="{9544E58C-465F-6945-923C-CE51D6BF15FE}"/>
              </a:ext>
            </a:extLst>
          </p:cNvPr>
          <p:cNvSpPr>
            <a:spLocks noGrp="1"/>
          </p:cNvSpPr>
          <p:nvPr>
            <p:ph type="dt" sz="half" idx="10"/>
          </p:nvPr>
        </p:nvSpPr>
        <p:spPr/>
        <p:txBody>
          <a:bodyPr/>
          <a:lstStyle>
            <a:lvl1pPr>
              <a:defRPr>
                <a:solidFill>
                  <a:schemeClr val="bg1"/>
                </a:solidFill>
              </a:defRPr>
            </a:lvl1pPr>
          </a:lstStyle>
          <a:p>
            <a:fld id="{F07E1370-9E3D-42A4-8E8A-A0B390BA0FB2}" type="datetime6">
              <a:rPr lang="fr-FR" smtClean="0"/>
              <a:t>janvier 25</a:t>
            </a:fld>
            <a:endParaRPr lang="fr-FR" dirty="0"/>
          </a:p>
        </p:txBody>
      </p:sp>
      <p:sp>
        <p:nvSpPr>
          <p:cNvPr id="8" name="Espace réservé du pied de page 7">
            <a:extLst>
              <a:ext uri="{FF2B5EF4-FFF2-40B4-BE49-F238E27FC236}">
                <a16:creationId xmlns:a16="http://schemas.microsoft.com/office/drawing/2014/main" id="{1C98F0DC-A6FD-8D46-9CDC-E99D8AF3C236}"/>
              </a:ext>
            </a:extLst>
          </p:cNvPr>
          <p:cNvSpPr>
            <a:spLocks noGrp="1"/>
          </p:cNvSpPr>
          <p:nvPr>
            <p:ph type="ftr" sz="quarter" idx="11"/>
          </p:nvPr>
        </p:nvSpPr>
        <p:spPr/>
        <p:txBody>
          <a:bodyPr/>
          <a:lstStyle>
            <a:lvl1pPr>
              <a:defRPr>
                <a:solidFill>
                  <a:schemeClr val="bg1"/>
                </a:solidFill>
              </a:defRPr>
            </a:lvl1pPr>
          </a:lstStyle>
          <a:p>
            <a:r>
              <a:rPr lang="fr-FR"/>
              <a:t>Titre du PowerPoint</a:t>
            </a:r>
            <a:endParaRPr lang="fr-FR" dirty="0"/>
          </a:p>
        </p:txBody>
      </p:sp>
      <p:sp>
        <p:nvSpPr>
          <p:cNvPr id="10" name="Espace réservé du numéro de diapositive 9">
            <a:extLst>
              <a:ext uri="{FF2B5EF4-FFF2-40B4-BE49-F238E27FC236}">
                <a16:creationId xmlns:a16="http://schemas.microsoft.com/office/drawing/2014/main" id="{3263740A-B778-2142-B13A-B934DF07723E}"/>
              </a:ext>
            </a:extLst>
          </p:cNvPr>
          <p:cNvSpPr>
            <a:spLocks noGrp="1"/>
          </p:cNvSpPr>
          <p:nvPr>
            <p:ph type="sldNum" sz="quarter" idx="12"/>
          </p:nvPr>
        </p:nvSpPr>
        <p:spPr/>
        <p:txBody>
          <a:bodyPr/>
          <a:lstStyle>
            <a:lvl1pPr>
              <a:defRPr>
                <a:solidFill>
                  <a:schemeClr val="bg1"/>
                </a:solidFill>
              </a:defRPr>
            </a:lvl1pPr>
          </a:lstStyle>
          <a:p>
            <a:fld id="{D6CAF8E8-172B-4E70-9325-BA460E9DD579}" type="slidenum">
              <a:rPr lang="fr-FR" smtClean="0"/>
              <a:pPr/>
              <a:t>‹N°›</a:t>
            </a:fld>
            <a:endParaRPr lang="fr-FR" dirty="0"/>
          </a:p>
        </p:txBody>
      </p:sp>
    </p:spTree>
    <p:extLst>
      <p:ext uri="{BB962C8B-B14F-4D97-AF65-F5344CB8AC3E}">
        <p14:creationId xmlns:p14="http://schemas.microsoft.com/office/powerpoint/2010/main" val="326508677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7_Ouverture Phot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A650D-06D0-CE47-88B9-A11CFFA4FEA7}"/>
              </a:ext>
            </a:extLst>
          </p:cNvPr>
          <p:cNvSpPr/>
          <p:nvPr userDrawn="1"/>
        </p:nvSpPr>
        <p:spPr>
          <a:xfrm>
            <a:off x="323999" y="323999"/>
            <a:ext cx="16704000" cy="4554388"/>
          </a:xfrm>
          <a:prstGeom prst="rect">
            <a:avLst/>
          </a:prstGeom>
          <a:gradFill flip="none" rotWithShape="1">
            <a:gsLst>
              <a:gs pos="0">
                <a:schemeClr val="tx2"/>
              </a:gs>
              <a:gs pos="100000">
                <a:schemeClr val="tx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Graphique 13">
            <a:extLst>
              <a:ext uri="{FF2B5EF4-FFF2-40B4-BE49-F238E27FC236}">
                <a16:creationId xmlns:a16="http://schemas.microsoft.com/office/drawing/2014/main" id="{661D3EE5-C74C-6246-8FFF-3D7A176671B3}"/>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t="578" r="596" b="55466"/>
          <a:stretch/>
        </p:blipFill>
        <p:spPr>
          <a:xfrm>
            <a:off x="2770497" y="3127639"/>
            <a:ext cx="14256880" cy="6304360"/>
          </a:xfrm>
          <a:prstGeom prst="rect">
            <a:avLst/>
          </a:prstGeom>
        </p:spPr>
      </p:pic>
      <p:sp>
        <p:nvSpPr>
          <p:cNvPr id="2" name="Titre 1"/>
          <p:cNvSpPr>
            <a:spLocks noGrp="1"/>
          </p:cNvSpPr>
          <p:nvPr>
            <p:ph type="title" hasCustomPrompt="1"/>
          </p:nvPr>
        </p:nvSpPr>
        <p:spPr>
          <a:xfrm>
            <a:off x="2273301" y="2075136"/>
            <a:ext cx="13791062" cy="923330"/>
          </a:xfrm>
        </p:spPr>
        <p:txBody>
          <a:bodyPr anchor="t" anchorCtr="0"/>
          <a:lstStyle>
            <a:lvl1pPr>
              <a:defRPr sz="6000" b="1" cap="none" baseline="0">
                <a:solidFill>
                  <a:schemeClr val="bg1"/>
                </a:solidFill>
              </a:defRPr>
            </a:lvl1pPr>
          </a:lstStyle>
          <a:p>
            <a:r>
              <a:rPr lang="fr-FR" dirty="0"/>
              <a:t>Titre du chapitre</a:t>
            </a:r>
          </a:p>
        </p:txBody>
      </p:sp>
      <p:sp>
        <p:nvSpPr>
          <p:cNvPr id="3" name="Espace réservé du texte 2"/>
          <p:cNvSpPr>
            <a:spLocks noGrp="1"/>
          </p:cNvSpPr>
          <p:nvPr>
            <p:ph type="body" idx="1" hasCustomPrompt="1"/>
          </p:nvPr>
        </p:nvSpPr>
        <p:spPr>
          <a:xfrm>
            <a:off x="3098800" y="3112766"/>
            <a:ext cx="12965562" cy="569387"/>
          </a:xfrm>
        </p:spPr>
        <p:txBody>
          <a:bodyPr/>
          <a:lstStyle>
            <a:lvl1pPr marL="0" indent="0">
              <a:buNone/>
              <a:defRPr sz="40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Sous-titre</a:t>
            </a:r>
          </a:p>
        </p:txBody>
      </p:sp>
      <p:sp>
        <p:nvSpPr>
          <p:cNvPr id="11" name="Forme libre 10">
            <a:extLst>
              <a:ext uri="{FF2B5EF4-FFF2-40B4-BE49-F238E27FC236}">
                <a16:creationId xmlns:a16="http://schemas.microsoft.com/office/drawing/2014/main" id="{067216B3-B1AC-5F49-8A5B-12B3975F2083}"/>
              </a:ext>
            </a:extLst>
          </p:cNvPr>
          <p:cNvSpPr/>
          <p:nvPr userDrawn="1"/>
        </p:nvSpPr>
        <p:spPr>
          <a:xfrm>
            <a:off x="-1" y="-1"/>
            <a:ext cx="17351377" cy="9756775"/>
          </a:xfrm>
          <a:custGeom>
            <a:avLst/>
            <a:gdLst>
              <a:gd name="connsiteX0" fmla="*/ 324000 w 17351377"/>
              <a:gd name="connsiteY0" fmla="*/ 324000 h 9756775"/>
              <a:gd name="connsiteX1" fmla="*/ 324000 w 17351377"/>
              <a:gd name="connsiteY1" fmla="*/ 9432000 h 9756775"/>
              <a:gd name="connsiteX2" fmla="*/ 17028001 w 17351377"/>
              <a:gd name="connsiteY2" fmla="*/ 9432000 h 9756775"/>
              <a:gd name="connsiteX3" fmla="*/ 17028001 w 17351377"/>
              <a:gd name="connsiteY3" fmla="*/ 324000 h 9756775"/>
              <a:gd name="connsiteX4" fmla="*/ 0 w 17351377"/>
              <a:gd name="connsiteY4" fmla="*/ 0 h 9756775"/>
              <a:gd name="connsiteX5" fmla="*/ 17351377 w 17351377"/>
              <a:gd name="connsiteY5" fmla="*/ 0 h 9756775"/>
              <a:gd name="connsiteX6" fmla="*/ 17351377 w 17351377"/>
              <a:gd name="connsiteY6" fmla="*/ 9756775 h 9756775"/>
              <a:gd name="connsiteX7" fmla="*/ 0 w 17351377"/>
              <a:gd name="connsiteY7" fmla="*/ 9756775 h 975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51377" h="9756775">
                <a:moveTo>
                  <a:pt x="324000" y="324000"/>
                </a:moveTo>
                <a:lnTo>
                  <a:pt x="324000" y="9432000"/>
                </a:lnTo>
                <a:lnTo>
                  <a:pt x="17028001" y="9432000"/>
                </a:lnTo>
                <a:lnTo>
                  <a:pt x="17028001" y="324000"/>
                </a:lnTo>
                <a:close/>
                <a:moveTo>
                  <a:pt x="0" y="0"/>
                </a:moveTo>
                <a:lnTo>
                  <a:pt x="17351377" y="0"/>
                </a:lnTo>
                <a:lnTo>
                  <a:pt x="17351377" y="9756775"/>
                </a:lnTo>
                <a:lnTo>
                  <a:pt x="0" y="97567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pic>
        <p:nvPicPr>
          <p:cNvPr id="13" name="Graphique 12">
            <a:extLst>
              <a:ext uri="{FF2B5EF4-FFF2-40B4-BE49-F238E27FC236}">
                <a16:creationId xmlns:a16="http://schemas.microsoft.com/office/drawing/2014/main" id="{300EBCF5-1DA8-8F46-BF19-FAAC8DBDD2C0}"/>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95473" y="8855095"/>
            <a:ext cx="1516862" cy="426617"/>
          </a:xfrm>
          <a:prstGeom prst="rect">
            <a:avLst/>
          </a:prstGeom>
        </p:spPr>
      </p:pic>
      <p:sp>
        <p:nvSpPr>
          <p:cNvPr id="10" name="ZoneTexte 9">
            <a:extLst>
              <a:ext uri="{FF2B5EF4-FFF2-40B4-BE49-F238E27FC236}">
                <a16:creationId xmlns:a16="http://schemas.microsoft.com/office/drawing/2014/main" id="{8C5AB69F-42B7-7848-8AA6-A1777E6BC221}"/>
              </a:ext>
            </a:extLst>
          </p:cNvPr>
          <p:cNvSpPr txBox="1"/>
          <p:nvPr userDrawn="1"/>
        </p:nvSpPr>
        <p:spPr>
          <a:xfrm>
            <a:off x="-2441834" y="382037"/>
            <a:ext cx="2092090" cy="2730729"/>
          </a:xfrm>
          <a:prstGeom prst="rect">
            <a:avLst/>
          </a:prstGeom>
          <a:solidFill>
            <a:schemeClr val="bg1"/>
          </a:solidFill>
        </p:spPr>
        <p:txBody>
          <a:bodyPr wrap="square" lIns="72000" tIns="72000" rIns="72000" bIns="72000" rtlCol="0">
            <a:spAutoFit/>
          </a:bodyPr>
          <a:lstStyle/>
          <a:p>
            <a:pPr defTabSz="914377"/>
            <a:r>
              <a:rPr lang="fr-FR" sz="1400" dirty="0">
                <a:solidFill>
                  <a:srgbClr val="4D4D4F"/>
                </a:solidFill>
              </a:rPr>
              <a:t>Pour personnaliser votre image de fond : faire un clic droit en dehors de la slide, cliquer sur </a:t>
            </a:r>
            <a:r>
              <a:rPr lang="fr-FR" sz="1400" b="1" dirty="0">
                <a:solidFill>
                  <a:srgbClr val="4D4D4F"/>
                </a:solidFill>
              </a:rPr>
              <a:t>Mise en forme de l’arrière-plan</a:t>
            </a:r>
          </a:p>
          <a:p>
            <a:pPr defTabSz="914377"/>
            <a:r>
              <a:rPr lang="fr-FR" sz="1400" dirty="0">
                <a:solidFill>
                  <a:srgbClr val="4D4D4F"/>
                </a:solidFill>
              </a:rPr>
              <a:t>Cliquer sur </a:t>
            </a:r>
            <a:r>
              <a:rPr lang="fr-FR" sz="1400" b="1" dirty="0">
                <a:solidFill>
                  <a:srgbClr val="4D4D4F"/>
                </a:solidFill>
              </a:rPr>
              <a:t>Remplissage avec image ou texture </a:t>
            </a:r>
            <a:r>
              <a:rPr lang="fr-FR" sz="1400" dirty="0">
                <a:solidFill>
                  <a:srgbClr val="4D4D4F"/>
                </a:solidFill>
              </a:rPr>
              <a:t>&gt; </a:t>
            </a:r>
            <a:r>
              <a:rPr lang="fr-FR" sz="1400" b="1" dirty="0">
                <a:solidFill>
                  <a:srgbClr val="4D4D4F"/>
                </a:solidFill>
              </a:rPr>
              <a:t>Fichier</a:t>
            </a:r>
            <a:r>
              <a:rPr lang="fr-FR" sz="1400" dirty="0">
                <a:solidFill>
                  <a:srgbClr val="4D4D4F"/>
                </a:solidFill>
              </a:rPr>
              <a:t> et sélectionner l’image.</a:t>
            </a:r>
          </a:p>
        </p:txBody>
      </p:sp>
      <p:sp>
        <p:nvSpPr>
          <p:cNvPr id="7" name="Espace réservé de la date 6">
            <a:extLst>
              <a:ext uri="{FF2B5EF4-FFF2-40B4-BE49-F238E27FC236}">
                <a16:creationId xmlns:a16="http://schemas.microsoft.com/office/drawing/2014/main" id="{96AF33FC-3006-334E-B961-4CE737EC7730}"/>
              </a:ext>
            </a:extLst>
          </p:cNvPr>
          <p:cNvSpPr>
            <a:spLocks noGrp="1"/>
          </p:cNvSpPr>
          <p:nvPr>
            <p:ph type="dt" sz="half" idx="10"/>
          </p:nvPr>
        </p:nvSpPr>
        <p:spPr/>
        <p:txBody>
          <a:bodyPr/>
          <a:lstStyle>
            <a:lvl1pPr>
              <a:defRPr>
                <a:solidFill>
                  <a:schemeClr val="bg1"/>
                </a:solidFill>
              </a:defRPr>
            </a:lvl1pPr>
          </a:lstStyle>
          <a:p>
            <a:fld id="{B827EF94-2470-4ED3-8875-0FBCDDAFFD32}" type="datetime6">
              <a:rPr lang="fr-FR" smtClean="0"/>
              <a:t>janvier 25</a:t>
            </a:fld>
            <a:endParaRPr lang="fr-FR" dirty="0"/>
          </a:p>
        </p:txBody>
      </p:sp>
      <p:sp>
        <p:nvSpPr>
          <p:cNvPr id="8" name="Espace réservé du pied de page 7">
            <a:extLst>
              <a:ext uri="{FF2B5EF4-FFF2-40B4-BE49-F238E27FC236}">
                <a16:creationId xmlns:a16="http://schemas.microsoft.com/office/drawing/2014/main" id="{264FF7CE-A4E2-EC42-9BEC-8222FA83140D}"/>
              </a:ext>
            </a:extLst>
          </p:cNvPr>
          <p:cNvSpPr>
            <a:spLocks noGrp="1"/>
          </p:cNvSpPr>
          <p:nvPr>
            <p:ph type="ftr" sz="quarter" idx="11"/>
          </p:nvPr>
        </p:nvSpPr>
        <p:spPr/>
        <p:txBody>
          <a:bodyPr/>
          <a:lstStyle>
            <a:lvl1pPr>
              <a:defRPr>
                <a:solidFill>
                  <a:schemeClr val="bg1"/>
                </a:solidFill>
              </a:defRPr>
            </a:lvl1pPr>
          </a:lstStyle>
          <a:p>
            <a:r>
              <a:rPr lang="fr-FR"/>
              <a:t>Titre du PowerPoint</a:t>
            </a:r>
            <a:endParaRPr lang="fr-FR" dirty="0"/>
          </a:p>
        </p:txBody>
      </p:sp>
      <p:sp>
        <p:nvSpPr>
          <p:cNvPr id="12" name="Espace réservé du numéro de diapositive 11">
            <a:extLst>
              <a:ext uri="{FF2B5EF4-FFF2-40B4-BE49-F238E27FC236}">
                <a16:creationId xmlns:a16="http://schemas.microsoft.com/office/drawing/2014/main" id="{CDB82A07-756F-794F-8877-1F8A6370B325}"/>
              </a:ext>
            </a:extLst>
          </p:cNvPr>
          <p:cNvSpPr>
            <a:spLocks noGrp="1"/>
          </p:cNvSpPr>
          <p:nvPr>
            <p:ph type="sldNum" sz="quarter" idx="12"/>
          </p:nvPr>
        </p:nvSpPr>
        <p:spPr/>
        <p:txBody>
          <a:bodyPr/>
          <a:lstStyle>
            <a:lvl1pPr>
              <a:defRPr>
                <a:solidFill>
                  <a:schemeClr val="bg1"/>
                </a:solidFill>
              </a:defRPr>
            </a:lvl1pPr>
          </a:lstStyle>
          <a:p>
            <a:fld id="{D6CAF8E8-172B-4E70-9325-BA460E9DD579}" type="slidenum">
              <a:rPr lang="fr-FR" smtClean="0"/>
              <a:pPr/>
              <a:t>‹N°›</a:t>
            </a:fld>
            <a:endParaRPr lang="fr-FR" dirty="0"/>
          </a:p>
        </p:txBody>
      </p:sp>
    </p:spTree>
    <p:extLst>
      <p:ext uri="{BB962C8B-B14F-4D97-AF65-F5344CB8AC3E}">
        <p14:creationId xmlns:p14="http://schemas.microsoft.com/office/powerpoint/2010/main" val="234402756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B75D09-FFC3-B543-BEF6-F06EC9E4AA4C}"/>
              </a:ext>
            </a:extLst>
          </p:cNvPr>
          <p:cNvSpPr/>
          <p:nvPr userDrawn="1"/>
        </p:nvSpPr>
        <p:spPr>
          <a:xfrm>
            <a:off x="323999" y="323999"/>
            <a:ext cx="8351689" cy="9108000"/>
          </a:xfrm>
          <a:prstGeom prst="rect">
            <a:avLst/>
          </a:prstGeom>
          <a:gradFill flip="none" rotWithShape="1">
            <a:gsLst>
              <a:gs pos="70000">
                <a:srgbClr val="69A9D8"/>
              </a:gs>
              <a:gs pos="0">
                <a:schemeClr val="bg2"/>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pied de page 4"/>
          <p:cNvSpPr>
            <a:spLocks noGrp="1"/>
          </p:cNvSpPr>
          <p:nvPr>
            <p:ph type="ftr" sz="quarter" idx="11"/>
          </p:nvPr>
        </p:nvSpPr>
        <p:spPr/>
        <p:txBody>
          <a:bodyPr/>
          <a:lstStyle/>
          <a:p>
            <a:r>
              <a:rPr lang="fr-FR"/>
              <a:t>Titre du PowerPoint - Septembre 2021</a:t>
            </a:r>
          </a:p>
        </p:txBody>
      </p:sp>
      <p:sp>
        <p:nvSpPr>
          <p:cNvPr id="6" name="Espace réservé du numéro de diapositive 5"/>
          <p:cNvSpPr>
            <a:spLocks noGrp="1"/>
          </p:cNvSpPr>
          <p:nvPr>
            <p:ph type="sldNum" sz="quarter" idx="12"/>
          </p:nvPr>
        </p:nvSpPr>
        <p:spPr/>
        <p:txBody>
          <a:bodyPr/>
          <a:lstStyle/>
          <a:p>
            <a:fld id="{D6CAF8E8-172B-4E70-9325-BA460E9DD579}" type="slidenum">
              <a:rPr lang="fr-FR" smtClean="0"/>
              <a:t>‹N°›</a:t>
            </a:fld>
            <a:endParaRPr lang="fr-FR"/>
          </a:p>
        </p:txBody>
      </p:sp>
      <p:sp>
        <p:nvSpPr>
          <p:cNvPr id="8" name="Espace réservé du texte 7">
            <a:extLst>
              <a:ext uri="{FF2B5EF4-FFF2-40B4-BE49-F238E27FC236}">
                <a16:creationId xmlns:a16="http://schemas.microsoft.com/office/drawing/2014/main" id="{17526CB9-37EF-D249-8DA4-261E8471224F}"/>
              </a:ext>
            </a:extLst>
          </p:cNvPr>
          <p:cNvSpPr>
            <a:spLocks noGrp="1"/>
          </p:cNvSpPr>
          <p:nvPr>
            <p:ph type="body" sz="quarter" idx="13" hasCustomPrompt="1"/>
          </p:nvPr>
        </p:nvSpPr>
        <p:spPr>
          <a:xfrm>
            <a:off x="9205784" y="1638457"/>
            <a:ext cx="7616526" cy="415498"/>
          </a:xfrm>
        </p:spPr>
        <p:txBody>
          <a:bodyPr wrap="square">
            <a:spAutoFit/>
          </a:bodyPr>
          <a:lstStyle>
            <a:lvl1pPr marL="468000" indent="-468000">
              <a:spcBef>
                <a:spcPts val="1200"/>
              </a:spcBef>
              <a:buClr>
                <a:schemeClr val="bg2"/>
              </a:buClr>
              <a:buFont typeface="+mj-lt"/>
              <a:buAutoNum type="arabicPeriod"/>
              <a:tabLst/>
              <a:defRPr sz="3000" b="0">
                <a:solidFill>
                  <a:schemeClr val="tx2"/>
                </a:solidFill>
                <a:latin typeface="+mn-lt"/>
              </a:defRPr>
            </a:lvl1pPr>
            <a:lvl2pPr marL="500063" indent="-500063">
              <a:buClr>
                <a:schemeClr val="bg2"/>
              </a:buClr>
              <a:buFont typeface="+mj-lt"/>
              <a:buAutoNum type="arabicPeriod"/>
              <a:tabLst/>
              <a:defRPr sz="3000" b="0">
                <a:solidFill>
                  <a:schemeClr val="tx2"/>
                </a:solidFill>
                <a:latin typeface="+mn-lt"/>
              </a:defRPr>
            </a:lvl2pPr>
            <a:lvl3pPr marL="500063" indent="-500063">
              <a:buClr>
                <a:schemeClr val="bg2"/>
              </a:buClr>
              <a:buFont typeface="+mj-lt"/>
              <a:buAutoNum type="arabicPeriod"/>
              <a:tabLst/>
              <a:defRPr sz="3000" b="0">
                <a:solidFill>
                  <a:schemeClr val="tx2"/>
                </a:solidFill>
                <a:latin typeface="+mn-lt"/>
              </a:defRPr>
            </a:lvl3pPr>
            <a:lvl4pPr marL="500063" indent="-500063">
              <a:buClr>
                <a:schemeClr val="bg2"/>
              </a:buClr>
              <a:buFont typeface="+mj-lt"/>
              <a:buAutoNum type="arabicPeriod"/>
              <a:tabLst/>
              <a:defRPr sz="3000" b="0">
                <a:solidFill>
                  <a:schemeClr val="tx2"/>
                </a:solidFill>
                <a:latin typeface="+mn-lt"/>
              </a:defRPr>
            </a:lvl4pPr>
            <a:lvl5pPr marL="500063" indent="-500063">
              <a:buClr>
                <a:schemeClr val="bg2"/>
              </a:buClr>
              <a:buFont typeface="+mj-lt"/>
              <a:buAutoNum type="arabicPeriod"/>
              <a:tabLst/>
              <a:defRPr sz="3000" b="0">
                <a:solidFill>
                  <a:schemeClr val="tx2"/>
                </a:solidFill>
                <a:latin typeface="+mn-lt"/>
              </a:defRPr>
            </a:lvl5pPr>
            <a:lvl6pPr marL="0" indent="0">
              <a:buNone/>
              <a:tabLst/>
              <a:defRPr sz="3000" b="0">
                <a:solidFill>
                  <a:schemeClr val="tx2"/>
                </a:solidFill>
                <a:latin typeface="+mn-lt"/>
              </a:defRPr>
            </a:lvl6pPr>
          </a:lstStyle>
          <a:p>
            <a:pPr lvl="0"/>
            <a:r>
              <a:rPr lang="fr-FR" dirty="0"/>
              <a:t>Premier niveau</a:t>
            </a:r>
          </a:p>
        </p:txBody>
      </p:sp>
      <p:pic>
        <p:nvPicPr>
          <p:cNvPr id="9" name="Graphique 8">
            <a:extLst>
              <a:ext uri="{FF2B5EF4-FFF2-40B4-BE49-F238E27FC236}">
                <a16:creationId xmlns:a16="http://schemas.microsoft.com/office/drawing/2014/main" id="{7ED198FB-8A54-1B40-8710-6DE68C29F51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95473" y="8855095"/>
            <a:ext cx="1516862" cy="426617"/>
          </a:xfrm>
          <a:prstGeom prst="rect">
            <a:avLst/>
          </a:prstGeom>
        </p:spPr>
      </p:pic>
      <p:pic>
        <p:nvPicPr>
          <p:cNvPr id="11" name="Graphique 10">
            <a:extLst>
              <a:ext uri="{FF2B5EF4-FFF2-40B4-BE49-F238E27FC236}">
                <a16:creationId xmlns:a16="http://schemas.microsoft.com/office/drawing/2014/main" id="{45E4DEEC-D922-844A-8ED8-B9FC2D180AF9}"/>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1" t="6243" r="55218" b="30488"/>
          <a:stretch/>
        </p:blipFill>
        <p:spPr>
          <a:xfrm>
            <a:off x="2252844" y="341313"/>
            <a:ext cx="6422843" cy="9074150"/>
          </a:xfrm>
          <a:prstGeom prst="rect">
            <a:avLst/>
          </a:prstGeom>
        </p:spPr>
      </p:pic>
      <p:sp>
        <p:nvSpPr>
          <p:cNvPr id="2" name="Titre 1"/>
          <p:cNvSpPr>
            <a:spLocks noGrp="1"/>
          </p:cNvSpPr>
          <p:nvPr>
            <p:ph type="title" hasCustomPrompt="1"/>
          </p:nvPr>
        </p:nvSpPr>
        <p:spPr>
          <a:xfrm>
            <a:off x="2286001" y="2076663"/>
            <a:ext cx="5770604" cy="923330"/>
          </a:xfrm>
        </p:spPr>
        <p:txBody>
          <a:bodyPr/>
          <a:lstStyle>
            <a:lvl1pPr>
              <a:defRPr sz="6000" b="1" cap="none" baseline="0">
                <a:solidFill>
                  <a:schemeClr val="bg1"/>
                </a:solidFill>
              </a:defRPr>
            </a:lvl1pPr>
          </a:lstStyle>
          <a:p>
            <a:r>
              <a:rPr lang="fr-FR" dirty="0"/>
              <a:t>Titre</a:t>
            </a:r>
          </a:p>
        </p:txBody>
      </p:sp>
    </p:spTree>
    <p:extLst>
      <p:ext uri="{BB962C8B-B14F-4D97-AF65-F5344CB8AC3E}">
        <p14:creationId xmlns:p14="http://schemas.microsoft.com/office/powerpoint/2010/main" val="355494927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4_Ouverture Phot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A650D-06D0-CE47-88B9-A11CFFA4FEA7}"/>
              </a:ext>
            </a:extLst>
          </p:cNvPr>
          <p:cNvSpPr/>
          <p:nvPr userDrawn="1"/>
        </p:nvSpPr>
        <p:spPr>
          <a:xfrm>
            <a:off x="323999" y="323999"/>
            <a:ext cx="16704000" cy="4554388"/>
          </a:xfrm>
          <a:prstGeom prst="rect">
            <a:avLst/>
          </a:prstGeom>
          <a:gradFill flip="none" rotWithShape="1">
            <a:gsLst>
              <a:gs pos="0">
                <a:schemeClr val="tx2"/>
              </a:gs>
              <a:gs pos="100000">
                <a:schemeClr val="tx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Graphique 13">
            <a:extLst>
              <a:ext uri="{FF2B5EF4-FFF2-40B4-BE49-F238E27FC236}">
                <a16:creationId xmlns:a16="http://schemas.microsoft.com/office/drawing/2014/main" id="{661D3EE5-C74C-6246-8FFF-3D7A176671B3}"/>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t="578" r="596" b="55466"/>
          <a:stretch/>
        </p:blipFill>
        <p:spPr>
          <a:xfrm>
            <a:off x="2770497" y="3127639"/>
            <a:ext cx="14256880" cy="6304360"/>
          </a:xfrm>
          <a:prstGeom prst="rect">
            <a:avLst/>
          </a:prstGeom>
        </p:spPr>
      </p:pic>
      <p:sp>
        <p:nvSpPr>
          <p:cNvPr id="2" name="Titre 1"/>
          <p:cNvSpPr>
            <a:spLocks noGrp="1"/>
          </p:cNvSpPr>
          <p:nvPr>
            <p:ph type="title" hasCustomPrompt="1"/>
          </p:nvPr>
        </p:nvSpPr>
        <p:spPr>
          <a:xfrm>
            <a:off x="2273301" y="2075136"/>
            <a:ext cx="13791062" cy="923330"/>
          </a:xfrm>
        </p:spPr>
        <p:txBody>
          <a:bodyPr anchor="t" anchorCtr="0"/>
          <a:lstStyle>
            <a:lvl1pPr>
              <a:defRPr sz="6000" b="1" cap="none" baseline="0">
                <a:solidFill>
                  <a:schemeClr val="bg1"/>
                </a:solidFill>
              </a:defRPr>
            </a:lvl1pPr>
          </a:lstStyle>
          <a:p>
            <a:r>
              <a:rPr lang="fr-FR" dirty="0"/>
              <a:t>Titre du chapitre</a:t>
            </a:r>
          </a:p>
        </p:txBody>
      </p:sp>
      <p:sp>
        <p:nvSpPr>
          <p:cNvPr id="3" name="Espace réservé du texte 2"/>
          <p:cNvSpPr>
            <a:spLocks noGrp="1"/>
          </p:cNvSpPr>
          <p:nvPr>
            <p:ph type="body" idx="1" hasCustomPrompt="1"/>
          </p:nvPr>
        </p:nvSpPr>
        <p:spPr>
          <a:xfrm>
            <a:off x="3098800" y="3112766"/>
            <a:ext cx="12965562" cy="569387"/>
          </a:xfrm>
        </p:spPr>
        <p:txBody>
          <a:bodyPr/>
          <a:lstStyle>
            <a:lvl1pPr marL="0" indent="0">
              <a:buNone/>
              <a:defRPr sz="40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Sous-titre</a:t>
            </a:r>
          </a:p>
        </p:txBody>
      </p:sp>
      <p:sp>
        <p:nvSpPr>
          <p:cNvPr id="11" name="Forme libre 10">
            <a:extLst>
              <a:ext uri="{FF2B5EF4-FFF2-40B4-BE49-F238E27FC236}">
                <a16:creationId xmlns:a16="http://schemas.microsoft.com/office/drawing/2014/main" id="{067216B3-B1AC-5F49-8A5B-12B3975F2083}"/>
              </a:ext>
            </a:extLst>
          </p:cNvPr>
          <p:cNvSpPr/>
          <p:nvPr userDrawn="1"/>
        </p:nvSpPr>
        <p:spPr>
          <a:xfrm>
            <a:off x="-1" y="-1"/>
            <a:ext cx="17351377" cy="9756775"/>
          </a:xfrm>
          <a:custGeom>
            <a:avLst/>
            <a:gdLst>
              <a:gd name="connsiteX0" fmla="*/ 324000 w 17351377"/>
              <a:gd name="connsiteY0" fmla="*/ 324000 h 9756775"/>
              <a:gd name="connsiteX1" fmla="*/ 324000 w 17351377"/>
              <a:gd name="connsiteY1" fmla="*/ 9432000 h 9756775"/>
              <a:gd name="connsiteX2" fmla="*/ 17028001 w 17351377"/>
              <a:gd name="connsiteY2" fmla="*/ 9432000 h 9756775"/>
              <a:gd name="connsiteX3" fmla="*/ 17028001 w 17351377"/>
              <a:gd name="connsiteY3" fmla="*/ 324000 h 9756775"/>
              <a:gd name="connsiteX4" fmla="*/ 0 w 17351377"/>
              <a:gd name="connsiteY4" fmla="*/ 0 h 9756775"/>
              <a:gd name="connsiteX5" fmla="*/ 17351377 w 17351377"/>
              <a:gd name="connsiteY5" fmla="*/ 0 h 9756775"/>
              <a:gd name="connsiteX6" fmla="*/ 17351377 w 17351377"/>
              <a:gd name="connsiteY6" fmla="*/ 9756775 h 9756775"/>
              <a:gd name="connsiteX7" fmla="*/ 0 w 17351377"/>
              <a:gd name="connsiteY7" fmla="*/ 9756775 h 975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51377" h="9756775">
                <a:moveTo>
                  <a:pt x="324000" y="324000"/>
                </a:moveTo>
                <a:lnTo>
                  <a:pt x="324000" y="9432000"/>
                </a:lnTo>
                <a:lnTo>
                  <a:pt x="17028001" y="9432000"/>
                </a:lnTo>
                <a:lnTo>
                  <a:pt x="17028001" y="324000"/>
                </a:lnTo>
                <a:close/>
                <a:moveTo>
                  <a:pt x="0" y="0"/>
                </a:moveTo>
                <a:lnTo>
                  <a:pt x="17351377" y="0"/>
                </a:lnTo>
                <a:lnTo>
                  <a:pt x="17351377" y="9756775"/>
                </a:lnTo>
                <a:lnTo>
                  <a:pt x="0" y="97567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pic>
        <p:nvPicPr>
          <p:cNvPr id="13" name="Graphique 12">
            <a:extLst>
              <a:ext uri="{FF2B5EF4-FFF2-40B4-BE49-F238E27FC236}">
                <a16:creationId xmlns:a16="http://schemas.microsoft.com/office/drawing/2014/main" id="{300EBCF5-1DA8-8F46-BF19-FAAC8DBDD2C0}"/>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95473" y="8855095"/>
            <a:ext cx="1516862" cy="426617"/>
          </a:xfrm>
          <a:prstGeom prst="rect">
            <a:avLst/>
          </a:prstGeom>
        </p:spPr>
      </p:pic>
      <p:sp>
        <p:nvSpPr>
          <p:cNvPr id="10" name="ZoneTexte 9">
            <a:extLst>
              <a:ext uri="{FF2B5EF4-FFF2-40B4-BE49-F238E27FC236}">
                <a16:creationId xmlns:a16="http://schemas.microsoft.com/office/drawing/2014/main" id="{8C5AB69F-42B7-7848-8AA6-A1777E6BC221}"/>
              </a:ext>
            </a:extLst>
          </p:cNvPr>
          <p:cNvSpPr txBox="1"/>
          <p:nvPr userDrawn="1"/>
        </p:nvSpPr>
        <p:spPr>
          <a:xfrm>
            <a:off x="-2441834" y="382037"/>
            <a:ext cx="2092090" cy="2730729"/>
          </a:xfrm>
          <a:prstGeom prst="rect">
            <a:avLst/>
          </a:prstGeom>
          <a:solidFill>
            <a:schemeClr val="bg1"/>
          </a:solidFill>
        </p:spPr>
        <p:txBody>
          <a:bodyPr wrap="square" lIns="72000" tIns="72000" rIns="72000" bIns="72000" rtlCol="0">
            <a:spAutoFit/>
          </a:bodyPr>
          <a:lstStyle/>
          <a:p>
            <a:pPr defTabSz="914377"/>
            <a:r>
              <a:rPr lang="fr-FR" sz="1400" dirty="0">
                <a:solidFill>
                  <a:srgbClr val="4D4D4F"/>
                </a:solidFill>
              </a:rPr>
              <a:t>Pour personnaliser votre image de fond : faire un clic droit en dehors de la slide, cliquer sur </a:t>
            </a:r>
            <a:r>
              <a:rPr lang="fr-FR" sz="1400" b="1" dirty="0">
                <a:solidFill>
                  <a:srgbClr val="4D4D4F"/>
                </a:solidFill>
              </a:rPr>
              <a:t>Mise en forme de l’arrière-plan</a:t>
            </a:r>
          </a:p>
          <a:p>
            <a:pPr defTabSz="914377"/>
            <a:r>
              <a:rPr lang="fr-FR" sz="1400" dirty="0">
                <a:solidFill>
                  <a:srgbClr val="4D4D4F"/>
                </a:solidFill>
              </a:rPr>
              <a:t>Cliquer sur </a:t>
            </a:r>
            <a:r>
              <a:rPr lang="fr-FR" sz="1400" b="1" dirty="0">
                <a:solidFill>
                  <a:srgbClr val="4D4D4F"/>
                </a:solidFill>
              </a:rPr>
              <a:t>Remplissage avec image ou texture </a:t>
            </a:r>
            <a:r>
              <a:rPr lang="fr-FR" sz="1400" dirty="0">
                <a:solidFill>
                  <a:srgbClr val="4D4D4F"/>
                </a:solidFill>
              </a:rPr>
              <a:t>&gt; </a:t>
            </a:r>
            <a:r>
              <a:rPr lang="fr-FR" sz="1400" b="1" dirty="0">
                <a:solidFill>
                  <a:srgbClr val="4D4D4F"/>
                </a:solidFill>
              </a:rPr>
              <a:t>Fichier</a:t>
            </a:r>
            <a:r>
              <a:rPr lang="fr-FR" sz="1400" dirty="0">
                <a:solidFill>
                  <a:srgbClr val="4D4D4F"/>
                </a:solidFill>
              </a:rPr>
              <a:t> et sélectionner l’image.</a:t>
            </a:r>
          </a:p>
        </p:txBody>
      </p:sp>
      <p:sp>
        <p:nvSpPr>
          <p:cNvPr id="7" name="Espace réservé de la date 6">
            <a:extLst>
              <a:ext uri="{FF2B5EF4-FFF2-40B4-BE49-F238E27FC236}">
                <a16:creationId xmlns:a16="http://schemas.microsoft.com/office/drawing/2014/main" id="{BC71AACC-68FF-6C43-9BF4-FCB7CFCA5952}"/>
              </a:ext>
            </a:extLst>
          </p:cNvPr>
          <p:cNvSpPr>
            <a:spLocks noGrp="1"/>
          </p:cNvSpPr>
          <p:nvPr>
            <p:ph type="dt" sz="half" idx="10"/>
          </p:nvPr>
        </p:nvSpPr>
        <p:spPr/>
        <p:txBody>
          <a:bodyPr/>
          <a:lstStyle>
            <a:lvl1pPr>
              <a:defRPr>
                <a:solidFill>
                  <a:schemeClr val="bg1"/>
                </a:solidFill>
              </a:defRPr>
            </a:lvl1pPr>
          </a:lstStyle>
          <a:p>
            <a:fld id="{A7CD7F62-F16E-4416-83EC-DB4DEDF68C5A}" type="datetime6">
              <a:rPr lang="fr-FR" smtClean="0"/>
              <a:t>janvier 25</a:t>
            </a:fld>
            <a:endParaRPr lang="fr-FR" dirty="0"/>
          </a:p>
        </p:txBody>
      </p:sp>
      <p:sp>
        <p:nvSpPr>
          <p:cNvPr id="8" name="Espace réservé du pied de page 7">
            <a:extLst>
              <a:ext uri="{FF2B5EF4-FFF2-40B4-BE49-F238E27FC236}">
                <a16:creationId xmlns:a16="http://schemas.microsoft.com/office/drawing/2014/main" id="{C5E942EB-6809-F249-976E-63B12048AE3C}"/>
              </a:ext>
            </a:extLst>
          </p:cNvPr>
          <p:cNvSpPr>
            <a:spLocks noGrp="1"/>
          </p:cNvSpPr>
          <p:nvPr>
            <p:ph type="ftr" sz="quarter" idx="11"/>
          </p:nvPr>
        </p:nvSpPr>
        <p:spPr/>
        <p:txBody>
          <a:bodyPr/>
          <a:lstStyle>
            <a:lvl1pPr>
              <a:defRPr>
                <a:solidFill>
                  <a:schemeClr val="bg1"/>
                </a:solidFill>
              </a:defRPr>
            </a:lvl1pPr>
          </a:lstStyle>
          <a:p>
            <a:r>
              <a:rPr lang="fr-FR"/>
              <a:t>Titre du PowerPoint</a:t>
            </a:r>
            <a:endParaRPr lang="fr-FR" dirty="0"/>
          </a:p>
        </p:txBody>
      </p:sp>
      <p:sp>
        <p:nvSpPr>
          <p:cNvPr id="12" name="Espace réservé du numéro de diapositive 11">
            <a:extLst>
              <a:ext uri="{FF2B5EF4-FFF2-40B4-BE49-F238E27FC236}">
                <a16:creationId xmlns:a16="http://schemas.microsoft.com/office/drawing/2014/main" id="{457F0F3C-B58E-F446-856A-986CD5938B7A}"/>
              </a:ext>
            </a:extLst>
          </p:cNvPr>
          <p:cNvSpPr>
            <a:spLocks noGrp="1"/>
          </p:cNvSpPr>
          <p:nvPr>
            <p:ph type="sldNum" sz="quarter" idx="12"/>
          </p:nvPr>
        </p:nvSpPr>
        <p:spPr/>
        <p:txBody>
          <a:bodyPr/>
          <a:lstStyle>
            <a:lvl1pPr>
              <a:defRPr>
                <a:solidFill>
                  <a:schemeClr val="bg1"/>
                </a:solidFill>
              </a:defRPr>
            </a:lvl1pPr>
          </a:lstStyle>
          <a:p>
            <a:fld id="{D6CAF8E8-172B-4E70-9325-BA460E9DD579}" type="slidenum">
              <a:rPr lang="fr-FR" smtClean="0"/>
              <a:pPr/>
              <a:t>‹N°›</a:t>
            </a:fld>
            <a:endParaRPr lang="fr-FR" dirty="0"/>
          </a:p>
        </p:txBody>
      </p:sp>
    </p:spTree>
    <p:extLst>
      <p:ext uri="{BB962C8B-B14F-4D97-AF65-F5344CB8AC3E}">
        <p14:creationId xmlns:p14="http://schemas.microsoft.com/office/powerpoint/2010/main" val="297602150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1_Ouverture Phot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A650D-06D0-CE47-88B9-A11CFFA4FEA7}"/>
              </a:ext>
            </a:extLst>
          </p:cNvPr>
          <p:cNvSpPr/>
          <p:nvPr userDrawn="1"/>
        </p:nvSpPr>
        <p:spPr>
          <a:xfrm>
            <a:off x="323999" y="323999"/>
            <a:ext cx="16704000" cy="4554388"/>
          </a:xfrm>
          <a:prstGeom prst="rect">
            <a:avLst/>
          </a:prstGeom>
          <a:gradFill flip="none" rotWithShape="1">
            <a:gsLst>
              <a:gs pos="0">
                <a:schemeClr val="tx2"/>
              </a:gs>
              <a:gs pos="100000">
                <a:schemeClr val="tx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Graphique 13">
            <a:extLst>
              <a:ext uri="{FF2B5EF4-FFF2-40B4-BE49-F238E27FC236}">
                <a16:creationId xmlns:a16="http://schemas.microsoft.com/office/drawing/2014/main" id="{661D3EE5-C74C-6246-8FFF-3D7A176671B3}"/>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t="578" r="596" b="55466"/>
          <a:stretch/>
        </p:blipFill>
        <p:spPr>
          <a:xfrm>
            <a:off x="2770497" y="3127639"/>
            <a:ext cx="14256880" cy="6304360"/>
          </a:xfrm>
          <a:prstGeom prst="rect">
            <a:avLst/>
          </a:prstGeom>
        </p:spPr>
      </p:pic>
      <p:sp>
        <p:nvSpPr>
          <p:cNvPr id="2" name="Titre 1"/>
          <p:cNvSpPr>
            <a:spLocks noGrp="1"/>
          </p:cNvSpPr>
          <p:nvPr>
            <p:ph type="title" hasCustomPrompt="1"/>
          </p:nvPr>
        </p:nvSpPr>
        <p:spPr>
          <a:xfrm>
            <a:off x="2273301" y="2075136"/>
            <a:ext cx="13791062" cy="923330"/>
          </a:xfrm>
        </p:spPr>
        <p:txBody>
          <a:bodyPr anchor="t" anchorCtr="0"/>
          <a:lstStyle>
            <a:lvl1pPr>
              <a:defRPr sz="6000" b="1" cap="none" baseline="0">
                <a:solidFill>
                  <a:schemeClr val="bg1"/>
                </a:solidFill>
              </a:defRPr>
            </a:lvl1pPr>
          </a:lstStyle>
          <a:p>
            <a:r>
              <a:rPr lang="fr-FR" dirty="0"/>
              <a:t>Titre du chapitre</a:t>
            </a:r>
          </a:p>
        </p:txBody>
      </p:sp>
      <p:sp>
        <p:nvSpPr>
          <p:cNvPr id="3" name="Espace réservé du texte 2"/>
          <p:cNvSpPr>
            <a:spLocks noGrp="1"/>
          </p:cNvSpPr>
          <p:nvPr>
            <p:ph type="body" idx="1" hasCustomPrompt="1"/>
          </p:nvPr>
        </p:nvSpPr>
        <p:spPr>
          <a:xfrm>
            <a:off x="3098800" y="3112766"/>
            <a:ext cx="12965562" cy="569387"/>
          </a:xfrm>
        </p:spPr>
        <p:txBody>
          <a:bodyPr/>
          <a:lstStyle>
            <a:lvl1pPr marL="0" indent="0">
              <a:buNone/>
              <a:defRPr sz="40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Sous-titre</a:t>
            </a:r>
          </a:p>
        </p:txBody>
      </p:sp>
      <p:sp>
        <p:nvSpPr>
          <p:cNvPr id="5" name="Espace réservé du pied de page 4"/>
          <p:cNvSpPr>
            <a:spLocks noGrp="1"/>
          </p:cNvSpPr>
          <p:nvPr>
            <p:ph type="ftr" sz="quarter" idx="11"/>
          </p:nvPr>
        </p:nvSpPr>
        <p:spPr/>
        <p:txBody>
          <a:bodyPr/>
          <a:lstStyle>
            <a:lvl1pPr>
              <a:defRPr>
                <a:solidFill>
                  <a:schemeClr val="bg1"/>
                </a:solidFill>
              </a:defRPr>
            </a:lvl1pPr>
          </a:lstStyle>
          <a:p>
            <a:r>
              <a:rPr lang="fr-FR"/>
              <a:t>Titre du PowerPoint</a:t>
            </a: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D6CAF8E8-172B-4E70-9325-BA460E9DD579}" type="slidenum">
              <a:rPr lang="fr-FR" smtClean="0"/>
              <a:pPr/>
              <a:t>‹N°›</a:t>
            </a:fld>
            <a:endParaRPr lang="fr-FR"/>
          </a:p>
        </p:txBody>
      </p:sp>
      <p:sp>
        <p:nvSpPr>
          <p:cNvPr id="11" name="Forme libre 10">
            <a:extLst>
              <a:ext uri="{FF2B5EF4-FFF2-40B4-BE49-F238E27FC236}">
                <a16:creationId xmlns:a16="http://schemas.microsoft.com/office/drawing/2014/main" id="{067216B3-B1AC-5F49-8A5B-12B3975F2083}"/>
              </a:ext>
            </a:extLst>
          </p:cNvPr>
          <p:cNvSpPr/>
          <p:nvPr userDrawn="1"/>
        </p:nvSpPr>
        <p:spPr>
          <a:xfrm>
            <a:off x="-1" y="-1"/>
            <a:ext cx="17351377" cy="9756775"/>
          </a:xfrm>
          <a:custGeom>
            <a:avLst/>
            <a:gdLst>
              <a:gd name="connsiteX0" fmla="*/ 324000 w 17351377"/>
              <a:gd name="connsiteY0" fmla="*/ 324000 h 9756775"/>
              <a:gd name="connsiteX1" fmla="*/ 324000 w 17351377"/>
              <a:gd name="connsiteY1" fmla="*/ 9432000 h 9756775"/>
              <a:gd name="connsiteX2" fmla="*/ 17028001 w 17351377"/>
              <a:gd name="connsiteY2" fmla="*/ 9432000 h 9756775"/>
              <a:gd name="connsiteX3" fmla="*/ 17028001 w 17351377"/>
              <a:gd name="connsiteY3" fmla="*/ 324000 h 9756775"/>
              <a:gd name="connsiteX4" fmla="*/ 0 w 17351377"/>
              <a:gd name="connsiteY4" fmla="*/ 0 h 9756775"/>
              <a:gd name="connsiteX5" fmla="*/ 17351377 w 17351377"/>
              <a:gd name="connsiteY5" fmla="*/ 0 h 9756775"/>
              <a:gd name="connsiteX6" fmla="*/ 17351377 w 17351377"/>
              <a:gd name="connsiteY6" fmla="*/ 9756775 h 9756775"/>
              <a:gd name="connsiteX7" fmla="*/ 0 w 17351377"/>
              <a:gd name="connsiteY7" fmla="*/ 9756775 h 975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51377" h="9756775">
                <a:moveTo>
                  <a:pt x="324000" y="324000"/>
                </a:moveTo>
                <a:lnTo>
                  <a:pt x="324000" y="9432000"/>
                </a:lnTo>
                <a:lnTo>
                  <a:pt x="17028001" y="9432000"/>
                </a:lnTo>
                <a:lnTo>
                  <a:pt x="17028001" y="324000"/>
                </a:lnTo>
                <a:close/>
                <a:moveTo>
                  <a:pt x="0" y="0"/>
                </a:moveTo>
                <a:lnTo>
                  <a:pt x="17351377" y="0"/>
                </a:lnTo>
                <a:lnTo>
                  <a:pt x="17351377" y="9756775"/>
                </a:lnTo>
                <a:lnTo>
                  <a:pt x="0" y="97567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pic>
        <p:nvPicPr>
          <p:cNvPr id="13" name="Graphique 12">
            <a:extLst>
              <a:ext uri="{FF2B5EF4-FFF2-40B4-BE49-F238E27FC236}">
                <a16:creationId xmlns:a16="http://schemas.microsoft.com/office/drawing/2014/main" id="{300EBCF5-1DA8-8F46-BF19-FAAC8DBDD2C0}"/>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95473" y="8855095"/>
            <a:ext cx="1516862" cy="426617"/>
          </a:xfrm>
          <a:prstGeom prst="rect">
            <a:avLst/>
          </a:prstGeom>
        </p:spPr>
      </p:pic>
      <p:sp>
        <p:nvSpPr>
          <p:cNvPr id="10" name="ZoneTexte 9">
            <a:extLst>
              <a:ext uri="{FF2B5EF4-FFF2-40B4-BE49-F238E27FC236}">
                <a16:creationId xmlns:a16="http://schemas.microsoft.com/office/drawing/2014/main" id="{8C5AB69F-42B7-7848-8AA6-A1777E6BC221}"/>
              </a:ext>
            </a:extLst>
          </p:cNvPr>
          <p:cNvSpPr txBox="1"/>
          <p:nvPr userDrawn="1"/>
        </p:nvSpPr>
        <p:spPr>
          <a:xfrm>
            <a:off x="-2441834" y="382037"/>
            <a:ext cx="2092090" cy="2730729"/>
          </a:xfrm>
          <a:prstGeom prst="rect">
            <a:avLst/>
          </a:prstGeom>
          <a:solidFill>
            <a:schemeClr val="bg1"/>
          </a:solidFill>
        </p:spPr>
        <p:txBody>
          <a:bodyPr wrap="square" lIns="72000" tIns="72000" rIns="72000" bIns="72000" rtlCol="0">
            <a:spAutoFit/>
          </a:bodyPr>
          <a:lstStyle/>
          <a:p>
            <a:pPr defTabSz="914377"/>
            <a:r>
              <a:rPr lang="fr-FR" sz="1400" dirty="0">
                <a:solidFill>
                  <a:srgbClr val="4D4D4F"/>
                </a:solidFill>
              </a:rPr>
              <a:t>Pour personnaliser votre image de fond : faire un clic droit en dehors de la slide, cliquer sur </a:t>
            </a:r>
            <a:r>
              <a:rPr lang="fr-FR" sz="1400" b="1" dirty="0">
                <a:solidFill>
                  <a:srgbClr val="4D4D4F"/>
                </a:solidFill>
              </a:rPr>
              <a:t>Mise en forme de l’arrière-plan</a:t>
            </a:r>
          </a:p>
          <a:p>
            <a:pPr defTabSz="914377"/>
            <a:r>
              <a:rPr lang="fr-FR" sz="1400" dirty="0">
                <a:solidFill>
                  <a:srgbClr val="4D4D4F"/>
                </a:solidFill>
              </a:rPr>
              <a:t>Cliquer sur </a:t>
            </a:r>
            <a:r>
              <a:rPr lang="fr-FR" sz="1400" b="1" dirty="0">
                <a:solidFill>
                  <a:srgbClr val="4D4D4F"/>
                </a:solidFill>
              </a:rPr>
              <a:t>Remplissage avec image ou texture </a:t>
            </a:r>
            <a:r>
              <a:rPr lang="fr-FR" sz="1400" dirty="0">
                <a:solidFill>
                  <a:srgbClr val="4D4D4F"/>
                </a:solidFill>
              </a:rPr>
              <a:t>&gt; </a:t>
            </a:r>
            <a:r>
              <a:rPr lang="fr-FR" sz="1400" b="1" dirty="0">
                <a:solidFill>
                  <a:srgbClr val="4D4D4F"/>
                </a:solidFill>
              </a:rPr>
              <a:t>Fichier</a:t>
            </a:r>
            <a:r>
              <a:rPr lang="fr-FR" sz="1400" dirty="0">
                <a:solidFill>
                  <a:srgbClr val="4D4D4F"/>
                </a:solidFill>
              </a:rPr>
              <a:t> et sélectionner l’image.</a:t>
            </a:r>
          </a:p>
        </p:txBody>
      </p:sp>
      <p:sp>
        <p:nvSpPr>
          <p:cNvPr id="4" name="Espace réservé de la date 3">
            <a:extLst>
              <a:ext uri="{FF2B5EF4-FFF2-40B4-BE49-F238E27FC236}">
                <a16:creationId xmlns:a16="http://schemas.microsoft.com/office/drawing/2014/main" id="{84EDFDBD-D679-224E-917F-819EEF8D5DF4}"/>
              </a:ext>
            </a:extLst>
          </p:cNvPr>
          <p:cNvSpPr>
            <a:spLocks noGrp="1"/>
          </p:cNvSpPr>
          <p:nvPr>
            <p:ph type="dt" sz="half" idx="13"/>
          </p:nvPr>
        </p:nvSpPr>
        <p:spPr/>
        <p:txBody>
          <a:bodyPr/>
          <a:lstStyle>
            <a:lvl1pPr>
              <a:defRPr>
                <a:solidFill>
                  <a:schemeClr val="bg1"/>
                </a:solidFill>
              </a:defRPr>
            </a:lvl1pPr>
          </a:lstStyle>
          <a:p>
            <a:fld id="{3A1935F3-CC0D-45E3-9EAB-7AA938879363}" type="datetime6">
              <a:rPr lang="fr-FR" smtClean="0"/>
              <a:t>janvier 25</a:t>
            </a:fld>
            <a:endParaRPr lang="fr-FR" dirty="0"/>
          </a:p>
        </p:txBody>
      </p:sp>
    </p:spTree>
    <p:extLst>
      <p:ext uri="{BB962C8B-B14F-4D97-AF65-F5344CB8AC3E}">
        <p14:creationId xmlns:p14="http://schemas.microsoft.com/office/powerpoint/2010/main" val="420043097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2_Ouverture Phot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A650D-06D0-CE47-88B9-A11CFFA4FEA7}"/>
              </a:ext>
            </a:extLst>
          </p:cNvPr>
          <p:cNvSpPr/>
          <p:nvPr userDrawn="1"/>
        </p:nvSpPr>
        <p:spPr>
          <a:xfrm>
            <a:off x="323999" y="323999"/>
            <a:ext cx="16704000" cy="4554388"/>
          </a:xfrm>
          <a:prstGeom prst="rect">
            <a:avLst/>
          </a:prstGeom>
          <a:gradFill flip="none" rotWithShape="1">
            <a:gsLst>
              <a:gs pos="0">
                <a:schemeClr val="tx2"/>
              </a:gs>
              <a:gs pos="100000">
                <a:schemeClr val="tx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Graphique 13">
            <a:extLst>
              <a:ext uri="{FF2B5EF4-FFF2-40B4-BE49-F238E27FC236}">
                <a16:creationId xmlns:a16="http://schemas.microsoft.com/office/drawing/2014/main" id="{661D3EE5-C74C-6246-8FFF-3D7A176671B3}"/>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t="578" r="596" b="55466"/>
          <a:stretch/>
        </p:blipFill>
        <p:spPr>
          <a:xfrm>
            <a:off x="2770497" y="3127639"/>
            <a:ext cx="14256880" cy="6304360"/>
          </a:xfrm>
          <a:prstGeom prst="rect">
            <a:avLst/>
          </a:prstGeom>
        </p:spPr>
      </p:pic>
      <p:sp>
        <p:nvSpPr>
          <p:cNvPr id="2" name="Titre 1"/>
          <p:cNvSpPr>
            <a:spLocks noGrp="1"/>
          </p:cNvSpPr>
          <p:nvPr>
            <p:ph type="title" hasCustomPrompt="1"/>
          </p:nvPr>
        </p:nvSpPr>
        <p:spPr>
          <a:xfrm>
            <a:off x="2273301" y="2075136"/>
            <a:ext cx="13791062" cy="923330"/>
          </a:xfrm>
        </p:spPr>
        <p:txBody>
          <a:bodyPr anchor="t" anchorCtr="0"/>
          <a:lstStyle>
            <a:lvl1pPr>
              <a:defRPr sz="6000" b="1" cap="none" baseline="0">
                <a:solidFill>
                  <a:schemeClr val="bg1"/>
                </a:solidFill>
              </a:defRPr>
            </a:lvl1pPr>
          </a:lstStyle>
          <a:p>
            <a:r>
              <a:rPr lang="fr-FR" dirty="0"/>
              <a:t>Titre du chapitre</a:t>
            </a:r>
          </a:p>
        </p:txBody>
      </p:sp>
      <p:sp>
        <p:nvSpPr>
          <p:cNvPr id="3" name="Espace réservé du texte 2"/>
          <p:cNvSpPr>
            <a:spLocks noGrp="1"/>
          </p:cNvSpPr>
          <p:nvPr>
            <p:ph type="body" idx="1" hasCustomPrompt="1"/>
          </p:nvPr>
        </p:nvSpPr>
        <p:spPr>
          <a:xfrm>
            <a:off x="3098800" y="3112766"/>
            <a:ext cx="12965562" cy="569387"/>
          </a:xfrm>
        </p:spPr>
        <p:txBody>
          <a:bodyPr/>
          <a:lstStyle>
            <a:lvl1pPr marL="0" indent="0">
              <a:buNone/>
              <a:defRPr sz="40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Sous-titre</a:t>
            </a:r>
          </a:p>
        </p:txBody>
      </p:sp>
      <p:sp>
        <p:nvSpPr>
          <p:cNvPr id="5" name="Espace réservé du pied de page 4"/>
          <p:cNvSpPr>
            <a:spLocks noGrp="1"/>
          </p:cNvSpPr>
          <p:nvPr>
            <p:ph type="ftr" sz="quarter" idx="11"/>
          </p:nvPr>
        </p:nvSpPr>
        <p:spPr/>
        <p:txBody>
          <a:bodyPr/>
          <a:lstStyle>
            <a:lvl1pPr>
              <a:defRPr>
                <a:solidFill>
                  <a:schemeClr val="bg1"/>
                </a:solidFill>
              </a:defRPr>
            </a:lvl1pPr>
          </a:lstStyle>
          <a:p>
            <a:r>
              <a:rPr lang="fr-FR"/>
              <a:t>Titre du PowerPoint</a:t>
            </a: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D6CAF8E8-172B-4E70-9325-BA460E9DD579}" type="slidenum">
              <a:rPr lang="fr-FR" smtClean="0"/>
              <a:pPr/>
              <a:t>‹N°›</a:t>
            </a:fld>
            <a:endParaRPr lang="fr-FR"/>
          </a:p>
        </p:txBody>
      </p:sp>
      <p:sp>
        <p:nvSpPr>
          <p:cNvPr id="11" name="Forme libre 10">
            <a:extLst>
              <a:ext uri="{FF2B5EF4-FFF2-40B4-BE49-F238E27FC236}">
                <a16:creationId xmlns:a16="http://schemas.microsoft.com/office/drawing/2014/main" id="{067216B3-B1AC-5F49-8A5B-12B3975F2083}"/>
              </a:ext>
            </a:extLst>
          </p:cNvPr>
          <p:cNvSpPr/>
          <p:nvPr userDrawn="1"/>
        </p:nvSpPr>
        <p:spPr>
          <a:xfrm>
            <a:off x="-1" y="-1"/>
            <a:ext cx="17351377" cy="9756775"/>
          </a:xfrm>
          <a:custGeom>
            <a:avLst/>
            <a:gdLst>
              <a:gd name="connsiteX0" fmla="*/ 324000 w 17351377"/>
              <a:gd name="connsiteY0" fmla="*/ 324000 h 9756775"/>
              <a:gd name="connsiteX1" fmla="*/ 324000 w 17351377"/>
              <a:gd name="connsiteY1" fmla="*/ 9432000 h 9756775"/>
              <a:gd name="connsiteX2" fmla="*/ 17028001 w 17351377"/>
              <a:gd name="connsiteY2" fmla="*/ 9432000 h 9756775"/>
              <a:gd name="connsiteX3" fmla="*/ 17028001 w 17351377"/>
              <a:gd name="connsiteY3" fmla="*/ 324000 h 9756775"/>
              <a:gd name="connsiteX4" fmla="*/ 0 w 17351377"/>
              <a:gd name="connsiteY4" fmla="*/ 0 h 9756775"/>
              <a:gd name="connsiteX5" fmla="*/ 17351377 w 17351377"/>
              <a:gd name="connsiteY5" fmla="*/ 0 h 9756775"/>
              <a:gd name="connsiteX6" fmla="*/ 17351377 w 17351377"/>
              <a:gd name="connsiteY6" fmla="*/ 9756775 h 9756775"/>
              <a:gd name="connsiteX7" fmla="*/ 0 w 17351377"/>
              <a:gd name="connsiteY7" fmla="*/ 9756775 h 975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51377" h="9756775">
                <a:moveTo>
                  <a:pt x="324000" y="324000"/>
                </a:moveTo>
                <a:lnTo>
                  <a:pt x="324000" y="9432000"/>
                </a:lnTo>
                <a:lnTo>
                  <a:pt x="17028001" y="9432000"/>
                </a:lnTo>
                <a:lnTo>
                  <a:pt x="17028001" y="324000"/>
                </a:lnTo>
                <a:close/>
                <a:moveTo>
                  <a:pt x="0" y="0"/>
                </a:moveTo>
                <a:lnTo>
                  <a:pt x="17351377" y="0"/>
                </a:lnTo>
                <a:lnTo>
                  <a:pt x="17351377" y="9756775"/>
                </a:lnTo>
                <a:lnTo>
                  <a:pt x="0" y="97567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pic>
        <p:nvPicPr>
          <p:cNvPr id="13" name="Graphique 12">
            <a:extLst>
              <a:ext uri="{FF2B5EF4-FFF2-40B4-BE49-F238E27FC236}">
                <a16:creationId xmlns:a16="http://schemas.microsoft.com/office/drawing/2014/main" id="{300EBCF5-1DA8-8F46-BF19-FAAC8DBDD2C0}"/>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95473" y="8855095"/>
            <a:ext cx="1516862" cy="426617"/>
          </a:xfrm>
          <a:prstGeom prst="rect">
            <a:avLst/>
          </a:prstGeom>
        </p:spPr>
      </p:pic>
      <p:sp>
        <p:nvSpPr>
          <p:cNvPr id="10" name="ZoneTexte 9">
            <a:extLst>
              <a:ext uri="{FF2B5EF4-FFF2-40B4-BE49-F238E27FC236}">
                <a16:creationId xmlns:a16="http://schemas.microsoft.com/office/drawing/2014/main" id="{8C5AB69F-42B7-7848-8AA6-A1777E6BC221}"/>
              </a:ext>
            </a:extLst>
          </p:cNvPr>
          <p:cNvSpPr txBox="1"/>
          <p:nvPr userDrawn="1"/>
        </p:nvSpPr>
        <p:spPr>
          <a:xfrm>
            <a:off x="-2441834" y="382037"/>
            <a:ext cx="2092090" cy="2730729"/>
          </a:xfrm>
          <a:prstGeom prst="rect">
            <a:avLst/>
          </a:prstGeom>
          <a:solidFill>
            <a:schemeClr val="bg1"/>
          </a:solidFill>
        </p:spPr>
        <p:txBody>
          <a:bodyPr wrap="square" lIns="72000" tIns="72000" rIns="72000" bIns="72000" rtlCol="0">
            <a:spAutoFit/>
          </a:bodyPr>
          <a:lstStyle/>
          <a:p>
            <a:pPr defTabSz="914377"/>
            <a:r>
              <a:rPr lang="fr-FR" sz="1400" dirty="0">
                <a:solidFill>
                  <a:srgbClr val="4D4D4F"/>
                </a:solidFill>
              </a:rPr>
              <a:t>Pour personnaliser votre image de fond : faire un clic droit en dehors de la slide, cliquer sur </a:t>
            </a:r>
            <a:r>
              <a:rPr lang="fr-FR" sz="1400" b="1" dirty="0">
                <a:solidFill>
                  <a:srgbClr val="4D4D4F"/>
                </a:solidFill>
              </a:rPr>
              <a:t>Mise en forme de l’arrière-plan</a:t>
            </a:r>
          </a:p>
          <a:p>
            <a:pPr defTabSz="914377"/>
            <a:r>
              <a:rPr lang="fr-FR" sz="1400" dirty="0">
                <a:solidFill>
                  <a:srgbClr val="4D4D4F"/>
                </a:solidFill>
              </a:rPr>
              <a:t>Cliquer sur </a:t>
            </a:r>
            <a:r>
              <a:rPr lang="fr-FR" sz="1400" b="1" dirty="0">
                <a:solidFill>
                  <a:srgbClr val="4D4D4F"/>
                </a:solidFill>
              </a:rPr>
              <a:t>Remplissage avec image ou texture </a:t>
            </a:r>
            <a:r>
              <a:rPr lang="fr-FR" sz="1400" dirty="0">
                <a:solidFill>
                  <a:srgbClr val="4D4D4F"/>
                </a:solidFill>
              </a:rPr>
              <a:t>&gt; </a:t>
            </a:r>
            <a:r>
              <a:rPr lang="fr-FR" sz="1400" b="1" dirty="0">
                <a:solidFill>
                  <a:srgbClr val="4D4D4F"/>
                </a:solidFill>
              </a:rPr>
              <a:t>Fichier</a:t>
            </a:r>
            <a:r>
              <a:rPr lang="fr-FR" sz="1400" dirty="0">
                <a:solidFill>
                  <a:srgbClr val="4D4D4F"/>
                </a:solidFill>
              </a:rPr>
              <a:t> et sélectionner l’image.</a:t>
            </a:r>
          </a:p>
        </p:txBody>
      </p:sp>
      <p:sp>
        <p:nvSpPr>
          <p:cNvPr id="4" name="Espace réservé de la date 3">
            <a:extLst>
              <a:ext uri="{FF2B5EF4-FFF2-40B4-BE49-F238E27FC236}">
                <a16:creationId xmlns:a16="http://schemas.microsoft.com/office/drawing/2014/main" id="{B2631729-FC41-7B44-9BB3-3E21E793CE50}"/>
              </a:ext>
            </a:extLst>
          </p:cNvPr>
          <p:cNvSpPr>
            <a:spLocks noGrp="1"/>
          </p:cNvSpPr>
          <p:nvPr>
            <p:ph type="dt" sz="half" idx="13"/>
          </p:nvPr>
        </p:nvSpPr>
        <p:spPr/>
        <p:txBody>
          <a:bodyPr/>
          <a:lstStyle>
            <a:lvl1pPr>
              <a:defRPr>
                <a:solidFill>
                  <a:schemeClr val="bg1"/>
                </a:solidFill>
              </a:defRPr>
            </a:lvl1pPr>
          </a:lstStyle>
          <a:p>
            <a:fld id="{22703296-B58E-4DEE-AA9A-A94342DC8059}" type="datetime6">
              <a:rPr lang="fr-FR" smtClean="0"/>
              <a:t>janvier 25</a:t>
            </a:fld>
            <a:endParaRPr lang="fr-FR" dirty="0"/>
          </a:p>
        </p:txBody>
      </p:sp>
    </p:spTree>
    <p:extLst>
      <p:ext uri="{BB962C8B-B14F-4D97-AF65-F5344CB8AC3E}">
        <p14:creationId xmlns:p14="http://schemas.microsoft.com/office/powerpoint/2010/main" val="423275069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3_Ouverture Phot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A650D-06D0-CE47-88B9-A11CFFA4FEA7}"/>
              </a:ext>
            </a:extLst>
          </p:cNvPr>
          <p:cNvSpPr/>
          <p:nvPr userDrawn="1"/>
        </p:nvSpPr>
        <p:spPr>
          <a:xfrm>
            <a:off x="323999" y="323999"/>
            <a:ext cx="16704000" cy="4554388"/>
          </a:xfrm>
          <a:prstGeom prst="rect">
            <a:avLst/>
          </a:prstGeom>
          <a:gradFill flip="none" rotWithShape="1">
            <a:gsLst>
              <a:gs pos="0">
                <a:schemeClr val="tx2"/>
              </a:gs>
              <a:gs pos="100000">
                <a:schemeClr val="tx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Graphique 13">
            <a:extLst>
              <a:ext uri="{FF2B5EF4-FFF2-40B4-BE49-F238E27FC236}">
                <a16:creationId xmlns:a16="http://schemas.microsoft.com/office/drawing/2014/main" id="{661D3EE5-C74C-6246-8FFF-3D7A176671B3}"/>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t="578" r="596" b="55466"/>
          <a:stretch/>
        </p:blipFill>
        <p:spPr>
          <a:xfrm>
            <a:off x="2770497" y="3127639"/>
            <a:ext cx="14256880" cy="6304360"/>
          </a:xfrm>
          <a:prstGeom prst="rect">
            <a:avLst/>
          </a:prstGeom>
        </p:spPr>
      </p:pic>
      <p:sp>
        <p:nvSpPr>
          <p:cNvPr id="2" name="Titre 1"/>
          <p:cNvSpPr>
            <a:spLocks noGrp="1"/>
          </p:cNvSpPr>
          <p:nvPr>
            <p:ph type="title" hasCustomPrompt="1"/>
          </p:nvPr>
        </p:nvSpPr>
        <p:spPr>
          <a:xfrm>
            <a:off x="2273301" y="2075136"/>
            <a:ext cx="13791062" cy="923330"/>
          </a:xfrm>
        </p:spPr>
        <p:txBody>
          <a:bodyPr anchor="t" anchorCtr="0"/>
          <a:lstStyle>
            <a:lvl1pPr>
              <a:defRPr sz="6000" b="1" cap="none" baseline="0">
                <a:solidFill>
                  <a:schemeClr val="bg1"/>
                </a:solidFill>
              </a:defRPr>
            </a:lvl1pPr>
          </a:lstStyle>
          <a:p>
            <a:r>
              <a:rPr lang="fr-FR" dirty="0"/>
              <a:t>Titre du chapitre</a:t>
            </a:r>
          </a:p>
        </p:txBody>
      </p:sp>
      <p:sp>
        <p:nvSpPr>
          <p:cNvPr id="3" name="Espace réservé du texte 2"/>
          <p:cNvSpPr>
            <a:spLocks noGrp="1"/>
          </p:cNvSpPr>
          <p:nvPr>
            <p:ph type="body" idx="1" hasCustomPrompt="1"/>
          </p:nvPr>
        </p:nvSpPr>
        <p:spPr>
          <a:xfrm>
            <a:off x="3098800" y="3112766"/>
            <a:ext cx="12965562" cy="569387"/>
          </a:xfrm>
        </p:spPr>
        <p:txBody>
          <a:bodyPr/>
          <a:lstStyle>
            <a:lvl1pPr marL="0" indent="0">
              <a:buNone/>
              <a:defRPr sz="40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Sous-titre</a:t>
            </a:r>
          </a:p>
        </p:txBody>
      </p:sp>
      <p:sp>
        <p:nvSpPr>
          <p:cNvPr id="5" name="Espace réservé du pied de page 4"/>
          <p:cNvSpPr>
            <a:spLocks noGrp="1"/>
          </p:cNvSpPr>
          <p:nvPr>
            <p:ph type="ftr" sz="quarter" idx="11"/>
          </p:nvPr>
        </p:nvSpPr>
        <p:spPr/>
        <p:txBody>
          <a:bodyPr/>
          <a:lstStyle>
            <a:lvl1pPr>
              <a:defRPr>
                <a:solidFill>
                  <a:schemeClr val="bg1"/>
                </a:solidFill>
              </a:defRPr>
            </a:lvl1pPr>
          </a:lstStyle>
          <a:p>
            <a:r>
              <a:rPr lang="fr-FR"/>
              <a:t>Titre du PowerPoint</a:t>
            </a: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D6CAF8E8-172B-4E70-9325-BA460E9DD579}" type="slidenum">
              <a:rPr lang="fr-FR" smtClean="0"/>
              <a:pPr/>
              <a:t>‹N°›</a:t>
            </a:fld>
            <a:endParaRPr lang="fr-FR"/>
          </a:p>
        </p:txBody>
      </p:sp>
      <p:sp>
        <p:nvSpPr>
          <p:cNvPr id="11" name="Forme libre 10">
            <a:extLst>
              <a:ext uri="{FF2B5EF4-FFF2-40B4-BE49-F238E27FC236}">
                <a16:creationId xmlns:a16="http://schemas.microsoft.com/office/drawing/2014/main" id="{067216B3-B1AC-5F49-8A5B-12B3975F2083}"/>
              </a:ext>
            </a:extLst>
          </p:cNvPr>
          <p:cNvSpPr/>
          <p:nvPr userDrawn="1"/>
        </p:nvSpPr>
        <p:spPr>
          <a:xfrm>
            <a:off x="-1" y="-1"/>
            <a:ext cx="17351377" cy="9756775"/>
          </a:xfrm>
          <a:custGeom>
            <a:avLst/>
            <a:gdLst>
              <a:gd name="connsiteX0" fmla="*/ 324000 w 17351377"/>
              <a:gd name="connsiteY0" fmla="*/ 324000 h 9756775"/>
              <a:gd name="connsiteX1" fmla="*/ 324000 w 17351377"/>
              <a:gd name="connsiteY1" fmla="*/ 9432000 h 9756775"/>
              <a:gd name="connsiteX2" fmla="*/ 17028001 w 17351377"/>
              <a:gd name="connsiteY2" fmla="*/ 9432000 h 9756775"/>
              <a:gd name="connsiteX3" fmla="*/ 17028001 w 17351377"/>
              <a:gd name="connsiteY3" fmla="*/ 324000 h 9756775"/>
              <a:gd name="connsiteX4" fmla="*/ 0 w 17351377"/>
              <a:gd name="connsiteY4" fmla="*/ 0 h 9756775"/>
              <a:gd name="connsiteX5" fmla="*/ 17351377 w 17351377"/>
              <a:gd name="connsiteY5" fmla="*/ 0 h 9756775"/>
              <a:gd name="connsiteX6" fmla="*/ 17351377 w 17351377"/>
              <a:gd name="connsiteY6" fmla="*/ 9756775 h 9756775"/>
              <a:gd name="connsiteX7" fmla="*/ 0 w 17351377"/>
              <a:gd name="connsiteY7" fmla="*/ 9756775 h 975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51377" h="9756775">
                <a:moveTo>
                  <a:pt x="324000" y="324000"/>
                </a:moveTo>
                <a:lnTo>
                  <a:pt x="324000" y="9432000"/>
                </a:lnTo>
                <a:lnTo>
                  <a:pt x="17028001" y="9432000"/>
                </a:lnTo>
                <a:lnTo>
                  <a:pt x="17028001" y="324000"/>
                </a:lnTo>
                <a:close/>
                <a:moveTo>
                  <a:pt x="0" y="0"/>
                </a:moveTo>
                <a:lnTo>
                  <a:pt x="17351377" y="0"/>
                </a:lnTo>
                <a:lnTo>
                  <a:pt x="17351377" y="9756775"/>
                </a:lnTo>
                <a:lnTo>
                  <a:pt x="0" y="97567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pic>
        <p:nvPicPr>
          <p:cNvPr id="13" name="Graphique 12">
            <a:extLst>
              <a:ext uri="{FF2B5EF4-FFF2-40B4-BE49-F238E27FC236}">
                <a16:creationId xmlns:a16="http://schemas.microsoft.com/office/drawing/2014/main" id="{300EBCF5-1DA8-8F46-BF19-FAAC8DBDD2C0}"/>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95473" y="8855095"/>
            <a:ext cx="1516862" cy="426617"/>
          </a:xfrm>
          <a:prstGeom prst="rect">
            <a:avLst/>
          </a:prstGeom>
        </p:spPr>
      </p:pic>
      <p:sp>
        <p:nvSpPr>
          <p:cNvPr id="10" name="ZoneTexte 9">
            <a:extLst>
              <a:ext uri="{FF2B5EF4-FFF2-40B4-BE49-F238E27FC236}">
                <a16:creationId xmlns:a16="http://schemas.microsoft.com/office/drawing/2014/main" id="{8C5AB69F-42B7-7848-8AA6-A1777E6BC221}"/>
              </a:ext>
            </a:extLst>
          </p:cNvPr>
          <p:cNvSpPr txBox="1"/>
          <p:nvPr userDrawn="1"/>
        </p:nvSpPr>
        <p:spPr>
          <a:xfrm>
            <a:off x="-2441834" y="382037"/>
            <a:ext cx="2092090" cy="2730729"/>
          </a:xfrm>
          <a:prstGeom prst="rect">
            <a:avLst/>
          </a:prstGeom>
          <a:solidFill>
            <a:schemeClr val="bg1"/>
          </a:solidFill>
        </p:spPr>
        <p:txBody>
          <a:bodyPr wrap="square" lIns="72000" tIns="72000" rIns="72000" bIns="72000" rtlCol="0">
            <a:spAutoFit/>
          </a:bodyPr>
          <a:lstStyle/>
          <a:p>
            <a:pPr defTabSz="914377"/>
            <a:r>
              <a:rPr lang="fr-FR" sz="1400" dirty="0">
                <a:solidFill>
                  <a:srgbClr val="4D4D4F"/>
                </a:solidFill>
              </a:rPr>
              <a:t>Pour personnaliser votre image de fond : faire un clic droit en dehors de la slide, cliquer sur </a:t>
            </a:r>
            <a:r>
              <a:rPr lang="fr-FR" sz="1400" b="1" dirty="0">
                <a:solidFill>
                  <a:srgbClr val="4D4D4F"/>
                </a:solidFill>
              </a:rPr>
              <a:t>Mise en forme de l’arrière-plan</a:t>
            </a:r>
          </a:p>
          <a:p>
            <a:pPr defTabSz="914377"/>
            <a:r>
              <a:rPr lang="fr-FR" sz="1400" dirty="0">
                <a:solidFill>
                  <a:srgbClr val="4D4D4F"/>
                </a:solidFill>
              </a:rPr>
              <a:t>Cliquer sur </a:t>
            </a:r>
            <a:r>
              <a:rPr lang="fr-FR" sz="1400" b="1" dirty="0">
                <a:solidFill>
                  <a:srgbClr val="4D4D4F"/>
                </a:solidFill>
              </a:rPr>
              <a:t>Remplissage avec image ou texture </a:t>
            </a:r>
            <a:r>
              <a:rPr lang="fr-FR" sz="1400" dirty="0">
                <a:solidFill>
                  <a:srgbClr val="4D4D4F"/>
                </a:solidFill>
              </a:rPr>
              <a:t>&gt; </a:t>
            </a:r>
            <a:r>
              <a:rPr lang="fr-FR" sz="1400" b="1" dirty="0">
                <a:solidFill>
                  <a:srgbClr val="4D4D4F"/>
                </a:solidFill>
              </a:rPr>
              <a:t>Fichier</a:t>
            </a:r>
            <a:r>
              <a:rPr lang="fr-FR" sz="1400" dirty="0">
                <a:solidFill>
                  <a:srgbClr val="4D4D4F"/>
                </a:solidFill>
              </a:rPr>
              <a:t> et sélectionner l’image.</a:t>
            </a:r>
          </a:p>
        </p:txBody>
      </p:sp>
      <p:sp>
        <p:nvSpPr>
          <p:cNvPr id="4" name="Espace réservé de la date 3">
            <a:extLst>
              <a:ext uri="{FF2B5EF4-FFF2-40B4-BE49-F238E27FC236}">
                <a16:creationId xmlns:a16="http://schemas.microsoft.com/office/drawing/2014/main" id="{5A6CE380-3561-0043-B8F6-E05940E9C85B}"/>
              </a:ext>
            </a:extLst>
          </p:cNvPr>
          <p:cNvSpPr>
            <a:spLocks noGrp="1"/>
          </p:cNvSpPr>
          <p:nvPr>
            <p:ph type="dt" sz="half" idx="13"/>
          </p:nvPr>
        </p:nvSpPr>
        <p:spPr/>
        <p:txBody>
          <a:bodyPr/>
          <a:lstStyle>
            <a:lvl1pPr>
              <a:defRPr>
                <a:solidFill>
                  <a:schemeClr val="bg1"/>
                </a:solidFill>
              </a:defRPr>
            </a:lvl1pPr>
          </a:lstStyle>
          <a:p>
            <a:fld id="{3723E73C-9B40-45FD-8AF3-306AB2780A83}" type="datetime6">
              <a:rPr lang="fr-FR" smtClean="0"/>
              <a:t>janvier 25</a:t>
            </a:fld>
            <a:endParaRPr lang="fr-FR" dirty="0"/>
          </a:p>
        </p:txBody>
      </p:sp>
    </p:spTree>
    <p:extLst>
      <p:ext uri="{BB962C8B-B14F-4D97-AF65-F5344CB8AC3E}">
        <p14:creationId xmlns:p14="http://schemas.microsoft.com/office/powerpoint/2010/main" val="49703808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5_Ouverture Phot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A650D-06D0-CE47-88B9-A11CFFA4FEA7}"/>
              </a:ext>
            </a:extLst>
          </p:cNvPr>
          <p:cNvSpPr/>
          <p:nvPr userDrawn="1"/>
        </p:nvSpPr>
        <p:spPr>
          <a:xfrm>
            <a:off x="323999" y="323999"/>
            <a:ext cx="16704000" cy="4554388"/>
          </a:xfrm>
          <a:prstGeom prst="rect">
            <a:avLst/>
          </a:prstGeom>
          <a:gradFill flip="none" rotWithShape="1">
            <a:gsLst>
              <a:gs pos="0">
                <a:schemeClr val="tx2"/>
              </a:gs>
              <a:gs pos="100000">
                <a:schemeClr val="tx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Graphique 13">
            <a:extLst>
              <a:ext uri="{FF2B5EF4-FFF2-40B4-BE49-F238E27FC236}">
                <a16:creationId xmlns:a16="http://schemas.microsoft.com/office/drawing/2014/main" id="{661D3EE5-C74C-6246-8FFF-3D7A176671B3}"/>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t="578" r="596" b="55466"/>
          <a:stretch/>
        </p:blipFill>
        <p:spPr>
          <a:xfrm>
            <a:off x="2770497" y="3127639"/>
            <a:ext cx="14256880" cy="6304360"/>
          </a:xfrm>
          <a:prstGeom prst="rect">
            <a:avLst/>
          </a:prstGeom>
        </p:spPr>
      </p:pic>
      <p:sp>
        <p:nvSpPr>
          <p:cNvPr id="2" name="Titre 1"/>
          <p:cNvSpPr>
            <a:spLocks noGrp="1"/>
          </p:cNvSpPr>
          <p:nvPr>
            <p:ph type="title" hasCustomPrompt="1"/>
          </p:nvPr>
        </p:nvSpPr>
        <p:spPr>
          <a:xfrm>
            <a:off x="2273301" y="2075136"/>
            <a:ext cx="13791062" cy="923330"/>
          </a:xfrm>
        </p:spPr>
        <p:txBody>
          <a:bodyPr anchor="t" anchorCtr="0"/>
          <a:lstStyle>
            <a:lvl1pPr>
              <a:defRPr sz="6000" b="1" cap="none" baseline="0">
                <a:solidFill>
                  <a:schemeClr val="bg1"/>
                </a:solidFill>
              </a:defRPr>
            </a:lvl1pPr>
          </a:lstStyle>
          <a:p>
            <a:r>
              <a:rPr lang="fr-FR" dirty="0"/>
              <a:t>Titre du chapitre</a:t>
            </a:r>
          </a:p>
        </p:txBody>
      </p:sp>
      <p:sp>
        <p:nvSpPr>
          <p:cNvPr id="3" name="Espace réservé du texte 2"/>
          <p:cNvSpPr>
            <a:spLocks noGrp="1"/>
          </p:cNvSpPr>
          <p:nvPr>
            <p:ph type="body" idx="1" hasCustomPrompt="1"/>
          </p:nvPr>
        </p:nvSpPr>
        <p:spPr>
          <a:xfrm>
            <a:off x="3098800" y="3112766"/>
            <a:ext cx="12965562" cy="569387"/>
          </a:xfrm>
        </p:spPr>
        <p:txBody>
          <a:bodyPr/>
          <a:lstStyle>
            <a:lvl1pPr marL="0" indent="0">
              <a:buNone/>
              <a:defRPr sz="40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Sous-titre</a:t>
            </a:r>
          </a:p>
        </p:txBody>
      </p:sp>
      <p:sp>
        <p:nvSpPr>
          <p:cNvPr id="5" name="Espace réservé du pied de page 4"/>
          <p:cNvSpPr>
            <a:spLocks noGrp="1"/>
          </p:cNvSpPr>
          <p:nvPr>
            <p:ph type="ftr" sz="quarter" idx="11"/>
          </p:nvPr>
        </p:nvSpPr>
        <p:spPr/>
        <p:txBody>
          <a:bodyPr/>
          <a:lstStyle>
            <a:lvl1pPr>
              <a:defRPr>
                <a:solidFill>
                  <a:schemeClr val="bg1"/>
                </a:solidFill>
              </a:defRPr>
            </a:lvl1pPr>
          </a:lstStyle>
          <a:p>
            <a:r>
              <a:rPr lang="fr-FR"/>
              <a:t>Titre du PowerPoint</a:t>
            </a: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D6CAF8E8-172B-4E70-9325-BA460E9DD579}" type="slidenum">
              <a:rPr lang="fr-FR" smtClean="0"/>
              <a:pPr/>
              <a:t>‹N°›</a:t>
            </a:fld>
            <a:endParaRPr lang="fr-FR"/>
          </a:p>
        </p:txBody>
      </p:sp>
      <p:sp>
        <p:nvSpPr>
          <p:cNvPr id="11" name="Forme libre 10">
            <a:extLst>
              <a:ext uri="{FF2B5EF4-FFF2-40B4-BE49-F238E27FC236}">
                <a16:creationId xmlns:a16="http://schemas.microsoft.com/office/drawing/2014/main" id="{067216B3-B1AC-5F49-8A5B-12B3975F2083}"/>
              </a:ext>
            </a:extLst>
          </p:cNvPr>
          <p:cNvSpPr/>
          <p:nvPr userDrawn="1"/>
        </p:nvSpPr>
        <p:spPr>
          <a:xfrm>
            <a:off x="-1" y="-1"/>
            <a:ext cx="17351377" cy="9756775"/>
          </a:xfrm>
          <a:custGeom>
            <a:avLst/>
            <a:gdLst>
              <a:gd name="connsiteX0" fmla="*/ 324000 w 17351377"/>
              <a:gd name="connsiteY0" fmla="*/ 324000 h 9756775"/>
              <a:gd name="connsiteX1" fmla="*/ 324000 w 17351377"/>
              <a:gd name="connsiteY1" fmla="*/ 9432000 h 9756775"/>
              <a:gd name="connsiteX2" fmla="*/ 17028001 w 17351377"/>
              <a:gd name="connsiteY2" fmla="*/ 9432000 h 9756775"/>
              <a:gd name="connsiteX3" fmla="*/ 17028001 w 17351377"/>
              <a:gd name="connsiteY3" fmla="*/ 324000 h 9756775"/>
              <a:gd name="connsiteX4" fmla="*/ 0 w 17351377"/>
              <a:gd name="connsiteY4" fmla="*/ 0 h 9756775"/>
              <a:gd name="connsiteX5" fmla="*/ 17351377 w 17351377"/>
              <a:gd name="connsiteY5" fmla="*/ 0 h 9756775"/>
              <a:gd name="connsiteX6" fmla="*/ 17351377 w 17351377"/>
              <a:gd name="connsiteY6" fmla="*/ 9756775 h 9756775"/>
              <a:gd name="connsiteX7" fmla="*/ 0 w 17351377"/>
              <a:gd name="connsiteY7" fmla="*/ 9756775 h 975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51377" h="9756775">
                <a:moveTo>
                  <a:pt x="324000" y="324000"/>
                </a:moveTo>
                <a:lnTo>
                  <a:pt x="324000" y="9432000"/>
                </a:lnTo>
                <a:lnTo>
                  <a:pt x="17028001" y="9432000"/>
                </a:lnTo>
                <a:lnTo>
                  <a:pt x="17028001" y="324000"/>
                </a:lnTo>
                <a:close/>
                <a:moveTo>
                  <a:pt x="0" y="0"/>
                </a:moveTo>
                <a:lnTo>
                  <a:pt x="17351377" y="0"/>
                </a:lnTo>
                <a:lnTo>
                  <a:pt x="17351377" y="9756775"/>
                </a:lnTo>
                <a:lnTo>
                  <a:pt x="0" y="97567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pic>
        <p:nvPicPr>
          <p:cNvPr id="13" name="Graphique 12">
            <a:extLst>
              <a:ext uri="{FF2B5EF4-FFF2-40B4-BE49-F238E27FC236}">
                <a16:creationId xmlns:a16="http://schemas.microsoft.com/office/drawing/2014/main" id="{300EBCF5-1DA8-8F46-BF19-FAAC8DBDD2C0}"/>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95473" y="8855095"/>
            <a:ext cx="1516862" cy="426617"/>
          </a:xfrm>
          <a:prstGeom prst="rect">
            <a:avLst/>
          </a:prstGeom>
        </p:spPr>
      </p:pic>
      <p:sp>
        <p:nvSpPr>
          <p:cNvPr id="10" name="ZoneTexte 9">
            <a:extLst>
              <a:ext uri="{FF2B5EF4-FFF2-40B4-BE49-F238E27FC236}">
                <a16:creationId xmlns:a16="http://schemas.microsoft.com/office/drawing/2014/main" id="{8C5AB69F-42B7-7848-8AA6-A1777E6BC221}"/>
              </a:ext>
            </a:extLst>
          </p:cNvPr>
          <p:cNvSpPr txBox="1"/>
          <p:nvPr userDrawn="1"/>
        </p:nvSpPr>
        <p:spPr>
          <a:xfrm>
            <a:off x="-2441834" y="382037"/>
            <a:ext cx="2092090" cy="2730729"/>
          </a:xfrm>
          <a:prstGeom prst="rect">
            <a:avLst/>
          </a:prstGeom>
          <a:solidFill>
            <a:schemeClr val="bg1"/>
          </a:solidFill>
        </p:spPr>
        <p:txBody>
          <a:bodyPr wrap="square" lIns="72000" tIns="72000" rIns="72000" bIns="72000" rtlCol="0">
            <a:spAutoFit/>
          </a:bodyPr>
          <a:lstStyle/>
          <a:p>
            <a:pPr defTabSz="914377"/>
            <a:r>
              <a:rPr lang="fr-FR" sz="1400" dirty="0">
                <a:solidFill>
                  <a:srgbClr val="4D4D4F"/>
                </a:solidFill>
              </a:rPr>
              <a:t>Pour personnaliser votre image de fond : faire un clic droit en dehors de la slide, cliquer sur </a:t>
            </a:r>
            <a:r>
              <a:rPr lang="fr-FR" sz="1400" b="1" dirty="0">
                <a:solidFill>
                  <a:srgbClr val="4D4D4F"/>
                </a:solidFill>
              </a:rPr>
              <a:t>Mise en forme de l’arrière-plan</a:t>
            </a:r>
          </a:p>
          <a:p>
            <a:pPr defTabSz="914377"/>
            <a:r>
              <a:rPr lang="fr-FR" sz="1400" dirty="0">
                <a:solidFill>
                  <a:srgbClr val="4D4D4F"/>
                </a:solidFill>
              </a:rPr>
              <a:t>Cliquer sur </a:t>
            </a:r>
            <a:r>
              <a:rPr lang="fr-FR" sz="1400" b="1" dirty="0">
                <a:solidFill>
                  <a:srgbClr val="4D4D4F"/>
                </a:solidFill>
              </a:rPr>
              <a:t>Remplissage avec image ou texture </a:t>
            </a:r>
            <a:r>
              <a:rPr lang="fr-FR" sz="1400" dirty="0">
                <a:solidFill>
                  <a:srgbClr val="4D4D4F"/>
                </a:solidFill>
              </a:rPr>
              <a:t>&gt; </a:t>
            </a:r>
            <a:r>
              <a:rPr lang="fr-FR" sz="1400" b="1" dirty="0">
                <a:solidFill>
                  <a:srgbClr val="4D4D4F"/>
                </a:solidFill>
              </a:rPr>
              <a:t>Fichier</a:t>
            </a:r>
            <a:r>
              <a:rPr lang="fr-FR" sz="1400" dirty="0">
                <a:solidFill>
                  <a:srgbClr val="4D4D4F"/>
                </a:solidFill>
              </a:rPr>
              <a:t> et sélectionner l’image.</a:t>
            </a:r>
          </a:p>
        </p:txBody>
      </p:sp>
      <p:sp>
        <p:nvSpPr>
          <p:cNvPr id="4" name="Espace réservé de la date 3">
            <a:extLst>
              <a:ext uri="{FF2B5EF4-FFF2-40B4-BE49-F238E27FC236}">
                <a16:creationId xmlns:a16="http://schemas.microsoft.com/office/drawing/2014/main" id="{B66EDFF2-01D3-7249-B26F-1EC0AB7A4A52}"/>
              </a:ext>
            </a:extLst>
          </p:cNvPr>
          <p:cNvSpPr>
            <a:spLocks noGrp="1"/>
          </p:cNvSpPr>
          <p:nvPr>
            <p:ph type="dt" sz="half" idx="13"/>
          </p:nvPr>
        </p:nvSpPr>
        <p:spPr/>
        <p:txBody>
          <a:bodyPr/>
          <a:lstStyle>
            <a:lvl1pPr>
              <a:defRPr>
                <a:solidFill>
                  <a:schemeClr val="bg1"/>
                </a:solidFill>
              </a:defRPr>
            </a:lvl1pPr>
          </a:lstStyle>
          <a:p>
            <a:fld id="{3E407C8F-C646-4C59-860F-8E2DC27A4CA7}" type="datetime6">
              <a:rPr lang="fr-FR" smtClean="0"/>
              <a:t>janvier 25</a:t>
            </a:fld>
            <a:endParaRPr lang="fr-FR" dirty="0"/>
          </a:p>
        </p:txBody>
      </p:sp>
    </p:spTree>
    <p:extLst>
      <p:ext uri="{BB962C8B-B14F-4D97-AF65-F5344CB8AC3E}">
        <p14:creationId xmlns:p14="http://schemas.microsoft.com/office/powerpoint/2010/main" val="129984372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6_Ouverture Phot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A650D-06D0-CE47-88B9-A11CFFA4FEA7}"/>
              </a:ext>
            </a:extLst>
          </p:cNvPr>
          <p:cNvSpPr/>
          <p:nvPr userDrawn="1"/>
        </p:nvSpPr>
        <p:spPr>
          <a:xfrm>
            <a:off x="323999" y="323999"/>
            <a:ext cx="16704000" cy="4554388"/>
          </a:xfrm>
          <a:prstGeom prst="rect">
            <a:avLst/>
          </a:prstGeom>
          <a:gradFill flip="none" rotWithShape="1">
            <a:gsLst>
              <a:gs pos="0">
                <a:schemeClr val="tx2"/>
              </a:gs>
              <a:gs pos="100000">
                <a:schemeClr val="tx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Graphique 13">
            <a:extLst>
              <a:ext uri="{FF2B5EF4-FFF2-40B4-BE49-F238E27FC236}">
                <a16:creationId xmlns:a16="http://schemas.microsoft.com/office/drawing/2014/main" id="{661D3EE5-C74C-6246-8FFF-3D7A176671B3}"/>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t="578" r="596" b="55466"/>
          <a:stretch/>
        </p:blipFill>
        <p:spPr>
          <a:xfrm>
            <a:off x="2770497" y="3127639"/>
            <a:ext cx="14256880" cy="6304360"/>
          </a:xfrm>
          <a:prstGeom prst="rect">
            <a:avLst/>
          </a:prstGeom>
        </p:spPr>
      </p:pic>
      <p:sp>
        <p:nvSpPr>
          <p:cNvPr id="2" name="Titre 1"/>
          <p:cNvSpPr>
            <a:spLocks noGrp="1"/>
          </p:cNvSpPr>
          <p:nvPr>
            <p:ph type="title" hasCustomPrompt="1"/>
          </p:nvPr>
        </p:nvSpPr>
        <p:spPr>
          <a:xfrm>
            <a:off x="2273301" y="2075136"/>
            <a:ext cx="13791062" cy="923330"/>
          </a:xfrm>
        </p:spPr>
        <p:txBody>
          <a:bodyPr anchor="t" anchorCtr="0"/>
          <a:lstStyle>
            <a:lvl1pPr>
              <a:defRPr sz="6000" b="1" cap="none" baseline="0">
                <a:solidFill>
                  <a:schemeClr val="bg1"/>
                </a:solidFill>
              </a:defRPr>
            </a:lvl1pPr>
          </a:lstStyle>
          <a:p>
            <a:r>
              <a:rPr lang="fr-FR" dirty="0"/>
              <a:t>Titre du chapitre</a:t>
            </a:r>
          </a:p>
        </p:txBody>
      </p:sp>
      <p:sp>
        <p:nvSpPr>
          <p:cNvPr id="3" name="Espace réservé du texte 2"/>
          <p:cNvSpPr>
            <a:spLocks noGrp="1"/>
          </p:cNvSpPr>
          <p:nvPr>
            <p:ph type="body" idx="1" hasCustomPrompt="1"/>
          </p:nvPr>
        </p:nvSpPr>
        <p:spPr>
          <a:xfrm>
            <a:off x="3098800" y="3112766"/>
            <a:ext cx="12965562" cy="569387"/>
          </a:xfrm>
        </p:spPr>
        <p:txBody>
          <a:bodyPr/>
          <a:lstStyle>
            <a:lvl1pPr marL="0" indent="0">
              <a:buNone/>
              <a:defRPr sz="40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Sous-titre</a:t>
            </a:r>
          </a:p>
        </p:txBody>
      </p:sp>
      <p:sp>
        <p:nvSpPr>
          <p:cNvPr id="5" name="Espace réservé du pied de page 4"/>
          <p:cNvSpPr>
            <a:spLocks noGrp="1"/>
          </p:cNvSpPr>
          <p:nvPr>
            <p:ph type="ftr" sz="quarter" idx="11"/>
          </p:nvPr>
        </p:nvSpPr>
        <p:spPr/>
        <p:txBody>
          <a:bodyPr/>
          <a:lstStyle>
            <a:lvl1pPr>
              <a:defRPr>
                <a:solidFill>
                  <a:schemeClr val="bg1"/>
                </a:solidFill>
              </a:defRPr>
            </a:lvl1pPr>
          </a:lstStyle>
          <a:p>
            <a:r>
              <a:rPr lang="fr-FR"/>
              <a:t>Titre du PowerPoint</a:t>
            </a: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D6CAF8E8-172B-4E70-9325-BA460E9DD579}" type="slidenum">
              <a:rPr lang="fr-FR" smtClean="0"/>
              <a:pPr/>
              <a:t>‹N°›</a:t>
            </a:fld>
            <a:endParaRPr lang="fr-FR"/>
          </a:p>
        </p:txBody>
      </p:sp>
      <p:sp>
        <p:nvSpPr>
          <p:cNvPr id="11" name="Forme libre 10">
            <a:extLst>
              <a:ext uri="{FF2B5EF4-FFF2-40B4-BE49-F238E27FC236}">
                <a16:creationId xmlns:a16="http://schemas.microsoft.com/office/drawing/2014/main" id="{067216B3-B1AC-5F49-8A5B-12B3975F2083}"/>
              </a:ext>
            </a:extLst>
          </p:cNvPr>
          <p:cNvSpPr/>
          <p:nvPr userDrawn="1"/>
        </p:nvSpPr>
        <p:spPr>
          <a:xfrm>
            <a:off x="-1" y="-1"/>
            <a:ext cx="17351377" cy="9756775"/>
          </a:xfrm>
          <a:custGeom>
            <a:avLst/>
            <a:gdLst>
              <a:gd name="connsiteX0" fmla="*/ 324000 w 17351377"/>
              <a:gd name="connsiteY0" fmla="*/ 324000 h 9756775"/>
              <a:gd name="connsiteX1" fmla="*/ 324000 w 17351377"/>
              <a:gd name="connsiteY1" fmla="*/ 9432000 h 9756775"/>
              <a:gd name="connsiteX2" fmla="*/ 17028001 w 17351377"/>
              <a:gd name="connsiteY2" fmla="*/ 9432000 h 9756775"/>
              <a:gd name="connsiteX3" fmla="*/ 17028001 w 17351377"/>
              <a:gd name="connsiteY3" fmla="*/ 324000 h 9756775"/>
              <a:gd name="connsiteX4" fmla="*/ 0 w 17351377"/>
              <a:gd name="connsiteY4" fmla="*/ 0 h 9756775"/>
              <a:gd name="connsiteX5" fmla="*/ 17351377 w 17351377"/>
              <a:gd name="connsiteY5" fmla="*/ 0 h 9756775"/>
              <a:gd name="connsiteX6" fmla="*/ 17351377 w 17351377"/>
              <a:gd name="connsiteY6" fmla="*/ 9756775 h 9756775"/>
              <a:gd name="connsiteX7" fmla="*/ 0 w 17351377"/>
              <a:gd name="connsiteY7" fmla="*/ 9756775 h 975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51377" h="9756775">
                <a:moveTo>
                  <a:pt x="324000" y="324000"/>
                </a:moveTo>
                <a:lnTo>
                  <a:pt x="324000" y="9432000"/>
                </a:lnTo>
                <a:lnTo>
                  <a:pt x="17028001" y="9432000"/>
                </a:lnTo>
                <a:lnTo>
                  <a:pt x="17028001" y="324000"/>
                </a:lnTo>
                <a:close/>
                <a:moveTo>
                  <a:pt x="0" y="0"/>
                </a:moveTo>
                <a:lnTo>
                  <a:pt x="17351377" y="0"/>
                </a:lnTo>
                <a:lnTo>
                  <a:pt x="17351377" y="9756775"/>
                </a:lnTo>
                <a:lnTo>
                  <a:pt x="0" y="97567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pic>
        <p:nvPicPr>
          <p:cNvPr id="13" name="Graphique 12">
            <a:extLst>
              <a:ext uri="{FF2B5EF4-FFF2-40B4-BE49-F238E27FC236}">
                <a16:creationId xmlns:a16="http://schemas.microsoft.com/office/drawing/2014/main" id="{300EBCF5-1DA8-8F46-BF19-FAAC8DBDD2C0}"/>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95473" y="8855095"/>
            <a:ext cx="1516862" cy="426617"/>
          </a:xfrm>
          <a:prstGeom prst="rect">
            <a:avLst/>
          </a:prstGeom>
        </p:spPr>
      </p:pic>
      <p:sp>
        <p:nvSpPr>
          <p:cNvPr id="10" name="ZoneTexte 9">
            <a:extLst>
              <a:ext uri="{FF2B5EF4-FFF2-40B4-BE49-F238E27FC236}">
                <a16:creationId xmlns:a16="http://schemas.microsoft.com/office/drawing/2014/main" id="{8C5AB69F-42B7-7848-8AA6-A1777E6BC221}"/>
              </a:ext>
            </a:extLst>
          </p:cNvPr>
          <p:cNvSpPr txBox="1"/>
          <p:nvPr userDrawn="1"/>
        </p:nvSpPr>
        <p:spPr>
          <a:xfrm>
            <a:off x="-2441834" y="382037"/>
            <a:ext cx="2092090" cy="2730729"/>
          </a:xfrm>
          <a:prstGeom prst="rect">
            <a:avLst/>
          </a:prstGeom>
          <a:solidFill>
            <a:schemeClr val="bg1"/>
          </a:solidFill>
        </p:spPr>
        <p:txBody>
          <a:bodyPr wrap="square" lIns="72000" tIns="72000" rIns="72000" bIns="72000" rtlCol="0">
            <a:spAutoFit/>
          </a:bodyPr>
          <a:lstStyle/>
          <a:p>
            <a:pPr defTabSz="914377"/>
            <a:r>
              <a:rPr lang="fr-FR" sz="1400" dirty="0">
                <a:solidFill>
                  <a:srgbClr val="4D4D4F"/>
                </a:solidFill>
              </a:rPr>
              <a:t>Pour personnaliser votre image de fond : faire un clic droit en dehors de la slide, cliquer sur </a:t>
            </a:r>
            <a:r>
              <a:rPr lang="fr-FR" sz="1400" b="1" dirty="0">
                <a:solidFill>
                  <a:srgbClr val="4D4D4F"/>
                </a:solidFill>
              </a:rPr>
              <a:t>Mise en forme de l’arrière-plan</a:t>
            </a:r>
          </a:p>
          <a:p>
            <a:pPr defTabSz="914377"/>
            <a:r>
              <a:rPr lang="fr-FR" sz="1400" dirty="0">
                <a:solidFill>
                  <a:srgbClr val="4D4D4F"/>
                </a:solidFill>
              </a:rPr>
              <a:t>Cliquer sur </a:t>
            </a:r>
            <a:r>
              <a:rPr lang="fr-FR" sz="1400" b="1" dirty="0">
                <a:solidFill>
                  <a:srgbClr val="4D4D4F"/>
                </a:solidFill>
              </a:rPr>
              <a:t>Remplissage avec image ou texture </a:t>
            </a:r>
            <a:r>
              <a:rPr lang="fr-FR" sz="1400" dirty="0">
                <a:solidFill>
                  <a:srgbClr val="4D4D4F"/>
                </a:solidFill>
              </a:rPr>
              <a:t>&gt; </a:t>
            </a:r>
            <a:r>
              <a:rPr lang="fr-FR" sz="1400" b="1" dirty="0">
                <a:solidFill>
                  <a:srgbClr val="4D4D4F"/>
                </a:solidFill>
              </a:rPr>
              <a:t>Fichier</a:t>
            </a:r>
            <a:r>
              <a:rPr lang="fr-FR" sz="1400" dirty="0">
                <a:solidFill>
                  <a:srgbClr val="4D4D4F"/>
                </a:solidFill>
              </a:rPr>
              <a:t> et sélectionner l’image.</a:t>
            </a:r>
          </a:p>
        </p:txBody>
      </p:sp>
      <p:sp>
        <p:nvSpPr>
          <p:cNvPr id="4" name="Espace réservé de la date 3">
            <a:extLst>
              <a:ext uri="{FF2B5EF4-FFF2-40B4-BE49-F238E27FC236}">
                <a16:creationId xmlns:a16="http://schemas.microsoft.com/office/drawing/2014/main" id="{8C5FE091-FD07-2142-B642-5D5D01BDA45B}"/>
              </a:ext>
            </a:extLst>
          </p:cNvPr>
          <p:cNvSpPr>
            <a:spLocks noGrp="1"/>
          </p:cNvSpPr>
          <p:nvPr>
            <p:ph type="dt" sz="half" idx="13"/>
          </p:nvPr>
        </p:nvSpPr>
        <p:spPr/>
        <p:txBody>
          <a:bodyPr/>
          <a:lstStyle>
            <a:lvl1pPr>
              <a:defRPr>
                <a:solidFill>
                  <a:schemeClr val="bg1"/>
                </a:solidFill>
              </a:defRPr>
            </a:lvl1pPr>
          </a:lstStyle>
          <a:p>
            <a:fld id="{65B08C98-80D8-4D33-9680-E574071E8F49}" type="datetime6">
              <a:rPr lang="fr-FR" smtClean="0"/>
              <a:t>janvier 25</a:t>
            </a:fld>
            <a:endParaRPr lang="fr-FR" dirty="0"/>
          </a:p>
        </p:txBody>
      </p:sp>
    </p:spTree>
    <p:extLst>
      <p:ext uri="{BB962C8B-B14F-4D97-AF65-F5344CB8AC3E}">
        <p14:creationId xmlns:p14="http://schemas.microsoft.com/office/powerpoint/2010/main" val="44822531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Ouverture Photo">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A650D-06D0-CE47-88B9-A11CFFA4FEA7}"/>
              </a:ext>
            </a:extLst>
          </p:cNvPr>
          <p:cNvSpPr/>
          <p:nvPr userDrawn="1"/>
        </p:nvSpPr>
        <p:spPr>
          <a:xfrm>
            <a:off x="323999" y="323999"/>
            <a:ext cx="16704000" cy="4554388"/>
          </a:xfrm>
          <a:prstGeom prst="rect">
            <a:avLst/>
          </a:prstGeom>
          <a:gradFill flip="none" rotWithShape="1">
            <a:gsLst>
              <a:gs pos="0">
                <a:schemeClr val="tx2"/>
              </a:gs>
              <a:gs pos="100000">
                <a:schemeClr val="tx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Graphique 13">
            <a:extLst>
              <a:ext uri="{FF2B5EF4-FFF2-40B4-BE49-F238E27FC236}">
                <a16:creationId xmlns:a16="http://schemas.microsoft.com/office/drawing/2014/main" id="{661D3EE5-C74C-6246-8FFF-3D7A176671B3}"/>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578" r="596" b="55466"/>
          <a:stretch/>
        </p:blipFill>
        <p:spPr>
          <a:xfrm>
            <a:off x="2770497" y="3127639"/>
            <a:ext cx="14256880" cy="6304360"/>
          </a:xfrm>
          <a:prstGeom prst="rect">
            <a:avLst/>
          </a:prstGeom>
        </p:spPr>
      </p:pic>
      <p:sp>
        <p:nvSpPr>
          <p:cNvPr id="2" name="Titre 1"/>
          <p:cNvSpPr>
            <a:spLocks noGrp="1"/>
          </p:cNvSpPr>
          <p:nvPr>
            <p:ph type="title" hasCustomPrompt="1"/>
          </p:nvPr>
        </p:nvSpPr>
        <p:spPr>
          <a:xfrm>
            <a:off x="2273301" y="2075136"/>
            <a:ext cx="13791062" cy="923330"/>
          </a:xfrm>
        </p:spPr>
        <p:txBody>
          <a:bodyPr anchor="t" anchorCtr="0"/>
          <a:lstStyle>
            <a:lvl1pPr>
              <a:defRPr sz="6000" b="1" cap="none" baseline="0">
                <a:solidFill>
                  <a:schemeClr val="bg1"/>
                </a:solidFill>
              </a:defRPr>
            </a:lvl1pPr>
          </a:lstStyle>
          <a:p>
            <a:r>
              <a:rPr lang="fr-FR" dirty="0"/>
              <a:t>Titre du chapitre</a:t>
            </a:r>
          </a:p>
        </p:txBody>
      </p:sp>
      <p:sp>
        <p:nvSpPr>
          <p:cNvPr id="3" name="Espace réservé du texte 2"/>
          <p:cNvSpPr>
            <a:spLocks noGrp="1"/>
          </p:cNvSpPr>
          <p:nvPr>
            <p:ph type="body" idx="1" hasCustomPrompt="1"/>
          </p:nvPr>
        </p:nvSpPr>
        <p:spPr>
          <a:xfrm>
            <a:off x="3098800" y="3112766"/>
            <a:ext cx="12965562" cy="569387"/>
          </a:xfrm>
        </p:spPr>
        <p:txBody>
          <a:bodyPr/>
          <a:lstStyle>
            <a:lvl1pPr marL="0" indent="0">
              <a:buNone/>
              <a:defRPr sz="40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Sous-titre</a:t>
            </a:r>
          </a:p>
        </p:txBody>
      </p:sp>
      <p:sp>
        <p:nvSpPr>
          <p:cNvPr id="5" name="Espace réservé du pied de page 4"/>
          <p:cNvSpPr>
            <a:spLocks noGrp="1"/>
          </p:cNvSpPr>
          <p:nvPr>
            <p:ph type="ftr" sz="quarter" idx="11"/>
          </p:nvPr>
        </p:nvSpPr>
        <p:spPr/>
        <p:txBody>
          <a:bodyPr/>
          <a:lstStyle>
            <a:lvl1pPr>
              <a:defRPr>
                <a:solidFill>
                  <a:schemeClr val="bg1"/>
                </a:solidFill>
              </a:defRPr>
            </a:lvl1pPr>
          </a:lstStyle>
          <a:p>
            <a:r>
              <a:rPr lang="fr-FR"/>
              <a:t>Titre du PowerPoint</a:t>
            </a: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D6CAF8E8-172B-4E70-9325-BA460E9DD579}" type="slidenum">
              <a:rPr lang="fr-FR" smtClean="0"/>
              <a:pPr/>
              <a:t>‹N°›</a:t>
            </a:fld>
            <a:endParaRPr lang="fr-FR"/>
          </a:p>
        </p:txBody>
      </p:sp>
      <p:sp>
        <p:nvSpPr>
          <p:cNvPr id="11" name="Forme libre 10">
            <a:extLst>
              <a:ext uri="{FF2B5EF4-FFF2-40B4-BE49-F238E27FC236}">
                <a16:creationId xmlns:a16="http://schemas.microsoft.com/office/drawing/2014/main" id="{067216B3-B1AC-5F49-8A5B-12B3975F2083}"/>
              </a:ext>
            </a:extLst>
          </p:cNvPr>
          <p:cNvSpPr/>
          <p:nvPr userDrawn="1"/>
        </p:nvSpPr>
        <p:spPr>
          <a:xfrm>
            <a:off x="-1" y="-1"/>
            <a:ext cx="17351377" cy="9756775"/>
          </a:xfrm>
          <a:custGeom>
            <a:avLst/>
            <a:gdLst>
              <a:gd name="connsiteX0" fmla="*/ 324000 w 17351377"/>
              <a:gd name="connsiteY0" fmla="*/ 324000 h 9756775"/>
              <a:gd name="connsiteX1" fmla="*/ 324000 w 17351377"/>
              <a:gd name="connsiteY1" fmla="*/ 9432000 h 9756775"/>
              <a:gd name="connsiteX2" fmla="*/ 17028001 w 17351377"/>
              <a:gd name="connsiteY2" fmla="*/ 9432000 h 9756775"/>
              <a:gd name="connsiteX3" fmla="*/ 17028001 w 17351377"/>
              <a:gd name="connsiteY3" fmla="*/ 324000 h 9756775"/>
              <a:gd name="connsiteX4" fmla="*/ 0 w 17351377"/>
              <a:gd name="connsiteY4" fmla="*/ 0 h 9756775"/>
              <a:gd name="connsiteX5" fmla="*/ 17351377 w 17351377"/>
              <a:gd name="connsiteY5" fmla="*/ 0 h 9756775"/>
              <a:gd name="connsiteX6" fmla="*/ 17351377 w 17351377"/>
              <a:gd name="connsiteY6" fmla="*/ 9756775 h 9756775"/>
              <a:gd name="connsiteX7" fmla="*/ 0 w 17351377"/>
              <a:gd name="connsiteY7" fmla="*/ 9756775 h 975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51377" h="9756775">
                <a:moveTo>
                  <a:pt x="324000" y="324000"/>
                </a:moveTo>
                <a:lnTo>
                  <a:pt x="324000" y="9432000"/>
                </a:lnTo>
                <a:lnTo>
                  <a:pt x="17028001" y="9432000"/>
                </a:lnTo>
                <a:lnTo>
                  <a:pt x="17028001" y="324000"/>
                </a:lnTo>
                <a:close/>
                <a:moveTo>
                  <a:pt x="0" y="0"/>
                </a:moveTo>
                <a:lnTo>
                  <a:pt x="17351377" y="0"/>
                </a:lnTo>
                <a:lnTo>
                  <a:pt x="17351377" y="9756775"/>
                </a:lnTo>
                <a:lnTo>
                  <a:pt x="0" y="97567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pic>
        <p:nvPicPr>
          <p:cNvPr id="13" name="Graphique 12">
            <a:extLst>
              <a:ext uri="{FF2B5EF4-FFF2-40B4-BE49-F238E27FC236}">
                <a16:creationId xmlns:a16="http://schemas.microsoft.com/office/drawing/2014/main" id="{300EBCF5-1DA8-8F46-BF19-FAAC8DBDD2C0}"/>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95473" y="8855095"/>
            <a:ext cx="1516862" cy="426617"/>
          </a:xfrm>
          <a:prstGeom prst="rect">
            <a:avLst/>
          </a:prstGeom>
        </p:spPr>
      </p:pic>
      <p:sp>
        <p:nvSpPr>
          <p:cNvPr id="10" name="ZoneTexte 9">
            <a:extLst>
              <a:ext uri="{FF2B5EF4-FFF2-40B4-BE49-F238E27FC236}">
                <a16:creationId xmlns:a16="http://schemas.microsoft.com/office/drawing/2014/main" id="{8C5AB69F-42B7-7848-8AA6-A1777E6BC221}"/>
              </a:ext>
            </a:extLst>
          </p:cNvPr>
          <p:cNvSpPr txBox="1"/>
          <p:nvPr userDrawn="1"/>
        </p:nvSpPr>
        <p:spPr>
          <a:xfrm>
            <a:off x="-2441834" y="382037"/>
            <a:ext cx="2092090" cy="2730729"/>
          </a:xfrm>
          <a:prstGeom prst="rect">
            <a:avLst/>
          </a:prstGeom>
          <a:solidFill>
            <a:schemeClr val="bg1"/>
          </a:solidFill>
        </p:spPr>
        <p:txBody>
          <a:bodyPr wrap="square" lIns="72000" tIns="72000" rIns="72000" bIns="72000" rtlCol="0">
            <a:spAutoFit/>
          </a:bodyPr>
          <a:lstStyle/>
          <a:p>
            <a:pPr defTabSz="914377"/>
            <a:r>
              <a:rPr lang="fr-FR" sz="1400" dirty="0">
                <a:solidFill>
                  <a:srgbClr val="4D4D4F"/>
                </a:solidFill>
              </a:rPr>
              <a:t>Pour personnaliser votre image de fond : faire un clic droit en dehors de la slide, cliquer sur </a:t>
            </a:r>
            <a:r>
              <a:rPr lang="fr-FR" sz="1400" b="1" dirty="0">
                <a:solidFill>
                  <a:srgbClr val="4D4D4F"/>
                </a:solidFill>
              </a:rPr>
              <a:t>Mise en forme de l’arrière-plan</a:t>
            </a:r>
          </a:p>
          <a:p>
            <a:pPr defTabSz="914377"/>
            <a:r>
              <a:rPr lang="fr-FR" sz="1400" dirty="0">
                <a:solidFill>
                  <a:srgbClr val="4D4D4F"/>
                </a:solidFill>
              </a:rPr>
              <a:t>Cliquer sur </a:t>
            </a:r>
            <a:r>
              <a:rPr lang="fr-FR" sz="1400" b="1" dirty="0">
                <a:solidFill>
                  <a:srgbClr val="4D4D4F"/>
                </a:solidFill>
              </a:rPr>
              <a:t>Remplissage avec image ou texture </a:t>
            </a:r>
            <a:r>
              <a:rPr lang="fr-FR" sz="1400" dirty="0">
                <a:solidFill>
                  <a:srgbClr val="4D4D4F"/>
                </a:solidFill>
              </a:rPr>
              <a:t>&gt; </a:t>
            </a:r>
            <a:r>
              <a:rPr lang="fr-FR" sz="1400" b="1" dirty="0">
                <a:solidFill>
                  <a:srgbClr val="4D4D4F"/>
                </a:solidFill>
              </a:rPr>
              <a:t>Fichier</a:t>
            </a:r>
            <a:r>
              <a:rPr lang="fr-FR" sz="1400" dirty="0">
                <a:solidFill>
                  <a:srgbClr val="4D4D4F"/>
                </a:solidFill>
              </a:rPr>
              <a:t> et sélectionner l’image.</a:t>
            </a:r>
          </a:p>
        </p:txBody>
      </p:sp>
      <p:sp>
        <p:nvSpPr>
          <p:cNvPr id="4" name="Espace réservé de la date 3">
            <a:extLst>
              <a:ext uri="{FF2B5EF4-FFF2-40B4-BE49-F238E27FC236}">
                <a16:creationId xmlns:a16="http://schemas.microsoft.com/office/drawing/2014/main" id="{3DF8DD9C-B1BA-E747-825B-2DB8F7CAE26C}"/>
              </a:ext>
            </a:extLst>
          </p:cNvPr>
          <p:cNvSpPr>
            <a:spLocks noGrp="1"/>
          </p:cNvSpPr>
          <p:nvPr>
            <p:ph type="dt" sz="half" idx="13"/>
          </p:nvPr>
        </p:nvSpPr>
        <p:spPr/>
        <p:txBody>
          <a:bodyPr/>
          <a:lstStyle>
            <a:lvl1pPr>
              <a:defRPr>
                <a:solidFill>
                  <a:schemeClr val="bg1"/>
                </a:solidFill>
              </a:defRPr>
            </a:lvl1pPr>
          </a:lstStyle>
          <a:p>
            <a:fld id="{024B0B77-831D-4622-A578-CF4CFD9F3B0D}" type="datetime6">
              <a:rPr lang="fr-FR" smtClean="0"/>
              <a:t>janvier 25</a:t>
            </a:fld>
            <a:endParaRPr lang="fr-FR" dirty="0"/>
          </a:p>
        </p:txBody>
      </p:sp>
    </p:spTree>
    <p:extLst>
      <p:ext uri="{BB962C8B-B14F-4D97-AF65-F5344CB8AC3E}">
        <p14:creationId xmlns:p14="http://schemas.microsoft.com/office/powerpoint/2010/main" val="135632225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1"/>
            </a:lvl1p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p>
            <a:r>
              <a:rPr lang="fr-FR"/>
              <a:t>Titre du PowerPoint</a:t>
            </a:r>
          </a:p>
        </p:txBody>
      </p:sp>
      <p:sp>
        <p:nvSpPr>
          <p:cNvPr id="6" name="Espace réservé du numéro de diapositive 5"/>
          <p:cNvSpPr>
            <a:spLocks noGrp="1"/>
          </p:cNvSpPr>
          <p:nvPr>
            <p:ph type="sldNum" sz="quarter" idx="12"/>
          </p:nvPr>
        </p:nvSpPr>
        <p:spPr/>
        <p:txBody>
          <a:bodyPr/>
          <a:lstStyle/>
          <a:p>
            <a:fld id="{D6CAF8E8-172B-4E70-9325-BA460E9DD579}" type="slidenum">
              <a:rPr lang="fr-FR" smtClean="0"/>
              <a:t>‹N°›</a:t>
            </a:fld>
            <a:endParaRPr lang="fr-FR"/>
          </a:p>
        </p:txBody>
      </p:sp>
      <p:sp>
        <p:nvSpPr>
          <p:cNvPr id="8" name="Espace réservé du texte 7">
            <a:extLst>
              <a:ext uri="{FF2B5EF4-FFF2-40B4-BE49-F238E27FC236}">
                <a16:creationId xmlns:a16="http://schemas.microsoft.com/office/drawing/2014/main" id="{17526CB9-37EF-D249-8DA4-261E8471224F}"/>
              </a:ext>
            </a:extLst>
          </p:cNvPr>
          <p:cNvSpPr>
            <a:spLocks noGrp="1"/>
          </p:cNvSpPr>
          <p:nvPr>
            <p:ph type="body" sz="quarter" idx="13" hasCustomPrompt="1"/>
          </p:nvPr>
        </p:nvSpPr>
        <p:spPr>
          <a:xfrm>
            <a:off x="2209370" y="2164227"/>
            <a:ext cx="13115297" cy="4862870"/>
          </a:xfrm>
        </p:spPr>
        <p:txBody>
          <a:bodyPr>
            <a:spAutoFit/>
          </a:body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Sixième niveau</a:t>
            </a:r>
          </a:p>
          <a:p>
            <a:pPr lvl="6"/>
            <a:r>
              <a:rPr lang="fr-FR" dirty="0"/>
              <a:t>Septième niveau</a:t>
            </a:r>
          </a:p>
          <a:p>
            <a:pPr lvl="7"/>
            <a:r>
              <a:rPr lang="fr-FR" dirty="0"/>
              <a:t>Huitième niveau</a:t>
            </a:r>
          </a:p>
        </p:txBody>
      </p:sp>
      <p:sp>
        <p:nvSpPr>
          <p:cNvPr id="3" name="Espace réservé de la date 2">
            <a:extLst>
              <a:ext uri="{FF2B5EF4-FFF2-40B4-BE49-F238E27FC236}">
                <a16:creationId xmlns:a16="http://schemas.microsoft.com/office/drawing/2014/main" id="{E410BD1E-EFAA-D140-80F7-BDF5EE109DF7}"/>
              </a:ext>
            </a:extLst>
          </p:cNvPr>
          <p:cNvSpPr>
            <a:spLocks noGrp="1"/>
          </p:cNvSpPr>
          <p:nvPr>
            <p:ph type="dt" sz="half" idx="14"/>
          </p:nvPr>
        </p:nvSpPr>
        <p:spPr/>
        <p:txBody>
          <a:bodyPr/>
          <a:lstStyle/>
          <a:p>
            <a:fld id="{3BA712B3-595F-44BB-877B-2F9D4480B9C1}" type="datetime6">
              <a:rPr lang="fr-FR" b="1" smtClean="0"/>
              <a:t>janvier 25</a:t>
            </a:fld>
            <a:endParaRPr lang="fr-FR" b="1" dirty="0"/>
          </a:p>
        </p:txBody>
      </p:sp>
    </p:spTree>
    <p:extLst>
      <p:ext uri="{BB962C8B-B14F-4D97-AF65-F5344CB8AC3E}">
        <p14:creationId xmlns:p14="http://schemas.microsoft.com/office/powerpoint/2010/main" val="2276911800"/>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e + Image">
    <p:spTree>
      <p:nvGrpSpPr>
        <p:cNvPr id="1" name=""/>
        <p:cNvGrpSpPr/>
        <p:nvPr/>
      </p:nvGrpSpPr>
      <p:grpSpPr>
        <a:xfrm>
          <a:off x="0" y="0"/>
          <a:ext cx="0" cy="0"/>
          <a:chOff x="0" y="0"/>
          <a:chExt cx="0" cy="0"/>
        </a:xfrm>
      </p:grpSpPr>
      <p:sp>
        <p:nvSpPr>
          <p:cNvPr id="9" name="Espace réservé pour une image  8">
            <a:extLst>
              <a:ext uri="{FF2B5EF4-FFF2-40B4-BE49-F238E27FC236}">
                <a16:creationId xmlns:a16="http://schemas.microsoft.com/office/drawing/2014/main" id="{8A67E93C-0221-2440-A1B7-2CC0C67803F4}"/>
              </a:ext>
            </a:extLst>
          </p:cNvPr>
          <p:cNvSpPr>
            <a:spLocks noGrp="1"/>
          </p:cNvSpPr>
          <p:nvPr>
            <p:ph type="pic" sz="quarter" idx="14" hasCustomPrompt="1"/>
          </p:nvPr>
        </p:nvSpPr>
        <p:spPr>
          <a:xfrm>
            <a:off x="9164638" y="323999"/>
            <a:ext cx="7862738" cy="9108000"/>
          </a:xfrm>
        </p:spPr>
        <p:txBody>
          <a:bodyPr>
            <a:noAutofit/>
          </a:bodyPr>
          <a:lstStyle>
            <a:lvl1pPr>
              <a:defRPr b="0">
                <a:latin typeface="+mn-lt"/>
              </a:defRPr>
            </a:lvl1pPr>
          </a:lstStyle>
          <a:p>
            <a:r>
              <a:rPr lang="fr-FR" dirty="0"/>
              <a:t>Image</a:t>
            </a:r>
          </a:p>
        </p:txBody>
      </p:sp>
      <p:sp>
        <p:nvSpPr>
          <p:cNvPr id="2" name="Titre 1"/>
          <p:cNvSpPr>
            <a:spLocks noGrp="1"/>
          </p:cNvSpPr>
          <p:nvPr>
            <p:ph type="title"/>
          </p:nvPr>
        </p:nvSpPr>
        <p:spPr>
          <a:xfrm>
            <a:off x="529064" y="445571"/>
            <a:ext cx="8146624" cy="461665"/>
          </a:xfrm>
        </p:spPr>
        <p:txBody>
          <a:bodyPr/>
          <a:lstStyle>
            <a:lvl1pPr>
              <a:defRPr b="1"/>
            </a:lvl1p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p>
            <a:r>
              <a:rPr lang="fr-FR"/>
              <a:t>Titre du PowerPoint</a:t>
            </a:r>
          </a:p>
        </p:txBody>
      </p:sp>
      <p:sp>
        <p:nvSpPr>
          <p:cNvPr id="6" name="Espace réservé du numéro de diapositive 5"/>
          <p:cNvSpPr>
            <a:spLocks noGrp="1"/>
          </p:cNvSpPr>
          <p:nvPr>
            <p:ph type="sldNum" sz="quarter" idx="12"/>
          </p:nvPr>
        </p:nvSpPr>
        <p:spPr/>
        <p:txBody>
          <a:bodyPr/>
          <a:lstStyle/>
          <a:p>
            <a:fld id="{D6CAF8E8-172B-4E70-9325-BA460E9DD579}" type="slidenum">
              <a:rPr lang="fr-FR" smtClean="0"/>
              <a:t>‹N°›</a:t>
            </a:fld>
            <a:endParaRPr lang="fr-FR"/>
          </a:p>
        </p:txBody>
      </p:sp>
      <p:sp>
        <p:nvSpPr>
          <p:cNvPr id="8" name="Espace réservé du texte 7">
            <a:extLst>
              <a:ext uri="{FF2B5EF4-FFF2-40B4-BE49-F238E27FC236}">
                <a16:creationId xmlns:a16="http://schemas.microsoft.com/office/drawing/2014/main" id="{17526CB9-37EF-D249-8DA4-261E8471224F}"/>
              </a:ext>
            </a:extLst>
          </p:cNvPr>
          <p:cNvSpPr>
            <a:spLocks noGrp="1"/>
          </p:cNvSpPr>
          <p:nvPr>
            <p:ph type="body" sz="quarter" idx="13" hasCustomPrompt="1"/>
          </p:nvPr>
        </p:nvSpPr>
        <p:spPr>
          <a:xfrm>
            <a:off x="2209370" y="2164227"/>
            <a:ext cx="6466317" cy="4862870"/>
          </a:xfrm>
        </p:spPr>
        <p:txBody>
          <a:bodyPr wrap="square">
            <a:spAutoFit/>
          </a:body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Sixième niveau</a:t>
            </a:r>
          </a:p>
          <a:p>
            <a:pPr lvl="6"/>
            <a:r>
              <a:rPr lang="fr-FR" dirty="0"/>
              <a:t>Septième niveau</a:t>
            </a:r>
          </a:p>
          <a:p>
            <a:pPr lvl="7"/>
            <a:r>
              <a:rPr lang="fr-FR" dirty="0"/>
              <a:t>Huitième niveau</a:t>
            </a:r>
          </a:p>
        </p:txBody>
      </p:sp>
      <p:sp>
        <p:nvSpPr>
          <p:cNvPr id="3" name="Espace réservé de la date 2">
            <a:extLst>
              <a:ext uri="{FF2B5EF4-FFF2-40B4-BE49-F238E27FC236}">
                <a16:creationId xmlns:a16="http://schemas.microsoft.com/office/drawing/2014/main" id="{255BDB5E-E982-5843-BAF2-34F5C9D45CA5}"/>
              </a:ext>
            </a:extLst>
          </p:cNvPr>
          <p:cNvSpPr>
            <a:spLocks noGrp="1"/>
          </p:cNvSpPr>
          <p:nvPr>
            <p:ph type="dt" sz="half" idx="15"/>
          </p:nvPr>
        </p:nvSpPr>
        <p:spPr/>
        <p:txBody>
          <a:bodyPr/>
          <a:lstStyle/>
          <a:p>
            <a:fld id="{FF708DB2-E0E9-4836-9491-CF32EFE86808}" type="datetime6">
              <a:rPr lang="fr-FR" b="1" smtClean="0"/>
              <a:t>janvier 25</a:t>
            </a:fld>
            <a:endParaRPr lang="fr-FR" b="1" dirty="0"/>
          </a:p>
        </p:txBody>
      </p:sp>
    </p:spTree>
    <p:extLst>
      <p:ext uri="{BB962C8B-B14F-4D97-AF65-F5344CB8AC3E}">
        <p14:creationId xmlns:p14="http://schemas.microsoft.com/office/powerpoint/2010/main" val="223227101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exte + Image">
    <p:spTree>
      <p:nvGrpSpPr>
        <p:cNvPr id="1" name=""/>
        <p:cNvGrpSpPr/>
        <p:nvPr/>
      </p:nvGrpSpPr>
      <p:grpSpPr>
        <a:xfrm>
          <a:off x="0" y="0"/>
          <a:ext cx="0" cy="0"/>
          <a:chOff x="0" y="0"/>
          <a:chExt cx="0" cy="0"/>
        </a:xfrm>
      </p:grpSpPr>
      <p:sp>
        <p:nvSpPr>
          <p:cNvPr id="9" name="Espace réservé pour une image  8">
            <a:extLst>
              <a:ext uri="{FF2B5EF4-FFF2-40B4-BE49-F238E27FC236}">
                <a16:creationId xmlns:a16="http://schemas.microsoft.com/office/drawing/2014/main" id="{8A67E93C-0221-2440-A1B7-2CC0C67803F4}"/>
              </a:ext>
            </a:extLst>
          </p:cNvPr>
          <p:cNvSpPr>
            <a:spLocks noGrp="1"/>
          </p:cNvSpPr>
          <p:nvPr>
            <p:ph type="pic" sz="quarter" idx="14" hasCustomPrompt="1"/>
          </p:nvPr>
        </p:nvSpPr>
        <p:spPr>
          <a:xfrm>
            <a:off x="9164638" y="323999"/>
            <a:ext cx="7862738" cy="91080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b="0">
                <a:latin typeface="+mn-lt"/>
              </a:defRPr>
            </a:lvl1pPr>
          </a:lstStyle>
          <a:p>
            <a:r>
              <a:rPr lang="fr-FR" dirty="0"/>
              <a:t>Image</a:t>
            </a:r>
          </a:p>
        </p:txBody>
      </p:sp>
      <p:sp>
        <p:nvSpPr>
          <p:cNvPr id="2" name="Titre 1"/>
          <p:cNvSpPr>
            <a:spLocks noGrp="1"/>
          </p:cNvSpPr>
          <p:nvPr>
            <p:ph type="title"/>
          </p:nvPr>
        </p:nvSpPr>
        <p:spPr>
          <a:xfrm>
            <a:off x="529064" y="445571"/>
            <a:ext cx="8146624" cy="461665"/>
          </a:xfrm>
        </p:spPr>
        <p:txBody>
          <a:bodyPr/>
          <a:lstStyle>
            <a:lvl1pPr>
              <a:defRPr b="1"/>
            </a:lvl1p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p>
            <a:r>
              <a:rPr lang="fr-FR"/>
              <a:t>Titre du PowerPoint</a:t>
            </a:r>
          </a:p>
        </p:txBody>
      </p:sp>
      <p:sp>
        <p:nvSpPr>
          <p:cNvPr id="6" name="Espace réservé du numéro de diapositive 5"/>
          <p:cNvSpPr>
            <a:spLocks noGrp="1"/>
          </p:cNvSpPr>
          <p:nvPr>
            <p:ph type="sldNum" sz="quarter" idx="12"/>
          </p:nvPr>
        </p:nvSpPr>
        <p:spPr/>
        <p:txBody>
          <a:bodyPr/>
          <a:lstStyle/>
          <a:p>
            <a:fld id="{D6CAF8E8-172B-4E70-9325-BA460E9DD579}" type="slidenum">
              <a:rPr lang="fr-FR" smtClean="0"/>
              <a:t>‹N°›</a:t>
            </a:fld>
            <a:endParaRPr lang="fr-FR"/>
          </a:p>
        </p:txBody>
      </p:sp>
      <p:sp>
        <p:nvSpPr>
          <p:cNvPr id="8" name="Espace réservé du texte 7">
            <a:extLst>
              <a:ext uri="{FF2B5EF4-FFF2-40B4-BE49-F238E27FC236}">
                <a16:creationId xmlns:a16="http://schemas.microsoft.com/office/drawing/2014/main" id="{17526CB9-37EF-D249-8DA4-261E8471224F}"/>
              </a:ext>
            </a:extLst>
          </p:cNvPr>
          <p:cNvSpPr>
            <a:spLocks noGrp="1"/>
          </p:cNvSpPr>
          <p:nvPr>
            <p:ph type="body" sz="quarter" idx="13" hasCustomPrompt="1"/>
          </p:nvPr>
        </p:nvSpPr>
        <p:spPr>
          <a:xfrm>
            <a:off x="2209370" y="2164227"/>
            <a:ext cx="6466317" cy="4862870"/>
          </a:xfrm>
        </p:spPr>
        <p:txBody>
          <a:bodyPr wrap="square">
            <a:spAutoFit/>
          </a:body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Sixième niveau</a:t>
            </a:r>
          </a:p>
          <a:p>
            <a:pPr lvl="6"/>
            <a:r>
              <a:rPr lang="fr-FR" dirty="0"/>
              <a:t>Septième niveau</a:t>
            </a:r>
          </a:p>
          <a:p>
            <a:pPr lvl="7"/>
            <a:r>
              <a:rPr lang="fr-FR" dirty="0"/>
              <a:t>Huitième niveau</a:t>
            </a:r>
          </a:p>
        </p:txBody>
      </p:sp>
      <p:sp>
        <p:nvSpPr>
          <p:cNvPr id="3" name="Espace réservé de la date 2">
            <a:extLst>
              <a:ext uri="{FF2B5EF4-FFF2-40B4-BE49-F238E27FC236}">
                <a16:creationId xmlns:a16="http://schemas.microsoft.com/office/drawing/2014/main" id="{39A184BC-6865-C444-BD86-3F1B3F06D12C}"/>
              </a:ext>
            </a:extLst>
          </p:cNvPr>
          <p:cNvSpPr>
            <a:spLocks noGrp="1"/>
          </p:cNvSpPr>
          <p:nvPr>
            <p:ph type="dt" sz="half" idx="15"/>
          </p:nvPr>
        </p:nvSpPr>
        <p:spPr/>
        <p:txBody>
          <a:bodyPr/>
          <a:lstStyle/>
          <a:p>
            <a:fld id="{474FC32A-C7B4-4994-A838-2A22027DBE5C}" type="datetime6">
              <a:rPr lang="fr-FR" b="1" smtClean="0"/>
              <a:t>janvier 25</a:t>
            </a:fld>
            <a:endParaRPr lang="fr-FR" b="1" dirty="0"/>
          </a:p>
        </p:txBody>
      </p:sp>
    </p:spTree>
    <p:extLst>
      <p:ext uri="{BB962C8B-B14F-4D97-AF65-F5344CB8AC3E}">
        <p14:creationId xmlns:p14="http://schemas.microsoft.com/office/powerpoint/2010/main" val="407523679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uverture Photo">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A650D-06D0-CE47-88B9-A11CFFA4FEA7}"/>
              </a:ext>
            </a:extLst>
          </p:cNvPr>
          <p:cNvSpPr/>
          <p:nvPr userDrawn="1"/>
        </p:nvSpPr>
        <p:spPr>
          <a:xfrm>
            <a:off x="323999" y="323999"/>
            <a:ext cx="16704000" cy="4554388"/>
          </a:xfrm>
          <a:prstGeom prst="rect">
            <a:avLst/>
          </a:prstGeom>
          <a:gradFill flip="none" rotWithShape="1">
            <a:gsLst>
              <a:gs pos="0">
                <a:schemeClr val="tx2"/>
              </a:gs>
              <a:gs pos="100000">
                <a:schemeClr val="tx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Graphique 13">
            <a:extLst>
              <a:ext uri="{FF2B5EF4-FFF2-40B4-BE49-F238E27FC236}">
                <a16:creationId xmlns:a16="http://schemas.microsoft.com/office/drawing/2014/main" id="{661D3EE5-C74C-6246-8FFF-3D7A176671B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578" r="596" b="55466"/>
          <a:stretch/>
        </p:blipFill>
        <p:spPr>
          <a:xfrm>
            <a:off x="2770497" y="3127639"/>
            <a:ext cx="14256880" cy="6304360"/>
          </a:xfrm>
          <a:prstGeom prst="rect">
            <a:avLst/>
          </a:prstGeom>
        </p:spPr>
      </p:pic>
      <p:sp>
        <p:nvSpPr>
          <p:cNvPr id="2" name="Titre 1"/>
          <p:cNvSpPr>
            <a:spLocks noGrp="1"/>
          </p:cNvSpPr>
          <p:nvPr>
            <p:ph type="title" hasCustomPrompt="1"/>
          </p:nvPr>
        </p:nvSpPr>
        <p:spPr>
          <a:xfrm>
            <a:off x="2273301" y="2075136"/>
            <a:ext cx="13791062" cy="923330"/>
          </a:xfrm>
        </p:spPr>
        <p:txBody>
          <a:bodyPr anchor="t" anchorCtr="0"/>
          <a:lstStyle>
            <a:lvl1pPr>
              <a:defRPr sz="6000" b="1" cap="none" baseline="0">
                <a:solidFill>
                  <a:schemeClr val="bg1"/>
                </a:solidFill>
              </a:defRPr>
            </a:lvl1pPr>
          </a:lstStyle>
          <a:p>
            <a:r>
              <a:rPr lang="fr-FR" dirty="0"/>
              <a:t>Titre du chapitre</a:t>
            </a:r>
          </a:p>
        </p:txBody>
      </p:sp>
      <p:sp>
        <p:nvSpPr>
          <p:cNvPr id="3" name="Espace réservé du texte 2"/>
          <p:cNvSpPr>
            <a:spLocks noGrp="1"/>
          </p:cNvSpPr>
          <p:nvPr>
            <p:ph type="body" idx="1" hasCustomPrompt="1"/>
          </p:nvPr>
        </p:nvSpPr>
        <p:spPr>
          <a:xfrm>
            <a:off x="3098800" y="3112766"/>
            <a:ext cx="12965562" cy="569387"/>
          </a:xfrm>
        </p:spPr>
        <p:txBody>
          <a:bodyPr/>
          <a:lstStyle>
            <a:lvl1pPr marL="0" indent="0">
              <a:buNone/>
              <a:defRPr sz="40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Sous-titre</a:t>
            </a:r>
          </a:p>
        </p:txBody>
      </p:sp>
      <p:sp>
        <p:nvSpPr>
          <p:cNvPr id="5" name="Espace réservé du pied de page 4"/>
          <p:cNvSpPr>
            <a:spLocks noGrp="1"/>
          </p:cNvSpPr>
          <p:nvPr>
            <p:ph type="ftr" sz="quarter" idx="11"/>
          </p:nvPr>
        </p:nvSpPr>
        <p:spPr/>
        <p:txBody>
          <a:bodyPr/>
          <a:lstStyle>
            <a:lvl1pPr>
              <a:defRPr>
                <a:solidFill>
                  <a:schemeClr val="bg1"/>
                </a:solidFill>
              </a:defRPr>
            </a:lvl1pPr>
          </a:lstStyle>
          <a:p>
            <a:r>
              <a:rPr lang="fr-FR">
                <a:solidFill>
                  <a:schemeClr val="bg1"/>
                </a:solidFill>
              </a:rPr>
              <a:t>Titre du PowerPoint - Septembre 2021</a:t>
            </a: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D6CAF8E8-172B-4E70-9325-BA460E9DD579}" type="slidenum">
              <a:rPr lang="fr-FR" smtClean="0"/>
              <a:pPr/>
              <a:t>‹N°›</a:t>
            </a:fld>
            <a:endParaRPr lang="fr-FR"/>
          </a:p>
        </p:txBody>
      </p:sp>
      <p:sp>
        <p:nvSpPr>
          <p:cNvPr id="11" name="Forme libre 10">
            <a:extLst>
              <a:ext uri="{FF2B5EF4-FFF2-40B4-BE49-F238E27FC236}">
                <a16:creationId xmlns:a16="http://schemas.microsoft.com/office/drawing/2014/main" id="{067216B3-B1AC-5F49-8A5B-12B3975F2083}"/>
              </a:ext>
            </a:extLst>
          </p:cNvPr>
          <p:cNvSpPr/>
          <p:nvPr userDrawn="1"/>
        </p:nvSpPr>
        <p:spPr>
          <a:xfrm>
            <a:off x="-1" y="-1"/>
            <a:ext cx="17351377" cy="9756775"/>
          </a:xfrm>
          <a:custGeom>
            <a:avLst/>
            <a:gdLst>
              <a:gd name="connsiteX0" fmla="*/ 324000 w 17351377"/>
              <a:gd name="connsiteY0" fmla="*/ 324000 h 9756775"/>
              <a:gd name="connsiteX1" fmla="*/ 324000 w 17351377"/>
              <a:gd name="connsiteY1" fmla="*/ 9432000 h 9756775"/>
              <a:gd name="connsiteX2" fmla="*/ 17028001 w 17351377"/>
              <a:gd name="connsiteY2" fmla="*/ 9432000 h 9756775"/>
              <a:gd name="connsiteX3" fmla="*/ 17028001 w 17351377"/>
              <a:gd name="connsiteY3" fmla="*/ 324000 h 9756775"/>
              <a:gd name="connsiteX4" fmla="*/ 0 w 17351377"/>
              <a:gd name="connsiteY4" fmla="*/ 0 h 9756775"/>
              <a:gd name="connsiteX5" fmla="*/ 17351377 w 17351377"/>
              <a:gd name="connsiteY5" fmla="*/ 0 h 9756775"/>
              <a:gd name="connsiteX6" fmla="*/ 17351377 w 17351377"/>
              <a:gd name="connsiteY6" fmla="*/ 9756775 h 9756775"/>
              <a:gd name="connsiteX7" fmla="*/ 0 w 17351377"/>
              <a:gd name="connsiteY7" fmla="*/ 9756775 h 975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51377" h="9756775">
                <a:moveTo>
                  <a:pt x="324000" y="324000"/>
                </a:moveTo>
                <a:lnTo>
                  <a:pt x="324000" y="9432000"/>
                </a:lnTo>
                <a:lnTo>
                  <a:pt x="17028001" y="9432000"/>
                </a:lnTo>
                <a:lnTo>
                  <a:pt x="17028001" y="324000"/>
                </a:lnTo>
                <a:close/>
                <a:moveTo>
                  <a:pt x="0" y="0"/>
                </a:moveTo>
                <a:lnTo>
                  <a:pt x="17351377" y="0"/>
                </a:lnTo>
                <a:lnTo>
                  <a:pt x="17351377" y="9756775"/>
                </a:lnTo>
                <a:lnTo>
                  <a:pt x="0" y="97567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pic>
        <p:nvPicPr>
          <p:cNvPr id="13" name="Graphique 12">
            <a:extLst>
              <a:ext uri="{FF2B5EF4-FFF2-40B4-BE49-F238E27FC236}">
                <a16:creationId xmlns:a16="http://schemas.microsoft.com/office/drawing/2014/main" id="{300EBCF5-1DA8-8F46-BF19-FAAC8DBDD2C0}"/>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95473" y="8855095"/>
            <a:ext cx="1516862" cy="426617"/>
          </a:xfrm>
          <a:prstGeom prst="rect">
            <a:avLst/>
          </a:prstGeom>
        </p:spPr>
      </p:pic>
      <p:sp>
        <p:nvSpPr>
          <p:cNvPr id="10" name="ZoneTexte 9">
            <a:extLst>
              <a:ext uri="{FF2B5EF4-FFF2-40B4-BE49-F238E27FC236}">
                <a16:creationId xmlns:a16="http://schemas.microsoft.com/office/drawing/2014/main" id="{8C5AB69F-42B7-7848-8AA6-A1777E6BC221}"/>
              </a:ext>
            </a:extLst>
          </p:cNvPr>
          <p:cNvSpPr txBox="1"/>
          <p:nvPr userDrawn="1"/>
        </p:nvSpPr>
        <p:spPr>
          <a:xfrm>
            <a:off x="-2441834" y="382037"/>
            <a:ext cx="2092090" cy="2730729"/>
          </a:xfrm>
          <a:prstGeom prst="rect">
            <a:avLst/>
          </a:prstGeom>
          <a:solidFill>
            <a:schemeClr val="bg1"/>
          </a:solidFill>
        </p:spPr>
        <p:txBody>
          <a:bodyPr wrap="square" lIns="72000" tIns="72000" rIns="72000" bIns="72000" rtlCol="0">
            <a:spAutoFit/>
          </a:bodyPr>
          <a:lstStyle/>
          <a:p>
            <a:pPr defTabSz="914377"/>
            <a:r>
              <a:rPr lang="fr-FR" sz="1400" dirty="0">
                <a:solidFill>
                  <a:srgbClr val="4D4D4F"/>
                </a:solidFill>
              </a:rPr>
              <a:t>Pour personnaliser votre image de fond : faire un clic droit en dehors de la slide, cliquer sur </a:t>
            </a:r>
            <a:r>
              <a:rPr lang="fr-FR" sz="1400" b="1" dirty="0">
                <a:solidFill>
                  <a:srgbClr val="4D4D4F"/>
                </a:solidFill>
              </a:rPr>
              <a:t>Mise en forme de l’arrière-plan</a:t>
            </a:r>
          </a:p>
          <a:p>
            <a:pPr defTabSz="914377"/>
            <a:r>
              <a:rPr lang="fr-FR" sz="1400" dirty="0">
                <a:solidFill>
                  <a:srgbClr val="4D4D4F"/>
                </a:solidFill>
              </a:rPr>
              <a:t>Cliquer sur </a:t>
            </a:r>
            <a:r>
              <a:rPr lang="fr-FR" sz="1400" b="1" dirty="0">
                <a:solidFill>
                  <a:srgbClr val="4D4D4F"/>
                </a:solidFill>
              </a:rPr>
              <a:t>Remplissage avec image ou texture </a:t>
            </a:r>
            <a:r>
              <a:rPr lang="fr-FR" sz="1400" dirty="0">
                <a:solidFill>
                  <a:srgbClr val="4D4D4F"/>
                </a:solidFill>
              </a:rPr>
              <a:t>&gt; </a:t>
            </a:r>
            <a:r>
              <a:rPr lang="fr-FR" sz="1400" b="1" dirty="0">
                <a:solidFill>
                  <a:srgbClr val="4D4D4F"/>
                </a:solidFill>
              </a:rPr>
              <a:t>Fichier</a:t>
            </a:r>
            <a:r>
              <a:rPr lang="fr-FR" sz="1400" dirty="0">
                <a:solidFill>
                  <a:srgbClr val="4D4D4F"/>
                </a:solidFill>
              </a:rPr>
              <a:t> et sélectionner l’image.</a:t>
            </a:r>
          </a:p>
        </p:txBody>
      </p:sp>
    </p:spTree>
    <p:extLst>
      <p:ext uri="{BB962C8B-B14F-4D97-AF65-F5344CB8AC3E}">
        <p14:creationId xmlns:p14="http://schemas.microsoft.com/office/powerpoint/2010/main" val="68760041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Image, légende + texte">
    <p:spTree>
      <p:nvGrpSpPr>
        <p:cNvPr id="1" name=""/>
        <p:cNvGrpSpPr/>
        <p:nvPr/>
      </p:nvGrpSpPr>
      <p:grpSpPr>
        <a:xfrm>
          <a:off x="0" y="0"/>
          <a:ext cx="0" cy="0"/>
          <a:chOff x="0" y="0"/>
          <a:chExt cx="0" cy="0"/>
        </a:xfrm>
      </p:grpSpPr>
      <p:sp>
        <p:nvSpPr>
          <p:cNvPr id="9" name="Espace réservé pour une image  8">
            <a:extLst>
              <a:ext uri="{FF2B5EF4-FFF2-40B4-BE49-F238E27FC236}">
                <a16:creationId xmlns:a16="http://schemas.microsoft.com/office/drawing/2014/main" id="{8A67E93C-0221-2440-A1B7-2CC0C67803F4}"/>
              </a:ext>
            </a:extLst>
          </p:cNvPr>
          <p:cNvSpPr>
            <a:spLocks noGrp="1"/>
          </p:cNvSpPr>
          <p:nvPr>
            <p:ph type="pic" sz="quarter" idx="14" hasCustomPrompt="1"/>
          </p:nvPr>
        </p:nvSpPr>
        <p:spPr>
          <a:xfrm>
            <a:off x="322264" y="2215027"/>
            <a:ext cx="8353424" cy="5737069"/>
          </a:xfrm>
        </p:spPr>
        <p:txBody>
          <a:bodyPr>
            <a:noAutofit/>
          </a:bodyPr>
          <a:lstStyle>
            <a:lvl1pPr>
              <a:defRPr b="0">
                <a:latin typeface="+mn-lt"/>
              </a:defRPr>
            </a:lvl1pPr>
          </a:lstStyle>
          <a:p>
            <a:r>
              <a:rPr lang="fr-FR" dirty="0"/>
              <a:t>Image</a:t>
            </a:r>
          </a:p>
        </p:txBody>
      </p:sp>
      <p:sp>
        <p:nvSpPr>
          <p:cNvPr id="2" name="Titre 1"/>
          <p:cNvSpPr>
            <a:spLocks noGrp="1"/>
          </p:cNvSpPr>
          <p:nvPr>
            <p:ph type="title"/>
          </p:nvPr>
        </p:nvSpPr>
        <p:spPr>
          <a:xfrm>
            <a:off x="529064" y="445571"/>
            <a:ext cx="16293600" cy="461665"/>
          </a:xfrm>
        </p:spPr>
        <p:txBody>
          <a:bodyPr/>
          <a:lstStyle>
            <a:lvl1pPr>
              <a:defRPr b="1"/>
            </a:lvl1p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p>
            <a:r>
              <a:rPr lang="fr-FR"/>
              <a:t>Titre du PowerPoint</a:t>
            </a:r>
          </a:p>
        </p:txBody>
      </p:sp>
      <p:sp>
        <p:nvSpPr>
          <p:cNvPr id="6" name="Espace réservé du numéro de diapositive 5"/>
          <p:cNvSpPr>
            <a:spLocks noGrp="1"/>
          </p:cNvSpPr>
          <p:nvPr>
            <p:ph type="sldNum" sz="quarter" idx="12"/>
          </p:nvPr>
        </p:nvSpPr>
        <p:spPr/>
        <p:txBody>
          <a:bodyPr/>
          <a:lstStyle/>
          <a:p>
            <a:fld id="{D6CAF8E8-172B-4E70-9325-BA460E9DD579}" type="slidenum">
              <a:rPr lang="fr-FR" smtClean="0"/>
              <a:t>‹N°›</a:t>
            </a:fld>
            <a:endParaRPr lang="fr-FR"/>
          </a:p>
        </p:txBody>
      </p:sp>
      <p:sp>
        <p:nvSpPr>
          <p:cNvPr id="8" name="Espace réservé du texte 7">
            <a:extLst>
              <a:ext uri="{FF2B5EF4-FFF2-40B4-BE49-F238E27FC236}">
                <a16:creationId xmlns:a16="http://schemas.microsoft.com/office/drawing/2014/main" id="{17526CB9-37EF-D249-8DA4-261E8471224F}"/>
              </a:ext>
            </a:extLst>
          </p:cNvPr>
          <p:cNvSpPr>
            <a:spLocks noGrp="1"/>
          </p:cNvSpPr>
          <p:nvPr>
            <p:ph type="body" sz="quarter" idx="13" hasCustomPrompt="1"/>
          </p:nvPr>
        </p:nvSpPr>
        <p:spPr>
          <a:xfrm>
            <a:off x="9730822" y="2164227"/>
            <a:ext cx="6466317" cy="4862870"/>
          </a:xfrm>
        </p:spPr>
        <p:txBody>
          <a:bodyPr wrap="square">
            <a:spAutoFit/>
          </a:body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Sixième niveau</a:t>
            </a:r>
          </a:p>
          <a:p>
            <a:pPr lvl="6"/>
            <a:r>
              <a:rPr lang="fr-FR" dirty="0"/>
              <a:t>Septième niveau</a:t>
            </a:r>
          </a:p>
          <a:p>
            <a:pPr lvl="7"/>
            <a:r>
              <a:rPr lang="fr-FR" dirty="0"/>
              <a:t>Huitième niveau</a:t>
            </a:r>
          </a:p>
        </p:txBody>
      </p:sp>
      <p:sp>
        <p:nvSpPr>
          <p:cNvPr id="10" name="Espace réservé du texte 7">
            <a:extLst>
              <a:ext uri="{FF2B5EF4-FFF2-40B4-BE49-F238E27FC236}">
                <a16:creationId xmlns:a16="http://schemas.microsoft.com/office/drawing/2014/main" id="{3C640F7F-9E55-2049-9310-87543ADADBA5}"/>
              </a:ext>
            </a:extLst>
          </p:cNvPr>
          <p:cNvSpPr>
            <a:spLocks noGrp="1"/>
          </p:cNvSpPr>
          <p:nvPr>
            <p:ph type="body" sz="quarter" idx="15" hasCustomPrompt="1"/>
          </p:nvPr>
        </p:nvSpPr>
        <p:spPr>
          <a:xfrm>
            <a:off x="322264" y="7952096"/>
            <a:ext cx="8352000" cy="468004"/>
          </a:xfrm>
          <a:solidFill>
            <a:schemeClr val="tx2"/>
          </a:solidFill>
          <a:ln>
            <a:noFill/>
          </a:ln>
        </p:spPr>
        <p:txBody>
          <a:bodyPr wrap="square" anchor="ctr" anchorCtr="0">
            <a:noAutofit/>
          </a:bodyPr>
          <a:lstStyle>
            <a:lvl1pPr algn="ctr">
              <a:defRPr sz="2000" b="1" i="0">
                <a:solidFill>
                  <a:schemeClr val="bg1"/>
                </a:solidFill>
                <a:latin typeface="+mn-lt"/>
              </a:defRPr>
            </a:lvl1pPr>
            <a:lvl2pPr>
              <a:defRPr sz="2000" b="1">
                <a:solidFill>
                  <a:schemeClr val="bg1"/>
                </a:solidFill>
                <a:latin typeface="+mn-lt"/>
              </a:defRPr>
            </a:lvl2pPr>
            <a:lvl3pPr marL="11113" indent="0">
              <a:buFont typeface="Arial" panose="020B0604020202020204" pitchFamily="34" charset="0"/>
              <a:buNone/>
              <a:tabLst/>
              <a:defRPr sz="2000" b="1">
                <a:solidFill>
                  <a:schemeClr val="bg1"/>
                </a:solidFill>
                <a:latin typeface="+mn-lt"/>
              </a:defRPr>
            </a:lvl3pPr>
            <a:lvl4pPr marL="11113" indent="0">
              <a:buNone/>
              <a:tabLst/>
              <a:defRPr sz="2000" b="1">
                <a:solidFill>
                  <a:schemeClr val="bg1"/>
                </a:solidFill>
                <a:latin typeface="+mn-lt"/>
              </a:defRPr>
            </a:lvl4pPr>
            <a:lvl5pPr marL="11113" indent="0">
              <a:buNone/>
              <a:tabLst/>
              <a:defRPr sz="2000" b="1">
                <a:solidFill>
                  <a:schemeClr val="bg1"/>
                </a:solidFill>
                <a:latin typeface="+mn-lt"/>
              </a:defRPr>
            </a:lvl5pPr>
            <a:lvl6pPr marL="11113" indent="0">
              <a:buNone/>
              <a:tabLst/>
              <a:defRPr sz="2000" b="1">
                <a:solidFill>
                  <a:schemeClr val="bg1"/>
                </a:solidFill>
                <a:latin typeface="+mn-lt"/>
              </a:defRPr>
            </a:lvl6pPr>
          </a:lstStyle>
          <a:p>
            <a:pPr lvl="0"/>
            <a:r>
              <a:rPr lang="fr-FR" dirty="0"/>
              <a:t>Légende, référence photo</a:t>
            </a:r>
          </a:p>
        </p:txBody>
      </p:sp>
      <p:sp>
        <p:nvSpPr>
          <p:cNvPr id="3" name="Espace réservé de la date 2">
            <a:extLst>
              <a:ext uri="{FF2B5EF4-FFF2-40B4-BE49-F238E27FC236}">
                <a16:creationId xmlns:a16="http://schemas.microsoft.com/office/drawing/2014/main" id="{9616F956-96CC-2148-97B4-0B4D33DD3499}"/>
              </a:ext>
            </a:extLst>
          </p:cNvPr>
          <p:cNvSpPr>
            <a:spLocks noGrp="1"/>
          </p:cNvSpPr>
          <p:nvPr>
            <p:ph type="dt" sz="half" idx="16"/>
          </p:nvPr>
        </p:nvSpPr>
        <p:spPr/>
        <p:txBody>
          <a:bodyPr/>
          <a:lstStyle/>
          <a:p>
            <a:fld id="{FEE99E16-1334-47D2-B102-82D039A7DDC3}" type="datetime6">
              <a:rPr lang="fr-FR" b="1" smtClean="0"/>
              <a:t>janvier 25</a:t>
            </a:fld>
            <a:endParaRPr lang="fr-FR" b="1" dirty="0"/>
          </a:p>
        </p:txBody>
      </p:sp>
    </p:spTree>
    <p:extLst>
      <p:ext uri="{BB962C8B-B14F-4D97-AF65-F5344CB8AC3E}">
        <p14:creationId xmlns:p14="http://schemas.microsoft.com/office/powerpoint/2010/main" val="131444852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légende + texte">
    <p:spTree>
      <p:nvGrpSpPr>
        <p:cNvPr id="1" name=""/>
        <p:cNvGrpSpPr/>
        <p:nvPr/>
      </p:nvGrpSpPr>
      <p:grpSpPr>
        <a:xfrm>
          <a:off x="0" y="0"/>
          <a:ext cx="0" cy="0"/>
          <a:chOff x="0" y="0"/>
          <a:chExt cx="0" cy="0"/>
        </a:xfrm>
      </p:grpSpPr>
      <p:sp>
        <p:nvSpPr>
          <p:cNvPr id="9" name="Espace réservé pour une image  8">
            <a:extLst>
              <a:ext uri="{FF2B5EF4-FFF2-40B4-BE49-F238E27FC236}">
                <a16:creationId xmlns:a16="http://schemas.microsoft.com/office/drawing/2014/main" id="{8A67E93C-0221-2440-A1B7-2CC0C67803F4}"/>
              </a:ext>
            </a:extLst>
          </p:cNvPr>
          <p:cNvSpPr>
            <a:spLocks noGrp="1"/>
          </p:cNvSpPr>
          <p:nvPr>
            <p:ph type="pic" sz="quarter" idx="14" hasCustomPrompt="1"/>
          </p:nvPr>
        </p:nvSpPr>
        <p:spPr>
          <a:xfrm>
            <a:off x="322264" y="2215027"/>
            <a:ext cx="8353424" cy="5737069"/>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b="0">
                <a:latin typeface="+mn-lt"/>
              </a:defRPr>
            </a:lvl1pPr>
          </a:lstStyle>
          <a:p>
            <a:r>
              <a:rPr lang="fr-FR" dirty="0"/>
              <a:t>Image</a:t>
            </a:r>
          </a:p>
        </p:txBody>
      </p:sp>
      <p:sp>
        <p:nvSpPr>
          <p:cNvPr id="2" name="Titre 1"/>
          <p:cNvSpPr>
            <a:spLocks noGrp="1"/>
          </p:cNvSpPr>
          <p:nvPr>
            <p:ph type="title"/>
          </p:nvPr>
        </p:nvSpPr>
        <p:spPr>
          <a:xfrm>
            <a:off x="529064" y="445571"/>
            <a:ext cx="16293600" cy="461665"/>
          </a:xfrm>
        </p:spPr>
        <p:txBody>
          <a:bodyPr/>
          <a:lstStyle>
            <a:lvl1pPr>
              <a:defRPr b="1"/>
            </a:lvl1p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p>
            <a:r>
              <a:rPr lang="fr-FR"/>
              <a:t>Titre du PowerPoint</a:t>
            </a:r>
          </a:p>
        </p:txBody>
      </p:sp>
      <p:sp>
        <p:nvSpPr>
          <p:cNvPr id="6" name="Espace réservé du numéro de diapositive 5"/>
          <p:cNvSpPr>
            <a:spLocks noGrp="1"/>
          </p:cNvSpPr>
          <p:nvPr>
            <p:ph type="sldNum" sz="quarter" idx="12"/>
          </p:nvPr>
        </p:nvSpPr>
        <p:spPr/>
        <p:txBody>
          <a:bodyPr/>
          <a:lstStyle/>
          <a:p>
            <a:fld id="{D6CAF8E8-172B-4E70-9325-BA460E9DD579}" type="slidenum">
              <a:rPr lang="fr-FR" smtClean="0"/>
              <a:t>‹N°›</a:t>
            </a:fld>
            <a:endParaRPr lang="fr-FR"/>
          </a:p>
        </p:txBody>
      </p:sp>
      <p:sp>
        <p:nvSpPr>
          <p:cNvPr id="8" name="Espace réservé du texte 7">
            <a:extLst>
              <a:ext uri="{FF2B5EF4-FFF2-40B4-BE49-F238E27FC236}">
                <a16:creationId xmlns:a16="http://schemas.microsoft.com/office/drawing/2014/main" id="{17526CB9-37EF-D249-8DA4-261E8471224F}"/>
              </a:ext>
            </a:extLst>
          </p:cNvPr>
          <p:cNvSpPr>
            <a:spLocks noGrp="1"/>
          </p:cNvSpPr>
          <p:nvPr>
            <p:ph type="body" sz="quarter" idx="13" hasCustomPrompt="1"/>
          </p:nvPr>
        </p:nvSpPr>
        <p:spPr>
          <a:xfrm>
            <a:off x="9730822" y="2164227"/>
            <a:ext cx="6466317" cy="4862870"/>
          </a:xfrm>
        </p:spPr>
        <p:txBody>
          <a:bodyPr wrap="square">
            <a:spAutoFit/>
          </a:body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Sixième niveau</a:t>
            </a:r>
          </a:p>
          <a:p>
            <a:pPr lvl="6"/>
            <a:r>
              <a:rPr lang="fr-FR" dirty="0"/>
              <a:t>Septième niveau</a:t>
            </a:r>
          </a:p>
          <a:p>
            <a:pPr lvl="7"/>
            <a:r>
              <a:rPr lang="fr-FR" dirty="0"/>
              <a:t>Huitième niveau</a:t>
            </a:r>
          </a:p>
        </p:txBody>
      </p:sp>
      <p:sp>
        <p:nvSpPr>
          <p:cNvPr id="10" name="Espace réservé du texte 7">
            <a:extLst>
              <a:ext uri="{FF2B5EF4-FFF2-40B4-BE49-F238E27FC236}">
                <a16:creationId xmlns:a16="http://schemas.microsoft.com/office/drawing/2014/main" id="{3C640F7F-9E55-2049-9310-87543ADADBA5}"/>
              </a:ext>
            </a:extLst>
          </p:cNvPr>
          <p:cNvSpPr>
            <a:spLocks noGrp="1"/>
          </p:cNvSpPr>
          <p:nvPr>
            <p:ph type="body" sz="quarter" idx="15" hasCustomPrompt="1"/>
          </p:nvPr>
        </p:nvSpPr>
        <p:spPr>
          <a:xfrm>
            <a:off x="322264" y="7952096"/>
            <a:ext cx="8352000" cy="468004"/>
          </a:xfrm>
          <a:solidFill>
            <a:schemeClr val="tx2"/>
          </a:solidFill>
          <a:ln>
            <a:noFill/>
          </a:ln>
        </p:spPr>
        <p:txBody>
          <a:bodyPr wrap="square" anchor="ctr" anchorCtr="0">
            <a:noAutofit/>
          </a:bodyPr>
          <a:lstStyle>
            <a:lvl1pPr algn="ctr">
              <a:defRPr sz="2000" b="1" i="0">
                <a:solidFill>
                  <a:schemeClr val="bg1"/>
                </a:solidFill>
                <a:latin typeface="+mn-lt"/>
              </a:defRPr>
            </a:lvl1pPr>
            <a:lvl2pPr>
              <a:defRPr sz="2000" b="1">
                <a:solidFill>
                  <a:schemeClr val="bg1"/>
                </a:solidFill>
                <a:latin typeface="+mn-lt"/>
              </a:defRPr>
            </a:lvl2pPr>
            <a:lvl3pPr marL="11113" indent="0">
              <a:buFont typeface="Arial" panose="020B0604020202020204" pitchFamily="34" charset="0"/>
              <a:buNone/>
              <a:tabLst/>
              <a:defRPr sz="2000" b="1">
                <a:solidFill>
                  <a:schemeClr val="bg1"/>
                </a:solidFill>
                <a:latin typeface="+mn-lt"/>
              </a:defRPr>
            </a:lvl3pPr>
            <a:lvl4pPr marL="11113" indent="0">
              <a:buNone/>
              <a:tabLst/>
              <a:defRPr sz="2000" b="1">
                <a:solidFill>
                  <a:schemeClr val="bg1"/>
                </a:solidFill>
                <a:latin typeface="+mn-lt"/>
              </a:defRPr>
            </a:lvl4pPr>
            <a:lvl5pPr marL="11113" indent="0">
              <a:buNone/>
              <a:tabLst/>
              <a:defRPr sz="2000" b="1">
                <a:solidFill>
                  <a:schemeClr val="bg1"/>
                </a:solidFill>
                <a:latin typeface="+mn-lt"/>
              </a:defRPr>
            </a:lvl5pPr>
            <a:lvl6pPr marL="11113" indent="0">
              <a:buNone/>
              <a:tabLst/>
              <a:defRPr sz="2000" b="1">
                <a:solidFill>
                  <a:schemeClr val="bg1"/>
                </a:solidFill>
                <a:latin typeface="+mn-lt"/>
              </a:defRPr>
            </a:lvl6pPr>
          </a:lstStyle>
          <a:p>
            <a:pPr lvl="0"/>
            <a:r>
              <a:rPr lang="fr-FR" dirty="0"/>
              <a:t>Légende, référence photo</a:t>
            </a:r>
          </a:p>
        </p:txBody>
      </p:sp>
      <p:sp>
        <p:nvSpPr>
          <p:cNvPr id="3" name="Espace réservé de la date 2">
            <a:extLst>
              <a:ext uri="{FF2B5EF4-FFF2-40B4-BE49-F238E27FC236}">
                <a16:creationId xmlns:a16="http://schemas.microsoft.com/office/drawing/2014/main" id="{3587AF3F-7034-E247-B440-DAA47B2662F8}"/>
              </a:ext>
            </a:extLst>
          </p:cNvPr>
          <p:cNvSpPr>
            <a:spLocks noGrp="1"/>
          </p:cNvSpPr>
          <p:nvPr>
            <p:ph type="dt" sz="half" idx="16"/>
          </p:nvPr>
        </p:nvSpPr>
        <p:spPr/>
        <p:txBody>
          <a:bodyPr/>
          <a:lstStyle/>
          <a:p>
            <a:fld id="{30CB4050-A48A-4A40-9E7F-04B4977F0ECB}" type="datetime6">
              <a:rPr lang="fr-FR" b="1" smtClean="0"/>
              <a:t>janvier 25</a:t>
            </a:fld>
            <a:endParaRPr lang="fr-FR" b="1" dirty="0"/>
          </a:p>
        </p:txBody>
      </p:sp>
    </p:spTree>
    <p:extLst>
      <p:ext uri="{BB962C8B-B14F-4D97-AF65-F5344CB8AC3E}">
        <p14:creationId xmlns:p14="http://schemas.microsoft.com/office/powerpoint/2010/main" val="204567102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2 colonnes + image">
    <p:spTree>
      <p:nvGrpSpPr>
        <p:cNvPr id="1" name=""/>
        <p:cNvGrpSpPr/>
        <p:nvPr/>
      </p:nvGrpSpPr>
      <p:grpSpPr>
        <a:xfrm>
          <a:off x="0" y="0"/>
          <a:ext cx="0" cy="0"/>
          <a:chOff x="0" y="0"/>
          <a:chExt cx="0" cy="0"/>
        </a:xfrm>
      </p:grpSpPr>
      <p:sp>
        <p:nvSpPr>
          <p:cNvPr id="9" name="Espace réservé pour une image  8">
            <a:extLst>
              <a:ext uri="{FF2B5EF4-FFF2-40B4-BE49-F238E27FC236}">
                <a16:creationId xmlns:a16="http://schemas.microsoft.com/office/drawing/2014/main" id="{8A67E93C-0221-2440-A1B7-2CC0C67803F4}"/>
              </a:ext>
            </a:extLst>
          </p:cNvPr>
          <p:cNvSpPr>
            <a:spLocks noGrp="1"/>
          </p:cNvSpPr>
          <p:nvPr>
            <p:ph type="pic" sz="quarter" idx="14" hasCustomPrompt="1"/>
          </p:nvPr>
        </p:nvSpPr>
        <p:spPr>
          <a:xfrm>
            <a:off x="9690100" y="1295400"/>
            <a:ext cx="6374262" cy="3187700"/>
          </a:xfrm>
        </p:spPr>
        <p:txBody>
          <a:bodyPr>
            <a:noAutofit/>
          </a:bodyPr>
          <a:lstStyle>
            <a:lvl1pPr>
              <a:defRPr b="0">
                <a:latin typeface="+mn-lt"/>
              </a:defRPr>
            </a:lvl1pPr>
          </a:lstStyle>
          <a:p>
            <a:r>
              <a:rPr lang="fr-FR" dirty="0"/>
              <a:t>Image</a:t>
            </a:r>
          </a:p>
        </p:txBody>
      </p:sp>
      <p:sp>
        <p:nvSpPr>
          <p:cNvPr id="2" name="Titre 1"/>
          <p:cNvSpPr>
            <a:spLocks noGrp="1"/>
          </p:cNvSpPr>
          <p:nvPr>
            <p:ph type="title"/>
          </p:nvPr>
        </p:nvSpPr>
        <p:spPr>
          <a:xfrm>
            <a:off x="529064" y="445571"/>
            <a:ext cx="16293600" cy="461665"/>
          </a:xfrm>
        </p:spPr>
        <p:txBody>
          <a:bodyPr/>
          <a:lstStyle>
            <a:lvl1pPr>
              <a:defRPr b="1"/>
            </a:lvl1p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p>
            <a:r>
              <a:rPr lang="fr-FR"/>
              <a:t>Titre du PowerPoint</a:t>
            </a:r>
          </a:p>
        </p:txBody>
      </p:sp>
      <p:sp>
        <p:nvSpPr>
          <p:cNvPr id="6" name="Espace réservé du numéro de diapositive 5"/>
          <p:cNvSpPr>
            <a:spLocks noGrp="1"/>
          </p:cNvSpPr>
          <p:nvPr>
            <p:ph type="sldNum" sz="quarter" idx="12"/>
          </p:nvPr>
        </p:nvSpPr>
        <p:spPr/>
        <p:txBody>
          <a:bodyPr/>
          <a:lstStyle/>
          <a:p>
            <a:fld id="{D6CAF8E8-172B-4E70-9325-BA460E9DD579}" type="slidenum">
              <a:rPr lang="fr-FR" smtClean="0"/>
              <a:t>‹N°›</a:t>
            </a:fld>
            <a:endParaRPr lang="fr-FR"/>
          </a:p>
        </p:txBody>
      </p:sp>
      <p:sp>
        <p:nvSpPr>
          <p:cNvPr id="8" name="Espace réservé du texte 7">
            <a:extLst>
              <a:ext uri="{FF2B5EF4-FFF2-40B4-BE49-F238E27FC236}">
                <a16:creationId xmlns:a16="http://schemas.microsoft.com/office/drawing/2014/main" id="{17526CB9-37EF-D249-8DA4-261E8471224F}"/>
              </a:ext>
            </a:extLst>
          </p:cNvPr>
          <p:cNvSpPr>
            <a:spLocks noGrp="1"/>
          </p:cNvSpPr>
          <p:nvPr>
            <p:ph type="body" sz="quarter" idx="13" hasCustomPrompt="1"/>
          </p:nvPr>
        </p:nvSpPr>
        <p:spPr>
          <a:xfrm>
            <a:off x="2209370" y="2164227"/>
            <a:ext cx="6466317" cy="4862870"/>
          </a:xfrm>
        </p:spPr>
        <p:txBody>
          <a:bodyPr wrap="square">
            <a:spAutoFit/>
          </a:body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Sixième niveau</a:t>
            </a:r>
          </a:p>
          <a:p>
            <a:pPr lvl="6"/>
            <a:r>
              <a:rPr lang="fr-FR" dirty="0"/>
              <a:t>Septième niveau</a:t>
            </a:r>
          </a:p>
          <a:p>
            <a:pPr lvl="7"/>
            <a:r>
              <a:rPr lang="fr-FR" dirty="0"/>
              <a:t>Huitième niveau</a:t>
            </a:r>
          </a:p>
        </p:txBody>
      </p:sp>
      <p:sp>
        <p:nvSpPr>
          <p:cNvPr id="10" name="Espace réservé du texte 7">
            <a:extLst>
              <a:ext uri="{FF2B5EF4-FFF2-40B4-BE49-F238E27FC236}">
                <a16:creationId xmlns:a16="http://schemas.microsoft.com/office/drawing/2014/main" id="{4209B5E6-9894-2747-9009-3693266846AB}"/>
              </a:ext>
            </a:extLst>
          </p:cNvPr>
          <p:cNvSpPr>
            <a:spLocks noGrp="1"/>
          </p:cNvSpPr>
          <p:nvPr>
            <p:ph type="body" sz="quarter" idx="15" hasCustomPrompt="1"/>
          </p:nvPr>
        </p:nvSpPr>
        <p:spPr>
          <a:xfrm>
            <a:off x="9690101" y="4793127"/>
            <a:ext cx="6374262" cy="4862870"/>
          </a:xfrm>
        </p:spPr>
        <p:txBody>
          <a:bodyPr wrap="square">
            <a:spAutoFit/>
          </a:body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Sixième niveau</a:t>
            </a:r>
          </a:p>
          <a:p>
            <a:pPr lvl="6"/>
            <a:r>
              <a:rPr lang="fr-FR" dirty="0"/>
              <a:t>Septième niveau</a:t>
            </a:r>
          </a:p>
          <a:p>
            <a:pPr lvl="7"/>
            <a:r>
              <a:rPr lang="fr-FR" dirty="0"/>
              <a:t>Huitième niveau</a:t>
            </a:r>
          </a:p>
        </p:txBody>
      </p:sp>
      <p:sp>
        <p:nvSpPr>
          <p:cNvPr id="3" name="Espace réservé de la date 2">
            <a:extLst>
              <a:ext uri="{FF2B5EF4-FFF2-40B4-BE49-F238E27FC236}">
                <a16:creationId xmlns:a16="http://schemas.microsoft.com/office/drawing/2014/main" id="{69DEE7CE-48A0-294D-908C-780B4482DDA5}"/>
              </a:ext>
            </a:extLst>
          </p:cNvPr>
          <p:cNvSpPr>
            <a:spLocks noGrp="1"/>
          </p:cNvSpPr>
          <p:nvPr>
            <p:ph type="dt" sz="half" idx="16"/>
          </p:nvPr>
        </p:nvSpPr>
        <p:spPr/>
        <p:txBody>
          <a:bodyPr/>
          <a:lstStyle/>
          <a:p>
            <a:fld id="{90109820-BCB7-4F79-8C0C-B9F18D16046B}" type="datetime6">
              <a:rPr lang="fr-FR" b="1" smtClean="0"/>
              <a:t>janvier 25</a:t>
            </a:fld>
            <a:endParaRPr lang="fr-FR" b="1" dirty="0"/>
          </a:p>
        </p:txBody>
      </p:sp>
    </p:spTree>
    <p:extLst>
      <p:ext uri="{BB962C8B-B14F-4D97-AF65-F5344CB8AC3E}">
        <p14:creationId xmlns:p14="http://schemas.microsoft.com/office/powerpoint/2010/main" val="4217857582"/>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colonnes + image">
    <p:spTree>
      <p:nvGrpSpPr>
        <p:cNvPr id="1" name=""/>
        <p:cNvGrpSpPr/>
        <p:nvPr/>
      </p:nvGrpSpPr>
      <p:grpSpPr>
        <a:xfrm>
          <a:off x="0" y="0"/>
          <a:ext cx="0" cy="0"/>
          <a:chOff x="0" y="0"/>
          <a:chExt cx="0" cy="0"/>
        </a:xfrm>
      </p:grpSpPr>
      <p:sp>
        <p:nvSpPr>
          <p:cNvPr id="9" name="Espace réservé pour une image  8">
            <a:extLst>
              <a:ext uri="{FF2B5EF4-FFF2-40B4-BE49-F238E27FC236}">
                <a16:creationId xmlns:a16="http://schemas.microsoft.com/office/drawing/2014/main" id="{8A67E93C-0221-2440-A1B7-2CC0C67803F4}"/>
              </a:ext>
            </a:extLst>
          </p:cNvPr>
          <p:cNvSpPr>
            <a:spLocks noGrp="1"/>
          </p:cNvSpPr>
          <p:nvPr>
            <p:ph type="pic" sz="quarter" idx="14" hasCustomPrompt="1"/>
          </p:nvPr>
        </p:nvSpPr>
        <p:spPr>
          <a:xfrm>
            <a:off x="9690100" y="1295400"/>
            <a:ext cx="6374262" cy="31877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b="0">
                <a:latin typeface="+mn-lt"/>
              </a:defRPr>
            </a:lvl1pPr>
          </a:lstStyle>
          <a:p>
            <a:r>
              <a:rPr lang="fr-FR" dirty="0"/>
              <a:t>Image</a:t>
            </a:r>
          </a:p>
        </p:txBody>
      </p:sp>
      <p:sp>
        <p:nvSpPr>
          <p:cNvPr id="2" name="Titre 1"/>
          <p:cNvSpPr>
            <a:spLocks noGrp="1"/>
          </p:cNvSpPr>
          <p:nvPr>
            <p:ph type="title"/>
          </p:nvPr>
        </p:nvSpPr>
        <p:spPr>
          <a:xfrm>
            <a:off x="529064" y="445571"/>
            <a:ext cx="16293600" cy="461665"/>
          </a:xfrm>
        </p:spPr>
        <p:txBody>
          <a:bodyPr/>
          <a:lstStyle>
            <a:lvl1pPr>
              <a:defRPr b="1"/>
            </a:lvl1p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p>
            <a:r>
              <a:rPr lang="fr-FR"/>
              <a:t>Titre du PowerPoint</a:t>
            </a:r>
          </a:p>
        </p:txBody>
      </p:sp>
      <p:sp>
        <p:nvSpPr>
          <p:cNvPr id="6" name="Espace réservé du numéro de diapositive 5"/>
          <p:cNvSpPr>
            <a:spLocks noGrp="1"/>
          </p:cNvSpPr>
          <p:nvPr>
            <p:ph type="sldNum" sz="quarter" idx="12"/>
          </p:nvPr>
        </p:nvSpPr>
        <p:spPr/>
        <p:txBody>
          <a:bodyPr/>
          <a:lstStyle/>
          <a:p>
            <a:fld id="{D6CAF8E8-172B-4E70-9325-BA460E9DD579}" type="slidenum">
              <a:rPr lang="fr-FR" smtClean="0"/>
              <a:t>‹N°›</a:t>
            </a:fld>
            <a:endParaRPr lang="fr-FR"/>
          </a:p>
        </p:txBody>
      </p:sp>
      <p:sp>
        <p:nvSpPr>
          <p:cNvPr id="8" name="Espace réservé du texte 7">
            <a:extLst>
              <a:ext uri="{FF2B5EF4-FFF2-40B4-BE49-F238E27FC236}">
                <a16:creationId xmlns:a16="http://schemas.microsoft.com/office/drawing/2014/main" id="{17526CB9-37EF-D249-8DA4-261E8471224F}"/>
              </a:ext>
            </a:extLst>
          </p:cNvPr>
          <p:cNvSpPr>
            <a:spLocks noGrp="1"/>
          </p:cNvSpPr>
          <p:nvPr>
            <p:ph type="body" sz="quarter" idx="13" hasCustomPrompt="1"/>
          </p:nvPr>
        </p:nvSpPr>
        <p:spPr>
          <a:xfrm>
            <a:off x="2209370" y="2164227"/>
            <a:ext cx="6466317" cy="4862870"/>
          </a:xfrm>
        </p:spPr>
        <p:txBody>
          <a:bodyPr wrap="square">
            <a:spAutoFit/>
          </a:body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Sixième niveau</a:t>
            </a:r>
          </a:p>
          <a:p>
            <a:pPr lvl="6"/>
            <a:r>
              <a:rPr lang="fr-FR" dirty="0"/>
              <a:t>Septième niveau</a:t>
            </a:r>
          </a:p>
          <a:p>
            <a:pPr lvl="7"/>
            <a:r>
              <a:rPr lang="fr-FR" dirty="0"/>
              <a:t>Huitième niveau</a:t>
            </a:r>
          </a:p>
        </p:txBody>
      </p:sp>
      <p:sp>
        <p:nvSpPr>
          <p:cNvPr id="10" name="Espace réservé du texte 7">
            <a:extLst>
              <a:ext uri="{FF2B5EF4-FFF2-40B4-BE49-F238E27FC236}">
                <a16:creationId xmlns:a16="http://schemas.microsoft.com/office/drawing/2014/main" id="{4209B5E6-9894-2747-9009-3693266846AB}"/>
              </a:ext>
            </a:extLst>
          </p:cNvPr>
          <p:cNvSpPr>
            <a:spLocks noGrp="1"/>
          </p:cNvSpPr>
          <p:nvPr>
            <p:ph type="body" sz="quarter" idx="15" hasCustomPrompt="1"/>
          </p:nvPr>
        </p:nvSpPr>
        <p:spPr>
          <a:xfrm>
            <a:off x="9690101" y="4793127"/>
            <a:ext cx="6374262" cy="4862870"/>
          </a:xfrm>
        </p:spPr>
        <p:txBody>
          <a:bodyPr wrap="square">
            <a:spAutoFit/>
          </a:body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Sixième niveau</a:t>
            </a:r>
          </a:p>
          <a:p>
            <a:pPr lvl="6"/>
            <a:r>
              <a:rPr lang="fr-FR" dirty="0"/>
              <a:t>Septième niveau</a:t>
            </a:r>
          </a:p>
          <a:p>
            <a:pPr lvl="7"/>
            <a:r>
              <a:rPr lang="fr-FR" dirty="0"/>
              <a:t>Huitième niveau</a:t>
            </a:r>
          </a:p>
        </p:txBody>
      </p:sp>
      <p:sp>
        <p:nvSpPr>
          <p:cNvPr id="3" name="Espace réservé de la date 2">
            <a:extLst>
              <a:ext uri="{FF2B5EF4-FFF2-40B4-BE49-F238E27FC236}">
                <a16:creationId xmlns:a16="http://schemas.microsoft.com/office/drawing/2014/main" id="{4877DF10-39C1-CC43-8A8E-D6103159C1DA}"/>
              </a:ext>
            </a:extLst>
          </p:cNvPr>
          <p:cNvSpPr>
            <a:spLocks noGrp="1"/>
          </p:cNvSpPr>
          <p:nvPr>
            <p:ph type="dt" sz="half" idx="16"/>
          </p:nvPr>
        </p:nvSpPr>
        <p:spPr/>
        <p:txBody>
          <a:bodyPr/>
          <a:lstStyle/>
          <a:p>
            <a:fld id="{EED9B107-B775-4367-AC57-E13298568751}" type="datetime6">
              <a:rPr lang="fr-FR" b="1" smtClean="0"/>
              <a:t>janvier 25</a:t>
            </a:fld>
            <a:endParaRPr lang="fr-FR" b="1" dirty="0"/>
          </a:p>
        </p:txBody>
      </p:sp>
    </p:spTree>
    <p:extLst>
      <p:ext uri="{BB962C8B-B14F-4D97-AF65-F5344CB8AC3E}">
        <p14:creationId xmlns:p14="http://schemas.microsoft.com/office/powerpoint/2010/main" val="314083740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2 colonnes + image">
    <p:spTree>
      <p:nvGrpSpPr>
        <p:cNvPr id="1" name=""/>
        <p:cNvGrpSpPr/>
        <p:nvPr/>
      </p:nvGrpSpPr>
      <p:grpSpPr>
        <a:xfrm>
          <a:off x="0" y="0"/>
          <a:ext cx="0" cy="0"/>
          <a:chOff x="0" y="0"/>
          <a:chExt cx="0" cy="0"/>
        </a:xfrm>
      </p:grpSpPr>
      <p:sp>
        <p:nvSpPr>
          <p:cNvPr id="9" name="Espace réservé pour une image  8">
            <a:extLst>
              <a:ext uri="{FF2B5EF4-FFF2-40B4-BE49-F238E27FC236}">
                <a16:creationId xmlns:a16="http://schemas.microsoft.com/office/drawing/2014/main" id="{8A67E93C-0221-2440-A1B7-2CC0C67803F4}"/>
              </a:ext>
            </a:extLst>
          </p:cNvPr>
          <p:cNvSpPr>
            <a:spLocks noGrp="1"/>
          </p:cNvSpPr>
          <p:nvPr>
            <p:ph type="pic" sz="quarter" idx="14" hasCustomPrompt="1"/>
          </p:nvPr>
        </p:nvSpPr>
        <p:spPr>
          <a:xfrm>
            <a:off x="9690100" y="1295400"/>
            <a:ext cx="6374262" cy="31877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b="0">
                <a:latin typeface="+mn-lt"/>
              </a:defRPr>
            </a:lvl1pPr>
          </a:lstStyle>
          <a:p>
            <a:r>
              <a:rPr lang="fr-FR" dirty="0"/>
              <a:t>Image</a:t>
            </a:r>
          </a:p>
        </p:txBody>
      </p:sp>
      <p:sp>
        <p:nvSpPr>
          <p:cNvPr id="2" name="Titre 1"/>
          <p:cNvSpPr>
            <a:spLocks noGrp="1"/>
          </p:cNvSpPr>
          <p:nvPr>
            <p:ph type="title"/>
          </p:nvPr>
        </p:nvSpPr>
        <p:spPr>
          <a:xfrm>
            <a:off x="529064" y="445571"/>
            <a:ext cx="16293600" cy="461665"/>
          </a:xfrm>
        </p:spPr>
        <p:txBody>
          <a:bodyPr/>
          <a:lstStyle>
            <a:lvl1pPr>
              <a:defRPr b="1"/>
            </a:lvl1p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p>
            <a:r>
              <a:rPr lang="fr-FR"/>
              <a:t>Titre du PowerPoint</a:t>
            </a:r>
          </a:p>
        </p:txBody>
      </p:sp>
      <p:sp>
        <p:nvSpPr>
          <p:cNvPr id="6" name="Espace réservé du numéro de diapositive 5"/>
          <p:cNvSpPr>
            <a:spLocks noGrp="1"/>
          </p:cNvSpPr>
          <p:nvPr>
            <p:ph type="sldNum" sz="quarter" idx="12"/>
          </p:nvPr>
        </p:nvSpPr>
        <p:spPr/>
        <p:txBody>
          <a:bodyPr/>
          <a:lstStyle/>
          <a:p>
            <a:fld id="{D6CAF8E8-172B-4E70-9325-BA460E9DD579}" type="slidenum">
              <a:rPr lang="fr-FR" smtClean="0"/>
              <a:t>‹N°›</a:t>
            </a:fld>
            <a:endParaRPr lang="fr-FR"/>
          </a:p>
        </p:txBody>
      </p:sp>
      <p:sp>
        <p:nvSpPr>
          <p:cNvPr id="8" name="Espace réservé du texte 7">
            <a:extLst>
              <a:ext uri="{FF2B5EF4-FFF2-40B4-BE49-F238E27FC236}">
                <a16:creationId xmlns:a16="http://schemas.microsoft.com/office/drawing/2014/main" id="{17526CB9-37EF-D249-8DA4-261E8471224F}"/>
              </a:ext>
            </a:extLst>
          </p:cNvPr>
          <p:cNvSpPr>
            <a:spLocks noGrp="1"/>
          </p:cNvSpPr>
          <p:nvPr>
            <p:ph type="body" sz="quarter" idx="13" hasCustomPrompt="1"/>
          </p:nvPr>
        </p:nvSpPr>
        <p:spPr>
          <a:xfrm>
            <a:off x="2209370" y="2164227"/>
            <a:ext cx="6466317" cy="4862870"/>
          </a:xfrm>
        </p:spPr>
        <p:txBody>
          <a:bodyPr wrap="square">
            <a:spAutoFit/>
          </a:body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Sixième niveau</a:t>
            </a:r>
          </a:p>
          <a:p>
            <a:pPr lvl="6"/>
            <a:r>
              <a:rPr lang="fr-FR" dirty="0"/>
              <a:t>Septième niveau</a:t>
            </a:r>
          </a:p>
          <a:p>
            <a:pPr lvl="7"/>
            <a:r>
              <a:rPr lang="fr-FR" dirty="0"/>
              <a:t>Huitième niveau</a:t>
            </a:r>
          </a:p>
        </p:txBody>
      </p:sp>
      <p:sp>
        <p:nvSpPr>
          <p:cNvPr id="10" name="Espace réservé du texte 7">
            <a:extLst>
              <a:ext uri="{FF2B5EF4-FFF2-40B4-BE49-F238E27FC236}">
                <a16:creationId xmlns:a16="http://schemas.microsoft.com/office/drawing/2014/main" id="{4209B5E6-9894-2747-9009-3693266846AB}"/>
              </a:ext>
            </a:extLst>
          </p:cNvPr>
          <p:cNvSpPr>
            <a:spLocks noGrp="1"/>
          </p:cNvSpPr>
          <p:nvPr>
            <p:ph type="body" sz="quarter" idx="15" hasCustomPrompt="1"/>
          </p:nvPr>
        </p:nvSpPr>
        <p:spPr>
          <a:xfrm>
            <a:off x="9690101" y="4793127"/>
            <a:ext cx="6374262" cy="4862870"/>
          </a:xfrm>
        </p:spPr>
        <p:txBody>
          <a:bodyPr wrap="square">
            <a:spAutoFit/>
          </a:body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Sixième niveau</a:t>
            </a:r>
          </a:p>
          <a:p>
            <a:pPr lvl="6"/>
            <a:r>
              <a:rPr lang="fr-FR" dirty="0"/>
              <a:t>Septième niveau</a:t>
            </a:r>
          </a:p>
          <a:p>
            <a:pPr lvl="7"/>
            <a:r>
              <a:rPr lang="fr-FR" dirty="0"/>
              <a:t>Huitième niveau</a:t>
            </a:r>
          </a:p>
        </p:txBody>
      </p:sp>
      <p:sp>
        <p:nvSpPr>
          <p:cNvPr id="3" name="Espace réservé de la date 2">
            <a:extLst>
              <a:ext uri="{FF2B5EF4-FFF2-40B4-BE49-F238E27FC236}">
                <a16:creationId xmlns:a16="http://schemas.microsoft.com/office/drawing/2014/main" id="{2B8F9754-EE1B-B34B-9C6E-BE900D9C7575}"/>
              </a:ext>
            </a:extLst>
          </p:cNvPr>
          <p:cNvSpPr>
            <a:spLocks noGrp="1"/>
          </p:cNvSpPr>
          <p:nvPr>
            <p:ph type="dt" sz="half" idx="16"/>
          </p:nvPr>
        </p:nvSpPr>
        <p:spPr/>
        <p:txBody>
          <a:bodyPr/>
          <a:lstStyle/>
          <a:p>
            <a:fld id="{44F626F6-1FE9-4680-B599-04451E8201C5}" type="datetime6">
              <a:rPr lang="fr-FR" b="1" smtClean="0"/>
              <a:t>janvier 25</a:t>
            </a:fld>
            <a:endParaRPr lang="fr-FR" b="1" dirty="0"/>
          </a:p>
        </p:txBody>
      </p:sp>
    </p:spTree>
    <p:extLst>
      <p:ext uri="{BB962C8B-B14F-4D97-AF65-F5344CB8AC3E}">
        <p14:creationId xmlns:p14="http://schemas.microsoft.com/office/powerpoint/2010/main" val="2658427368"/>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colonnes">
    <p:spTree>
      <p:nvGrpSpPr>
        <p:cNvPr id="1" name=""/>
        <p:cNvGrpSpPr/>
        <p:nvPr/>
      </p:nvGrpSpPr>
      <p:grpSpPr>
        <a:xfrm>
          <a:off x="0" y="0"/>
          <a:ext cx="0" cy="0"/>
          <a:chOff x="0" y="0"/>
          <a:chExt cx="0" cy="0"/>
        </a:xfrm>
      </p:grpSpPr>
      <p:sp>
        <p:nvSpPr>
          <p:cNvPr id="2" name="Titre 1"/>
          <p:cNvSpPr>
            <a:spLocks noGrp="1"/>
          </p:cNvSpPr>
          <p:nvPr>
            <p:ph type="title"/>
          </p:nvPr>
        </p:nvSpPr>
        <p:spPr>
          <a:xfrm>
            <a:off x="529064" y="445571"/>
            <a:ext cx="16293600" cy="461665"/>
          </a:xfrm>
        </p:spPr>
        <p:txBody>
          <a:bodyPr/>
          <a:lstStyle>
            <a:lvl1pPr>
              <a:defRPr b="1"/>
            </a:lvl1p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p>
            <a:r>
              <a:rPr lang="fr-FR"/>
              <a:t>Titre du PowerPoint</a:t>
            </a:r>
          </a:p>
        </p:txBody>
      </p:sp>
      <p:sp>
        <p:nvSpPr>
          <p:cNvPr id="6" name="Espace réservé du numéro de diapositive 5"/>
          <p:cNvSpPr>
            <a:spLocks noGrp="1"/>
          </p:cNvSpPr>
          <p:nvPr>
            <p:ph type="sldNum" sz="quarter" idx="12"/>
          </p:nvPr>
        </p:nvSpPr>
        <p:spPr/>
        <p:txBody>
          <a:bodyPr/>
          <a:lstStyle/>
          <a:p>
            <a:fld id="{D6CAF8E8-172B-4E70-9325-BA460E9DD579}" type="slidenum">
              <a:rPr lang="fr-FR" smtClean="0"/>
              <a:t>‹N°›</a:t>
            </a:fld>
            <a:endParaRPr lang="fr-FR"/>
          </a:p>
        </p:txBody>
      </p:sp>
      <p:sp>
        <p:nvSpPr>
          <p:cNvPr id="8" name="Espace réservé du texte 7">
            <a:extLst>
              <a:ext uri="{FF2B5EF4-FFF2-40B4-BE49-F238E27FC236}">
                <a16:creationId xmlns:a16="http://schemas.microsoft.com/office/drawing/2014/main" id="{17526CB9-37EF-D249-8DA4-261E8471224F}"/>
              </a:ext>
            </a:extLst>
          </p:cNvPr>
          <p:cNvSpPr>
            <a:spLocks noGrp="1"/>
          </p:cNvSpPr>
          <p:nvPr>
            <p:ph type="body" sz="quarter" idx="13" hasCustomPrompt="1"/>
          </p:nvPr>
        </p:nvSpPr>
        <p:spPr>
          <a:xfrm>
            <a:off x="2209370" y="2164227"/>
            <a:ext cx="6466317" cy="4862870"/>
          </a:xfrm>
        </p:spPr>
        <p:txBody>
          <a:bodyPr wrap="square">
            <a:spAutoFit/>
          </a:body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Sixième niveau</a:t>
            </a:r>
          </a:p>
          <a:p>
            <a:pPr lvl="6"/>
            <a:r>
              <a:rPr lang="fr-FR" dirty="0"/>
              <a:t>Septième niveau</a:t>
            </a:r>
          </a:p>
          <a:p>
            <a:pPr lvl="7"/>
            <a:r>
              <a:rPr lang="fr-FR" dirty="0"/>
              <a:t>Huitième niveau</a:t>
            </a:r>
          </a:p>
        </p:txBody>
      </p:sp>
      <p:sp>
        <p:nvSpPr>
          <p:cNvPr id="10" name="Espace réservé du texte 7">
            <a:extLst>
              <a:ext uri="{FF2B5EF4-FFF2-40B4-BE49-F238E27FC236}">
                <a16:creationId xmlns:a16="http://schemas.microsoft.com/office/drawing/2014/main" id="{4209B5E6-9894-2747-9009-3693266846AB}"/>
              </a:ext>
            </a:extLst>
          </p:cNvPr>
          <p:cNvSpPr>
            <a:spLocks noGrp="1"/>
          </p:cNvSpPr>
          <p:nvPr>
            <p:ph type="body" sz="quarter" idx="15" hasCustomPrompt="1"/>
          </p:nvPr>
        </p:nvSpPr>
        <p:spPr>
          <a:xfrm>
            <a:off x="9690101" y="2164227"/>
            <a:ext cx="6374262" cy="4862870"/>
          </a:xfrm>
        </p:spPr>
        <p:txBody>
          <a:bodyPr wrap="square">
            <a:spAutoFit/>
          </a:body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Sixième niveau</a:t>
            </a:r>
          </a:p>
          <a:p>
            <a:pPr lvl="6"/>
            <a:r>
              <a:rPr lang="fr-FR" dirty="0"/>
              <a:t>Septième niveau</a:t>
            </a:r>
          </a:p>
          <a:p>
            <a:pPr lvl="7"/>
            <a:r>
              <a:rPr lang="fr-FR" dirty="0"/>
              <a:t>Huitième niveau</a:t>
            </a:r>
          </a:p>
        </p:txBody>
      </p:sp>
      <p:sp>
        <p:nvSpPr>
          <p:cNvPr id="3" name="Espace réservé de la date 2">
            <a:extLst>
              <a:ext uri="{FF2B5EF4-FFF2-40B4-BE49-F238E27FC236}">
                <a16:creationId xmlns:a16="http://schemas.microsoft.com/office/drawing/2014/main" id="{F4F1CFAC-8E09-3045-8914-C4238EC53C98}"/>
              </a:ext>
            </a:extLst>
          </p:cNvPr>
          <p:cNvSpPr>
            <a:spLocks noGrp="1"/>
          </p:cNvSpPr>
          <p:nvPr>
            <p:ph type="dt" sz="half" idx="16"/>
          </p:nvPr>
        </p:nvSpPr>
        <p:spPr/>
        <p:txBody>
          <a:bodyPr/>
          <a:lstStyle/>
          <a:p>
            <a:fld id="{E83D321B-AF1A-4444-8CFA-BD690448DA22}" type="datetime6">
              <a:rPr lang="fr-FR" b="1" smtClean="0"/>
              <a:t>janvier 25</a:t>
            </a:fld>
            <a:endParaRPr lang="fr-FR" b="1" dirty="0"/>
          </a:p>
        </p:txBody>
      </p:sp>
    </p:spTree>
    <p:extLst>
      <p:ext uri="{BB962C8B-B14F-4D97-AF65-F5344CB8AC3E}">
        <p14:creationId xmlns:p14="http://schemas.microsoft.com/office/powerpoint/2010/main" val="350160388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e, fond ble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CFDA013-2C32-0E40-8973-C9718EF35188}"/>
              </a:ext>
            </a:extLst>
          </p:cNvPr>
          <p:cNvSpPr/>
          <p:nvPr userDrawn="1"/>
        </p:nvSpPr>
        <p:spPr>
          <a:xfrm>
            <a:off x="323999" y="323999"/>
            <a:ext cx="16704000" cy="9108000"/>
          </a:xfrm>
          <a:prstGeom prst="rect">
            <a:avLst/>
          </a:prstGeom>
          <a:gradFill flip="none" rotWithShape="1">
            <a:gsLst>
              <a:gs pos="70000">
                <a:srgbClr val="69A9D8"/>
              </a:gs>
              <a:gs pos="0">
                <a:schemeClr val="bg2"/>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lvl1pPr>
              <a:defRPr b="1">
                <a:solidFill>
                  <a:schemeClr val="bg2">
                    <a:lumMod val="40000"/>
                    <a:lumOff val="60000"/>
                  </a:schemeClr>
                </a:solidFill>
              </a:defRPr>
            </a:lvl1p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lvl1pPr>
              <a:defRPr>
                <a:solidFill>
                  <a:schemeClr val="bg1"/>
                </a:solidFill>
              </a:defRPr>
            </a:lvl1pPr>
          </a:lstStyle>
          <a:p>
            <a:r>
              <a:rPr lang="fr-FR"/>
              <a:t>Titre du PowerPoint</a:t>
            </a: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D6CAF8E8-172B-4E70-9325-BA460E9DD579}" type="slidenum">
              <a:rPr lang="fr-FR" smtClean="0"/>
              <a:pPr/>
              <a:t>‹N°›</a:t>
            </a:fld>
            <a:endParaRPr lang="fr-FR"/>
          </a:p>
        </p:txBody>
      </p:sp>
      <p:sp>
        <p:nvSpPr>
          <p:cNvPr id="8" name="Espace réservé du texte 7">
            <a:extLst>
              <a:ext uri="{FF2B5EF4-FFF2-40B4-BE49-F238E27FC236}">
                <a16:creationId xmlns:a16="http://schemas.microsoft.com/office/drawing/2014/main" id="{17526CB9-37EF-D249-8DA4-261E8471224F}"/>
              </a:ext>
            </a:extLst>
          </p:cNvPr>
          <p:cNvSpPr>
            <a:spLocks noGrp="1"/>
          </p:cNvSpPr>
          <p:nvPr>
            <p:ph type="body" sz="quarter" idx="13" hasCustomPrompt="1"/>
          </p:nvPr>
        </p:nvSpPr>
        <p:spPr>
          <a:xfrm>
            <a:off x="2209370" y="2164227"/>
            <a:ext cx="13115297" cy="4862870"/>
          </a:xfrm>
        </p:spPr>
        <p:txBody>
          <a:bodyPr>
            <a:spAutoFit/>
          </a:bodyPr>
          <a:lstStyle>
            <a:lvl1pPr>
              <a:defRPr>
                <a:solidFill>
                  <a:schemeClr val="tx2"/>
                </a:solidFill>
              </a:defRPr>
            </a:lvl1pPr>
            <a:lvl2pPr>
              <a:defRPr>
                <a:solidFill>
                  <a:schemeClr val="bg1"/>
                </a:solidFill>
              </a:defRPr>
            </a:lvl2pPr>
            <a:lvl3pPr>
              <a:buFontTx/>
              <a:buBlip>
                <a:blip r:embed="rId2">
                  <a:extLst>
                    <a:ext uri="{96DAC541-7B7A-43D3-8B79-37D633B846F1}">
                      <asvg:svgBlip xmlns:asvg="http://schemas.microsoft.com/office/drawing/2016/SVG/main" r:embed="rId3"/>
                    </a:ext>
                  </a:extLst>
                </a:blip>
              </a:buBlip>
              <a:defRPr>
                <a:solidFill>
                  <a:schemeClr val="bg1"/>
                </a:solidFill>
              </a:defRPr>
            </a:lvl3pPr>
            <a:lvl4pPr>
              <a:buClr>
                <a:schemeClr val="tx2"/>
              </a:buClr>
              <a:buFontTx/>
              <a:buBlip>
                <a:blip r:embed="rId4">
                  <a:extLst>
                    <a:ext uri="{96DAC541-7B7A-43D3-8B79-37D633B846F1}">
                      <asvg:svgBlip xmlns:asvg="http://schemas.microsoft.com/office/drawing/2016/SVG/main" r:embed="rId5"/>
                    </a:ext>
                  </a:extLst>
                </a:blip>
              </a:buBlip>
              <a:defRPr>
                <a:solidFill>
                  <a:schemeClr val="bg1"/>
                </a:solidFill>
              </a:defRPr>
            </a:lvl4pPr>
            <a:lvl5pPr>
              <a:buClr>
                <a:schemeClr val="tx2"/>
              </a:buClr>
              <a:defRPr>
                <a:solidFill>
                  <a:schemeClr val="bg1"/>
                </a:solidFill>
              </a:defRPr>
            </a:lvl5pPr>
            <a:lvl6pPr>
              <a:buClr>
                <a:schemeClr val="tx2"/>
              </a:buClr>
              <a:defRPr>
                <a:solidFill>
                  <a:schemeClr val="bg1"/>
                </a:solidFill>
              </a:defRPr>
            </a:lvl6pPr>
            <a:lvl7pPr>
              <a:buClr>
                <a:schemeClr val="tx2"/>
              </a:buClr>
              <a:defRPr>
                <a:solidFill>
                  <a:schemeClr val="bg1"/>
                </a:solidFill>
              </a:defRPr>
            </a:lvl7pPr>
            <a:lvl8pPr>
              <a:buClr>
                <a:schemeClr val="tx2"/>
              </a:buClr>
              <a:defRPr>
                <a:solidFill>
                  <a:schemeClr val="bg1"/>
                </a:solidFill>
              </a:defRPr>
            </a:lvl8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Sixième niveau</a:t>
            </a:r>
          </a:p>
          <a:p>
            <a:pPr lvl="6"/>
            <a:r>
              <a:rPr lang="fr-FR" dirty="0"/>
              <a:t>Septième niveau</a:t>
            </a:r>
          </a:p>
          <a:p>
            <a:pPr lvl="7"/>
            <a:r>
              <a:rPr lang="fr-FR" dirty="0"/>
              <a:t>Huitième niveau</a:t>
            </a:r>
          </a:p>
        </p:txBody>
      </p:sp>
      <p:pic>
        <p:nvPicPr>
          <p:cNvPr id="9" name="Graphique 8">
            <a:extLst>
              <a:ext uri="{FF2B5EF4-FFF2-40B4-BE49-F238E27FC236}">
                <a16:creationId xmlns:a16="http://schemas.microsoft.com/office/drawing/2014/main" id="{11DCFABD-A43C-8C46-BD3D-7F9E9FC0AAFB}"/>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95473" y="8855095"/>
            <a:ext cx="1516862" cy="426617"/>
          </a:xfrm>
          <a:prstGeom prst="rect">
            <a:avLst/>
          </a:prstGeom>
        </p:spPr>
      </p:pic>
      <p:sp>
        <p:nvSpPr>
          <p:cNvPr id="3" name="Espace réservé de la date 2">
            <a:extLst>
              <a:ext uri="{FF2B5EF4-FFF2-40B4-BE49-F238E27FC236}">
                <a16:creationId xmlns:a16="http://schemas.microsoft.com/office/drawing/2014/main" id="{40AFACA4-48FF-DE4D-B810-E1603B87FAF3}"/>
              </a:ext>
            </a:extLst>
          </p:cNvPr>
          <p:cNvSpPr>
            <a:spLocks noGrp="1"/>
          </p:cNvSpPr>
          <p:nvPr>
            <p:ph type="dt" sz="half" idx="14"/>
          </p:nvPr>
        </p:nvSpPr>
        <p:spPr/>
        <p:txBody>
          <a:bodyPr/>
          <a:lstStyle>
            <a:lvl1pPr>
              <a:defRPr>
                <a:solidFill>
                  <a:schemeClr val="bg1"/>
                </a:solidFill>
              </a:defRPr>
            </a:lvl1pPr>
          </a:lstStyle>
          <a:p>
            <a:fld id="{AE104B5C-D9FE-4D48-964A-DE918163135E}" type="datetime6">
              <a:rPr lang="fr-FR" smtClean="0"/>
              <a:t>janvier 25</a:t>
            </a:fld>
            <a:endParaRPr lang="fr-FR" dirty="0"/>
          </a:p>
        </p:txBody>
      </p:sp>
    </p:spTree>
    <p:extLst>
      <p:ext uri="{BB962C8B-B14F-4D97-AF65-F5344CB8AC3E}">
        <p14:creationId xmlns:p14="http://schemas.microsoft.com/office/powerpoint/2010/main" val="2857458203"/>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colonnes, fond ble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CFDA013-2C32-0E40-8973-C9718EF35188}"/>
              </a:ext>
            </a:extLst>
          </p:cNvPr>
          <p:cNvSpPr/>
          <p:nvPr userDrawn="1"/>
        </p:nvSpPr>
        <p:spPr>
          <a:xfrm>
            <a:off x="323999" y="323999"/>
            <a:ext cx="16704000" cy="9108000"/>
          </a:xfrm>
          <a:prstGeom prst="rect">
            <a:avLst/>
          </a:prstGeom>
          <a:gradFill flip="none" rotWithShape="1">
            <a:gsLst>
              <a:gs pos="70000">
                <a:srgbClr val="69A9D8"/>
              </a:gs>
              <a:gs pos="0">
                <a:schemeClr val="bg2"/>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lvl1pPr>
              <a:defRPr b="1">
                <a:solidFill>
                  <a:schemeClr val="bg2">
                    <a:lumMod val="40000"/>
                    <a:lumOff val="60000"/>
                  </a:schemeClr>
                </a:solidFill>
              </a:defRPr>
            </a:lvl1pPr>
          </a:lstStyle>
          <a:p>
            <a:r>
              <a:rPr lang="fr-FR"/>
              <a:t>Modifiez le style du titre</a:t>
            </a:r>
            <a:endParaRPr lang="fr-FR" dirty="0"/>
          </a:p>
        </p:txBody>
      </p:sp>
      <p:sp>
        <p:nvSpPr>
          <p:cNvPr id="8" name="Espace réservé du texte 7">
            <a:extLst>
              <a:ext uri="{FF2B5EF4-FFF2-40B4-BE49-F238E27FC236}">
                <a16:creationId xmlns:a16="http://schemas.microsoft.com/office/drawing/2014/main" id="{17526CB9-37EF-D249-8DA4-261E8471224F}"/>
              </a:ext>
            </a:extLst>
          </p:cNvPr>
          <p:cNvSpPr>
            <a:spLocks noGrp="1"/>
          </p:cNvSpPr>
          <p:nvPr>
            <p:ph type="body" sz="quarter" idx="13" hasCustomPrompt="1"/>
          </p:nvPr>
        </p:nvSpPr>
        <p:spPr>
          <a:xfrm>
            <a:off x="2209369" y="2164227"/>
            <a:ext cx="6465600" cy="4862870"/>
          </a:xfrm>
        </p:spPr>
        <p:txBody>
          <a:bodyPr>
            <a:spAutoFit/>
          </a:bodyPr>
          <a:lstStyle>
            <a:lvl1pPr>
              <a:defRPr>
                <a:solidFill>
                  <a:schemeClr val="tx2"/>
                </a:solidFill>
              </a:defRPr>
            </a:lvl1pPr>
            <a:lvl2pPr>
              <a:defRPr>
                <a:solidFill>
                  <a:schemeClr val="bg1"/>
                </a:solidFill>
              </a:defRPr>
            </a:lvl2pPr>
            <a:lvl3pPr>
              <a:buFontTx/>
              <a:buBlip>
                <a:blip r:embed="rId2">
                  <a:extLst>
                    <a:ext uri="{96DAC541-7B7A-43D3-8B79-37D633B846F1}">
                      <asvg:svgBlip xmlns:asvg="http://schemas.microsoft.com/office/drawing/2016/SVG/main" r:embed="rId3"/>
                    </a:ext>
                  </a:extLst>
                </a:blip>
              </a:buBlip>
              <a:defRPr>
                <a:solidFill>
                  <a:schemeClr val="bg1"/>
                </a:solidFill>
              </a:defRPr>
            </a:lvl3pPr>
            <a:lvl4pPr>
              <a:buClr>
                <a:schemeClr val="tx2"/>
              </a:buClr>
              <a:buFontTx/>
              <a:buBlip>
                <a:blip r:embed="rId4">
                  <a:extLst>
                    <a:ext uri="{96DAC541-7B7A-43D3-8B79-37D633B846F1}">
                      <asvg:svgBlip xmlns:asvg="http://schemas.microsoft.com/office/drawing/2016/SVG/main" r:embed="rId5"/>
                    </a:ext>
                  </a:extLst>
                </a:blip>
              </a:buBlip>
              <a:defRPr>
                <a:solidFill>
                  <a:schemeClr val="bg1"/>
                </a:solidFill>
              </a:defRPr>
            </a:lvl4pPr>
            <a:lvl5pPr>
              <a:buClr>
                <a:schemeClr val="tx2"/>
              </a:buClr>
              <a:defRPr>
                <a:solidFill>
                  <a:schemeClr val="bg1"/>
                </a:solidFill>
              </a:defRPr>
            </a:lvl5pPr>
            <a:lvl6pPr>
              <a:buClr>
                <a:schemeClr val="tx2"/>
              </a:buClr>
              <a:defRPr>
                <a:solidFill>
                  <a:schemeClr val="bg1"/>
                </a:solidFill>
              </a:defRPr>
            </a:lvl6pPr>
            <a:lvl7pPr>
              <a:buClr>
                <a:schemeClr val="tx2"/>
              </a:buClr>
              <a:defRPr>
                <a:solidFill>
                  <a:schemeClr val="bg1"/>
                </a:solidFill>
              </a:defRPr>
            </a:lvl7pPr>
            <a:lvl8pPr>
              <a:buClr>
                <a:schemeClr val="tx2"/>
              </a:buClr>
              <a:defRPr>
                <a:solidFill>
                  <a:schemeClr val="bg1"/>
                </a:solidFill>
              </a:defRPr>
            </a:lvl8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Sixième niveau</a:t>
            </a:r>
          </a:p>
          <a:p>
            <a:pPr lvl="6"/>
            <a:r>
              <a:rPr lang="fr-FR" dirty="0"/>
              <a:t>Septième niveau</a:t>
            </a:r>
          </a:p>
          <a:p>
            <a:pPr lvl="7"/>
            <a:r>
              <a:rPr lang="fr-FR" dirty="0"/>
              <a:t>Huitième niveau</a:t>
            </a:r>
          </a:p>
        </p:txBody>
      </p:sp>
      <p:pic>
        <p:nvPicPr>
          <p:cNvPr id="9" name="Graphique 8">
            <a:extLst>
              <a:ext uri="{FF2B5EF4-FFF2-40B4-BE49-F238E27FC236}">
                <a16:creationId xmlns:a16="http://schemas.microsoft.com/office/drawing/2014/main" id="{11DCFABD-A43C-8C46-BD3D-7F9E9FC0AAFB}"/>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95473" y="8855095"/>
            <a:ext cx="1516862" cy="426617"/>
          </a:xfrm>
          <a:prstGeom prst="rect">
            <a:avLst/>
          </a:prstGeom>
        </p:spPr>
      </p:pic>
      <p:sp>
        <p:nvSpPr>
          <p:cNvPr id="10" name="Espace réservé du texte 7">
            <a:extLst>
              <a:ext uri="{FF2B5EF4-FFF2-40B4-BE49-F238E27FC236}">
                <a16:creationId xmlns:a16="http://schemas.microsoft.com/office/drawing/2014/main" id="{4FB985DA-BFD6-CC42-AD4A-3463B416A8B5}"/>
              </a:ext>
            </a:extLst>
          </p:cNvPr>
          <p:cNvSpPr>
            <a:spLocks noGrp="1"/>
          </p:cNvSpPr>
          <p:nvPr>
            <p:ph type="body" sz="quarter" idx="14" hasCustomPrompt="1"/>
          </p:nvPr>
        </p:nvSpPr>
        <p:spPr>
          <a:xfrm>
            <a:off x="9598763" y="2164227"/>
            <a:ext cx="6465600" cy="4862870"/>
          </a:xfrm>
        </p:spPr>
        <p:txBody>
          <a:bodyPr>
            <a:spAutoFit/>
          </a:bodyPr>
          <a:lstStyle>
            <a:lvl1pPr>
              <a:defRPr>
                <a:solidFill>
                  <a:schemeClr val="tx2"/>
                </a:solidFill>
              </a:defRPr>
            </a:lvl1pPr>
            <a:lvl2pPr>
              <a:defRPr>
                <a:solidFill>
                  <a:schemeClr val="bg1"/>
                </a:solidFill>
              </a:defRPr>
            </a:lvl2pPr>
            <a:lvl3pPr>
              <a:buFontTx/>
              <a:buBlip>
                <a:blip r:embed="rId2">
                  <a:extLst>
                    <a:ext uri="{96DAC541-7B7A-43D3-8B79-37D633B846F1}">
                      <asvg:svgBlip xmlns:asvg="http://schemas.microsoft.com/office/drawing/2016/SVG/main" r:embed="rId3"/>
                    </a:ext>
                  </a:extLst>
                </a:blip>
              </a:buBlip>
              <a:defRPr>
                <a:solidFill>
                  <a:schemeClr val="bg1"/>
                </a:solidFill>
              </a:defRPr>
            </a:lvl3pPr>
            <a:lvl4pPr>
              <a:buClr>
                <a:schemeClr val="tx2"/>
              </a:buClr>
              <a:buFontTx/>
              <a:buBlip>
                <a:blip r:embed="rId4">
                  <a:extLst>
                    <a:ext uri="{96DAC541-7B7A-43D3-8B79-37D633B846F1}">
                      <asvg:svgBlip xmlns:asvg="http://schemas.microsoft.com/office/drawing/2016/SVG/main" r:embed="rId5"/>
                    </a:ext>
                  </a:extLst>
                </a:blip>
              </a:buBlip>
              <a:defRPr>
                <a:solidFill>
                  <a:schemeClr val="bg1"/>
                </a:solidFill>
              </a:defRPr>
            </a:lvl4pPr>
            <a:lvl5pPr>
              <a:buClr>
                <a:schemeClr val="tx2"/>
              </a:buClr>
              <a:defRPr>
                <a:solidFill>
                  <a:schemeClr val="bg1"/>
                </a:solidFill>
              </a:defRPr>
            </a:lvl5pPr>
            <a:lvl6pPr>
              <a:buClr>
                <a:schemeClr val="tx2"/>
              </a:buClr>
              <a:defRPr>
                <a:solidFill>
                  <a:schemeClr val="bg1"/>
                </a:solidFill>
              </a:defRPr>
            </a:lvl6pPr>
            <a:lvl7pPr>
              <a:buClr>
                <a:schemeClr val="tx2"/>
              </a:buClr>
              <a:defRPr>
                <a:solidFill>
                  <a:schemeClr val="bg1"/>
                </a:solidFill>
              </a:defRPr>
            </a:lvl7pPr>
            <a:lvl8pPr>
              <a:buClr>
                <a:schemeClr val="tx2"/>
              </a:buClr>
              <a:defRPr>
                <a:solidFill>
                  <a:schemeClr val="bg1"/>
                </a:solidFill>
              </a:defRPr>
            </a:lvl8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Sixième niveau</a:t>
            </a:r>
          </a:p>
          <a:p>
            <a:pPr lvl="6"/>
            <a:r>
              <a:rPr lang="fr-FR" dirty="0"/>
              <a:t>Septième niveau</a:t>
            </a:r>
          </a:p>
          <a:p>
            <a:pPr lvl="7"/>
            <a:r>
              <a:rPr lang="fr-FR" dirty="0"/>
              <a:t>Huitième niveau</a:t>
            </a:r>
          </a:p>
        </p:txBody>
      </p:sp>
      <p:sp>
        <p:nvSpPr>
          <p:cNvPr id="4" name="Espace réservé de la date 3">
            <a:extLst>
              <a:ext uri="{FF2B5EF4-FFF2-40B4-BE49-F238E27FC236}">
                <a16:creationId xmlns:a16="http://schemas.microsoft.com/office/drawing/2014/main" id="{4B8A03EF-F091-604C-821C-F7FEFEBC25AE}"/>
              </a:ext>
            </a:extLst>
          </p:cNvPr>
          <p:cNvSpPr>
            <a:spLocks noGrp="1"/>
          </p:cNvSpPr>
          <p:nvPr>
            <p:ph type="dt" sz="half" idx="15"/>
          </p:nvPr>
        </p:nvSpPr>
        <p:spPr/>
        <p:txBody>
          <a:bodyPr/>
          <a:lstStyle>
            <a:lvl1pPr>
              <a:defRPr>
                <a:solidFill>
                  <a:schemeClr val="bg1"/>
                </a:solidFill>
              </a:defRPr>
            </a:lvl1pPr>
          </a:lstStyle>
          <a:p>
            <a:fld id="{B4DB100A-879D-4F16-9E65-3E1C95CB6605}" type="datetime6">
              <a:rPr lang="fr-FR" smtClean="0"/>
              <a:t>janvier 25</a:t>
            </a:fld>
            <a:endParaRPr lang="fr-FR" dirty="0"/>
          </a:p>
        </p:txBody>
      </p:sp>
      <p:sp>
        <p:nvSpPr>
          <p:cNvPr id="11" name="Espace réservé du pied de page 10">
            <a:extLst>
              <a:ext uri="{FF2B5EF4-FFF2-40B4-BE49-F238E27FC236}">
                <a16:creationId xmlns:a16="http://schemas.microsoft.com/office/drawing/2014/main" id="{5A1B7B72-593B-8645-9A16-6E4A00C00EDD}"/>
              </a:ext>
            </a:extLst>
          </p:cNvPr>
          <p:cNvSpPr>
            <a:spLocks noGrp="1"/>
          </p:cNvSpPr>
          <p:nvPr>
            <p:ph type="ftr" sz="quarter" idx="16"/>
          </p:nvPr>
        </p:nvSpPr>
        <p:spPr/>
        <p:txBody>
          <a:bodyPr/>
          <a:lstStyle>
            <a:lvl1pPr>
              <a:defRPr>
                <a:solidFill>
                  <a:schemeClr val="bg1"/>
                </a:solidFill>
              </a:defRPr>
            </a:lvl1pPr>
          </a:lstStyle>
          <a:p>
            <a:r>
              <a:rPr lang="fr-FR"/>
              <a:t>Titre du PowerPoint</a:t>
            </a:r>
            <a:endParaRPr lang="fr-FR" dirty="0"/>
          </a:p>
        </p:txBody>
      </p:sp>
      <p:sp>
        <p:nvSpPr>
          <p:cNvPr id="12" name="Espace réservé du numéro de diapositive 11">
            <a:extLst>
              <a:ext uri="{FF2B5EF4-FFF2-40B4-BE49-F238E27FC236}">
                <a16:creationId xmlns:a16="http://schemas.microsoft.com/office/drawing/2014/main" id="{1B928F7B-D7DC-2B45-80C2-77D242DDECBF}"/>
              </a:ext>
            </a:extLst>
          </p:cNvPr>
          <p:cNvSpPr>
            <a:spLocks noGrp="1"/>
          </p:cNvSpPr>
          <p:nvPr>
            <p:ph type="sldNum" sz="quarter" idx="17"/>
          </p:nvPr>
        </p:nvSpPr>
        <p:spPr/>
        <p:txBody>
          <a:bodyPr/>
          <a:lstStyle>
            <a:lvl1pPr>
              <a:defRPr>
                <a:solidFill>
                  <a:schemeClr val="bg1"/>
                </a:solidFill>
              </a:defRPr>
            </a:lvl1pPr>
          </a:lstStyle>
          <a:p>
            <a:fld id="{D6CAF8E8-172B-4E70-9325-BA460E9DD579}" type="slidenum">
              <a:rPr lang="fr-FR" smtClean="0"/>
              <a:pPr/>
              <a:t>‹N°›</a:t>
            </a:fld>
            <a:endParaRPr lang="fr-FR" dirty="0"/>
          </a:p>
        </p:txBody>
      </p:sp>
    </p:spTree>
    <p:extLst>
      <p:ext uri="{BB962C8B-B14F-4D97-AF65-F5344CB8AC3E}">
        <p14:creationId xmlns:p14="http://schemas.microsoft.com/office/powerpoint/2010/main" val="23195006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lide de fin">
    <p:spTree>
      <p:nvGrpSpPr>
        <p:cNvPr id="1" name=""/>
        <p:cNvGrpSpPr/>
        <p:nvPr/>
      </p:nvGrpSpPr>
      <p:grpSpPr>
        <a:xfrm>
          <a:off x="0" y="0"/>
          <a:ext cx="0" cy="0"/>
          <a:chOff x="0" y="0"/>
          <a:chExt cx="0" cy="0"/>
        </a:xfrm>
      </p:grpSpPr>
      <p:pic>
        <p:nvPicPr>
          <p:cNvPr id="2" name="Espace réservé pour une image  14">
            <a:extLst>
              <a:ext uri="{FF2B5EF4-FFF2-40B4-BE49-F238E27FC236}">
                <a16:creationId xmlns:a16="http://schemas.microsoft.com/office/drawing/2014/main" id="{6B6DE230-1E52-5C96-0BC5-FC97DA6C769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04928" y="162282"/>
            <a:ext cx="16706850" cy="7000112"/>
          </a:xfrm>
          <a:prstGeom prst="rect">
            <a:avLst/>
          </a:prstGeom>
        </p:spPr>
      </p:pic>
      <p:sp>
        <p:nvSpPr>
          <p:cNvPr id="13" name="Rectangle 12">
            <a:extLst>
              <a:ext uri="{FF2B5EF4-FFF2-40B4-BE49-F238E27FC236}">
                <a16:creationId xmlns:a16="http://schemas.microsoft.com/office/drawing/2014/main" id="{AD0C8490-3234-4BB0-AE31-3B17BEADED78}"/>
              </a:ext>
            </a:extLst>
          </p:cNvPr>
          <p:cNvSpPr/>
          <p:nvPr userDrawn="1"/>
        </p:nvSpPr>
        <p:spPr>
          <a:xfrm>
            <a:off x="323999" y="323999"/>
            <a:ext cx="16704000" cy="4554388"/>
          </a:xfrm>
          <a:prstGeom prst="rect">
            <a:avLst/>
          </a:prstGeom>
          <a:gradFill flip="none" rotWithShape="1">
            <a:gsLst>
              <a:gs pos="0">
                <a:schemeClr val="tx2"/>
              </a:gs>
              <a:gs pos="100000">
                <a:schemeClr val="tx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 name="Image 4">
            <a:extLst>
              <a:ext uri="{FF2B5EF4-FFF2-40B4-BE49-F238E27FC236}">
                <a16:creationId xmlns:a16="http://schemas.microsoft.com/office/drawing/2014/main" id="{D5510C5C-5C65-4979-AB7C-8B11D56BB50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24000" y="745200"/>
            <a:ext cx="4090771" cy="4035902"/>
          </a:xfrm>
          <a:prstGeom prst="rect">
            <a:avLst/>
          </a:prstGeom>
        </p:spPr>
      </p:pic>
      <p:sp>
        <p:nvSpPr>
          <p:cNvPr id="15" name="Forme libre 14">
            <a:extLst>
              <a:ext uri="{FF2B5EF4-FFF2-40B4-BE49-F238E27FC236}">
                <a16:creationId xmlns:a16="http://schemas.microsoft.com/office/drawing/2014/main" id="{4EF62338-1D25-4846-A19C-66B2D950E97A}"/>
              </a:ext>
            </a:extLst>
          </p:cNvPr>
          <p:cNvSpPr/>
          <p:nvPr userDrawn="1"/>
        </p:nvSpPr>
        <p:spPr>
          <a:xfrm>
            <a:off x="-1" y="-1"/>
            <a:ext cx="17351377" cy="9756775"/>
          </a:xfrm>
          <a:custGeom>
            <a:avLst/>
            <a:gdLst>
              <a:gd name="connsiteX0" fmla="*/ 324000 w 17351377"/>
              <a:gd name="connsiteY0" fmla="*/ 324000 h 9756775"/>
              <a:gd name="connsiteX1" fmla="*/ 324000 w 17351377"/>
              <a:gd name="connsiteY1" fmla="*/ 7069278 h 9756775"/>
              <a:gd name="connsiteX2" fmla="*/ 17028001 w 17351377"/>
              <a:gd name="connsiteY2" fmla="*/ 7069278 h 9756775"/>
              <a:gd name="connsiteX3" fmla="*/ 17028001 w 17351377"/>
              <a:gd name="connsiteY3" fmla="*/ 324000 h 9756775"/>
              <a:gd name="connsiteX4" fmla="*/ 0 w 17351377"/>
              <a:gd name="connsiteY4" fmla="*/ 0 h 9756775"/>
              <a:gd name="connsiteX5" fmla="*/ 17351377 w 17351377"/>
              <a:gd name="connsiteY5" fmla="*/ 0 h 9756775"/>
              <a:gd name="connsiteX6" fmla="*/ 17351377 w 17351377"/>
              <a:gd name="connsiteY6" fmla="*/ 9756775 h 9756775"/>
              <a:gd name="connsiteX7" fmla="*/ 0 w 17351377"/>
              <a:gd name="connsiteY7" fmla="*/ 9756775 h 975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51377" h="9756775">
                <a:moveTo>
                  <a:pt x="324000" y="324000"/>
                </a:moveTo>
                <a:lnTo>
                  <a:pt x="324000" y="7069278"/>
                </a:lnTo>
                <a:lnTo>
                  <a:pt x="17028001" y="7069278"/>
                </a:lnTo>
                <a:lnTo>
                  <a:pt x="17028001" y="324000"/>
                </a:lnTo>
                <a:close/>
                <a:moveTo>
                  <a:pt x="0" y="0"/>
                </a:moveTo>
                <a:lnTo>
                  <a:pt x="17351377" y="0"/>
                </a:lnTo>
                <a:lnTo>
                  <a:pt x="17351377" y="9756775"/>
                </a:lnTo>
                <a:lnTo>
                  <a:pt x="0" y="97567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8" name="Espace réservé du texte 7">
            <a:extLst>
              <a:ext uri="{FF2B5EF4-FFF2-40B4-BE49-F238E27FC236}">
                <a16:creationId xmlns:a16="http://schemas.microsoft.com/office/drawing/2014/main" id="{17526CB9-37EF-D249-8DA4-261E8471224F}"/>
              </a:ext>
            </a:extLst>
          </p:cNvPr>
          <p:cNvSpPr>
            <a:spLocks noGrp="1"/>
          </p:cNvSpPr>
          <p:nvPr>
            <p:ph type="body" sz="quarter" idx="13" hasCustomPrompt="1"/>
          </p:nvPr>
        </p:nvSpPr>
        <p:spPr>
          <a:xfrm>
            <a:off x="2209370" y="5731232"/>
            <a:ext cx="13115297" cy="861774"/>
          </a:xfrm>
        </p:spPr>
        <p:txBody>
          <a:bodyPr>
            <a:spAutoFit/>
          </a:bodyPr>
          <a:lstStyle>
            <a:lvl1pPr algn="ctr">
              <a:spcBef>
                <a:spcPts val="0"/>
              </a:spcBef>
              <a:defRPr sz="4000">
                <a:solidFill>
                  <a:schemeClr val="bg1"/>
                </a:solidFill>
                <a:latin typeface="+mn-lt"/>
              </a:defRPr>
            </a:lvl1pPr>
            <a:lvl2pPr algn="ctr">
              <a:spcBef>
                <a:spcPts val="0"/>
              </a:spcBef>
              <a:defRPr sz="2000">
                <a:solidFill>
                  <a:schemeClr val="bg1"/>
                </a:solidFill>
                <a:latin typeface="+mn-lt"/>
              </a:defRPr>
            </a:lvl2pPr>
            <a:lvl3pPr marL="12700" indent="0" algn="ctr">
              <a:spcBef>
                <a:spcPts val="0"/>
              </a:spcBef>
              <a:buFont typeface="Arial" panose="020B0604020202020204" pitchFamily="34" charset="0"/>
              <a:buNone/>
              <a:tabLst/>
              <a:defRPr sz="2000">
                <a:solidFill>
                  <a:schemeClr val="bg1"/>
                </a:solidFill>
                <a:latin typeface="+mn-lt"/>
              </a:defRPr>
            </a:lvl3pPr>
            <a:lvl4pPr marL="12700" indent="0" algn="ctr">
              <a:spcBef>
                <a:spcPts val="0"/>
              </a:spcBef>
              <a:buNone/>
              <a:tabLst/>
              <a:defRPr sz="2000">
                <a:solidFill>
                  <a:schemeClr val="bg1"/>
                </a:solidFill>
                <a:latin typeface="+mn-lt"/>
              </a:defRPr>
            </a:lvl4pPr>
            <a:lvl5pPr marL="12700" indent="0" algn="ctr">
              <a:spcBef>
                <a:spcPts val="0"/>
              </a:spcBef>
              <a:buNone/>
              <a:tabLst/>
              <a:defRPr sz="2000">
                <a:solidFill>
                  <a:schemeClr val="bg1"/>
                </a:solidFill>
                <a:latin typeface="+mn-lt"/>
              </a:defRPr>
            </a:lvl5pPr>
            <a:lvl6pPr marL="12700" indent="0" algn="ctr">
              <a:spcBef>
                <a:spcPts val="0"/>
              </a:spcBef>
              <a:buNone/>
              <a:tabLst/>
              <a:defRPr sz="2000">
                <a:solidFill>
                  <a:schemeClr val="bg1"/>
                </a:solidFill>
                <a:latin typeface="+mn-lt"/>
              </a:defRPr>
            </a:lvl6pPr>
          </a:lstStyle>
          <a:p>
            <a:pPr lvl="0"/>
            <a:r>
              <a:rPr lang="fr-FR" dirty="0"/>
              <a:t>Merci !</a:t>
            </a:r>
          </a:p>
          <a:p>
            <a:pPr lvl="1"/>
            <a:r>
              <a:rPr lang="fr-FR" dirty="0"/>
              <a:t>Deuxième niveau</a:t>
            </a:r>
          </a:p>
        </p:txBody>
      </p:sp>
      <p:pic>
        <p:nvPicPr>
          <p:cNvPr id="9" name="Graphique 8">
            <a:extLst>
              <a:ext uri="{FF2B5EF4-FFF2-40B4-BE49-F238E27FC236}">
                <a16:creationId xmlns:a16="http://schemas.microsoft.com/office/drawing/2014/main" id="{E5F367AA-E707-B049-A63C-0A6361EFC13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080942" y="7162393"/>
            <a:ext cx="5154823" cy="1475860"/>
          </a:xfrm>
          <a:prstGeom prst="rect">
            <a:avLst/>
          </a:prstGeom>
        </p:spPr>
      </p:pic>
      <p:sp>
        <p:nvSpPr>
          <p:cNvPr id="10" name="Espace réservé du texte 7">
            <a:extLst>
              <a:ext uri="{FF2B5EF4-FFF2-40B4-BE49-F238E27FC236}">
                <a16:creationId xmlns:a16="http://schemas.microsoft.com/office/drawing/2014/main" id="{5A1DF86C-A501-E248-8B25-18D4F3924A5B}"/>
              </a:ext>
            </a:extLst>
          </p:cNvPr>
          <p:cNvSpPr>
            <a:spLocks noGrp="1"/>
          </p:cNvSpPr>
          <p:nvPr>
            <p:ph type="body" sz="quarter" idx="14" hasCustomPrompt="1"/>
          </p:nvPr>
        </p:nvSpPr>
        <p:spPr>
          <a:xfrm>
            <a:off x="322263" y="9200404"/>
            <a:ext cx="16706850" cy="221599"/>
          </a:xfrm>
        </p:spPr>
        <p:txBody>
          <a:bodyPr wrap="square">
            <a:spAutoFit/>
          </a:bodyPr>
          <a:lstStyle>
            <a:lvl1pPr algn="ctr">
              <a:spcBef>
                <a:spcPts val="0"/>
              </a:spcBef>
              <a:defRPr sz="1600" b="0">
                <a:solidFill>
                  <a:schemeClr val="tx2"/>
                </a:solidFill>
                <a:latin typeface="+mn-lt"/>
              </a:defRPr>
            </a:lvl1pPr>
            <a:lvl2pPr algn="ctr">
              <a:spcBef>
                <a:spcPts val="0"/>
              </a:spcBef>
              <a:defRPr sz="1600" b="0">
                <a:solidFill>
                  <a:schemeClr val="tx2"/>
                </a:solidFill>
                <a:latin typeface="+mn-lt"/>
              </a:defRPr>
            </a:lvl2pPr>
            <a:lvl3pPr marL="12700" indent="0" algn="ctr">
              <a:spcBef>
                <a:spcPts val="0"/>
              </a:spcBef>
              <a:buFont typeface="Arial" panose="020B0604020202020204" pitchFamily="34" charset="0"/>
              <a:buNone/>
              <a:tabLst/>
              <a:defRPr sz="2000">
                <a:solidFill>
                  <a:schemeClr val="bg1"/>
                </a:solidFill>
                <a:latin typeface="+mn-lt"/>
              </a:defRPr>
            </a:lvl3pPr>
            <a:lvl4pPr marL="12700" indent="0" algn="ctr">
              <a:spcBef>
                <a:spcPts val="0"/>
              </a:spcBef>
              <a:buNone/>
              <a:tabLst/>
              <a:defRPr sz="2000">
                <a:solidFill>
                  <a:schemeClr val="bg1"/>
                </a:solidFill>
                <a:latin typeface="+mn-lt"/>
              </a:defRPr>
            </a:lvl4pPr>
            <a:lvl5pPr marL="12700" indent="0" algn="ctr">
              <a:spcBef>
                <a:spcPts val="0"/>
              </a:spcBef>
              <a:buNone/>
              <a:tabLst/>
              <a:defRPr sz="2000">
                <a:solidFill>
                  <a:schemeClr val="bg1"/>
                </a:solidFill>
                <a:latin typeface="+mn-lt"/>
              </a:defRPr>
            </a:lvl5pPr>
            <a:lvl6pPr marL="12700" indent="0" algn="ctr">
              <a:spcBef>
                <a:spcPts val="0"/>
              </a:spcBef>
              <a:buNone/>
              <a:tabLst/>
              <a:defRPr sz="2000">
                <a:solidFill>
                  <a:schemeClr val="bg1"/>
                </a:solidFill>
                <a:latin typeface="+mn-lt"/>
              </a:defRPr>
            </a:lvl6pPr>
          </a:lstStyle>
          <a:p>
            <a:pPr lvl="0"/>
            <a:r>
              <a:rPr lang="fr-FR" dirty="0"/>
              <a:t>Adresse</a:t>
            </a:r>
          </a:p>
        </p:txBody>
      </p:sp>
      <p:sp>
        <p:nvSpPr>
          <p:cNvPr id="3" name="ZoneTexte 2">
            <a:extLst>
              <a:ext uri="{FF2B5EF4-FFF2-40B4-BE49-F238E27FC236}">
                <a16:creationId xmlns:a16="http://schemas.microsoft.com/office/drawing/2014/main" id="{DC3105AB-D7CD-4181-8286-D5DC09C13DEE}"/>
              </a:ext>
            </a:extLst>
          </p:cNvPr>
          <p:cNvSpPr txBox="1"/>
          <p:nvPr userDrawn="1"/>
        </p:nvSpPr>
        <p:spPr>
          <a:xfrm>
            <a:off x="4325937" y="2043960"/>
            <a:ext cx="8699500" cy="1538883"/>
          </a:xfrm>
          <a:prstGeom prst="rect">
            <a:avLst/>
          </a:prstGeom>
          <a:noFill/>
        </p:spPr>
        <p:txBody>
          <a:bodyPr wrap="square" lIns="0" tIns="0" rIns="0" bIns="0" rtlCol="0">
            <a:spAutoFit/>
          </a:bodyPr>
          <a:lstStyle/>
          <a:p>
            <a:pPr algn="ctr">
              <a:spcBef>
                <a:spcPts val="1200"/>
              </a:spcBef>
            </a:pPr>
            <a:r>
              <a:rPr kumimoji="0" lang="fr-FR" sz="5000" b="1" i="0" u="none" strike="noStrike" kern="1200" cap="none" spc="0" normalizeH="0" baseline="0" noProof="0">
                <a:ln>
                  <a:noFill/>
                </a:ln>
                <a:solidFill>
                  <a:prstClr val="white"/>
                </a:solidFill>
                <a:effectLst/>
                <a:uLnTx/>
                <a:uFillTx/>
                <a:latin typeface="BioRhyme"/>
                <a:ea typeface="+mj-ea"/>
                <a:cs typeface="+mj-cs"/>
              </a:rPr>
              <a:t>Ensemble,</a:t>
            </a:r>
            <a:br>
              <a:rPr kumimoji="0" lang="fr-FR" sz="5000" b="1" i="0" u="none" strike="noStrike" kern="1200" cap="none" spc="0" normalizeH="0" baseline="0" noProof="0">
                <a:ln>
                  <a:noFill/>
                </a:ln>
                <a:solidFill>
                  <a:prstClr val="white"/>
                </a:solidFill>
                <a:effectLst/>
                <a:uLnTx/>
                <a:uFillTx/>
                <a:latin typeface="BioRhyme"/>
                <a:ea typeface="+mj-ea"/>
                <a:cs typeface="+mj-cs"/>
              </a:rPr>
            </a:br>
            <a:r>
              <a:rPr kumimoji="0" lang="fr-FR" sz="5000" b="1" i="0" u="none" strike="noStrike" kern="1200" cap="none" spc="0" normalizeH="0" baseline="0" noProof="0">
                <a:ln>
                  <a:noFill/>
                </a:ln>
                <a:solidFill>
                  <a:prstClr val="white"/>
                </a:solidFill>
                <a:effectLst/>
                <a:uLnTx/>
                <a:uFillTx/>
                <a:latin typeface="BioRhyme"/>
                <a:ea typeface="+mj-ea"/>
                <a:cs typeface="+mj-cs"/>
              </a:rPr>
              <a:t>s’investir pour demain</a:t>
            </a:r>
            <a:endParaRPr lang="fr-FR" sz="3000" dirty="0" err="1">
              <a:solidFill>
                <a:schemeClr val="bg1"/>
              </a:solidFill>
            </a:endParaRPr>
          </a:p>
        </p:txBody>
      </p:sp>
    </p:spTree>
    <p:extLst>
      <p:ext uri="{BB962C8B-B14F-4D97-AF65-F5344CB8AC3E}">
        <p14:creationId xmlns:p14="http://schemas.microsoft.com/office/powerpoint/2010/main" val="2500708575"/>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ontact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FDCBEC0-74CD-FD4B-8A8D-B11E0ED2C52D}"/>
              </a:ext>
            </a:extLst>
          </p:cNvPr>
          <p:cNvSpPr/>
          <p:nvPr userDrawn="1"/>
        </p:nvSpPr>
        <p:spPr>
          <a:xfrm>
            <a:off x="323999" y="323999"/>
            <a:ext cx="16704000" cy="910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Graphique 14">
            <a:extLst>
              <a:ext uri="{FF2B5EF4-FFF2-40B4-BE49-F238E27FC236}">
                <a16:creationId xmlns:a16="http://schemas.microsoft.com/office/drawing/2014/main" id="{28CD74D3-4317-0146-926A-7099EB69A31B}"/>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9499" t="36035" r="30" b="461"/>
          <a:stretch/>
        </p:blipFill>
        <p:spPr>
          <a:xfrm>
            <a:off x="322263" y="323998"/>
            <a:ext cx="10107197" cy="9108000"/>
          </a:xfrm>
          <a:prstGeom prst="rect">
            <a:avLst/>
          </a:prstGeom>
        </p:spPr>
      </p:pic>
      <p:pic>
        <p:nvPicPr>
          <p:cNvPr id="6" name="Image 5">
            <a:extLst>
              <a:ext uri="{FF2B5EF4-FFF2-40B4-BE49-F238E27FC236}">
                <a16:creationId xmlns:a16="http://schemas.microsoft.com/office/drawing/2014/main" id="{45281F81-6EEA-F14B-A06F-6B22CC97259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28984" y="627419"/>
            <a:ext cx="4234564" cy="4885485"/>
          </a:xfrm>
          <a:prstGeom prst="rect">
            <a:avLst/>
          </a:prstGeom>
        </p:spPr>
      </p:pic>
      <p:sp>
        <p:nvSpPr>
          <p:cNvPr id="10" name="Espace réservé du texte 7">
            <a:extLst>
              <a:ext uri="{FF2B5EF4-FFF2-40B4-BE49-F238E27FC236}">
                <a16:creationId xmlns:a16="http://schemas.microsoft.com/office/drawing/2014/main" id="{5A1DF86C-A501-E248-8B25-18D4F3924A5B}"/>
              </a:ext>
            </a:extLst>
          </p:cNvPr>
          <p:cNvSpPr>
            <a:spLocks noGrp="1"/>
          </p:cNvSpPr>
          <p:nvPr>
            <p:ph type="body" sz="quarter" idx="14" hasCustomPrompt="1"/>
          </p:nvPr>
        </p:nvSpPr>
        <p:spPr>
          <a:xfrm>
            <a:off x="668740" y="9061858"/>
            <a:ext cx="16013896" cy="221599"/>
          </a:xfrm>
        </p:spPr>
        <p:txBody>
          <a:bodyPr wrap="square">
            <a:spAutoFit/>
          </a:bodyPr>
          <a:lstStyle>
            <a:lvl1pPr algn="ctr">
              <a:spcBef>
                <a:spcPts val="0"/>
              </a:spcBef>
              <a:defRPr sz="1600" b="0">
                <a:solidFill>
                  <a:schemeClr val="bg1"/>
                </a:solidFill>
                <a:latin typeface="+mn-lt"/>
              </a:defRPr>
            </a:lvl1pPr>
            <a:lvl2pPr algn="ctr">
              <a:spcBef>
                <a:spcPts val="0"/>
              </a:spcBef>
              <a:defRPr sz="1600" b="0">
                <a:solidFill>
                  <a:schemeClr val="tx2"/>
                </a:solidFill>
                <a:latin typeface="+mn-lt"/>
              </a:defRPr>
            </a:lvl2pPr>
            <a:lvl3pPr marL="12700" indent="0" algn="ctr">
              <a:spcBef>
                <a:spcPts val="0"/>
              </a:spcBef>
              <a:buFont typeface="Arial" panose="020B0604020202020204" pitchFamily="34" charset="0"/>
              <a:buNone/>
              <a:tabLst/>
              <a:defRPr sz="2000">
                <a:solidFill>
                  <a:schemeClr val="bg1"/>
                </a:solidFill>
                <a:latin typeface="+mn-lt"/>
              </a:defRPr>
            </a:lvl3pPr>
            <a:lvl4pPr marL="12700" indent="0" algn="ctr">
              <a:spcBef>
                <a:spcPts val="0"/>
              </a:spcBef>
              <a:buNone/>
              <a:tabLst/>
              <a:defRPr sz="2000">
                <a:solidFill>
                  <a:schemeClr val="bg1"/>
                </a:solidFill>
                <a:latin typeface="+mn-lt"/>
              </a:defRPr>
            </a:lvl4pPr>
            <a:lvl5pPr marL="12700" indent="0" algn="ctr">
              <a:spcBef>
                <a:spcPts val="0"/>
              </a:spcBef>
              <a:buNone/>
              <a:tabLst/>
              <a:defRPr sz="2000">
                <a:solidFill>
                  <a:schemeClr val="bg1"/>
                </a:solidFill>
                <a:latin typeface="+mn-lt"/>
              </a:defRPr>
            </a:lvl5pPr>
            <a:lvl6pPr marL="12700" indent="0" algn="ctr">
              <a:spcBef>
                <a:spcPts val="0"/>
              </a:spcBef>
              <a:buNone/>
              <a:tabLst/>
              <a:defRPr sz="2000">
                <a:solidFill>
                  <a:schemeClr val="bg1"/>
                </a:solidFill>
                <a:latin typeface="+mn-lt"/>
              </a:defRPr>
            </a:lvl6pPr>
          </a:lstStyle>
          <a:p>
            <a:pPr lvl="0"/>
            <a:r>
              <a:rPr lang="fr-FR" dirty="0"/>
              <a:t>Adresse</a:t>
            </a:r>
          </a:p>
        </p:txBody>
      </p:sp>
      <p:sp>
        <p:nvSpPr>
          <p:cNvPr id="8" name="Espace réservé du texte 7">
            <a:extLst>
              <a:ext uri="{FF2B5EF4-FFF2-40B4-BE49-F238E27FC236}">
                <a16:creationId xmlns:a16="http://schemas.microsoft.com/office/drawing/2014/main" id="{17526CB9-37EF-D249-8DA4-261E8471224F}"/>
              </a:ext>
            </a:extLst>
          </p:cNvPr>
          <p:cNvSpPr>
            <a:spLocks noGrp="1"/>
          </p:cNvSpPr>
          <p:nvPr>
            <p:ph type="body" sz="quarter" idx="13" hasCustomPrompt="1"/>
          </p:nvPr>
        </p:nvSpPr>
        <p:spPr>
          <a:xfrm>
            <a:off x="8675688" y="8069655"/>
            <a:ext cx="8006948" cy="553998"/>
          </a:xfrm>
        </p:spPr>
        <p:txBody>
          <a:bodyPr wrap="square">
            <a:spAutoFit/>
          </a:bodyPr>
          <a:lstStyle>
            <a:lvl1pPr algn="ctr">
              <a:spcBef>
                <a:spcPts val="0"/>
              </a:spcBef>
              <a:defRPr sz="4000">
                <a:solidFill>
                  <a:schemeClr val="bg1"/>
                </a:solidFill>
                <a:latin typeface="+mn-lt"/>
              </a:defRPr>
            </a:lvl1pPr>
            <a:lvl2pPr algn="ctr">
              <a:spcBef>
                <a:spcPts val="0"/>
              </a:spcBef>
              <a:defRPr sz="2000">
                <a:solidFill>
                  <a:schemeClr val="bg1"/>
                </a:solidFill>
                <a:latin typeface="+mn-lt"/>
              </a:defRPr>
            </a:lvl2pPr>
            <a:lvl3pPr marL="12700" indent="0" algn="ctr">
              <a:spcBef>
                <a:spcPts val="0"/>
              </a:spcBef>
              <a:buFont typeface="Arial" panose="020B0604020202020204" pitchFamily="34" charset="0"/>
              <a:buNone/>
              <a:tabLst/>
              <a:defRPr sz="2000">
                <a:solidFill>
                  <a:schemeClr val="bg1"/>
                </a:solidFill>
                <a:latin typeface="+mn-lt"/>
              </a:defRPr>
            </a:lvl3pPr>
            <a:lvl4pPr marL="12700" indent="0" algn="ctr">
              <a:spcBef>
                <a:spcPts val="0"/>
              </a:spcBef>
              <a:buNone/>
              <a:tabLst/>
              <a:defRPr sz="2000">
                <a:solidFill>
                  <a:schemeClr val="bg1"/>
                </a:solidFill>
                <a:latin typeface="+mn-lt"/>
              </a:defRPr>
            </a:lvl4pPr>
            <a:lvl5pPr marL="12700" indent="0" algn="ctr">
              <a:spcBef>
                <a:spcPts val="0"/>
              </a:spcBef>
              <a:buNone/>
              <a:tabLst/>
              <a:defRPr sz="2000">
                <a:solidFill>
                  <a:schemeClr val="bg1"/>
                </a:solidFill>
                <a:latin typeface="+mn-lt"/>
              </a:defRPr>
            </a:lvl5pPr>
            <a:lvl6pPr marL="12700" indent="0" algn="ctr">
              <a:spcBef>
                <a:spcPts val="0"/>
              </a:spcBef>
              <a:buNone/>
              <a:tabLst/>
              <a:defRPr sz="2000">
                <a:solidFill>
                  <a:schemeClr val="bg1"/>
                </a:solidFill>
                <a:latin typeface="+mn-lt"/>
              </a:defRPr>
            </a:lvl6pPr>
          </a:lstStyle>
          <a:p>
            <a:pPr lvl="0"/>
            <a:r>
              <a:rPr lang="fr-FR" dirty="0"/>
              <a:t>Merci !</a:t>
            </a:r>
          </a:p>
        </p:txBody>
      </p:sp>
      <p:sp>
        <p:nvSpPr>
          <p:cNvPr id="16" name="Espace réservé pour une image  15">
            <a:extLst>
              <a:ext uri="{FF2B5EF4-FFF2-40B4-BE49-F238E27FC236}">
                <a16:creationId xmlns:a16="http://schemas.microsoft.com/office/drawing/2014/main" id="{888B1465-41C7-8E47-9511-651EAFC0CB6E}"/>
              </a:ext>
            </a:extLst>
          </p:cNvPr>
          <p:cNvSpPr>
            <a:spLocks noGrp="1" noChangeAspect="1"/>
          </p:cNvSpPr>
          <p:nvPr>
            <p:ph type="pic" sz="quarter" idx="15" hasCustomPrompt="1"/>
          </p:nvPr>
        </p:nvSpPr>
        <p:spPr>
          <a:xfrm>
            <a:off x="11681498" y="996444"/>
            <a:ext cx="2054731" cy="2054731"/>
          </a:xfrm>
          <a:prstGeom prst="ellipse">
            <a:avLst/>
          </a:prstGeom>
        </p:spPr>
        <p:txBody>
          <a:bodyPr anchor="ctr" anchorCtr="0">
            <a:noAutofit/>
          </a:bodyPr>
          <a:lstStyle>
            <a:lvl1pPr algn="ctr">
              <a:defRPr sz="3000" b="0">
                <a:latin typeface="+mn-lt"/>
              </a:defRPr>
            </a:lvl1pPr>
          </a:lstStyle>
          <a:p>
            <a:r>
              <a:rPr lang="fr-FR" dirty="0"/>
              <a:t>Photo</a:t>
            </a:r>
          </a:p>
        </p:txBody>
      </p:sp>
      <p:sp>
        <p:nvSpPr>
          <p:cNvPr id="17" name="Espace réservé du texte 7">
            <a:extLst>
              <a:ext uri="{FF2B5EF4-FFF2-40B4-BE49-F238E27FC236}">
                <a16:creationId xmlns:a16="http://schemas.microsoft.com/office/drawing/2014/main" id="{4687764F-96E2-1B42-B699-16C23DDCECE2}"/>
              </a:ext>
            </a:extLst>
          </p:cNvPr>
          <p:cNvSpPr>
            <a:spLocks noGrp="1"/>
          </p:cNvSpPr>
          <p:nvPr>
            <p:ph type="body" sz="quarter" idx="16" hasCustomPrompt="1"/>
          </p:nvPr>
        </p:nvSpPr>
        <p:spPr>
          <a:xfrm>
            <a:off x="11178863" y="3341218"/>
            <a:ext cx="3060000" cy="207749"/>
          </a:xfrm>
        </p:spPr>
        <p:txBody>
          <a:bodyPr wrap="square">
            <a:spAutoFit/>
          </a:bodyPr>
          <a:lstStyle>
            <a:lvl1pPr algn="ctr">
              <a:spcBef>
                <a:spcPts val="600"/>
              </a:spcBef>
              <a:defRPr sz="1500" b="0">
                <a:solidFill>
                  <a:schemeClr val="bg1"/>
                </a:solidFill>
                <a:latin typeface="+mn-lt"/>
              </a:defRPr>
            </a:lvl1pPr>
            <a:lvl2pPr algn="ctr">
              <a:spcBef>
                <a:spcPts val="0"/>
              </a:spcBef>
              <a:defRPr sz="2000">
                <a:solidFill>
                  <a:schemeClr val="bg1"/>
                </a:solidFill>
                <a:latin typeface="+mn-lt"/>
              </a:defRPr>
            </a:lvl2pPr>
            <a:lvl3pPr marL="12700" indent="0" algn="ctr">
              <a:spcBef>
                <a:spcPts val="0"/>
              </a:spcBef>
              <a:buFont typeface="Arial" panose="020B0604020202020204" pitchFamily="34" charset="0"/>
              <a:buNone/>
              <a:tabLst/>
              <a:defRPr sz="2000">
                <a:solidFill>
                  <a:schemeClr val="bg1"/>
                </a:solidFill>
                <a:latin typeface="+mn-lt"/>
              </a:defRPr>
            </a:lvl3pPr>
            <a:lvl4pPr marL="12700" indent="0" algn="ctr">
              <a:spcBef>
                <a:spcPts val="0"/>
              </a:spcBef>
              <a:buNone/>
              <a:tabLst/>
              <a:defRPr sz="2000">
                <a:solidFill>
                  <a:schemeClr val="bg1"/>
                </a:solidFill>
                <a:latin typeface="+mn-lt"/>
              </a:defRPr>
            </a:lvl4pPr>
            <a:lvl5pPr marL="12700" indent="0" algn="ctr">
              <a:spcBef>
                <a:spcPts val="0"/>
              </a:spcBef>
              <a:buNone/>
              <a:tabLst/>
              <a:defRPr sz="2000">
                <a:solidFill>
                  <a:schemeClr val="bg1"/>
                </a:solidFill>
                <a:latin typeface="+mn-lt"/>
              </a:defRPr>
            </a:lvl5pPr>
            <a:lvl6pPr marL="12700" indent="0" algn="ctr">
              <a:spcBef>
                <a:spcPts val="0"/>
              </a:spcBef>
              <a:buNone/>
              <a:tabLst/>
              <a:defRPr sz="2000">
                <a:solidFill>
                  <a:schemeClr val="bg1"/>
                </a:solidFill>
                <a:latin typeface="+mn-lt"/>
              </a:defRPr>
            </a:lvl6pPr>
          </a:lstStyle>
          <a:p>
            <a:pPr lvl="0"/>
            <a:r>
              <a:rPr lang="fr-FR" dirty="0"/>
              <a:t>Prénom NOM</a:t>
            </a:r>
          </a:p>
        </p:txBody>
      </p:sp>
      <p:sp>
        <p:nvSpPr>
          <p:cNvPr id="20" name="Espace réservé pour une image  15">
            <a:extLst>
              <a:ext uri="{FF2B5EF4-FFF2-40B4-BE49-F238E27FC236}">
                <a16:creationId xmlns:a16="http://schemas.microsoft.com/office/drawing/2014/main" id="{94AFC6A6-9581-0842-978C-6EC36EFC78EF}"/>
              </a:ext>
            </a:extLst>
          </p:cNvPr>
          <p:cNvSpPr>
            <a:spLocks noGrp="1" noChangeAspect="1"/>
          </p:cNvSpPr>
          <p:nvPr>
            <p:ph type="pic" sz="quarter" idx="19" hasCustomPrompt="1"/>
          </p:nvPr>
        </p:nvSpPr>
        <p:spPr>
          <a:xfrm>
            <a:off x="9775824" y="4427467"/>
            <a:ext cx="2054731" cy="2054731"/>
          </a:xfrm>
          <a:prstGeom prst="ellipse">
            <a:avLst/>
          </a:prstGeom>
        </p:spPr>
        <p:txBody>
          <a:bodyPr anchor="ctr" anchorCtr="0">
            <a:noAutofit/>
          </a:bodyPr>
          <a:lstStyle>
            <a:lvl1pPr algn="ctr">
              <a:defRPr sz="3000" b="0">
                <a:latin typeface="+mn-lt"/>
              </a:defRPr>
            </a:lvl1pPr>
          </a:lstStyle>
          <a:p>
            <a:r>
              <a:rPr lang="fr-FR" dirty="0"/>
              <a:t>Photo</a:t>
            </a:r>
          </a:p>
        </p:txBody>
      </p:sp>
      <p:sp>
        <p:nvSpPr>
          <p:cNvPr id="21" name="Espace réservé du texte 7">
            <a:extLst>
              <a:ext uri="{FF2B5EF4-FFF2-40B4-BE49-F238E27FC236}">
                <a16:creationId xmlns:a16="http://schemas.microsoft.com/office/drawing/2014/main" id="{E82A6B49-9069-FA42-8323-910BF2D7609A}"/>
              </a:ext>
            </a:extLst>
          </p:cNvPr>
          <p:cNvSpPr>
            <a:spLocks noGrp="1"/>
          </p:cNvSpPr>
          <p:nvPr>
            <p:ph type="body" sz="quarter" idx="20" hasCustomPrompt="1"/>
          </p:nvPr>
        </p:nvSpPr>
        <p:spPr>
          <a:xfrm>
            <a:off x="9274162" y="6772241"/>
            <a:ext cx="3060000" cy="207749"/>
          </a:xfrm>
        </p:spPr>
        <p:txBody>
          <a:bodyPr wrap="square">
            <a:spAutoFit/>
          </a:bodyPr>
          <a:lstStyle>
            <a:lvl1pPr algn="ctr">
              <a:spcBef>
                <a:spcPts val="600"/>
              </a:spcBef>
              <a:defRPr sz="1500" b="0">
                <a:solidFill>
                  <a:schemeClr val="bg1"/>
                </a:solidFill>
                <a:latin typeface="+mn-lt"/>
              </a:defRPr>
            </a:lvl1pPr>
            <a:lvl2pPr algn="ctr">
              <a:spcBef>
                <a:spcPts val="0"/>
              </a:spcBef>
              <a:defRPr sz="2000">
                <a:solidFill>
                  <a:schemeClr val="bg1"/>
                </a:solidFill>
                <a:latin typeface="+mn-lt"/>
              </a:defRPr>
            </a:lvl2pPr>
            <a:lvl3pPr marL="12700" indent="0" algn="ctr">
              <a:spcBef>
                <a:spcPts val="0"/>
              </a:spcBef>
              <a:buFont typeface="Arial" panose="020B0604020202020204" pitchFamily="34" charset="0"/>
              <a:buNone/>
              <a:tabLst/>
              <a:defRPr sz="2000">
                <a:solidFill>
                  <a:schemeClr val="bg1"/>
                </a:solidFill>
                <a:latin typeface="+mn-lt"/>
              </a:defRPr>
            </a:lvl3pPr>
            <a:lvl4pPr marL="12700" indent="0" algn="ctr">
              <a:spcBef>
                <a:spcPts val="0"/>
              </a:spcBef>
              <a:buNone/>
              <a:tabLst/>
              <a:defRPr sz="2000">
                <a:solidFill>
                  <a:schemeClr val="bg1"/>
                </a:solidFill>
                <a:latin typeface="+mn-lt"/>
              </a:defRPr>
            </a:lvl4pPr>
            <a:lvl5pPr marL="12700" indent="0" algn="ctr">
              <a:spcBef>
                <a:spcPts val="0"/>
              </a:spcBef>
              <a:buNone/>
              <a:tabLst/>
              <a:defRPr sz="2000">
                <a:solidFill>
                  <a:schemeClr val="bg1"/>
                </a:solidFill>
                <a:latin typeface="+mn-lt"/>
              </a:defRPr>
            </a:lvl5pPr>
            <a:lvl6pPr marL="12700" indent="0" algn="ctr">
              <a:spcBef>
                <a:spcPts val="0"/>
              </a:spcBef>
              <a:buNone/>
              <a:tabLst/>
              <a:defRPr sz="2000">
                <a:solidFill>
                  <a:schemeClr val="bg1"/>
                </a:solidFill>
                <a:latin typeface="+mn-lt"/>
              </a:defRPr>
            </a:lvl6pPr>
          </a:lstStyle>
          <a:p>
            <a:pPr lvl="0"/>
            <a:r>
              <a:rPr lang="fr-FR" dirty="0"/>
              <a:t>Prénom NOM</a:t>
            </a:r>
          </a:p>
        </p:txBody>
      </p:sp>
      <p:sp>
        <p:nvSpPr>
          <p:cNvPr id="22" name="Espace réservé pour une image  15">
            <a:extLst>
              <a:ext uri="{FF2B5EF4-FFF2-40B4-BE49-F238E27FC236}">
                <a16:creationId xmlns:a16="http://schemas.microsoft.com/office/drawing/2014/main" id="{BF04334D-C444-034A-A98C-5564C9A3533A}"/>
              </a:ext>
            </a:extLst>
          </p:cNvPr>
          <p:cNvSpPr>
            <a:spLocks noGrp="1" noChangeAspect="1"/>
          </p:cNvSpPr>
          <p:nvPr>
            <p:ph type="pic" sz="quarter" idx="21" hasCustomPrompt="1"/>
          </p:nvPr>
        </p:nvSpPr>
        <p:spPr>
          <a:xfrm>
            <a:off x="13587173" y="4427467"/>
            <a:ext cx="2054731" cy="2054731"/>
          </a:xfrm>
          <a:prstGeom prst="ellipse">
            <a:avLst/>
          </a:prstGeom>
        </p:spPr>
        <p:txBody>
          <a:bodyPr anchor="ctr" anchorCtr="0">
            <a:noAutofit/>
          </a:bodyPr>
          <a:lstStyle>
            <a:lvl1pPr algn="ctr">
              <a:defRPr sz="3000" b="0">
                <a:latin typeface="+mn-lt"/>
              </a:defRPr>
            </a:lvl1pPr>
          </a:lstStyle>
          <a:p>
            <a:r>
              <a:rPr lang="fr-FR" dirty="0"/>
              <a:t>Photo</a:t>
            </a:r>
          </a:p>
        </p:txBody>
      </p:sp>
      <p:sp>
        <p:nvSpPr>
          <p:cNvPr id="23" name="Espace réservé du texte 7">
            <a:extLst>
              <a:ext uri="{FF2B5EF4-FFF2-40B4-BE49-F238E27FC236}">
                <a16:creationId xmlns:a16="http://schemas.microsoft.com/office/drawing/2014/main" id="{030F9178-B59D-F544-955B-D8FF271E4546}"/>
              </a:ext>
            </a:extLst>
          </p:cNvPr>
          <p:cNvSpPr>
            <a:spLocks noGrp="1"/>
          </p:cNvSpPr>
          <p:nvPr>
            <p:ph type="body" sz="quarter" idx="22" hasCustomPrompt="1"/>
          </p:nvPr>
        </p:nvSpPr>
        <p:spPr>
          <a:xfrm>
            <a:off x="13084538" y="6772241"/>
            <a:ext cx="3060000" cy="207749"/>
          </a:xfrm>
        </p:spPr>
        <p:txBody>
          <a:bodyPr wrap="square">
            <a:spAutoFit/>
          </a:bodyPr>
          <a:lstStyle>
            <a:lvl1pPr algn="ctr">
              <a:spcBef>
                <a:spcPts val="600"/>
              </a:spcBef>
              <a:defRPr sz="1500" b="0">
                <a:solidFill>
                  <a:schemeClr val="bg1"/>
                </a:solidFill>
                <a:latin typeface="+mn-lt"/>
              </a:defRPr>
            </a:lvl1pPr>
            <a:lvl2pPr algn="ctr">
              <a:spcBef>
                <a:spcPts val="0"/>
              </a:spcBef>
              <a:defRPr sz="2000">
                <a:solidFill>
                  <a:schemeClr val="bg1"/>
                </a:solidFill>
                <a:latin typeface="+mn-lt"/>
              </a:defRPr>
            </a:lvl2pPr>
            <a:lvl3pPr marL="12700" indent="0" algn="ctr">
              <a:spcBef>
                <a:spcPts val="0"/>
              </a:spcBef>
              <a:buFont typeface="Arial" panose="020B0604020202020204" pitchFamily="34" charset="0"/>
              <a:buNone/>
              <a:tabLst/>
              <a:defRPr sz="2000">
                <a:solidFill>
                  <a:schemeClr val="bg1"/>
                </a:solidFill>
                <a:latin typeface="+mn-lt"/>
              </a:defRPr>
            </a:lvl3pPr>
            <a:lvl4pPr marL="12700" indent="0" algn="ctr">
              <a:spcBef>
                <a:spcPts val="0"/>
              </a:spcBef>
              <a:buNone/>
              <a:tabLst/>
              <a:defRPr sz="2000">
                <a:solidFill>
                  <a:schemeClr val="bg1"/>
                </a:solidFill>
                <a:latin typeface="+mn-lt"/>
              </a:defRPr>
            </a:lvl4pPr>
            <a:lvl5pPr marL="12700" indent="0" algn="ctr">
              <a:spcBef>
                <a:spcPts val="0"/>
              </a:spcBef>
              <a:buNone/>
              <a:tabLst/>
              <a:defRPr sz="2000">
                <a:solidFill>
                  <a:schemeClr val="bg1"/>
                </a:solidFill>
                <a:latin typeface="+mn-lt"/>
              </a:defRPr>
            </a:lvl5pPr>
            <a:lvl6pPr marL="12700" indent="0" algn="ctr">
              <a:spcBef>
                <a:spcPts val="0"/>
              </a:spcBef>
              <a:buNone/>
              <a:tabLst/>
              <a:defRPr sz="2000">
                <a:solidFill>
                  <a:schemeClr val="bg1"/>
                </a:solidFill>
                <a:latin typeface="+mn-lt"/>
              </a:defRPr>
            </a:lvl6pPr>
          </a:lstStyle>
          <a:p>
            <a:pPr lvl="0"/>
            <a:r>
              <a:rPr lang="fr-FR" dirty="0"/>
              <a:t>Prénom NOM</a:t>
            </a:r>
          </a:p>
        </p:txBody>
      </p:sp>
    </p:spTree>
    <p:extLst>
      <p:ext uri="{BB962C8B-B14F-4D97-AF65-F5344CB8AC3E}">
        <p14:creationId xmlns:p14="http://schemas.microsoft.com/office/powerpoint/2010/main" val="341223826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Ouverture Couleu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445F97D-1E62-C249-BFD5-782AFF16B636}"/>
              </a:ext>
            </a:extLst>
          </p:cNvPr>
          <p:cNvSpPr/>
          <p:nvPr userDrawn="1"/>
        </p:nvSpPr>
        <p:spPr>
          <a:xfrm>
            <a:off x="323999" y="323999"/>
            <a:ext cx="16704000" cy="9108000"/>
          </a:xfrm>
          <a:prstGeom prst="rect">
            <a:avLst/>
          </a:prstGeom>
          <a:gradFill flip="none" rotWithShape="1">
            <a:gsLst>
              <a:gs pos="70000">
                <a:srgbClr val="69A9D8"/>
              </a:gs>
              <a:gs pos="0">
                <a:schemeClr val="bg2"/>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Graphique 13">
            <a:extLst>
              <a:ext uri="{FF2B5EF4-FFF2-40B4-BE49-F238E27FC236}">
                <a16:creationId xmlns:a16="http://schemas.microsoft.com/office/drawing/2014/main" id="{661D3EE5-C74C-6246-8FFF-3D7A176671B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578" r="596" b="55466"/>
          <a:stretch/>
        </p:blipFill>
        <p:spPr>
          <a:xfrm>
            <a:off x="2770497" y="3127639"/>
            <a:ext cx="14256880" cy="6304360"/>
          </a:xfrm>
          <a:prstGeom prst="rect">
            <a:avLst/>
          </a:prstGeom>
        </p:spPr>
      </p:pic>
      <p:sp>
        <p:nvSpPr>
          <p:cNvPr id="2" name="Titre 1"/>
          <p:cNvSpPr>
            <a:spLocks noGrp="1"/>
          </p:cNvSpPr>
          <p:nvPr>
            <p:ph type="title" hasCustomPrompt="1"/>
          </p:nvPr>
        </p:nvSpPr>
        <p:spPr>
          <a:xfrm>
            <a:off x="2273301" y="2075136"/>
            <a:ext cx="13791062" cy="923330"/>
          </a:xfrm>
        </p:spPr>
        <p:txBody>
          <a:bodyPr anchor="t" anchorCtr="0"/>
          <a:lstStyle>
            <a:lvl1pPr>
              <a:defRPr sz="6000" b="1" cap="none" baseline="0">
                <a:solidFill>
                  <a:schemeClr val="bg1"/>
                </a:solidFill>
              </a:defRPr>
            </a:lvl1pPr>
          </a:lstStyle>
          <a:p>
            <a:r>
              <a:rPr lang="fr-FR" dirty="0"/>
              <a:t>Titre du chapitre</a:t>
            </a:r>
          </a:p>
        </p:txBody>
      </p:sp>
      <p:sp>
        <p:nvSpPr>
          <p:cNvPr id="3" name="Espace réservé du texte 2"/>
          <p:cNvSpPr>
            <a:spLocks noGrp="1"/>
          </p:cNvSpPr>
          <p:nvPr>
            <p:ph type="body" idx="1" hasCustomPrompt="1"/>
          </p:nvPr>
        </p:nvSpPr>
        <p:spPr>
          <a:xfrm>
            <a:off x="3098800" y="3112766"/>
            <a:ext cx="12965562" cy="569387"/>
          </a:xfrm>
        </p:spPr>
        <p:txBody>
          <a:bodyPr/>
          <a:lstStyle>
            <a:lvl1pPr marL="0" indent="0">
              <a:buNone/>
              <a:defRPr sz="40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Sous-titre</a:t>
            </a:r>
          </a:p>
        </p:txBody>
      </p:sp>
      <p:sp>
        <p:nvSpPr>
          <p:cNvPr id="5" name="Espace réservé du pied de page 4"/>
          <p:cNvSpPr>
            <a:spLocks noGrp="1"/>
          </p:cNvSpPr>
          <p:nvPr>
            <p:ph type="ftr" sz="quarter" idx="11"/>
          </p:nvPr>
        </p:nvSpPr>
        <p:spPr/>
        <p:txBody>
          <a:bodyPr/>
          <a:lstStyle>
            <a:lvl1pPr>
              <a:defRPr>
                <a:solidFill>
                  <a:schemeClr val="bg1"/>
                </a:solidFill>
              </a:defRPr>
            </a:lvl1pPr>
          </a:lstStyle>
          <a:p>
            <a:r>
              <a:rPr lang="fr-FR">
                <a:solidFill>
                  <a:schemeClr val="bg1"/>
                </a:solidFill>
              </a:rPr>
              <a:t>Titre du PowerPoint - Septembre 2021</a:t>
            </a: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D6CAF8E8-172B-4E70-9325-BA460E9DD579}" type="slidenum">
              <a:rPr lang="fr-FR" smtClean="0"/>
              <a:pPr/>
              <a:t>‹N°›</a:t>
            </a:fld>
            <a:endParaRPr lang="fr-FR"/>
          </a:p>
        </p:txBody>
      </p:sp>
      <p:pic>
        <p:nvPicPr>
          <p:cNvPr id="13" name="Graphique 12">
            <a:extLst>
              <a:ext uri="{FF2B5EF4-FFF2-40B4-BE49-F238E27FC236}">
                <a16:creationId xmlns:a16="http://schemas.microsoft.com/office/drawing/2014/main" id="{300EBCF5-1DA8-8F46-BF19-FAAC8DBDD2C0}"/>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95473" y="8855095"/>
            <a:ext cx="1516862" cy="426617"/>
          </a:xfrm>
          <a:prstGeom prst="rect">
            <a:avLst/>
          </a:prstGeom>
        </p:spPr>
      </p:pic>
    </p:spTree>
    <p:extLst>
      <p:ext uri="{BB962C8B-B14F-4D97-AF65-F5344CB8AC3E}">
        <p14:creationId xmlns:p14="http://schemas.microsoft.com/office/powerpoint/2010/main" val="91884435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1"/>
            </a:lvl1pPr>
          </a:lstStyle>
          <a:p>
            <a:r>
              <a:rPr lang="fr-FR" dirty="0"/>
              <a:t>Modifiez le style du titre</a:t>
            </a:r>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D6CAF8E8-172B-4E70-9325-BA460E9DD579}" type="slidenum">
              <a:rPr lang="fr-FR" smtClean="0"/>
              <a:t>‹N°›</a:t>
            </a:fld>
            <a:endParaRPr lang="fr-FR"/>
          </a:p>
        </p:txBody>
      </p:sp>
      <p:sp>
        <p:nvSpPr>
          <p:cNvPr id="8" name="Espace réservé du texte 7">
            <a:extLst>
              <a:ext uri="{FF2B5EF4-FFF2-40B4-BE49-F238E27FC236}">
                <a16:creationId xmlns:a16="http://schemas.microsoft.com/office/drawing/2014/main" id="{17526CB9-37EF-D249-8DA4-261E8471224F}"/>
              </a:ext>
            </a:extLst>
          </p:cNvPr>
          <p:cNvSpPr>
            <a:spLocks noGrp="1"/>
          </p:cNvSpPr>
          <p:nvPr>
            <p:ph type="body" sz="quarter" idx="13" hasCustomPrompt="1"/>
          </p:nvPr>
        </p:nvSpPr>
        <p:spPr>
          <a:xfrm>
            <a:off x="2209370" y="2164227"/>
            <a:ext cx="13115297" cy="3631763"/>
          </a:xfrm>
        </p:spPr>
        <p:txBody>
          <a:bodyPr>
            <a:spAutoFit/>
          </a:body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Sixième niveau</a:t>
            </a:r>
          </a:p>
        </p:txBody>
      </p:sp>
    </p:spTree>
    <p:extLst>
      <p:ext uri="{BB962C8B-B14F-4D97-AF65-F5344CB8AC3E}">
        <p14:creationId xmlns:p14="http://schemas.microsoft.com/office/powerpoint/2010/main" val="63415214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 Image">
    <p:spTree>
      <p:nvGrpSpPr>
        <p:cNvPr id="1" name=""/>
        <p:cNvGrpSpPr/>
        <p:nvPr/>
      </p:nvGrpSpPr>
      <p:grpSpPr>
        <a:xfrm>
          <a:off x="0" y="0"/>
          <a:ext cx="0" cy="0"/>
          <a:chOff x="0" y="0"/>
          <a:chExt cx="0" cy="0"/>
        </a:xfrm>
      </p:grpSpPr>
      <p:sp>
        <p:nvSpPr>
          <p:cNvPr id="9" name="Espace réservé pour une image  8">
            <a:extLst>
              <a:ext uri="{FF2B5EF4-FFF2-40B4-BE49-F238E27FC236}">
                <a16:creationId xmlns:a16="http://schemas.microsoft.com/office/drawing/2014/main" id="{8A67E93C-0221-2440-A1B7-2CC0C67803F4}"/>
              </a:ext>
            </a:extLst>
          </p:cNvPr>
          <p:cNvSpPr>
            <a:spLocks noGrp="1"/>
          </p:cNvSpPr>
          <p:nvPr>
            <p:ph type="pic" sz="quarter" idx="14" hasCustomPrompt="1"/>
          </p:nvPr>
        </p:nvSpPr>
        <p:spPr>
          <a:xfrm>
            <a:off x="9164638" y="323999"/>
            <a:ext cx="7862738" cy="9108000"/>
          </a:xfrm>
        </p:spPr>
        <p:txBody>
          <a:bodyPr>
            <a:noAutofit/>
          </a:bodyPr>
          <a:lstStyle>
            <a:lvl1pPr>
              <a:defRPr b="0">
                <a:latin typeface="+mn-lt"/>
              </a:defRPr>
            </a:lvl1pPr>
          </a:lstStyle>
          <a:p>
            <a:r>
              <a:rPr lang="fr-FR" dirty="0"/>
              <a:t>Image</a:t>
            </a:r>
          </a:p>
        </p:txBody>
      </p:sp>
      <p:sp>
        <p:nvSpPr>
          <p:cNvPr id="2" name="Titre 1"/>
          <p:cNvSpPr>
            <a:spLocks noGrp="1"/>
          </p:cNvSpPr>
          <p:nvPr>
            <p:ph type="title"/>
          </p:nvPr>
        </p:nvSpPr>
        <p:spPr>
          <a:xfrm>
            <a:off x="529064" y="445571"/>
            <a:ext cx="8146624" cy="461665"/>
          </a:xfrm>
        </p:spPr>
        <p:txBody>
          <a:bodyPr/>
          <a:lstStyle>
            <a:lvl1pPr>
              <a:defRPr b="1"/>
            </a:lvl1pPr>
          </a:lstStyle>
          <a:p>
            <a:r>
              <a:rPr lang="fr-FR" dirty="0"/>
              <a:t>Modifiez le style du titre</a:t>
            </a:r>
          </a:p>
        </p:txBody>
      </p:sp>
      <p:sp>
        <p:nvSpPr>
          <p:cNvPr id="5" name="Espace réservé du pied de page 4"/>
          <p:cNvSpPr>
            <a:spLocks noGrp="1"/>
          </p:cNvSpPr>
          <p:nvPr>
            <p:ph type="ftr" sz="quarter" idx="11"/>
          </p:nvPr>
        </p:nvSpPr>
        <p:spPr/>
        <p:txBody>
          <a:bodyPr/>
          <a:lstStyle/>
          <a:p>
            <a:r>
              <a:rPr lang="fr-FR"/>
              <a:t>Titre du PowerPoint - Septembre 2021</a:t>
            </a:r>
          </a:p>
        </p:txBody>
      </p:sp>
      <p:sp>
        <p:nvSpPr>
          <p:cNvPr id="6" name="Espace réservé du numéro de diapositive 5"/>
          <p:cNvSpPr>
            <a:spLocks noGrp="1"/>
          </p:cNvSpPr>
          <p:nvPr>
            <p:ph type="sldNum" sz="quarter" idx="12"/>
          </p:nvPr>
        </p:nvSpPr>
        <p:spPr/>
        <p:txBody>
          <a:bodyPr/>
          <a:lstStyle/>
          <a:p>
            <a:fld id="{D6CAF8E8-172B-4E70-9325-BA460E9DD579}" type="slidenum">
              <a:rPr lang="fr-FR" smtClean="0"/>
              <a:t>‹N°›</a:t>
            </a:fld>
            <a:endParaRPr lang="fr-FR"/>
          </a:p>
        </p:txBody>
      </p:sp>
      <p:sp>
        <p:nvSpPr>
          <p:cNvPr id="8" name="Espace réservé du texte 7">
            <a:extLst>
              <a:ext uri="{FF2B5EF4-FFF2-40B4-BE49-F238E27FC236}">
                <a16:creationId xmlns:a16="http://schemas.microsoft.com/office/drawing/2014/main" id="{17526CB9-37EF-D249-8DA4-261E8471224F}"/>
              </a:ext>
            </a:extLst>
          </p:cNvPr>
          <p:cNvSpPr>
            <a:spLocks noGrp="1"/>
          </p:cNvSpPr>
          <p:nvPr>
            <p:ph type="body" sz="quarter" idx="13" hasCustomPrompt="1"/>
          </p:nvPr>
        </p:nvSpPr>
        <p:spPr>
          <a:xfrm>
            <a:off x="2209370" y="2164227"/>
            <a:ext cx="6466317" cy="3631763"/>
          </a:xfrm>
        </p:spPr>
        <p:txBody>
          <a:bodyPr wrap="square">
            <a:spAutoFit/>
          </a:body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Sixième niveau</a:t>
            </a:r>
          </a:p>
        </p:txBody>
      </p:sp>
    </p:spTree>
    <p:extLst>
      <p:ext uri="{BB962C8B-B14F-4D97-AF65-F5344CB8AC3E}">
        <p14:creationId xmlns:p14="http://schemas.microsoft.com/office/powerpoint/2010/main" val="269760631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légende + texte">
    <p:spTree>
      <p:nvGrpSpPr>
        <p:cNvPr id="1" name=""/>
        <p:cNvGrpSpPr/>
        <p:nvPr/>
      </p:nvGrpSpPr>
      <p:grpSpPr>
        <a:xfrm>
          <a:off x="0" y="0"/>
          <a:ext cx="0" cy="0"/>
          <a:chOff x="0" y="0"/>
          <a:chExt cx="0" cy="0"/>
        </a:xfrm>
      </p:grpSpPr>
      <p:sp>
        <p:nvSpPr>
          <p:cNvPr id="9" name="Espace réservé pour une image  8">
            <a:extLst>
              <a:ext uri="{FF2B5EF4-FFF2-40B4-BE49-F238E27FC236}">
                <a16:creationId xmlns:a16="http://schemas.microsoft.com/office/drawing/2014/main" id="{8A67E93C-0221-2440-A1B7-2CC0C67803F4}"/>
              </a:ext>
            </a:extLst>
          </p:cNvPr>
          <p:cNvSpPr>
            <a:spLocks noGrp="1"/>
          </p:cNvSpPr>
          <p:nvPr>
            <p:ph type="pic" sz="quarter" idx="14" hasCustomPrompt="1"/>
          </p:nvPr>
        </p:nvSpPr>
        <p:spPr>
          <a:xfrm>
            <a:off x="322264" y="2215027"/>
            <a:ext cx="8353424" cy="5737069"/>
          </a:xfrm>
        </p:spPr>
        <p:txBody>
          <a:bodyPr>
            <a:noAutofit/>
          </a:bodyPr>
          <a:lstStyle>
            <a:lvl1pPr>
              <a:defRPr b="0">
                <a:latin typeface="+mn-lt"/>
              </a:defRPr>
            </a:lvl1pPr>
          </a:lstStyle>
          <a:p>
            <a:r>
              <a:rPr lang="fr-FR" dirty="0"/>
              <a:t>Image</a:t>
            </a:r>
          </a:p>
        </p:txBody>
      </p:sp>
      <p:sp>
        <p:nvSpPr>
          <p:cNvPr id="2" name="Titre 1"/>
          <p:cNvSpPr>
            <a:spLocks noGrp="1"/>
          </p:cNvSpPr>
          <p:nvPr>
            <p:ph type="title"/>
          </p:nvPr>
        </p:nvSpPr>
        <p:spPr>
          <a:xfrm>
            <a:off x="529064" y="445571"/>
            <a:ext cx="16293600" cy="461665"/>
          </a:xfrm>
        </p:spPr>
        <p:txBody>
          <a:bodyPr/>
          <a:lstStyle>
            <a:lvl1pPr>
              <a:defRPr b="1"/>
            </a:lvl1pPr>
          </a:lstStyle>
          <a:p>
            <a:r>
              <a:rPr lang="fr-FR" dirty="0"/>
              <a:t>Modifiez le style du titre</a:t>
            </a:r>
          </a:p>
        </p:txBody>
      </p:sp>
      <p:sp>
        <p:nvSpPr>
          <p:cNvPr id="5" name="Espace réservé du pied de page 4"/>
          <p:cNvSpPr>
            <a:spLocks noGrp="1"/>
          </p:cNvSpPr>
          <p:nvPr>
            <p:ph type="ftr" sz="quarter" idx="11"/>
          </p:nvPr>
        </p:nvSpPr>
        <p:spPr/>
        <p:txBody>
          <a:bodyPr/>
          <a:lstStyle/>
          <a:p>
            <a:r>
              <a:rPr lang="fr-FR"/>
              <a:t>Titre du PowerPoint - Septembre 2021</a:t>
            </a:r>
          </a:p>
        </p:txBody>
      </p:sp>
      <p:sp>
        <p:nvSpPr>
          <p:cNvPr id="6" name="Espace réservé du numéro de diapositive 5"/>
          <p:cNvSpPr>
            <a:spLocks noGrp="1"/>
          </p:cNvSpPr>
          <p:nvPr>
            <p:ph type="sldNum" sz="quarter" idx="12"/>
          </p:nvPr>
        </p:nvSpPr>
        <p:spPr/>
        <p:txBody>
          <a:bodyPr/>
          <a:lstStyle/>
          <a:p>
            <a:fld id="{D6CAF8E8-172B-4E70-9325-BA460E9DD579}" type="slidenum">
              <a:rPr lang="fr-FR" smtClean="0"/>
              <a:t>‹N°›</a:t>
            </a:fld>
            <a:endParaRPr lang="fr-FR"/>
          </a:p>
        </p:txBody>
      </p:sp>
      <p:sp>
        <p:nvSpPr>
          <p:cNvPr id="8" name="Espace réservé du texte 7">
            <a:extLst>
              <a:ext uri="{FF2B5EF4-FFF2-40B4-BE49-F238E27FC236}">
                <a16:creationId xmlns:a16="http://schemas.microsoft.com/office/drawing/2014/main" id="{17526CB9-37EF-D249-8DA4-261E8471224F}"/>
              </a:ext>
            </a:extLst>
          </p:cNvPr>
          <p:cNvSpPr>
            <a:spLocks noGrp="1"/>
          </p:cNvSpPr>
          <p:nvPr>
            <p:ph type="body" sz="quarter" idx="13" hasCustomPrompt="1"/>
          </p:nvPr>
        </p:nvSpPr>
        <p:spPr>
          <a:xfrm>
            <a:off x="9730822" y="2164227"/>
            <a:ext cx="6466317" cy="3631763"/>
          </a:xfrm>
        </p:spPr>
        <p:txBody>
          <a:bodyPr wrap="square">
            <a:spAutoFit/>
          </a:body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Sixième niveau</a:t>
            </a:r>
          </a:p>
        </p:txBody>
      </p:sp>
      <p:sp>
        <p:nvSpPr>
          <p:cNvPr id="10" name="Espace réservé du texte 7">
            <a:extLst>
              <a:ext uri="{FF2B5EF4-FFF2-40B4-BE49-F238E27FC236}">
                <a16:creationId xmlns:a16="http://schemas.microsoft.com/office/drawing/2014/main" id="{3C640F7F-9E55-2049-9310-87543ADADBA5}"/>
              </a:ext>
            </a:extLst>
          </p:cNvPr>
          <p:cNvSpPr>
            <a:spLocks noGrp="1"/>
          </p:cNvSpPr>
          <p:nvPr>
            <p:ph type="body" sz="quarter" idx="15" hasCustomPrompt="1"/>
          </p:nvPr>
        </p:nvSpPr>
        <p:spPr>
          <a:xfrm>
            <a:off x="322264" y="7952096"/>
            <a:ext cx="8352000" cy="468004"/>
          </a:xfrm>
          <a:solidFill>
            <a:schemeClr val="tx2"/>
          </a:solidFill>
          <a:ln>
            <a:noFill/>
          </a:ln>
        </p:spPr>
        <p:txBody>
          <a:bodyPr wrap="square" anchor="ctr" anchorCtr="0">
            <a:noAutofit/>
          </a:bodyPr>
          <a:lstStyle>
            <a:lvl1pPr algn="ctr">
              <a:defRPr sz="2000" b="1" i="0">
                <a:solidFill>
                  <a:schemeClr val="bg1"/>
                </a:solidFill>
                <a:latin typeface="+mn-lt"/>
              </a:defRPr>
            </a:lvl1pPr>
            <a:lvl2pPr>
              <a:defRPr sz="2000" b="1">
                <a:solidFill>
                  <a:schemeClr val="bg1"/>
                </a:solidFill>
                <a:latin typeface="+mn-lt"/>
              </a:defRPr>
            </a:lvl2pPr>
            <a:lvl3pPr marL="11113" indent="0">
              <a:buFont typeface="Arial" panose="020B0604020202020204" pitchFamily="34" charset="0"/>
              <a:buNone/>
              <a:tabLst/>
              <a:defRPr sz="2000" b="1">
                <a:solidFill>
                  <a:schemeClr val="bg1"/>
                </a:solidFill>
                <a:latin typeface="+mn-lt"/>
              </a:defRPr>
            </a:lvl3pPr>
            <a:lvl4pPr marL="11113" indent="0">
              <a:buNone/>
              <a:tabLst/>
              <a:defRPr sz="2000" b="1">
                <a:solidFill>
                  <a:schemeClr val="bg1"/>
                </a:solidFill>
                <a:latin typeface="+mn-lt"/>
              </a:defRPr>
            </a:lvl4pPr>
            <a:lvl5pPr marL="11113" indent="0">
              <a:buNone/>
              <a:tabLst/>
              <a:defRPr sz="2000" b="1">
                <a:solidFill>
                  <a:schemeClr val="bg1"/>
                </a:solidFill>
                <a:latin typeface="+mn-lt"/>
              </a:defRPr>
            </a:lvl5pPr>
            <a:lvl6pPr marL="11113" indent="0">
              <a:buNone/>
              <a:tabLst/>
              <a:defRPr sz="2000" b="1">
                <a:solidFill>
                  <a:schemeClr val="bg1"/>
                </a:solidFill>
                <a:latin typeface="+mn-lt"/>
              </a:defRPr>
            </a:lvl6pPr>
          </a:lstStyle>
          <a:p>
            <a:pPr lvl="0"/>
            <a:r>
              <a:rPr lang="fr-FR" dirty="0"/>
              <a:t>Légende, référence photo</a:t>
            </a:r>
          </a:p>
        </p:txBody>
      </p:sp>
    </p:spTree>
    <p:extLst>
      <p:ext uri="{BB962C8B-B14F-4D97-AF65-F5344CB8AC3E}">
        <p14:creationId xmlns:p14="http://schemas.microsoft.com/office/powerpoint/2010/main" val="47393840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onnes + image">
    <p:spTree>
      <p:nvGrpSpPr>
        <p:cNvPr id="1" name=""/>
        <p:cNvGrpSpPr/>
        <p:nvPr/>
      </p:nvGrpSpPr>
      <p:grpSpPr>
        <a:xfrm>
          <a:off x="0" y="0"/>
          <a:ext cx="0" cy="0"/>
          <a:chOff x="0" y="0"/>
          <a:chExt cx="0" cy="0"/>
        </a:xfrm>
      </p:grpSpPr>
      <p:sp>
        <p:nvSpPr>
          <p:cNvPr id="9" name="Espace réservé pour une image  8">
            <a:extLst>
              <a:ext uri="{FF2B5EF4-FFF2-40B4-BE49-F238E27FC236}">
                <a16:creationId xmlns:a16="http://schemas.microsoft.com/office/drawing/2014/main" id="{8A67E93C-0221-2440-A1B7-2CC0C67803F4}"/>
              </a:ext>
            </a:extLst>
          </p:cNvPr>
          <p:cNvSpPr>
            <a:spLocks noGrp="1"/>
          </p:cNvSpPr>
          <p:nvPr>
            <p:ph type="pic" sz="quarter" idx="14" hasCustomPrompt="1"/>
          </p:nvPr>
        </p:nvSpPr>
        <p:spPr>
          <a:xfrm>
            <a:off x="9690100" y="1295400"/>
            <a:ext cx="6374262" cy="3187700"/>
          </a:xfrm>
        </p:spPr>
        <p:txBody>
          <a:bodyPr>
            <a:noAutofit/>
          </a:bodyPr>
          <a:lstStyle>
            <a:lvl1pPr>
              <a:defRPr b="0">
                <a:latin typeface="+mn-lt"/>
              </a:defRPr>
            </a:lvl1pPr>
          </a:lstStyle>
          <a:p>
            <a:r>
              <a:rPr lang="fr-FR" dirty="0"/>
              <a:t>Image</a:t>
            </a:r>
          </a:p>
        </p:txBody>
      </p:sp>
      <p:sp>
        <p:nvSpPr>
          <p:cNvPr id="2" name="Titre 1"/>
          <p:cNvSpPr>
            <a:spLocks noGrp="1"/>
          </p:cNvSpPr>
          <p:nvPr>
            <p:ph type="title"/>
          </p:nvPr>
        </p:nvSpPr>
        <p:spPr>
          <a:xfrm>
            <a:off x="529064" y="445571"/>
            <a:ext cx="16293600" cy="461665"/>
          </a:xfrm>
        </p:spPr>
        <p:txBody>
          <a:bodyPr/>
          <a:lstStyle>
            <a:lvl1pPr>
              <a:defRPr b="1"/>
            </a:lvl1pPr>
          </a:lstStyle>
          <a:p>
            <a:r>
              <a:rPr lang="fr-FR" dirty="0"/>
              <a:t>Modifiez le style du titre</a:t>
            </a:r>
          </a:p>
        </p:txBody>
      </p:sp>
      <p:sp>
        <p:nvSpPr>
          <p:cNvPr id="5" name="Espace réservé du pied de page 4"/>
          <p:cNvSpPr>
            <a:spLocks noGrp="1"/>
          </p:cNvSpPr>
          <p:nvPr>
            <p:ph type="ftr" sz="quarter" idx="11"/>
          </p:nvPr>
        </p:nvSpPr>
        <p:spPr/>
        <p:txBody>
          <a:bodyPr/>
          <a:lstStyle/>
          <a:p>
            <a:r>
              <a:rPr lang="fr-FR"/>
              <a:t>Titre du PowerPoint - Septembre 2021</a:t>
            </a:r>
          </a:p>
        </p:txBody>
      </p:sp>
      <p:sp>
        <p:nvSpPr>
          <p:cNvPr id="6" name="Espace réservé du numéro de diapositive 5"/>
          <p:cNvSpPr>
            <a:spLocks noGrp="1"/>
          </p:cNvSpPr>
          <p:nvPr>
            <p:ph type="sldNum" sz="quarter" idx="12"/>
          </p:nvPr>
        </p:nvSpPr>
        <p:spPr/>
        <p:txBody>
          <a:bodyPr/>
          <a:lstStyle/>
          <a:p>
            <a:fld id="{D6CAF8E8-172B-4E70-9325-BA460E9DD579}" type="slidenum">
              <a:rPr lang="fr-FR" smtClean="0"/>
              <a:t>‹N°›</a:t>
            </a:fld>
            <a:endParaRPr lang="fr-FR"/>
          </a:p>
        </p:txBody>
      </p:sp>
      <p:sp>
        <p:nvSpPr>
          <p:cNvPr id="8" name="Espace réservé du texte 7">
            <a:extLst>
              <a:ext uri="{FF2B5EF4-FFF2-40B4-BE49-F238E27FC236}">
                <a16:creationId xmlns:a16="http://schemas.microsoft.com/office/drawing/2014/main" id="{17526CB9-37EF-D249-8DA4-261E8471224F}"/>
              </a:ext>
            </a:extLst>
          </p:cNvPr>
          <p:cNvSpPr>
            <a:spLocks noGrp="1"/>
          </p:cNvSpPr>
          <p:nvPr>
            <p:ph type="body" sz="quarter" idx="13" hasCustomPrompt="1"/>
          </p:nvPr>
        </p:nvSpPr>
        <p:spPr>
          <a:xfrm>
            <a:off x="2209370" y="2164227"/>
            <a:ext cx="6466317" cy="3631763"/>
          </a:xfrm>
        </p:spPr>
        <p:txBody>
          <a:bodyPr wrap="square">
            <a:spAutoFit/>
          </a:body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Sixième niveau</a:t>
            </a:r>
          </a:p>
        </p:txBody>
      </p:sp>
      <p:sp>
        <p:nvSpPr>
          <p:cNvPr id="10" name="Espace réservé du texte 7">
            <a:extLst>
              <a:ext uri="{FF2B5EF4-FFF2-40B4-BE49-F238E27FC236}">
                <a16:creationId xmlns:a16="http://schemas.microsoft.com/office/drawing/2014/main" id="{4209B5E6-9894-2747-9009-3693266846AB}"/>
              </a:ext>
            </a:extLst>
          </p:cNvPr>
          <p:cNvSpPr>
            <a:spLocks noGrp="1"/>
          </p:cNvSpPr>
          <p:nvPr>
            <p:ph type="body" sz="quarter" idx="15" hasCustomPrompt="1"/>
          </p:nvPr>
        </p:nvSpPr>
        <p:spPr>
          <a:xfrm>
            <a:off x="9690101" y="4793127"/>
            <a:ext cx="6374262" cy="3631763"/>
          </a:xfrm>
        </p:spPr>
        <p:txBody>
          <a:bodyPr wrap="square">
            <a:spAutoFit/>
          </a:body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Sixième niveau</a:t>
            </a:r>
          </a:p>
        </p:txBody>
      </p:sp>
    </p:spTree>
    <p:extLst>
      <p:ext uri="{BB962C8B-B14F-4D97-AF65-F5344CB8AC3E}">
        <p14:creationId xmlns:p14="http://schemas.microsoft.com/office/powerpoint/2010/main" val="405208159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onnes">
    <p:spTree>
      <p:nvGrpSpPr>
        <p:cNvPr id="1" name=""/>
        <p:cNvGrpSpPr/>
        <p:nvPr/>
      </p:nvGrpSpPr>
      <p:grpSpPr>
        <a:xfrm>
          <a:off x="0" y="0"/>
          <a:ext cx="0" cy="0"/>
          <a:chOff x="0" y="0"/>
          <a:chExt cx="0" cy="0"/>
        </a:xfrm>
      </p:grpSpPr>
      <p:sp>
        <p:nvSpPr>
          <p:cNvPr id="2" name="Titre 1"/>
          <p:cNvSpPr>
            <a:spLocks noGrp="1"/>
          </p:cNvSpPr>
          <p:nvPr>
            <p:ph type="title"/>
          </p:nvPr>
        </p:nvSpPr>
        <p:spPr>
          <a:xfrm>
            <a:off x="529064" y="445571"/>
            <a:ext cx="16293600" cy="461665"/>
          </a:xfrm>
        </p:spPr>
        <p:txBody>
          <a:bodyPr/>
          <a:lstStyle>
            <a:lvl1pPr>
              <a:defRPr b="1"/>
            </a:lvl1pPr>
          </a:lstStyle>
          <a:p>
            <a:r>
              <a:rPr lang="fr-FR" dirty="0"/>
              <a:t>Modifiez le style du titre</a:t>
            </a:r>
          </a:p>
        </p:txBody>
      </p:sp>
      <p:sp>
        <p:nvSpPr>
          <p:cNvPr id="5" name="Espace réservé du pied de page 4"/>
          <p:cNvSpPr>
            <a:spLocks noGrp="1"/>
          </p:cNvSpPr>
          <p:nvPr>
            <p:ph type="ftr" sz="quarter" idx="11"/>
          </p:nvPr>
        </p:nvSpPr>
        <p:spPr/>
        <p:txBody>
          <a:bodyPr/>
          <a:lstStyle/>
          <a:p>
            <a:r>
              <a:rPr lang="fr-FR"/>
              <a:t>Titre du PowerPoint - Septembre 2021</a:t>
            </a:r>
          </a:p>
        </p:txBody>
      </p:sp>
      <p:sp>
        <p:nvSpPr>
          <p:cNvPr id="6" name="Espace réservé du numéro de diapositive 5"/>
          <p:cNvSpPr>
            <a:spLocks noGrp="1"/>
          </p:cNvSpPr>
          <p:nvPr>
            <p:ph type="sldNum" sz="quarter" idx="12"/>
          </p:nvPr>
        </p:nvSpPr>
        <p:spPr/>
        <p:txBody>
          <a:bodyPr/>
          <a:lstStyle/>
          <a:p>
            <a:fld id="{D6CAF8E8-172B-4E70-9325-BA460E9DD579}" type="slidenum">
              <a:rPr lang="fr-FR" smtClean="0"/>
              <a:t>‹N°›</a:t>
            </a:fld>
            <a:endParaRPr lang="fr-FR"/>
          </a:p>
        </p:txBody>
      </p:sp>
      <p:sp>
        <p:nvSpPr>
          <p:cNvPr id="8" name="Espace réservé du texte 7">
            <a:extLst>
              <a:ext uri="{FF2B5EF4-FFF2-40B4-BE49-F238E27FC236}">
                <a16:creationId xmlns:a16="http://schemas.microsoft.com/office/drawing/2014/main" id="{17526CB9-37EF-D249-8DA4-261E8471224F}"/>
              </a:ext>
            </a:extLst>
          </p:cNvPr>
          <p:cNvSpPr>
            <a:spLocks noGrp="1"/>
          </p:cNvSpPr>
          <p:nvPr>
            <p:ph type="body" sz="quarter" idx="13" hasCustomPrompt="1"/>
          </p:nvPr>
        </p:nvSpPr>
        <p:spPr>
          <a:xfrm>
            <a:off x="2209370" y="2164227"/>
            <a:ext cx="6466317" cy="3631763"/>
          </a:xfrm>
        </p:spPr>
        <p:txBody>
          <a:bodyPr wrap="square">
            <a:spAutoFit/>
          </a:body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Sixième niveau</a:t>
            </a:r>
          </a:p>
        </p:txBody>
      </p:sp>
      <p:sp>
        <p:nvSpPr>
          <p:cNvPr id="10" name="Espace réservé du texte 7">
            <a:extLst>
              <a:ext uri="{FF2B5EF4-FFF2-40B4-BE49-F238E27FC236}">
                <a16:creationId xmlns:a16="http://schemas.microsoft.com/office/drawing/2014/main" id="{4209B5E6-9894-2747-9009-3693266846AB}"/>
              </a:ext>
            </a:extLst>
          </p:cNvPr>
          <p:cNvSpPr>
            <a:spLocks noGrp="1"/>
          </p:cNvSpPr>
          <p:nvPr>
            <p:ph type="body" sz="quarter" idx="15" hasCustomPrompt="1"/>
          </p:nvPr>
        </p:nvSpPr>
        <p:spPr>
          <a:xfrm>
            <a:off x="9690101" y="2164227"/>
            <a:ext cx="6374262" cy="3631763"/>
          </a:xfrm>
        </p:spPr>
        <p:txBody>
          <a:bodyPr wrap="square">
            <a:spAutoFit/>
          </a:body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Sixième niveau</a:t>
            </a:r>
          </a:p>
        </p:txBody>
      </p:sp>
    </p:spTree>
    <p:extLst>
      <p:ext uri="{BB962C8B-B14F-4D97-AF65-F5344CB8AC3E}">
        <p14:creationId xmlns:p14="http://schemas.microsoft.com/office/powerpoint/2010/main" val="400790301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image" Target="../media/image1.png"/><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theme" Target="../theme/theme2.xml"/><Relationship Id="rId33" Type="http://schemas.openxmlformats.org/officeDocument/2006/relationships/image" Target="../media/image14.svg"/><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29" Type="http://schemas.openxmlformats.org/officeDocument/2006/relationships/image" Target="../media/image4.sv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32" Type="http://schemas.openxmlformats.org/officeDocument/2006/relationships/image" Target="../media/image13.png"/><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image" Target="../media/image3.png"/><Relationship Id="rId10" Type="http://schemas.openxmlformats.org/officeDocument/2006/relationships/slideLayout" Target="../slideLayouts/slideLayout25.xml"/><Relationship Id="rId19" Type="http://schemas.openxmlformats.org/officeDocument/2006/relationships/slideLayout" Target="../slideLayouts/slideLayout34.xml"/><Relationship Id="rId31" Type="http://schemas.openxmlformats.org/officeDocument/2006/relationships/image" Target="../media/image11.sv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image" Target="../media/image2.svg"/><Relationship Id="rId30" Type="http://schemas.openxmlformats.org/officeDocument/2006/relationships/image" Target="../media/image10.png"/><Relationship Id="rId8"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29063" y="445571"/>
            <a:ext cx="16293247" cy="461665"/>
          </a:xfrm>
          <a:prstGeom prst="rect">
            <a:avLst/>
          </a:prstGeom>
        </p:spPr>
        <p:txBody>
          <a:bodyPr vert="horz" wrap="square" lIns="0" tIns="0" rIns="0" bIns="0" rtlCol="0" anchor="t" anchorCtr="0">
            <a:spAutoFit/>
          </a:bodyPr>
          <a:lstStyle/>
          <a:p>
            <a:r>
              <a:rPr lang="fr-FR" dirty="0"/>
              <a:t>Modifiez le style du titre</a:t>
            </a:r>
          </a:p>
        </p:txBody>
      </p:sp>
      <p:sp>
        <p:nvSpPr>
          <p:cNvPr id="3" name="Espace réservé du texte 2"/>
          <p:cNvSpPr>
            <a:spLocks noGrp="1"/>
          </p:cNvSpPr>
          <p:nvPr>
            <p:ph type="body" idx="1"/>
          </p:nvPr>
        </p:nvSpPr>
        <p:spPr>
          <a:xfrm>
            <a:off x="2209370" y="2164227"/>
            <a:ext cx="13115297" cy="3631763"/>
          </a:xfrm>
          <a:prstGeom prst="rect">
            <a:avLst/>
          </a:prstGeom>
        </p:spPr>
        <p:txBody>
          <a:bodyPr vert="horz" wrap="square" lIns="0" tIns="0" rIns="0" bIns="0" rtlCol="0">
            <a:sp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Sixième niveau</a:t>
            </a:r>
          </a:p>
        </p:txBody>
      </p:sp>
      <p:sp>
        <p:nvSpPr>
          <p:cNvPr id="5" name="Espace réservé du pied de page 4"/>
          <p:cNvSpPr>
            <a:spLocks noGrp="1"/>
          </p:cNvSpPr>
          <p:nvPr>
            <p:ph type="ftr" sz="quarter" idx="3"/>
          </p:nvPr>
        </p:nvSpPr>
        <p:spPr>
          <a:xfrm>
            <a:off x="8675689" y="9088998"/>
            <a:ext cx="7388674" cy="215444"/>
          </a:xfrm>
          <a:prstGeom prst="rect">
            <a:avLst/>
          </a:prstGeom>
        </p:spPr>
        <p:txBody>
          <a:bodyPr vert="horz" wrap="square" lIns="0" tIns="0" rIns="0" bIns="0" rtlCol="0" anchor="ctr">
            <a:spAutoFit/>
          </a:bodyPr>
          <a:lstStyle>
            <a:lvl1pPr algn="r">
              <a:defRPr sz="1400" b="1">
                <a:solidFill>
                  <a:schemeClr val="bg2"/>
                </a:solidFill>
                <a:latin typeface="+mj-lt"/>
              </a:defRPr>
            </a:lvl1pPr>
          </a:lstStyle>
          <a:p>
            <a:r>
              <a:rPr lang="fr-FR" b="1"/>
              <a:t>Titre du PowerPoint - Septembre 2021</a:t>
            </a:r>
            <a:endParaRPr lang="fr-FR" b="1" dirty="0"/>
          </a:p>
        </p:txBody>
      </p:sp>
      <p:sp>
        <p:nvSpPr>
          <p:cNvPr id="6" name="Espace réservé du numéro de diapositive 5"/>
          <p:cNvSpPr>
            <a:spLocks noGrp="1"/>
          </p:cNvSpPr>
          <p:nvPr>
            <p:ph type="sldNum" sz="quarter" idx="4"/>
          </p:nvPr>
        </p:nvSpPr>
        <p:spPr>
          <a:xfrm>
            <a:off x="16197139" y="9017582"/>
            <a:ext cx="625171" cy="307777"/>
          </a:xfrm>
          <a:prstGeom prst="rect">
            <a:avLst/>
          </a:prstGeom>
        </p:spPr>
        <p:txBody>
          <a:bodyPr vert="horz" wrap="none" lIns="0" tIns="0" rIns="0" bIns="0" rtlCol="0" anchor="ctr">
            <a:spAutoFit/>
          </a:bodyPr>
          <a:lstStyle>
            <a:lvl1pPr algn="r">
              <a:defRPr sz="2000">
                <a:solidFill>
                  <a:schemeClr val="bg2"/>
                </a:solidFill>
                <a:latin typeface="+mj-lt"/>
              </a:defRPr>
            </a:lvl1pPr>
          </a:lstStyle>
          <a:p>
            <a:fld id="{D6CAF8E8-172B-4E70-9325-BA460E9DD579}" type="slidenum">
              <a:rPr lang="fr-FR" smtClean="0"/>
              <a:pPr/>
              <a:t>‹N°›</a:t>
            </a:fld>
            <a:endParaRPr lang="fr-FR" dirty="0"/>
          </a:p>
        </p:txBody>
      </p:sp>
      <p:pic>
        <p:nvPicPr>
          <p:cNvPr id="11" name="Graphique 10">
            <a:extLst>
              <a:ext uri="{FF2B5EF4-FFF2-40B4-BE49-F238E27FC236}">
                <a16:creationId xmlns:a16="http://schemas.microsoft.com/office/drawing/2014/main" id="{0CC2E8F5-9F2C-354C-BCC8-B71089C9137E}"/>
              </a:ext>
            </a:extLst>
          </p:cNvPr>
          <p:cNvPicPr>
            <a:picLocks noChangeAspect="1"/>
          </p:cNvPicPr>
          <p:nvPr userDrawn="1"/>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337369" y="8678044"/>
            <a:ext cx="1872000" cy="535966"/>
          </a:xfrm>
          <a:prstGeom prst="rect">
            <a:avLst/>
          </a:prstGeom>
        </p:spPr>
      </p:pic>
      <p:sp>
        <p:nvSpPr>
          <p:cNvPr id="12" name="Espace réservé de la date 11">
            <a:extLst>
              <a:ext uri="{FF2B5EF4-FFF2-40B4-BE49-F238E27FC236}">
                <a16:creationId xmlns:a16="http://schemas.microsoft.com/office/drawing/2014/main" id="{81C3897C-0E0B-FB4B-8F65-AD32D01EBFD8}"/>
              </a:ext>
            </a:extLst>
          </p:cNvPr>
          <p:cNvSpPr>
            <a:spLocks noGrp="1"/>
          </p:cNvSpPr>
          <p:nvPr>
            <p:ph type="dt" sz="half" idx="2"/>
          </p:nvPr>
        </p:nvSpPr>
        <p:spPr>
          <a:xfrm>
            <a:off x="1192213" y="10092298"/>
            <a:ext cx="3905250" cy="307777"/>
          </a:xfrm>
          <a:prstGeom prst="rect">
            <a:avLst/>
          </a:prstGeom>
        </p:spPr>
        <p:txBody>
          <a:bodyPr vert="horz" lIns="0" tIns="0" rIns="0" bIns="0" rtlCol="0" anchor="t" anchorCtr="0">
            <a:spAutoFit/>
          </a:bodyPr>
          <a:lstStyle>
            <a:lvl1pPr algn="l">
              <a:defRPr sz="2000" b="1">
                <a:solidFill>
                  <a:schemeClr val="bg1"/>
                </a:solidFill>
              </a:defRPr>
            </a:lvl1pPr>
          </a:lstStyle>
          <a:p>
            <a:endParaRPr lang="fr-FR"/>
          </a:p>
        </p:txBody>
      </p:sp>
    </p:spTree>
    <p:extLst>
      <p:ext uri="{BB962C8B-B14F-4D97-AF65-F5344CB8AC3E}">
        <p14:creationId xmlns:p14="http://schemas.microsoft.com/office/powerpoint/2010/main" val="15393737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0" r:id="rId5"/>
    <p:sldLayoutId id="2147483653" r:id="rId6"/>
    <p:sldLayoutId id="2147483654" r:id="rId7"/>
    <p:sldLayoutId id="2147483655" r:id="rId8"/>
    <p:sldLayoutId id="2147483656" r:id="rId9"/>
    <p:sldLayoutId id="2147483657" r:id="rId10"/>
    <p:sldLayoutId id="2147483661" r:id="rId11"/>
    <p:sldLayoutId id="2147483658" r:id="rId12"/>
    <p:sldLayoutId id="2147483659" r:id="rId13"/>
    <p:sldLayoutId id="2147483700" r:id="rId14"/>
    <p:sldLayoutId id="2147483701" r:id="rId15"/>
  </p:sldLayoutIdLst>
  <p:transition>
    <p:fade/>
  </p:transition>
  <p:hf hdr="0" dt="0"/>
  <p:txStyles>
    <p:titleStyle>
      <a:lvl1pPr algn="l" defTabSz="914400" rtl="0" eaLnBrk="1" latinLnBrk="0" hangingPunct="1">
        <a:lnSpc>
          <a:spcPct val="100000"/>
        </a:lnSpc>
        <a:spcBef>
          <a:spcPct val="0"/>
        </a:spcBef>
        <a:buNone/>
        <a:defRPr sz="3000" kern="1200" cap="all" baseline="0">
          <a:solidFill>
            <a:srgbClr val="8AA0CA"/>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4000" b="1" kern="1200">
          <a:solidFill>
            <a:schemeClr val="bg2"/>
          </a:solidFill>
          <a:latin typeface="+mj-lt"/>
          <a:ea typeface="+mn-ea"/>
          <a:cs typeface="+mn-cs"/>
        </a:defRPr>
      </a:lvl1pPr>
      <a:lvl2pPr marL="0" indent="0" algn="l" defTabSz="914400" rtl="0" eaLnBrk="1" latinLnBrk="0" hangingPunct="1">
        <a:lnSpc>
          <a:spcPct val="100000"/>
        </a:lnSpc>
        <a:spcBef>
          <a:spcPts val="1200"/>
        </a:spcBef>
        <a:buFont typeface="Arial" panose="020B0604020202020204" pitchFamily="34" charset="0"/>
        <a:buNone/>
        <a:defRPr sz="3000" kern="1200">
          <a:solidFill>
            <a:schemeClr val="tx2"/>
          </a:solidFill>
          <a:latin typeface="+mn-lt"/>
          <a:ea typeface="+mn-ea"/>
          <a:cs typeface="+mn-cs"/>
        </a:defRPr>
      </a:lvl2pPr>
      <a:lvl3pPr marL="468000" indent="-468000" algn="l" defTabSz="914400" rtl="0" eaLnBrk="1" latinLnBrk="0" hangingPunct="1">
        <a:lnSpc>
          <a:spcPct val="100000"/>
        </a:lnSpc>
        <a:spcBef>
          <a:spcPts val="1200"/>
        </a:spcBef>
        <a:buFontTx/>
        <a:buBlip>
          <a:blip r:embed="rId19">
            <a:extLst>
              <a:ext uri="{96DAC541-7B7A-43D3-8B79-37D633B846F1}">
                <asvg:svgBlip xmlns:asvg="http://schemas.microsoft.com/office/drawing/2016/SVG/main" r:embed="rId20"/>
              </a:ext>
            </a:extLst>
          </a:blip>
        </a:buBlip>
        <a:tabLst/>
        <a:defRPr sz="3000" kern="1200">
          <a:solidFill>
            <a:schemeClr val="tx2"/>
          </a:solidFill>
          <a:latin typeface="+mn-lt"/>
          <a:ea typeface="+mn-ea"/>
          <a:cs typeface="+mn-cs"/>
        </a:defRPr>
      </a:lvl3pPr>
      <a:lvl4pPr marL="828000" indent="-358775" algn="l" defTabSz="914400" rtl="0" eaLnBrk="1" latinLnBrk="0" hangingPunct="1">
        <a:lnSpc>
          <a:spcPct val="100000"/>
        </a:lnSpc>
        <a:spcBef>
          <a:spcPts val="1200"/>
        </a:spcBef>
        <a:buClr>
          <a:schemeClr val="bg2"/>
        </a:buClr>
        <a:buFont typeface="Police système"/>
        <a:buChar char="■"/>
        <a:tabLst/>
        <a:defRPr sz="3000" kern="1200">
          <a:solidFill>
            <a:schemeClr val="tx2"/>
          </a:solidFill>
          <a:latin typeface="+mn-lt"/>
          <a:ea typeface="+mn-ea"/>
          <a:cs typeface="+mn-cs"/>
        </a:defRPr>
      </a:lvl4pPr>
      <a:lvl5pPr marL="1260000" indent="-396000" algn="l" defTabSz="914400" rtl="0" eaLnBrk="1" latinLnBrk="0" hangingPunct="1">
        <a:lnSpc>
          <a:spcPct val="100000"/>
        </a:lnSpc>
        <a:spcBef>
          <a:spcPts val="1200"/>
        </a:spcBef>
        <a:buClr>
          <a:schemeClr val="bg2"/>
        </a:buClr>
        <a:buSzPct val="50000"/>
        <a:buFont typeface="Lucida Grande" panose="020B0600040502020204" pitchFamily="34" charset="0"/>
        <a:buChar char="▶"/>
        <a:tabLst/>
        <a:defRPr sz="3000" kern="1200">
          <a:solidFill>
            <a:schemeClr val="tx2"/>
          </a:solidFill>
          <a:latin typeface="+mn-lt"/>
          <a:ea typeface="+mn-ea"/>
          <a:cs typeface="+mn-cs"/>
        </a:defRPr>
      </a:lvl5pPr>
      <a:lvl6pPr marL="1512000" indent="-216000" algn="l" defTabSz="914400" rtl="0" eaLnBrk="1" latinLnBrk="0" hangingPunct="1">
        <a:lnSpc>
          <a:spcPct val="100000"/>
        </a:lnSpc>
        <a:spcBef>
          <a:spcPts val="1200"/>
        </a:spcBef>
        <a:buClr>
          <a:schemeClr val="bg2"/>
        </a:buClr>
        <a:buFont typeface="Police système"/>
        <a:buChar char="∙"/>
        <a:tabLst/>
        <a:defRPr sz="300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931" userDrawn="1">
          <p15:clr>
            <a:srgbClr val="F26B43"/>
          </p15:clr>
        </p15:guide>
        <p15:guide id="2" pos="203" userDrawn="1">
          <p15:clr>
            <a:srgbClr val="F26B43"/>
          </p15:clr>
        </p15:guide>
        <p15:guide id="3" pos="10727" userDrawn="1">
          <p15:clr>
            <a:srgbClr val="F26B43"/>
          </p15:clr>
        </p15:guide>
        <p15:guide id="4" orient="horz" pos="215" userDrawn="1">
          <p15:clr>
            <a:srgbClr val="F26B43"/>
          </p15:clr>
        </p15:guide>
        <p15:guide id="5" pos="546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29063" y="445571"/>
            <a:ext cx="16293247" cy="461665"/>
          </a:xfrm>
          <a:prstGeom prst="rect">
            <a:avLst/>
          </a:prstGeom>
        </p:spPr>
        <p:txBody>
          <a:bodyPr vert="horz" wrap="square" lIns="0" tIns="0" rIns="0" bIns="0" rtlCol="0" anchor="t" anchorCtr="0">
            <a:spAutoFit/>
          </a:bodyPr>
          <a:lstStyle/>
          <a:p>
            <a:r>
              <a:rPr lang="fr-FR" dirty="0"/>
              <a:t>Modifiez le style du titre</a:t>
            </a:r>
          </a:p>
        </p:txBody>
      </p:sp>
      <p:sp>
        <p:nvSpPr>
          <p:cNvPr id="3" name="Espace réservé du texte 2"/>
          <p:cNvSpPr>
            <a:spLocks noGrp="1"/>
          </p:cNvSpPr>
          <p:nvPr>
            <p:ph type="body" idx="1"/>
          </p:nvPr>
        </p:nvSpPr>
        <p:spPr>
          <a:xfrm>
            <a:off x="2209370" y="2164227"/>
            <a:ext cx="13115297" cy="4862870"/>
          </a:xfrm>
          <a:prstGeom prst="rect">
            <a:avLst/>
          </a:prstGeom>
        </p:spPr>
        <p:txBody>
          <a:bodyPr vert="horz" wrap="square" lIns="0" tIns="0" rIns="0" bIns="0" rtlCol="0">
            <a:sp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Sixième niveau</a:t>
            </a:r>
          </a:p>
          <a:p>
            <a:pPr lvl="6"/>
            <a:r>
              <a:rPr lang="fr-FR" dirty="0"/>
              <a:t>Septième niveau</a:t>
            </a:r>
          </a:p>
          <a:p>
            <a:pPr lvl="7"/>
            <a:r>
              <a:rPr lang="fr-FR" dirty="0"/>
              <a:t>Huitième niveau</a:t>
            </a:r>
          </a:p>
        </p:txBody>
      </p:sp>
      <p:sp>
        <p:nvSpPr>
          <p:cNvPr id="5" name="Espace réservé du pied de page 4"/>
          <p:cNvSpPr>
            <a:spLocks noGrp="1"/>
          </p:cNvSpPr>
          <p:nvPr>
            <p:ph type="ftr" sz="quarter" idx="3"/>
          </p:nvPr>
        </p:nvSpPr>
        <p:spPr>
          <a:xfrm>
            <a:off x="8675689" y="9088998"/>
            <a:ext cx="5763502" cy="215444"/>
          </a:xfrm>
          <a:prstGeom prst="rect">
            <a:avLst/>
          </a:prstGeom>
        </p:spPr>
        <p:txBody>
          <a:bodyPr vert="horz" wrap="square" lIns="0" tIns="0" rIns="0" bIns="0" rtlCol="0" anchor="ctr">
            <a:spAutoFit/>
          </a:bodyPr>
          <a:lstStyle>
            <a:lvl1pPr algn="r">
              <a:defRPr sz="1400" b="1">
                <a:solidFill>
                  <a:schemeClr val="bg2"/>
                </a:solidFill>
                <a:latin typeface="+mj-lt"/>
              </a:defRPr>
            </a:lvl1pPr>
          </a:lstStyle>
          <a:p>
            <a:r>
              <a:rPr lang="fr-FR" b="1" dirty="0"/>
              <a:t>Titre du PowerPoint</a:t>
            </a:r>
          </a:p>
        </p:txBody>
      </p:sp>
      <p:sp>
        <p:nvSpPr>
          <p:cNvPr id="6" name="Espace réservé du numéro de diapositive 5"/>
          <p:cNvSpPr>
            <a:spLocks noGrp="1"/>
          </p:cNvSpPr>
          <p:nvPr>
            <p:ph type="sldNum" sz="quarter" idx="4"/>
          </p:nvPr>
        </p:nvSpPr>
        <p:spPr>
          <a:xfrm>
            <a:off x="16197139" y="9017582"/>
            <a:ext cx="625171" cy="307777"/>
          </a:xfrm>
          <a:prstGeom prst="rect">
            <a:avLst/>
          </a:prstGeom>
        </p:spPr>
        <p:txBody>
          <a:bodyPr vert="horz" wrap="none" lIns="0" tIns="0" rIns="0" bIns="0" rtlCol="0" anchor="ctr">
            <a:spAutoFit/>
          </a:bodyPr>
          <a:lstStyle>
            <a:lvl1pPr algn="r">
              <a:defRPr sz="2000">
                <a:solidFill>
                  <a:schemeClr val="bg2"/>
                </a:solidFill>
                <a:latin typeface="+mj-lt"/>
              </a:defRPr>
            </a:lvl1pPr>
          </a:lstStyle>
          <a:p>
            <a:fld id="{D6CAF8E8-172B-4E70-9325-BA460E9DD579}" type="slidenum">
              <a:rPr lang="fr-FR" smtClean="0"/>
              <a:pPr/>
              <a:t>‹N°›</a:t>
            </a:fld>
            <a:endParaRPr lang="fr-FR" dirty="0"/>
          </a:p>
        </p:txBody>
      </p:sp>
      <p:pic>
        <p:nvPicPr>
          <p:cNvPr id="11" name="Graphique 10">
            <a:extLst>
              <a:ext uri="{FF2B5EF4-FFF2-40B4-BE49-F238E27FC236}">
                <a16:creationId xmlns:a16="http://schemas.microsoft.com/office/drawing/2014/main" id="{0CC2E8F5-9F2C-354C-BCC8-B71089C9137E}"/>
              </a:ext>
            </a:extLst>
          </p:cNvPr>
          <p:cNvPicPr>
            <a:picLocks noChangeAspect="1"/>
          </p:cNvPicPr>
          <p:nvPr userDrawn="1"/>
        </p:nvPicPr>
        <p:blipFill>
          <a:blip r:embed="rId26" cstate="email">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337369" y="8678044"/>
            <a:ext cx="1872000" cy="535966"/>
          </a:xfrm>
          <a:prstGeom prst="rect">
            <a:avLst/>
          </a:prstGeom>
        </p:spPr>
      </p:pic>
      <p:sp>
        <p:nvSpPr>
          <p:cNvPr id="12" name="Espace réservé de la date 11">
            <a:extLst>
              <a:ext uri="{FF2B5EF4-FFF2-40B4-BE49-F238E27FC236}">
                <a16:creationId xmlns:a16="http://schemas.microsoft.com/office/drawing/2014/main" id="{81C3897C-0E0B-FB4B-8F65-AD32D01EBFD8}"/>
              </a:ext>
            </a:extLst>
          </p:cNvPr>
          <p:cNvSpPr>
            <a:spLocks noGrp="1"/>
          </p:cNvSpPr>
          <p:nvPr>
            <p:ph type="dt" sz="half" idx="2"/>
          </p:nvPr>
        </p:nvSpPr>
        <p:spPr>
          <a:xfrm>
            <a:off x="14700207" y="9088998"/>
            <a:ext cx="1235915" cy="215444"/>
          </a:xfrm>
          <a:prstGeom prst="rect">
            <a:avLst/>
          </a:prstGeom>
        </p:spPr>
        <p:txBody>
          <a:bodyPr vert="horz" wrap="none" lIns="0" tIns="0" rIns="0" bIns="0" rtlCol="0" anchor="t" anchorCtr="0">
            <a:spAutoFit/>
          </a:bodyPr>
          <a:lstStyle>
            <a:lvl1pPr algn="r">
              <a:defRPr sz="1400" b="1">
                <a:solidFill>
                  <a:schemeClr val="bg2"/>
                </a:solidFill>
                <a:latin typeface="+mj-lt"/>
              </a:defRPr>
            </a:lvl1pPr>
          </a:lstStyle>
          <a:p>
            <a:fld id="{E85E223B-2F19-45C1-A787-45DDC260539C}" type="datetime6">
              <a:rPr lang="fr-FR" b="1" smtClean="0"/>
              <a:t>janvier 25</a:t>
            </a:fld>
            <a:endParaRPr lang="fr-FR" b="1" dirty="0"/>
          </a:p>
        </p:txBody>
      </p:sp>
    </p:spTree>
    <p:extLst>
      <p:ext uri="{BB962C8B-B14F-4D97-AF65-F5344CB8AC3E}">
        <p14:creationId xmlns:p14="http://schemas.microsoft.com/office/powerpoint/2010/main" val="289396439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Lst>
  <p:transition>
    <p:fade/>
  </p:transition>
  <p:hf hdr="0"/>
  <p:txStyles>
    <p:titleStyle>
      <a:lvl1pPr algn="l" defTabSz="914400" rtl="0" eaLnBrk="1" latinLnBrk="0" hangingPunct="1">
        <a:lnSpc>
          <a:spcPct val="100000"/>
        </a:lnSpc>
        <a:spcBef>
          <a:spcPct val="0"/>
        </a:spcBef>
        <a:buNone/>
        <a:defRPr sz="3000" kern="1200" cap="all" baseline="0">
          <a:solidFill>
            <a:srgbClr val="8AA0CA"/>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4000" b="1" kern="1200">
          <a:solidFill>
            <a:schemeClr val="bg2"/>
          </a:solidFill>
          <a:latin typeface="+mj-lt"/>
          <a:ea typeface="+mn-ea"/>
          <a:cs typeface="+mn-cs"/>
        </a:defRPr>
      </a:lvl1pPr>
      <a:lvl2pPr marL="0" indent="0" algn="l" defTabSz="914400" rtl="0" eaLnBrk="1" latinLnBrk="0" hangingPunct="1">
        <a:lnSpc>
          <a:spcPct val="100000"/>
        </a:lnSpc>
        <a:spcBef>
          <a:spcPts val="1200"/>
        </a:spcBef>
        <a:buFont typeface="Arial" panose="020B0604020202020204" pitchFamily="34" charset="0"/>
        <a:buNone/>
        <a:defRPr sz="3000" kern="1200">
          <a:solidFill>
            <a:schemeClr val="tx2"/>
          </a:solidFill>
          <a:latin typeface="+mn-lt"/>
          <a:ea typeface="+mn-ea"/>
          <a:cs typeface="+mn-cs"/>
        </a:defRPr>
      </a:lvl2pPr>
      <a:lvl3pPr marL="468000" indent="-468000" algn="l" defTabSz="914400" rtl="0" eaLnBrk="1" latinLnBrk="0" hangingPunct="1">
        <a:lnSpc>
          <a:spcPct val="100000"/>
        </a:lnSpc>
        <a:spcBef>
          <a:spcPts val="1200"/>
        </a:spcBef>
        <a:buFontTx/>
        <a:buBlip>
          <a:blip r:embed="rId28">
            <a:extLst>
              <a:ext uri="{96DAC541-7B7A-43D3-8B79-37D633B846F1}">
                <asvg:svgBlip xmlns:asvg="http://schemas.microsoft.com/office/drawing/2016/SVG/main" r:embed="rId29"/>
              </a:ext>
            </a:extLst>
          </a:blip>
        </a:buBlip>
        <a:tabLst/>
        <a:defRPr sz="3000" kern="1200">
          <a:solidFill>
            <a:schemeClr val="tx2"/>
          </a:solidFill>
          <a:latin typeface="+mn-lt"/>
          <a:ea typeface="+mn-ea"/>
          <a:cs typeface="+mn-cs"/>
        </a:defRPr>
      </a:lvl3pPr>
      <a:lvl4pPr marL="468000" indent="-468000" algn="l" defTabSz="914400" rtl="0" eaLnBrk="1" latinLnBrk="0" hangingPunct="1">
        <a:lnSpc>
          <a:spcPct val="100000"/>
        </a:lnSpc>
        <a:spcBef>
          <a:spcPts val="1200"/>
        </a:spcBef>
        <a:buClr>
          <a:schemeClr val="bg2"/>
        </a:buClr>
        <a:buFontTx/>
        <a:buBlip>
          <a:blip r:embed="rId30">
            <a:extLst>
              <a:ext uri="{96DAC541-7B7A-43D3-8B79-37D633B846F1}">
                <asvg:svgBlip xmlns:asvg="http://schemas.microsoft.com/office/drawing/2016/SVG/main" r:embed="rId31"/>
              </a:ext>
            </a:extLst>
          </a:blip>
        </a:buBlip>
        <a:tabLst/>
        <a:defRPr sz="3000" kern="1200">
          <a:solidFill>
            <a:schemeClr val="tx2"/>
          </a:solidFill>
          <a:latin typeface="+mn-lt"/>
          <a:ea typeface="+mn-ea"/>
          <a:cs typeface="+mn-cs"/>
        </a:defRPr>
      </a:lvl4pPr>
      <a:lvl5pPr marL="468000" indent="-468000" algn="l" defTabSz="914400" rtl="0" eaLnBrk="1" latinLnBrk="0" hangingPunct="1">
        <a:lnSpc>
          <a:spcPct val="100000"/>
        </a:lnSpc>
        <a:spcBef>
          <a:spcPts val="1200"/>
        </a:spcBef>
        <a:buClr>
          <a:schemeClr val="bg2"/>
        </a:buClr>
        <a:buSzPct val="100000"/>
        <a:buFontTx/>
        <a:buBlip>
          <a:blip r:embed="rId32">
            <a:extLst>
              <a:ext uri="{96DAC541-7B7A-43D3-8B79-37D633B846F1}">
                <asvg:svgBlip xmlns:asvg="http://schemas.microsoft.com/office/drawing/2016/SVG/main" r:embed="rId33"/>
              </a:ext>
            </a:extLst>
          </a:blip>
        </a:buBlip>
        <a:tabLst/>
        <a:defRPr sz="3000" kern="1200">
          <a:solidFill>
            <a:schemeClr val="tx2"/>
          </a:solidFill>
          <a:latin typeface="+mn-lt"/>
          <a:ea typeface="+mn-ea"/>
          <a:cs typeface="+mn-cs"/>
        </a:defRPr>
      </a:lvl5pPr>
      <a:lvl6pPr marL="828000" indent="-360000" algn="l" defTabSz="914400" rtl="0" eaLnBrk="1" latinLnBrk="0" hangingPunct="1">
        <a:lnSpc>
          <a:spcPct val="100000"/>
        </a:lnSpc>
        <a:spcBef>
          <a:spcPts val="1200"/>
        </a:spcBef>
        <a:buClr>
          <a:schemeClr val="bg2"/>
        </a:buClr>
        <a:buFont typeface="Police système"/>
        <a:buChar char="■"/>
        <a:tabLst/>
        <a:defRPr sz="3000" kern="1200">
          <a:solidFill>
            <a:schemeClr val="tx2"/>
          </a:solidFill>
          <a:latin typeface="+mn-lt"/>
          <a:ea typeface="+mn-ea"/>
          <a:cs typeface="+mn-cs"/>
        </a:defRPr>
      </a:lvl6pPr>
      <a:lvl7pPr marL="1260000" indent="-360000" algn="l" defTabSz="914400" rtl="0" eaLnBrk="1" latinLnBrk="0" hangingPunct="1">
        <a:lnSpc>
          <a:spcPct val="100000"/>
        </a:lnSpc>
        <a:spcBef>
          <a:spcPts val="1200"/>
        </a:spcBef>
        <a:buClr>
          <a:schemeClr val="bg2"/>
        </a:buClr>
        <a:buSzPct val="75000"/>
        <a:buFont typeface="Wingdings 3" panose="05040102010807070707" pitchFamily="18" charset="2"/>
        <a:buChar char=""/>
        <a:defRPr sz="3000" kern="1200">
          <a:solidFill>
            <a:schemeClr val="tx2"/>
          </a:solidFill>
          <a:latin typeface="+mn-lt"/>
          <a:ea typeface="+mn-ea"/>
          <a:cs typeface="+mn-cs"/>
        </a:defRPr>
      </a:lvl7pPr>
      <a:lvl8pPr marL="1512000" indent="-216000" algn="l" defTabSz="914400" rtl="0" eaLnBrk="1" latinLnBrk="0" hangingPunct="1">
        <a:lnSpc>
          <a:spcPct val="100000"/>
        </a:lnSpc>
        <a:spcBef>
          <a:spcPts val="1200"/>
        </a:spcBef>
        <a:buClr>
          <a:schemeClr val="bg2"/>
        </a:buClr>
        <a:buSzPct val="100000"/>
        <a:buFont typeface="Police système"/>
        <a:buChar char="∙"/>
        <a:defRPr sz="3000" kern="1200">
          <a:solidFill>
            <a:schemeClr val="tx2"/>
          </a:solidFill>
          <a:latin typeface="+mn-lt"/>
          <a:ea typeface="+mn-ea"/>
          <a:cs typeface="+mn-cs"/>
        </a:defRPr>
      </a:lvl8pPr>
      <a:lvl9pPr marL="1512000" indent="-216000" algn="l" defTabSz="914400" rtl="0" eaLnBrk="1" latinLnBrk="0" hangingPunct="1">
        <a:lnSpc>
          <a:spcPct val="100000"/>
        </a:lnSpc>
        <a:spcBef>
          <a:spcPts val="1200"/>
        </a:spcBef>
        <a:buClr>
          <a:schemeClr val="bg2"/>
        </a:buClr>
        <a:buFont typeface="Police système"/>
        <a:buChar char="∙"/>
        <a:defRPr sz="3000" kern="1200">
          <a:solidFill>
            <a:schemeClr val="tx2"/>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931">
          <p15:clr>
            <a:srgbClr val="F26B43"/>
          </p15:clr>
        </p15:guide>
        <p15:guide id="2" pos="203">
          <p15:clr>
            <a:srgbClr val="F26B43"/>
          </p15:clr>
        </p15:guide>
        <p15:guide id="3" pos="10727">
          <p15:clr>
            <a:srgbClr val="F26B43"/>
          </p15:clr>
        </p15:guide>
        <p15:guide id="4" orient="horz" pos="215">
          <p15:clr>
            <a:srgbClr val="F26B43"/>
          </p15:clr>
        </p15:guide>
        <p15:guide id="5" pos="546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chart" Target="../charts/chart7.xml"/><Relationship Id="rId13" Type="http://schemas.openxmlformats.org/officeDocument/2006/relationships/chart" Target="../charts/chart12.xml"/><Relationship Id="rId18" Type="http://schemas.openxmlformats.org/officeDocument/2006/relationships/image" Target="../media/image36.png"/><Relationship Id="rId3" Type="http://schemas.openxmlformats.org/officeDocument/2006/relationships/chart" Target="../charts/chart2.xml"/><Relationship Id="rId21" Type="http://schemas.openxmlformats.org/officeDocument/2006/relationships/image" Target="../media/image39.png"/><Relationship Id="rId7" Type="http://schemas.openxmlformats.org/officeDocument/2006/relationships/chart" Target="../charts/chart6.xml"/><Relationship Id="rId12" Type="http://schemas.openxmlformats.org/officeDocument/2006/relationships/chart" Target="../charts/chart11.xml"/><Relationship Id="rId17" Type="http://schemas.openxmlformats.org/officeDocument/2006/relationships/image" Target="../media/image35.png"/><Relationship Id="rId25" Type="http://schemas.openxmlformats.org/officeDocument/2006/relationships/image" Target="../media/image43.png"/><Relationship Id="rId2" Type="http://schemas.openxmlformats.org/officeDocument/2006/relationships/notesSlide" Target="../notesSlides/notesSlide7.xml"/><Relationship Id="rId16" Type="http://schemas.openxmlformats.org/officeDocument/2006/relationships/image" Target="../media/image34.png"/><Relationship Id="rId20" Type="http://schemas.openxmlformats.org/officeDocument/2006/relationships/image" Target="../media/image38.png"/><Relationship Id="rId1" Type="http://schemas.openxmlformats.org/officeDocument/2006/relationships/slideLayout" Target="../slideLayouts/slideLayout5.xml"/><Relationship Id="rId6" Type="http://schemas.openxmlformats.org/officeDocument/2006/relationships/chart" Target="../charts/chart5.xml"/><Relationship Id="rId11" Type="http://schemas.openxmlformats.org/officeDocument/2006/relationships/chart" Target="../charts/chart10.xml"/><Relationship Id="rId24" Type="http://schemas.openxmlformats.org/officeDocument/2006/relationships/image" Target="../media/image42.png"/><Relationship Id="rId5" Type="http://schemas.openxmlformats.org/officeDocument/2006/relationships/chart" Target="../charts/chart4.xml"/><Relationship Id="rId15" Type="http://schemas.openxmlformats.org/officeDocument/2006/relationships/image" Target="../media/image33.png"/><Relationship Id="rId23" Type="http://schemas.openxmlformats.org/officeDocument/2006/relationships/image" Target="../media/image41.png"/><Relationship Id="rId10" Type="http://schemas.openxmlformats.org/officeDocument/2006/relationships/chart" Target="../charts/chart9.xml"/><Relationship Id="rId19" Type="http://schemas.openxmlformats.org/officeDocument/2006/relationships/image" Target="../media/image37.png"/><Relationship Id="rId4" Type="http://schemas.openxmlformats.org/officeDocument/2006/relationships/chart" Target="../charts/chart3.xml"/><Relationship Id="rId9" Type="http://schemas.openxmlformats.org/officeDocument/2006/relationships/chart" Target="../charts/chart8.xml"/><Relationship Id="rId14" Type="http://schemas.openxmlformats.org/officeDocument/2006/relationships/image" Target="../media/image32.png"/><Relationship Id="rId22" Type="http://schemas.openxmlformats.org/officeDocument/2006/relationships/image" Target="../media/image4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39.png"/><Relationship Id="rId3" Type="http://schemas.openxmlformats.org/officeDocument/2006/relationships/image" Target="../media/image32.png"/><Relationship Id="rId7" Type="http://schemas.openxmlformats.org/officeDocument/2006/relationships/image" Target="../media/image43.png"/><Relationship Id="rId12"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42.png"/><Relationship Id="rId11" Type="http://schemas.openxmlformats.org/officeDocument/2006/relationships/image" Target="../media/image35.png"/><Relationship Id="rId5" Type="http://schemas.openxmlformats.org/officeDocument/2006/relationships/image" Target="../media/image41.png"/><Relationship Id="rId10" Type="http://schemas.openxmlformats.org/officeDocument/2006/relationships/image" Target="../media/image34.png"/><Relationship Id="rId4" Type="http://schemas.openxmlformats.org/officeDocument/2006/relationships/image" Target="../media/image40.png"/><Relationship Id="rId9"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hyperlink" Target="mailto:v.buey@afg.asso.fr" TargetMode="External"/><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AD4FB9-4498-7140-8761-ABC5211499AA}"/>
              </a:ext>
            </a:extLst>
          </p:cNvPr>
          <p:cNvSpPr>
            <a:spLocks noGrp="1"/>
          </p:cNvSpPr>
          <p:nvPr>
            <p:ph type="ctrTitle"/>
          </p:nvPr>
        </p:nvSpPr>
        <p:spPr>
          <a:xfrm>
            <a:off x="4322618" y="3040718"/>
            <a:ext cx="12219709" cy="1846659"/>
          </a:xfrm>
        </p:spPr>
        <p:txBody>
          <a:bodyPr/>
          <a:lstStyle/>
          <a:p>
            <a:pPr algn="ctr"/>
            <a:r>
              <a:rPr lang="fr-FR" dirty="0"/>
              <a:t>CLUB EXPORT - REUNION PAYS</a:t>
            </a:r>
            <a:br>
              <a:rPr lang="fr-FR" dirty="0"/>
            </a:br>
            <a:r>
              <a:rPr lang="fr-FR" dirty="0"/>
              <a:t>Synthèse 2024 et Perspectives 2025</a:t>
            </a:r>
          </a:p>
        </p:txBody>
      </p:sp>
      <p:sp>
        <p:nvSpPr>
          <p:cNvPr id="4" name="Espace réservé du texte 3">
            <a:extLst>
              <a:ext uri="{FF2B5EF4-FFF2-40B4-BE49-F238E27FC236}">
                <a16:creationId xmlns:a16="http://schemas.microsoft.com/office/drawing/2014/main" id="{24E6231A-E539-984B-AAFA-3B652B8E378A}"/>
              </a:ext>
            </a:extLst>
          </p:cNvPr>
          <p:cNvSpPr>
            <a:spLocks noGrp="1"/>
          </p:cNvSpPr>
          <p:nvPr>
            <p:ph type="body" sz="quarter" idx="10"/>
          </p:nvPr>
        </p:nvSpPr>
        <p:spPr>
          <a:xfrm>
            <a:off x="4659923" y="6716056"/>
            <a:ext cx="11882404" cy="1291636"/>
          </a:xfrm>
        </p:spPr>
        <p:txBody>
          <a:bodyPr/>
          <a:lstStyle/>
          <a:p>
            <a:r>
              <a:rPr lang="fr-FR" sz="2800" dirty="0"/>
              <a:t>Delphine de Chaisemartin, Directrice Générale Adjointe de l’AFG</a:t>
            </a:r>
          </a:p>
          <a:p>
            <a:r>
              <a:rPr lang="fr-FR" sz="2800" dirty="0"/>
              <a:t>Virginie Buey, Directrice de la Promotion Internationale</a:t>
            </a:r>
          </a:p>
        </p:txBody>
      </p:sp>
    </p:spTree>
    <p:extLst>
      <p:ext uri="{BB962C8B-B14F-4D97-AF65-F5344CB8AC3E}">
        <p14:creationId xmlns:p14="http://schemas.microsoft.com/office/powerpoint/2010/main" val="275011784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DFF5A-D116-C94A-9A49-C5CF941125E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9FDC1AC-5D9A-E50E-D13C-81A291C409A6}"/>
              </a:ext>
            </a:extLst>
          </p:cNvPr>
          <p:cNvSpPr>
            <a:spLocks noGrp="1"/>
          </p:cNvSpPr>
          <p:nvPr>
            <p:ph type="title"/>
          </p:nvPr>
        </p:nvSpPr>
        <p:spPr/>
        <p:txBody>
          <a:bodyPr/>
          <a:lstStyle/>
          <a:p>
            <a:r>
              <a:rPr lang="fr-FR" dirty="0"/>
              <a:t>Chiffres clés</a:t>
            </a:r>
          </a:p>
        </p:txBody>
      </p:sp>
      <p:sp>
        <p:nvSpPr>
          <p:cNvPr id="4" name="Espace réservé du numéro de diapositive 3">
            <a:extLst>
              <a:ext uri="{FF2B5EF4-FFF2-40B4-BE49-F238E27FC236}">
                <a16:creationId xmlns:a16="http://schemas.microsoft.com/office/drawing/2014/main" id="{50F61397-7969-1C1C-27F0-34C38972E371}"/>
              </a:ext>
            </a:extLst>
          </p:cNvPr>
          <p:cNvSpPr>
            <a:spLocks noGrp="1"/>
          </p:cNvSpPr>
          <p:nvPr>
            <p:ph type="sldNum" sz="quarter" idx="12"/>
          </p:nvPr>
        </p:nvSpPr>
        <p:spPr/>
        <p:txBody>
          <a:bodyPr/>
          <a:lstStyle/>
          <a:p>
            <a:fld id="{D6CAF8E8-172B-4E70-9325-BA460E9DD579}" type="slidenum">
              <a:rPr lang="fr-FR" smtClean="0"/>
              <a:t>10</a:t>
            </a:fld>
            <a:endParaRPr lang="fr-FR"/>
          </a:p>
        </p:txBody>
      </p:sp>
      <p:sp>
        <p:nvSpPr>
          <p:cNvPr id="11" name="Titre 1">
            <a:extLst>
              <a:ext uri="{FF2B5EF4-FFF2-40B4-BE49-F238E27FC236}">
                <a16:creationId xmlns:a16="http://schemas.microsoft.com/office/drawing/2014/main" id="{3C0BEB30-03D5-5C90-1C3A-2BD470F3490C}"/>
              </a:ext>
            </a:extLst>
          </p:cNvPr>
          <p:cNvSpPr txBox="1">
            <a:spLocks/>
          </p:cNvSpPr>
          <p:nvPr/>
        </p:nvSpPr>
        <p:spPr>
          <a:xfrm>
            <a:off x="529062" y="1654260"/>
            <a:ext cx="16293246" cy="430887"/>
          </a:xfrm>
          <a:prstGeom prst="rect">
            <a:avLst/>
          </a:prstGeom>
          <a:noFill/>
        </p:spPr>
        <p:txBody>
          <a:bodyPr vert="horz" wrap="square" lIns="0" tIns="0" rIns="0" bIns="0" rtlCol="0" anchor="t" anchorCtr="0">
            <a:spAutoFit/>
          </a:bodyPr>
          <a:lstStyle>
            <a:lvl1pPr algn="l" defTabSz="914400" rtl="0" eaLnBrk="1" latinLnBrk="0" hangingPunct="1">
              <a:lnSpc>
                <a:spcPct val="100000"/>
              </a:lnSpc>
              <a:spcBef>
                <a:spcPct val="0"/>
              </a:spcBef>
              <a:buNone/>
              <a:defRPr sz="3000" b="1" kern="1200" cap="all" baseline="0">
                <a:solidFill>
                  <a:srgbClr val="8AA0CA"/>
                </a:solidFill>
                <a:latin typeface="+mj-lt"/>
                <a:ea typeface="+mj-ea"/>
                <a:cs typeface="+mj-cs"/>
              </a:defRPr>
            </a:lvl1pPr>
          </a:lstStyle>
          <a:p>
            <a:pPr algn="ctr"/>
            <a:r>
              <a:rPr lang="fr-FR" sz="2800" b="0" dirty="0"/>
              <a:t>Taille moyenne des fonds </a:t>
            </a:r>
            <a:r>
              <a:rPr lang="fr-FR" sz="1600" b="0" dirty="0"/>
              <a:t>(€</a:t>
            </a:r>
            <a:r>
              <a:rPr lang="fr-FR" sz="1600" b="0" dirty="0" err="1"/>
              <a:t>mio</a:t>
            </a:r>
            <a:r>
              <a:rPr lang="fr-FR" sz="1600" b="0" dirty="0"/>
              <a:t>)</a:t>
            </a:r>
            <a:endParaRPr lang="fr-FR" sz="2800" dirty="0"/>
          </a:p>
        </p:txBody>
      </p:sp>
      <p:cxnSp>
        <p:nvCxnSpPr>
          <p:cNvPr id="12" name="Connecteur droit 11">
            <a:extLst>
              <a:ext uri="{FF2B5EF4-FFF2-40B4-BE49-F238E27FC236}">
                <a16:creationId xmlns:a16="http://schemas.microsoft.com/office/drawing/2014/main" id="{F9BFB67D-B6AD-6CE0-BFEC-360D816138AE}"/>
              </a:ext>
            </a:extLst>
          </p:cNvPr>
          <p:cNvCxnSpPr>
            <a:cxnSpLocks/>
          </p:cNvCxnSpPr>
          <p:nvPr/>
        </p:nvCxnSpPr>
        <p:spPr>
          <a:xfrm>
            <a:off x="529062" y="2162637"/>
            <a:ext cx="16293244"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 name="Table 4">
            <a:extLst>
              <a:ext uri="{FF2B5EF4-FFF2-40B4-BE49-F238E27FC236}">
                <a16:creationId xmlns:a16="http://schemas.microsoft.com/office/drawing/2014/main" id="{B69CD784-247D-02D7-94D8-51A7B5A89EA1}"/>
              </a:ext>
            </a:extLst>
          </p:cNvPr>
          <p:cNvGraphicFramePr>
            <a:graphicFrameLocks noGrp="1"/>
          </p:cNvGraphicFramePr>
          <p:nvPr/>
        </p:nvGraphicFramePr>
        <p:xfrm>
          <a:off x="604202" y="2898513"/>
          <a:ext cx="16218103" cy="3185160"/>
        </p:xfrm>
        <a:graphic>
          <a:graphicData uri="http://schemas.openxmlformats.org/drawingml/2006/table">
            <a:tbl>
              <a:tblPr firstRow="1" bandRow="1">
                <a:tableStyleId>{5C22544A-7EE6-4342-B048-85BDC9FD1C3A}</a:tableStyleId>
              </a:tblPr>
              <a:tblGrid>
                <a:gridCol w="1152299">
                  <a:extLst>
                    <a:ext uri="{9D8B030D-6E8A-4147-A177-3AD203B41FA5}">
                      <a16:colId xmlns:a16="http://schemas.microsoft.com/office/drawing/2014/main" val="3595410022"/>
                    </a:ext>
                  </a:extLst>
                </a:gridCol>
                <a:gridCol w="1158908">
                  <a:extLst>
                    <a:ext uri="{9D8B030D-6E8A-4147-A177-3AD203B41FA5}">
                      <a16:colId xmlns:a16="http://schemas.microsoft.com/office/drawing/2014/main" val="1806627453"/>
                    </a:ext>
                  </a:extLst>
                </a:gridCol>
                <a:gridCol w="1158908">
                  <a:extLst>
                    <a:ext uri="{9D8B030D-6E8A-4147-A177-3AD203B41FA5}">
                      <a16:colId xmlns:a16="http://schemas.microsoft.com/office/drawing/2014/main" val="3961100778"/>
                    </a:ext>
                  </a:extLst>
                </a:gridCol>
                <a:gridCol w="1158908">
                  <a:extLst>
                    <a:ext uri="{9D8B030D-6E8A-4147-A177-3AD203B41FA5}">
                      <a16:colId xmlns:a16="http://schemas.microsoft.com/office/drawing/2014/main" val="383547093"/>
                    </a:ext>
                  </a:extLst>
                </a:gridCol>
                <a:gridCol w="1158908">
                  <a:extLst>
                    <a:ext uri="{9D8B030D-6E8A-4147-A177-3AD203B41FA5}">
                      <a16:colId xmlns:a16="http://schemas.microsoft.com/office/drawing/2014/main" val="3456220320"/>
                    </a:ext>
                  </a:extLst>
                </a:gridCol>
                <a:gridCol w="1158908">
                  <a:extLst>
                    <a:ext uri="{9D8B030D-6E8A-4147-A177-3AD203B41FA5}">
                      <a16:colId xmlns:a16="http://schemas.microsoft.com/office/drawing/2014/main" val="917963848"/>
                    </a:ext>
                  </a:extLst>
                </a:gridCol>
                <a:gridCol w="1158908">
                  <a:extLst>
                    <a:ext uri="{9D8B030D-6E8A-4147-A177-3AD203B41FA5}">
                      <a16:colId xmlns:a16="http://schemas.microsoft.com/office/drawing/2014/main" val="393824574"/>
                    </a:ext>
                  </a:extLst>
                </a:gridCol>
                <a:gridCol w="1158908">
                  <a:extLst>
                    <a:ext uri="{9D8B030D-6E8A-4147-A177-3AD203B41FA5}">
                      <a16:colId xmlns:a16="http://schemas.microsoft.com/office/drawing/2014/main" val="2062656219"/>
                    </a:ext>
                  </a:extLst>
                </a:gridCol>
                <a:gridCol w="1158908">
                  <a:extLst>
                    <a:ext uri="{9D8B030D-6E8A-4147-A177-3AD203B41FA5}">
                      <a16:colId xmlns:a16="http://schemas.microsoft.com/office/drawing/2014/main" val="1387929024"/>
                    </a:ext>
                  </a:extLst>
                </a:gridCol>
                <a:gridCol w="1158908">
                  <a:extLst>
                    <a:ext uri="{9D8B030D-6E8A-4147-A177-3AD203B41FA5}">
                      <a16:colId xmlns:a16="http://schemas.microsoft.com/office/drawing/2014/main" val="1341872260"/>
                    </a:ext>
                  </a:extLst>
                </a:gridCol>
                <a:gridCol w="1158908">
                  <a:extLst>
                    <a:ext uri="{9D8B030D-6E8A-4147-A177-3AD203B41FA5}">
                      <a16:colId xmlns:a16="http://schemas.microsoft.com/office/drawing/2014/main" val="4038944456"/>
                    </a:ext>
                  </a:extLst>
                </a:gridCol>
                <a:gridCol w="1158908">
                  <a:extLst>
                    <a:ext uri="{9D8B030D-6E8A-4147-A177-3AD203B41FA5}">
                      <a16:colId xmlns:a16="http://schemas.microsoft.com/office/drawing/2014/main" val="2986889711"/>
                    </a:ext>
                  </a:extLst>
                </a:gridCol>
                <a:gridCol w="1158908">
                  <a:extLst>
                    <a:ext uri="{9D8B030D-6E8A-4147-A177-3AD203B41FA5}">
                      <a16:colId xmlns:a16="http://schemas.microsoft.com/office/drawing/2014/main" val="2110155060"/>
                    </a:ext>
                  </a:extLst>
                </a:gridCol>
                <a:gridCol w="1158908">
                  <a:extLst>
                    <a:ext uri="{9D8B030D-6E8A-4147-A177-3AD203B41FA5}">
                      <a16:colId xmlns:a16="http://schemas.microsoft.com/office/drawing/2014/main" val="3044588434"/>
                    </a:ext>
                  </a:extLst>
                </a:gridCol>
              </a:tblGrid>
              <a:tr h="0">
                <a:tc>
                  <a:txBody>
                    <a:bodyPr/>
                    <a:lstStyle/>
                    <a:p>
                      <a:endParaRPr lang="en-LU" sz="1800" b="0" dirty="0"/>
                    </a:p>
                  </a:txBody>
                  <a:tcPr marL="0" marR="0">
                    <a:solidFill>
                      <a:schemeClr val="bg1"/>
                    </a:solidFill>
                  </a:tcPr>
                </a:tc>
                <a:tc>
                  <a:txBody>
                    <a:bodyPr/>
                    <a:lstStyle/>
                    <a:p>
                      <a:pPr algn="ctr"/>
                      <a:r>
                        <a:rPr lang="en-LU" sz="1600" b="1" dirty="0"/>
                        <a:t>France</a:t>
                      </a:r>
                    </a:p>
                  </a:txBody>
                  <a:tcPr marL="0" marR="0">
                    <a:solidFill>
                      <a:srgbClr val="3F50B5"/>
                    </a:solidFill>
                  </a:tcPr>
                </a:tc>
                <a:tc>
                  <a:txBody>
                    <a:bodyPr/>
                    <a:lstStyle/>
                    <a:p>
                      <a:pPr algn="ctr"/>
                      <a:r>
                        <a:rPr lang="fr-LU" sz="1600" b="1" dirty="0"/>
                        <a:t>Suède</a:t>
                      </a:r>
                      <a:endParaRPr lang="en-LU" sz="1600" b="1" dirty="0"/>
                    </a:p>
                  </a:txBody>
                  <a:tcPr marL="0" marR="0">
                    <a:solidFill>
                      <a:schemeClr val="accent1">
                        <a:lumMod val="75000"/>
                      </a:schemeClr>
                    </a:solidFill>
                  </a:tcPr>
                </a:tc>
                <a:tc>
                  <a:txBody>
                    <a:bodyPr/>
                    <a:lstStyle/>
                    <a:p>
                      <a:pPr algn="ctr"/>
                      <a:r>
                        <a:rPr lang="fr-LU" sz="1600" b="1" dirty="0"/>
                        <a:t>Danemark</a:t>
                      </a:r>
                      <a:endParaRPr lang="en-LU" sz="1600" b="1" dirty="0"/>
                    </a:p>
                  </a:txBody>
                  <a:tcPr marL="0" marR="0">
                    <a:solidFill>
                      <a:schemeClr val="accent1">
                        <a:lumMod val="75000"/>
                      </a:schemeClr>
                    </a:solidFill>
                  </a:tcPr>
                </a:tc>
                <a:tc>
                  <a:txBody>
                    <a:bodyPr/>
                    <a:lstStyle/>
                    <a:p>
                      <a:pPr algn="ctr"/>
                      <a:r>
                        <a:rPr lang="fr-LU" sz="1600" b="1" dirty="0"/>
                        <a:t>Finlande</a:t>
                      </a:r>
                      <a:endParaRPr lang="en-LU" sz="1600" b="1" dirty="0"/>
                    </a:p>
                  </a:txBody>
                  <a:tcPr marL="0" marR="0">
                    <a:solidFill>
                      <a:schemeClr val="accent1">
                        <a:lumMod val="75000"/>
                      </a:schemeClr>
                    </a:solidFill>
                  </a:tcPr>
                </a:tc>
                <a:tc>
                  <a:txBody>
                    <a:bodyPr/>
                    <a:lstStyle/>
                    <a:p>
                      <a:pPr algn="ctr"/>
                      <a:r>
                        <a:rPr lang="fr-LU" sz="1600" b="1" dirty="0"/>
                        <a:t>Norvège</a:t>
                      </a:r>
                      <a:endParaRPr lang="en-LU" sz="1600" b="1" dirty="0"/>
                    </a:p>
                  </a:txBody>
                  <a:tcPr marL="0" marR="0">
                    <a:solidFill>
                      <a:schemeClr val="accent1">
                        <a:lumMod val="75000"/>
                      </a:schemeClr>
                    </a:solidFill>
                  </a:tcPr>
                </a:tc>
                <a:tc>
                  <a:txBody>
                    <a:bodyPr/>
                    <a:lstStyle/>
                    <a:p>
                      <a:pPr algn="ctr"/>
                      <a:r>
                        <a:rPr lang="fr-LU" sz="1600" b="1" dirty="0"/>
                        <a:t>Belgique</a:t>
                      </a:r>
                      <a:endParaRPr lang="en-LU" sz="1600" b="1" dirty="0"/>
                    </a:p>
                  </a:txBody>
                  <a:tcPr marL="0" marR="0">
                    <a:solidFill>
                      <a:schemeClr val="accent1">
                        <a:lumMod val="75000"/>
                      </a:schemeClr>
                    </a:solidFill>
                  </a:tcPr>
                </a:tc>
                <a:tc>
                  <a:txBody>
                    <a:bodyPr/>
                    <a:lstStyle/>
                    <a:p>
                      <a:pPr algn="ctr"/>
                      <a:r>
                        <a:rPr lang="fr-LU" sz="1600" b="1" dirty="0"/>
                        <a:t>Pays-Bas</a:t>
                      </a:r>
                      <a:endParaRPr lang="en-LU" sz="1600" b="1" dirty="0"/>
                    </a:p>
                  </a:txBody>
                  <a:tcPr marL="0" marR="0">
                    <a:solidFill>
                      <a:schemeClr val="accent1">
                        <a:lumMod val="75000"/>
                      </a:schemeClr>
                    </a:solidFill>
                  </a:tcPr>
                </a:tc>
                <a:tc>
                  <a:txBody>
                    <a:bodyPr/>
                    <a:lstStyle/>
                    <a:p>
                      <a:pPr algn="ctr"/>
                      <a:r>
                        <a:rPr lang="fr-FR" sz="1600" b="1" dirty="0" err="1"/>
                        <a:t>Luxbg</a:t>
                      </a:r>
                      <a:endParaRPr lang="en-LU" sz="1600" b="1" dirty="0"/>
                    </a:p>
                  </a:txBody>
                  <a:tcPr marL="0" marR="0">
                    <a:solidFill>
                      <a:schemeClr val="accent1">
                        <a:lumMod val="75000"/>
                      </a:schemeClr>
                    </a:solidFill>
                  </a:tcPr>
                </a:tc>
                <a:tc>
                  <a:txBody>
                    <a:bodyPr/>
                    <a:lstStyle/>
                    <a:p>
                      <a:pPr algn="ctr"/>
                      <a:r>
                        <a:rPr lang="fr-LU" sz="1600" b="1" dirty="0"/>
                        <a:t>Italie</a:t>
                      </a:r>
                      <a:endParaRPr lang="en-LU" sz="1600" b="1" dirty="0"/>
                    </a:p>
                  </a:txBody>
                  <a:tcPr marL="0" marR="0">
                    <a:solidFill>
                      <a:schemeClr val="accent1">
                        <a:lumMod val="75000"/>
                      </a:schemeClr>
                    </a:solidFill>
                  </a:tcPr>
                </a:tc>
                <a:tc>
                  <a:txBody>
                    <a:bodyPr/>
                    <a:lstStyle/>
                    <a:p>
                      <a:pPr algn="ctr"/>
                      <a:r>
                        <a:rPr lang="fr-LU" sz="1600" b="1" dirty="0"/>
                        <a:t>Espagne</a:t>
                      </a:r>
                      <a:endParaRPr lang="en-LU" sz="1600" b="1" dirty="0"/>
                    </a:p>
                  </a:txBody>
                  <a:tcPr marL="0" marR="0">
                    <a:solidFill>
                      <a:schemeClr val="accent1">
                        <a:lumMod val="75000"/>
                      </a:schemeClr>
                    </a:solidFill>
                  </a:tcPr>
                </a:tc>
                <a:tc>
                  <a:txBody>
                    <a:bodyPr/>
                    <a:lstStyle/>
                    <a:p>
                      <a:pPr algn="ctr"/>
                      <a:r>
                        <a:rPr lang="fr-LU" sz="1600" b="1" dirty="0"/>
                        <a:t>Portugal</a:t>
                      </a:r>
                      <a:endParaRPr lang="en-LU" sz="1600" b="1" dirty="0"/>
                    </a:p>
                  </a:txBody>
                  <a:tcPr marL="0" marR="0">
                    <a:solidFill>
                      <a:schemeClr val="accent1">
                        <a:lumMod val="75000"/>
                      </a:schemeClr>
                    </a:solidFill>
                  </a:tcPr>
                </a:tc>
                <a:tc>
                  <a:txBody>
                    <a:bodyPr/>
                    <a:lstStyle/>
                    <a:p>
                      <a:pPr algn="ctr"/>
                      <a:r>
                        <a:rPr lang="fr-LU" sz="1600" b="1" dirty="0"/>
                        <a:t>Andorre</a:t>
                      </a:r>
                      <a:endParaRPr lang="en-LU" sz="1600" b="1" dirty="0"/>
                    </a:p>
                  </a:txBody>
                  <a:tcPr marL="0" marR="0">
                    <a:solidFill>
                      <a:schemeClr val="accent6"/>
                    </a:solidFill>
                  </a:tcPr>
                </a:tc>
                <a:tc>
                  <a:txBody>
                    <a:bodyPr/>
                    <a:lstStyle/>
                    <a:p>
                      <a:pPr algn="ctr"/>
                      <a:r>
                        <a:rPr lang="en-LU" sz="1600" b="1" dirty="0"/>
                        <a:t>UE</a:t>
                      </a:r>
                    </a:p>
                  </a:txBody>
                  <a:tcPr marL="0" marR="0">
                    <a:solidFill>
                      <a:schemeClr val="tx2"/>
                    </a:solidFill>
                  </a:tcPr>
                </a:tc>
                <a:extLst>
                  <a:ext uri="{0D108BD9-81ED-4DB2-BD59-A6C34878D82A}">
                    <a16:rowId xmlns:a16="http://schemas.microsoft.com/office/drawing/2014/main" val="3932692827"/>
                  </a:ext>
                </a:extLst>
              </a:tr>
              <a:tr h="370840">
                <a:tc>
                  <a:txBody>
                    <a:bodyPr/>
                    <a:lstStyle/>
                    <a:p>
                      <a:endParaRPr lang="en-LU" sz="500" dirty="0"/>
                    </a:p>
                  </a:txBody>
                  <a:tcPr anchor="ctr">
                    <a:solidFill>
                      <a:schemeClr val="bg1"/>
                    </a:solidFill>
                  </a:tcPr>
                </a:tc>
                <a:tc>
                  <a:txBody>
                    <a:bodyPr/>
                    <a:lstStyle/>
                    <a:p>
                      <a:pPr algn="ctr"/>
                      <a:endParaRPr lang="en-LU" sz="500" dirty="0"/>
                    </a:p>
                  </a:txBody>
                  <a:tcPr anchor="ctr">
                    <a:solidFill>
                      <a:schemeClr val="bg1"/>
                    </a:solidFill>
                  </a:tcPr>
                </a:tc>
                <a:tc>
                  <a:txBody>
                    <a:bodyPr/>
                    <a:lstStyle/>
                    <a:p>
                      <a:pPr algn="ctr"/>
                      <a:endParaRPr lang="en-LU" sz="500" dirty="0"/>
                    </a:p>
                  </a:txBody>
                  <a:tcPr anchor="ctr">
                    <a:lnB w="12700" cmpd="sng">
                      <a:noFill/>
                    </a:lnB>
                    <a:solidFill>
                      <a:schemeClr val="bg1"/>
                    </a:solidFill>
                  </a:tcPr>
                </a:tc>
                <a:tc>
                  <a:txBody>
                    <a:bodyPr/>
                    <a:lstStyle/>
                    <a:p>
                      <a:pPr algn="ctr"/>
                      <a:endParaRPr lang="en-LU" sz="500" dirty="0"/>
                    </a:p>
                  </a:txBody>
                  <a:tcPr anchor="ctr">
                    <a:lnB w="12700" cmpd="sng">
                      <a:noFill/>
                    </a:lnB>
                    <a:solidFill>
                      <a:schemeClr val="bg1"/>
                    </a:solidFill>
                  </a:tcPr>
                </a:tc>
                <a:tc>
                  <a:txBody>
                    <a:bodyPr/>
                    <a:lstStyle/>
                    <a:p>
                      <a:pPr algn="ctr"/>
                      <a:endParaRPr lang="en-LU" sz="500" dirty="0"/>
                    </a:p>
                  </a:txBody>
                  <a:tcPr anchor="ctr">
                    <a:lnB w="19050" cap="flat" cmpd="sng" algn="ctr">
                      <a:noFill/>
                      <a:prstDash val="solid"/>
                      <a:round/>
                      <a:headEnd type="none" w="med" len="med"/>
                      <a:tailEnd type="none" w="med" len="med"/>
                    </a:lnB>
                    <a:solidFill>
                      <a:schemeClr val="bg1"/>
                    </a:solidFill>
                  </a:tcPr>
                </a:tc>
                <a:tc>
                  <a:txBody>
                    <a:bodyPr/>
                    <a:lstStyle/>
                    <a:p>
                      <a:pPr algn="ctr"/>
                      <a:endParaRPr lang="en-LU" sz="500" dirty="0"/>
                    </a:p>
                  </a:txBody>
                  <a:tcPr anchor="ctr">
                    <a:lnB w="12700" cmpd="sng">
                      <a:noFill/>
                    </a:lnB>
                    <a:solidFill>
                      <a:schemeClr val="bg1"/>
                    </a:solidFill>
                  </a:tcPr>
                </a:tc>
                <a:tc>
                  <a:txBody>
                    <a:bodyPr/>
                    <a:lstStyle/>
                    <a:p>
                      <a:pPr algn="ctr"/>
                      <a:endParaRPr lang="en-LU" sz="500" dirty="0"/>
                    </a:p>
                  </a:txBody>
                  <a:tcPr anchor="ctr">
                    <a:lnB w="19050" cap="flat" cmpd="sng" algn="ctr">
                      <a:noFill/>
                      <a:prstDash val="solid"/>
                      <a:round/>
                      <a:headEnd type="none" w="med" len="med"/>
                      <a:tailEnd type="none" w="med" len="med"/>
                    </a:lnB>
                    <a:solidFill>
                      <a:schemeClr val="bg1"/>
                    </a:solidFill>
                  </a:tcPr>
                </a:tc>
                <a:tc>
                  <a:txBody>
                    <a:bodyPr/>
                    <a:lstStyle/>
                    <a:p>
                      <a:pPr algn="ctr"/>
                      <a:endParaRPr lang="en-LU" sz="500" dirty="0"/>
                    </a:p>
                  </a:txBody>
                  <a:tcPr anchor="ctr">
                    <a:solidFill>
                      <a:schemeClr val="bg1"/>
                    </a:solidFill>
                  </a:tcPr>
                </a:tc>
                <a:tc>
                  <a:txBody>
                    <a:bodyPr/>
                    <a:lstStyle/>
                    <a:p>
                      <a:pPr algn="ctr"/>
                      <a:endParaRPr lang="en-LU" sz="500" dirty="0"/>
                    </a:p>
                  </a:txBody>
                  <a:tcPr anchor="ctr">
                    <a:solidFill>
                      <a:schemeClr val="bg1"/>
                    </a:solidFill>
                  </a:tcPr>
                </a:tc>
                <a:tc>
                  <a:txBody>
                    <a:bodyPr/>
                    <a:lstStyle/>
                    <a:p>
                      <a:pPr algn="ctr"/>
                      <a:endParaRPr lang="en-LU" sz="500" dirty="0"/>
                    </a:p>
                  </a:txBody>
                  <a:tcPr anchor="ctr">
                    <a:solidFill>
                      <a:schemeClr val="bg1"/>
                    </a:solidFill>
                  </a:tcPr>
                </a:tc>
                <a:tc>
                  <a:txBody>
                    <a:bodyPr/>
                    <a:lstStyle/>
                    <a:p>
                      <a:pPr algn="ctr"/>
                      <a:endParaRPr lang="en-LU" sz="500" dirty="0"/>
                    </a:p>
                  </a:txBody>
                  <a:tcPr anchor="ctr">
                    <a:solidFill>
                      <a:schemeClr val="bg1"/>
                    </a:solidFill>
                  </a:tcPr>
                </a:tc>
                <a:tc>
                  <a:txBody>
                    <a:bodyPr/>
                    <a:lstStyle/>
                    <a:p>
                      <a:pPr algn="ctr"/>
                      <a:endParaRPr lang="en-LU" sz="500" dirty="0"/>
                    </a:p>
                  </a:txBody>
                  <a:tcPr anchor="ctr">
                    <a:solidFill>
                      <a:schemeClr val="bg1"/>
                    </a:solidFill>
                  </a:tcPr>
                </a:tc>
                <a:tc>
                  <a:txBody>
                    <a:bodyPr/>
                    <a:lstStyle/>
                    <a:p>
                      <a:pPr algn="ctr"/>
                      <a:endParaRPr lang="en-LU" sz="500" dirty="0"/>
                    </a:p>
                  </a:txBody>
                  <a:tcPr anchor="ctr">
                    <a:solidFill>
                      <a:schemeClr val="bg1"/>
                    </a:solidFill>
                  </a:tcPr>
                </a:tc>
                <a:tc>
                  <a:txBody>
                    <a:bodyPr/>
                    <a:lstStyle/>
                    <a:p>
                      <a:pPr algn="ctr"/>
                      <a:endParaRPr lang="en-LU" sz="500" dirty="0"/>
                    </a:p>
                  </a:txBody>
                  <a:tcPr anchor="ctr">
                    <a:solidFill>
                      <a:schemeClr val="bg1"/>
                    </a:solidFill>
                  </a:tcPr>
                </a:tc>
                <a:extLst>
                  <a:ext uri="{0D108BD9-81ED-4DB2-BD59-A6C34878D82A}">
                    <a16:rowId xmlns:a16="http://schemas.microsoft.com/office/drawing/2014/main" val="1310015544"/>
                  </a:ext>
                </a:extLst>
              </a:tr>
              <a:tr h="370840">
                <a:tc>
                  <a:txBody>
                    <a:bodyPr/>
                    <a:lstStyle/>
                    <a:p>
                      <a:r>
                        <a:rPr lang="en-LU" sz="1600" dirty="0"/>
                        <a:t>OPCVM</a:t>
                      </a:r>
                      <a:br>
                        <a:rPr lang="en-LU" sz="1600" dirty="0"/>
                      </a:br>
                      <a:r>
                        <a:rPr lang="en-LU" sz="1600" dirty="0"/>
                        <a:t>UCITS</a:t>
                      </a:r>
                    </a:p>
                  </a:txBody>
                  <a:tcPr anchor="ctr">
                    <a:solidFill>
                      <a:schemeClr val="bg1"/>
                    </a:solidFill>
                  </a:tcPr>
                </a:tc>
                <a:tc>
                  <a:txBody>
                    <a:bodyPr/>
                    <a:lstStyle/>
                    <a:p>
                      <a:pPr algn="ctr"/>
                      <a:r>
                        <a:rPr lang="fr-FR" sz="3000" dirty="0">
                          <a:solidFill>
                            <a:schemeClr val="bg1"/>
                          </a:solidFill>
                        </a:rPr>
                        <a:t>318</a:t>
                      </a:r>
                      <a:endParaRPr lang="en-LU" sz="3000" dirty="0">
                        <a:solidFill>
                          <a:schemeClr val="bg1"/>
                        </a:solidFill>
                      </a:endParaRPr>
                    </a:p>
                  </a:txBody>
                  <a:tcPr anchor="ctr">
                    <a:lnR w="12700" cmpd="sng">
                      <a:noFill/>
                    </a:lnR>
                    <a:solidFill>
                      <a:srgbClr val="3F50B5"/>
                    </a:solidFill>
                  </a:tcPr>
                </a:tc>
                <a:tc>
                  <a:txBody>
                    <a:bodyPr/>
                    <a:lstStyle/>
                    <a:p>
                      <a:pPr algn="ctr"/>
                      <a:r>
                        <a:rPr lang="fr-FR" sz="3000" dirty="0"/>
                        <a:t>1020</a:t>
                      </a:r>
                      <a:endParaRPr lang="en-LU" sz="3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fr-FR" sz="3000" dirty="0"/>
                        <a:t>280</a:t>
                      </a:r>
                      <a:endParaRPr lang="en-LU" sz="3000" dirty="0"/>
                    </a:p>
                  </a:txBody>
                  <a:tcPr anchor="ctr">
                    <a:lnL w="12700" cmpd="sng">
                      <a:noFill/>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fr-FR" sz="3000" dirty="0"/>
                        <a:t>396</a:t>
                      </a:r>
                      <a:endParaRPr lang="en-LU" sz="3000"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3000" dirty="0"/>
                        <a:t>247</a:t>
                      </a:r>
                      <a:endParaRPr lang="en-LU" sz="3000"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fr-FR" sz="3000" dirty="0"/>
                        <a:t>375</a:t>
                      </a:r>
                      <a:endParaRPr lang="en-LU" sz="3000"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3000" dirty="0"/>
                        <a:t>1000</a:t>
                      </a:r>
                      <a:endParaRPr lang="en-LU" sz="3000" dirty="0"/>
                    </a:p>
                  </a:txBody>
                  <a:tcPr anchor="ctr">
                    <a:lnL w="19050" cap="flat" cmpd="sng" algn="ctr">
                      <a:noFill/>
                      <a:prstDash val="solid"/>
                      <a:round/>
                      <a:headEnd type="none" w="med" len="med"/>
                      <a:tailEnd type="none" w="med" len="med"/>
                    </a:lnL>
                    <a:solidFill>
                      <a:schemeClr val="bg1"/>
                    </a:solidFill>
                  </a:tcPr>
                </a:tc>
                <a:tc>
                  <a:txBody>
                    <a:bodyPr/>
                    <a:lstStyle/>
                    <a:p>
                      <a:pPr algn="ctr"/>
                      <a:r>
                        <a:rPr lang="fr-FR" sz="3000" dirty="0"/>
                        <a:t>471</a:t>
                      </a:r>
                      <a:endParaRPr lang="en-LU" sz="3000" dirty="0"/>
                    </a:p>
                  </a:txBody>
                  <a:tcPr anchor="ctr">
                    <a:solidFill>
                      <a:schemeClr val="bg1"/>
                    </a:solidFill>
                  </a:tcPr>
                </a:tc>
                <a:tc>
                  <a:txBody>
                    <a:bodyPr/>
                    <a:lstStyle/>
                    <a:p>
                      <a:pPr algn="ctr"/>
                      <a:r>
                        <a:rPr lang="fr-FR" sz="3000" dirty="0"/>
                        <a:t>267</a:t>
                      </a:r>
                      <a:endParaRPr lang="en-LU" sz="3000" dirty="0"/>
                    </a:p>
                  </a:txBody>
                  <a:tcPr anchor="ctr">
                    <a:solidFill>
                      <a:schemeClr val="bg1"/>
                    </a:solidFill>
                  </a:tcPr>
                </a:tc>
                <a:tc>
                  <a:txBody>
                    <a:bodyPr/>
                    <a:lstStyle/>
                    <a:p>
                      <a:pPr algn="ctr"/>
                      <a:r>
                        <a:rPr lang="fr-FR" sz="3000" dirty="0"/>
                        <a:t>129</a:t>
                      </a:r>
                      <a:endParaRPr lang="en-LU" sz="3000" dirty="0"/>
                    </a:p>
                  </a:txBody>
                  <a:tcPr anchor="ctr">
                    <a:solidFill>
                      <a:schemeClr val="bg1"/>
                    </a:solidFill>
                  </a:tcPr>
                </a:tc>
                <a:tc>
                  <a:txBody>
                    <a:bodyPr/>
                    <a:lstStyle/>
                    <a:p>
                      <a:pPr algn="ctr"/>
                      <a:r>
                        <a:rPr lang="fr-FR" sz="3000" dirty="0"/>
                        <a:t>109</a:t>
                      </a:r>
                      <a:endParaRPr lang="en-LU" sz="3000" dirty="0"/>
                    </a:p>
                  </a:txBody>
                  <a:tcPr anchor="ctr">
                    <a:solidFill>
                      <a:schemeClr val="bg1"/>
                    </a:solidFill>
                  </a:tcPr>
                </a:tc>
                <a:tc>
                  <a:txBody>
                    <a:bodyPr/>
                    <a:lstStyle/>
                    <a:p>
                      <a:pPr algn="ctr"/>
                      <a:endParaRPr lang="en-LU" sz="3000" dirty="0"/>
                    </a:p>
                  </a:txBody>
                  <a:tcPr anchor="ctr">
                    <a:solidFill>
                      <a:schemeClr val="bg1"/>
                    </a:solidFill>
                  </a:tcPr>
                </a:tc>
                <a:tc>
                  <a:txBody>
                    <a:bodyPr/>
                    <a:lstStyle/>
                    <a:p>
                      <a:pPr algn="ctr"/>
                      <a:r>
                        <a:rPr lang="fr-FR" sz="3000" dirty="0">
                          <a:solidFill>
                            <a:schemeClr val="bg1"/>
                          </a:solidFill>
                        </a:rPr>
                        <a:t>396</a:t>
                      </a:r>
                      <a:endParaRPr lang="en-LU" sz="3000" dirty="0">
                        <a:solidFill>
                          <a:schemeClr val="bg1"/>
                        </a:solidFill>
                      </a:endParaRPr>
                    </a:p>
                  </a:txBody>
                  <a:tcPr anchor="ctr">
                    <a:solidFill>
                      <a:schemeClr val="tx2"/>
                    </a:solidFill>
                  </a:tcPr>
                </a:tc>
                <a:extLst>
                  <a:ext uri="{0D108BD9-81ED-4DB2-BD59-A6C34878D82A}">
                    <a16:rowId xmlns:a16="http://schemas.microsoft.com/office/drawing/2014/main" val="193478236"/>
                  </a:ext>
                </a:extLst>
              </a:tr>
              <a:tr h="370840">
                <a:tc>
                  <a:txBody>
                    <a:bodyPr/>
                    <a:lstStyle/>
                    <a:p>
                      <a:endParaRPr lang="en-LU" sz="500" dirty="0"/>
                    </a:p>
                  </a:txBody>
                  <a:tcPr anchor="ctr">
                    <a:solidFill>
                      <a:schemeClr val="bg1"/>
                    </a:solidFill>
                  </a:tcPr>
                </a:tc>
                <a:tc>
                  <a:txBody>
                    <a:bodyPr/>
                    <a:lstStyle/>
                    <a:p>
                      <a:pPr algn="ctr"/>
                      <a:endParaRPr lang="en-LU" sz="500" dirty="0">
                        <a:solidFill>
                          <a:schemeClr val="bg1"/>
                        </a:solidFill>
                      </a:endParaRPr>
                    </a:p>
                  </a:txBody>
                  <a:tcPr anchor="ctr">
                    <a:lnR w="12700" cmpd="sng">
                      <a:noFill/>
                    </a:lnR>
                    <a:solidFill>
                      <a:schemeClr val="bg1"/>
                    </a:solidFill>
                  </a:tcPr>
                </a:tc>
                <a:tc>
                  <a:txBody>
                    <a:bodyPr/>
                    <a:lstStyle/>
                    <a:p>
                      <a:pPr algn="ctr"/>
                      <a:endParaRPr lang="en-LU" sz="500" dirty="0"/>
                    </a:p>
                  </a:txBody>
                  <a:tcPr anchor="ctr">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LU" sz="5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LU" sz="500" dirty="0"/>
                    </a:p>
                  </a:txBody>
                  <a:tcPr anchor="ctr">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LU" sz="5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LU" sz="500" dirty="0"/>
                    </a:p>
                  </a:txBody>
                  <a:tcPr anchor="ctr">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LU" sz="500" dirty="0"/>
                    </a:p>
                  </a:txBody>
                  <a:tcPr anchor="ctr">
                    <a:lnL w="12700" cmpd="sng">
                      <a:noFill/>
                    </a:lnL>
                    <a:solidFill>
                      <a:schemeClr val="bg1"/>
                    </a:solidFill>
                  </a:tcPr>
                </a:tc>
                <a:tc>
                  <a:txBody>
                    <a:bodyPr/>
                    <a:lstStyle/>
                    <a:p>
                      <a:pPr algn="ctr"/>
                      <a:endParaRPr lang="en-LU" sz="500" dirty="0"/>
                    </a:p>
                  </a:txBody>
                  <a:tcPr anchor="ctr">
                    <a:solidFill>
                      <a:schemeClr val="bg1"/>
                    </a:solidFill>
                  </a:tcPr>
                </a:tc>
                <a:tc>
                  <a:txBody>
                    <a:bodyPr/>
                    <a:lstStyle/>
                    <a:p>
                      <a:pPr algn="ctr"/>
                      <a:endParaRPr lang="en-LU" sz="500" dirty="0"/>
                    </a:p>
                  </a:txBody>
                  <a:tcPr anchor="ctr">
                    <a:solidFill>
                      <a:schemeClr val="bg1"/>
                    </a:solidFill>
                  </a:tcPr>
                </a:tc>
                <a:tc>
                  <a:txBody>
                    <a:bodyPr/>
                    <a:lstStyle/>
                    <a:p>
                      <a:pPr algn="ctr"/>
                      <a:endParaRPr lang="en-LU" sz="500" dirty="0"/>
                    </a:p>
                  </a:txBody>
                  <a:tcPr anchor="ctr">
                    <a:solidFill>
                      <a:schemeClr val="bg1"/>
                    </a:solidFill>
                  </a:tcPr>
                </a:tc>
                <a:tc>
                  <a:txBody>
                    <a:bodyPr/>
                    <a:lstStyle/>
                    <a:p>
                      <a:pPr algn="ctr"/>
                      <a:endParaRPr lang="en-LU" sz="500" dirty="0"/>
                    </a:p>
                  </a:txBody>
                  <a:tcPr anchor="ctr">
                    <a:solidFill>
                      <a:schemeClr val="bg1"/>
                    </a:solidFill>
                  </a:tcPr>
                </a:tc>
                <a:tc>
                  <a:txBody>
                    <a:bodyPr/>
                    <a:lstStyle/>
                    <a:p>
                      <a:pPr algn="ctr"/>
                      <a:endParaRPr lang="en-LU" sz="500" dirty="0"/>
                    </a:p>
                  </a:txBody>
                  <a:tcPr anchor="ctr">
                    <a:solidFill>
                      <a:schemeClr val="bg1"/>
                    </a:solidFill>
                  </a:tcPr>
                </a:tc>
                <a:tc>
                  <a:txBody>
                    <a:bodyPr/>
                    <a:lstStyle/>
                    <a:p>
                      <a:pPr algn="ctr"/>
                      <a:endParaRPr lang="en-LU" sz="500" dirty="0">
                        <a:solidFill>
                          <a:schemeClr val="bg1"/>
                        </a:solidFill>
                      </a:endParaRPr>
                    </a:p>
                  </a:txBody>
                  <a:tcPr anchor="ctr">
                    <a:solidFill>
                      <a:schemeClr val="bg1"/>
                    </a:solidFill>
                  </a:tcPr>
                </a:tc>
                <a:extLst>
                  <a:ext uri="{0D108BD9-81ED-4DB2-BD59-A6C34878D82A}">
                    <a16:rowId xmlns:a16="http://schemas.microsoft.com/office/drawing/2014/main" val="3366502519"/>
                  </a:ext>
                </a:extLst>
              </a:tr>
              <a:tr h="370840">
                <a:tc>
                  <a:txBody>
                    <a:bodyPr/>
                    <a:lstStyle/>
                    <a:p>
                      <a:r>
                        <a:rPr lang="en-LU" sz="1600" dirty="0"/>
                        <a:t>FIA</a:t>
                      </a:r>
                      <a:br>
                        <a:rPr lang="en-LU" sz="1600" dirty="0"/>
                      </a:br>
                      <a:r>
                        <a:rPr lang="en-LU" sz="1600" dirty="0"/>
                        <a:t>AIF</a:t>
                      </a:r>
                    </a:p>
                  </a:txBody>
                  <a:tcPr anchor="ctr">
                    <a:solidFill>
                      <a:schemeClr val="bg1"/>
                    </a:solidFill>
                  </a:tcPr>
                </a:tc>
                <a:tc>
                  <a:txBody>
                    <a:bodyPr/>
                    <a:lstStyle/>
                    <a:p>
                      <a:pPr algn="ctr"/>
                      <a:r>
                        <a:rPr lang="fr-FR" sz="3000" dirty="0">
                          <a:solidFill>
                            <a:schemeClr val="bg1"/>
                          </a:solidFill>
                        </a:rPr>
                        <a:t>191</a:t>
                      </a:r>
                      <a:endParaRPr lang="en-LU" sz="3000" dirty="0">
                        <a:solidFill>
                          <a:schemeClr val="bg1"/>
                        </a:solidFill>
                      </a:endParaRPr>
                    </a:p>
                  </a:txBody>
                  <a:tcPr anchor="ctr">
                    <a:lnR w="19050" cap="flat" cmpd="sng" algn="ctr">
                      <a:noFill/>
                      <a:prstDash val="solid"/>
                      <a:round/>
                      <a:headEnd type="none" w="med" len="med"/>
                      <a:tailEnd type="none" w="med" len="med"/>
                    </a:lnR>
                    <a:solidFill>
                      <a:srgbClr val="3F50B5"/>
                    </a:solidFill>
                  </a:tcPr>
                </a:tc>
                <a:tc>
                  <a:txBody>
                    <a:bodyPr/>
                    <a:lstStyle/>
                    <a:p>
                      <a:pPr algn="ctr"/>
                      <a:r>
                        <a:rPr lang="fr-FR" sz="3000" dirty="0"/>
                        <a:t>230</a:t>
                      </a:r>
                      <a:endParaRPr lang="en-LU" sz="3000"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3000" dirty="0"/>
                        <a:t>394</a:t>
                      </a:r>
                      <a:endParaRPr lang="en-LU" sz="3000"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fr-FR" sz="3000" dirty="0"/>
                        <a:t>182</a:t>
                      </a:r>
                      <a:endParaRPr lang="en-LU" sz="3000"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LU" sz="3000"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fr-FR" sz="3000" dirty="0"/>
                        <a:t>52</a:t>
                      </a:r>
                      <a:endParaRPr lang="en-LU" sz="3000"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3000" dirty="0"/>
                        <a:t>513</a:t>
                      </a:r>
                      <a:endParaRPr lang="en-LU" sz="3000" dirty="0"/>
                    </a:p>
                  </a:txBody>
                  <a:tcPr anchor="ctr">
                    <a:lnL w="19050" cap="flat" cmpd="sng" algn="ctr">
                      <a:noFill/>
                      <a:prstDash val="solid"/>
                      <a:round/>
                      <a:headEnd type="none" w="med" len="med"/>
                      <a:tailEnd type="none" w="med" len="med"/>
                    </a:lnL>
                    <a:solidFill>
                      <a:schemeClr val="bg1"/>
                    </a:solidFill>
                  </a:tcPr>
                </a:tc>
                <a:tc>
                  <a:txBody>
                    <a:bodyPr/>
                    <a:lstStyle/>
                    <a:p>
                      <a:pPr algn="ctr"/>
                      <a:r>
                        <a:rPr lang="fr-FR" sz="3000" dirty="0"/>
                        <a:t>265</a:t>
                      </a:r>
                      <a:endParaRPr lang="en-LU" sz="3000" dirty="0"/>
                    </a:p>
                  </a:txBody>
                  <a:tcPr anchor="ctr">
                    <a:solidFill>
                      <a:schemeClr val="bg1"/>
                    </a:solidFill>
                  </a:tcPr>
                </a:tc>
                <a:tc>
                  <a:txBody>
                    <a:bodyPr/>
                    <a:lstStyle/>
                    <a:p>
                      <a:pPr algn="ctr"/>
                      <a:r>
                        <a:rPr lang="fr-FR" sz="3000" dirty="0"/>
                        <a:t>98</a:t>
                      </a:r>
                      <a:endParaRPr lang="en-LU" sz="3000" dirty="0"/>
                    </a:p>
                  </a:txBody>
                  <a:tcPr anchor="ctr">
                    <a:solidFill>
                      <a:schemeClr val="bg1"/>
                    </a:solidFill>
                  </a:tcPr>
                </a:tc>
                <a:tc>
                  <a:txBody>
                    <a:bodyPr/>
                    <a:lstStyle/>
                    <a:p>
                      <a:pPr algn="ctr"/>
                      <a:r>
                        <a:rPr lang="fr-FR" sz="3000" dirty="0"/>
                        <a:t>89</a:t>
                      </a:r>
                      <a:endParaRPr lang="en-LU" sz="3000" dirty="0"/>
                    </a:p>
                  </a:txBody>
                  <a:tcPr anchor="ctr">
                    <a:solidFill>
                      <a:schemeClr val="bg1"/>
                    </a:solidFill>
                  </a:tcPr>
                </a:tc>
                <a:tc>
                  <a:txBody>
                    <a:bodyPr/>
                    <a:lstStyle/>
                    <a:p>
                      <a:pPr algn="ctr"/>
                      <a:r>
                        <a:rPr lang="fr-FR" sz="3000" dirty="0"/>
                        <a:t>49</a:t>
                      </a:r>
                      <a:endParaRPr lang="en-LU" sz="3000" dirty="0"/>
                    </a:p>
                  </a:txBody>
                  <a:tcPr anchor="ctr">
                    <a:solidFill>
                      <a:schemeClr val="bg1"/>
                    </a:solidFill>
                  </a:tcPr>
                </a:tc>
                <a:tc>
                  <a:txBody>
                    <a:bodyPr/>
                    <a:lstStyle/>
                    <a:p>
                      <a:pPr algn="ctr"/>
                      <a:endParaRPr lang="en-LU" sz="3000" dirty="0"/>
                    </a:p>
                  </a:txBody>
                  <a:tcPr anchor="ctr">
                    <a:solidFill>
                      <a:schemeClr val="bg1"/>
                    </a:solidFill>
                  </a:tcPr>
                </a:tc>
                <a:tc>
                  <a:txBody>
                    <a:bodyPr/>
                    <a:lstStyle/>
                    <a:p>
                      <a:pPr algn="ctr"/>
                      <a:r>
                        <a:rPr lang="fr-FR" sz="3000" dirty="0">
                          <a:solidFill>
                            <a:schemeClr val="bg1"/>
                          </a:solidFill>
                        </a:rPr>
                        <a:t>262</a:t>
                      </a:r>
                      <a:endParaRPr lang="en-LU" sz="3000" dirty="0">
                        <a:solidFill>
                          <a:schemeClr val="bg1"/>
                        </a:solidFill>
                      </a:endParaRPr>
                    </a:p>
                  </a:txBody>
                  <a:tcPr anchor="ctr">
                    <a:solidFill>
                      <a:schemeClr val="tx2"/>
                    </a:solidFill>
                  </a:tcPr>
                </a:tc>
                <a:extLst>
                  <a:ext uri="{0D108BD9-81ED-4DB2-BD59-A6C34878D82A}">
                    <a16:rowId xmlns:a16="http://schemas.microsoft.com/office/drawing/2014/main" val="4214169149"/>
                  </a:ext>
                </a:extLst>
              </a:tr>
              <a:tr h="370840">
                <a:tc>
                  <a:txBody>
                    <a:bodyPr/>
                    <a:lstStyle/>
                    <a:p>
                      <a:endParaRPr lang="en-LU" sz="500" dirty="0"/>
                    </a:p>
                  </a:txBody>
                  <a:tcPr anchor="ctr">
                    <a:solidFill>
                      <a:schemeClr val="bg1"/>
                    </a:solidFill>
                  </a:tcPr>
                </a:tc>
                <a:tc>
                  <a:txBody>
                    <a:bodyPr/>
                    <a:lstStyle/>
                    <a:p>
                      <a:pPr algn="ctr"/>
                      <a:endParaRPr lang="en-LU" sz="500" dirty="0">
                        <a:solidFill>
                          <a:schemeClr val="bg1"/>
                        </a:solidFill>
                      </a:endParaRPr>
                    </a:p>
                  </a:txBody>
                  <a:tcPr anchor="ctr">
                    <a:lnR w="12700" cmpd="sng">
                      <a:noFill/>
                    </a:lnR>
                    <a:solidFill>
                      <a:schemeClr val="bg1"/>
                    </a:solidFill>
                  </a:tcPr>
                </a:tc>
                <a:tc>
                  <a:txBody>
                    <a:bodyPr/>
                    <a:lstStyle/>
                    <a:p>
                      <a:pPr algn="ctr"/>
                      <a:endParaRPr lang="en-LU" sz="500" dirty="0"/>
                    </a:p>
                  </a:txBody>
                  <a:tcPr anchor="ctr">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LU" sz="5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LU" sz="500" dirty="0"/>
                    </a:p>
                  </a:txBody>
                  <a:tcPr anchor="ctr">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LU" sz="5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LU" sz="500" dirty="0"/>
                    </a:p>
                  </a:txBody>
                  <a:tcPr anchor="ctr">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LU" sz="500" dirty="0"/>
                    </a:p>
                  </a:txBody>
                  <a:tcPr anchor="ctr">
                    <a:lnL w="12700" cmpd="sng">
                      <a:noFill/>
                    </a:lnL>
                    <a:solidFill>
                      <a:schemeClr val="bg1"/>
                    </a:solidFill>
                  </a:tcPr>
                </a:tc>
                <a:tc>
                  <a:txBody>
                    <a:bodyPr/>
                    <a:lstStyle/>
                    <a:p>
                      <a:pPr algn="ctr"/>
                      <a:endParaRPr lang="en-LU" sz="500" dirty="0"/>
                    </a:p>
                  </a:txBody>
                  <a:tcPr anchor="ctr">
                    <a:solidFill>
                      <a:schemeClr val="bg1"/>
                    </a:solidFill>
                  </a:tcPr>
                </a:tc>
                <a:tc>
                  <a:txBody>
                    <a:bodyPr/>
                    <a:lstStyle/>
                    <a:p>
                      <a:pPr algn="ctr"/>
                      <a:endParaRPr lang="en-LU" sz="500" dirty="0"/>
                    </a:p>
                  </a:txBody>
                  <a:tcPr anchor="ctr">
                    <a:solidFill>
                      <a:schemeClr val="bg1"/>
                    </a:solidFill>
                  </a:tcPr>
                </a:tc>
                <a:tc>
                  <a:txBody>
                    <a:bodyPr/>
                    <a:lstStyle/>
                    <a:p>
                      <a:pPr algn="ctr"/>
                      <a:endParaRPr lang="en-LU" sz="500" dirty="0"/>
                    </a:p>
                  </a:txBody>
                  <a:tcPr anchor="ctr">
                    <a:solidFill>
                      <a:schemeClr val="bg1"/>
                    </a:solidFill>
                  </a:tcPr>
                </a:tc>
                <a:tc>
                  <a:txBody>
                    <a:bodyPr/>
                    <a:lstStyle/>
                    <a:p>
                      <a:pPr algn="ctr"/>
                      <a:endParaRPr lang="en-LU" sz="500" dirty="0"/>
                    </a:p>
                  </a:txBody>
                  <a:tcPr anchor="ctr">
                    <a:solidFill>
                      <a:schemeClr val="bg1"/>
                    </a:solidFill>
                  </a:tcPr>
                </a:tc>
                <a:tc>
                  <a:txBody>
                    <a:bodyPr/>
                    <a:lstStyle/>
                    <a:p>
                      <a:pPr algn="ctr"/>
                      <a:endParaRPr lang="en-LU" sz="500" dirty="0"/>
                    </a:p>
                  </a:txBody>
                  <a:tcPr anchor="ctr">
                    <a:solidFill>
                      <a:schemeClr val="bg1"/>
                    </a:solidFill>
                  </a:tcPr>
                </a:tc>
                <a:tc>
                  <a:txBody>
                    <a:bodyPr/>
                    <a:lstStyle/>
                    <a:p>
                      <a:pPr algn="ctr"/>
                      <a:endParaRPr lang="en-LU" sz="500" dirty="0">
                        <a:solidFill>
                          <a:schemeClr val="bg1"/>
                        </a:solidFill>
                      </a:endParaRPr>
                    </a:p>
                  </a:txBody>
                  <a:tcPr anchor="ctr">
                    <a:solidFill>
                      <a:schemeClr val="bg1"/>
                    </a:solidFill>
                  </a:tcPr>
                </a:tc>
                <a:extLst>
                  <a:ext uri="{0D108BD9-81ED-4DB2-BD59-A6C34878D82A}">
                    <a16:rowId xmlns:a16="http://schemas.microsoft.com/office/drawing/2014/main" val="1370983481"/>
                  </a:ext>
                </a:extLst>
              </a:tr>
              <a:tr h="370840">
                <a:tc>
                  <a:txBody>
                    <a:bodyPr/>
                    <a:lstStyle/>
                    <a:p>
                      <a:r>
                        <a:rPr lang="en-GB" sz="1600" dirty="0"/>
                        <a:t>T</a:t>
                      </a:r>
                      <a:r>
                        <a:rPr lang="en-LU" sz="1600" dirty="0"/>
                        <a:t>outes </a:t>
                      </a:r>
                      <a:r>
                        <a:rPr lang="en-LU" sz="1400" dirty="0"/>
                        <a:t>catégories</a:t>
                      </a:r>
                    </a:p>
                  </a:txBody>
                  <a:tcPr anchor="ctr">
                    <a:solidFill>
                      <a:schemeClr val="bg1"/>
                    </a:solidFill>
                  </a:tcPr>
                </a:tc>
                <a:tc>
                  <a:txBody>
                    <a:bodyPr/>
                    <a:lstStyle/>
                    <a:p>
                      <a:pPr algn="ctr"/>
                      <a:r>
                        <a:rPr lang="fr-FR" sz="3000" dirty="0">
                          <a:solidFill>
                            <a:schemeClr val="bg1"/>
                          </a:solidFill>
                        </a:rPr>
                        <a:t>227</a:t>
                      </a:r>
                      <a:endParaRPr lang="en-LU" sz="3000" dirty="0">
                        <a:solidFill>
                          <a:schemeClr val="bg1"/>
                        </a:solidFill>
                      </a:endParaRPr>
                    </a:p>
                  </a:txBody>
                  <a:tcPr anchor="ctr">
                    <a:lnR w="12700" cmpd="sng">
                      <a:noFill/>
                    </a:lnR>
                    <a:solidFill>
                      <a:srgbClr val="3F50B5"/>
                    </a:solidFill>
                  </a:tcPr>
                </a:tc>
                <a:tc>
                  <a:txBody>
                    <a:bodyPr/>
                    <a:lstStyle/>
                    <a:p>
                      <a:pPr algn="ctr"/>
                      <a:r>
                        <a:rPr lang="fr-FR" sz="3000" dirty="0"/>
                        <a:t>897</a:t>
                      </a:r>
                      <a:endParaRPr lang="en-LU" sz="3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fr-FR" sz="3000" dirty="0"/>
                        <a:t>313</a:t>
                      </a:r>
                      <a:endParaRPr lang="en-LU" sz="3000" dirty="0"/>
                    </a:p>
                  </a:txBody>
                  <a:tcPr anchor="ctr">
                    <a:lnL w="12700" cmpd="sng">
                      <a:noFill/>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fr-FR" sz="3000" dirty="0"/>
                        <a:t>352</a:t>
                      </a:r>
                      <a:endParaRPr lang="en-LU" sz="3000"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3000" dirty="0"/>
                        <a:t>247</a:t>
                      </a:r>
                      <a:endParaRPr lang="en-LU" sz="3000"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fr-FR" sz="3000" dirty="0"/>
                        <a:t>364</a:t>
                      </a:r>
                      <a:endParaRPr lang="en-LU" sz="3000"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3000" dirty="0"/>
                        <a:t>542</a:t>
                      </a:r>
                      <a:endParaRPr lang="en-LU" sz="3000" dirty="0"/>
                    </a:p>
                  </a:txBody>
                  <a:tcPr anchor="ctr">
                    <a:lnL w="19050" cap="flat" cmpd="sng" algn="ctr">
                      <a:noFill/>
                      <a:prstDash val="solid"/>
                      <a:round/>
                      <a:headEnd type="none" w="med" len="med"/>
                      <a:tailEnd type="none" w="med" len="med"/>
                    </a:lnL>
                    <a:solidFill>
                      <a:schemeClr val="bg1"/>
                    </a:solidFill>
                  </a:tcPr>
                </a:tc>
                <a:tc>
                  <a:txBody>
                    <a:bodyPr/>
                    <a:lstStyle/>
                    <a:p>
                      <a:pPr algn="ctr"/>
                      <a:r>
                        <a:rPr lang="fr-FR" sz="3000" dirty="0"/>
                        <a:t>412</a:t>
                      </a:r>
                      <a:endParaRPr lang="en-LU" sz="3000" dirty="0"/>
                    </a:p>
                  </a:txBody>
                  <a:tcPr anchor="ctr">
                    <a:solidFill>
                      <a:schemeClr val="bg1"/>
                    </a:solidFill>
                  </a:tcPr>
                </a:tc>
                <a:tc>
                  <a:txBody>
                    <a:bodyPr/>
                    <a:lstStyle/>
                    <a:p>
                      <a:pPr algn="ctr"/>
                      <a:r>
                        <a:rPr lang="fr-FR" sz="3000" dirty="0"/>
                        <a:t>179</a:t>
                      </a:r>
                      <a:endParaRPr lang="en-LU" sz="3000" dirty="0"/>
                    </a:p>
                  </a:txBody>
                  <a:tcPr anchor="ctr">
                    <a:solidFill>
                      <a:schemeClr val="bg1"/>
                    </a:solidFill>
                  </a:tcPr>
                </a:tc>
                <a:tc>
                  <a:txBody>
                    <a:bodyPr/>
                    <a:lstStyle/>
                    <a:p>
                      <a:pPr algn="ctr"/>
                      <a:r>
                        <a:rPr lang="fr-FR" sz="3000" dirty="0"/>
                        <a:t>124</a:t>
                      </a:r>
                      <a:endParaRPr lang="en-LU" sz="3000" dirty="0"/>
                    </a:p>
                  </a:txBody>
                  <a:tcPr anchor="ctr">
                    <a:solidFill>
                      <a:schemeClr val="bg1"/>
                    </a:solidFill>
                  </a:tcPr>
                </a:tc>
                <a:tc>
                  <a:txBody>
                    <a:bodyPr/>
                    <a:lstStyle/>
                    <a:p>
                      <a:pPr algn="ctr"/>
                      <a:r>
                        <a:rPr lang="fr-FR" sz="3000" dirty="0"/>
                        <a:t>73</a:t>
                      </a:r>
                      <a:endParaRPr lang="en-LU" sz="3000" dirty="0"/>
                    </a:p>
                  </a:txBody>
                  <a:tcPr anchor="ctr">
                    <a:solidFill>
                      <a:schemeClr val="bg1"/>
                    </a:solidFill>
                  </a:tcPr>
                </a:tc>
                <a:tc>
                  <a:txBody>
                    <a:bodyPr/>
                    <a:lstStyle/>
                    <a:p>
                      <a:pPr algn="ctr"/>
                      <a:endParaRPr lang="en-LU" sz="3000" dirty="0"/>
                    </a:p>
                  </a:txBody>
                  <a:tcPr anchor="ctr">
                    <a:solidFill>
                      <a:schemeClr val="bg1"/>
                    </a:solidFill>
                  </a:tcPr>
                </a:tc>
                <a:tc>
                  <a:txBody>
                    <a:bodyPr/>
                    <a:lstStyle/>
                    <a:p>
                      <a:pPr algn="ctr"/>
                      <a:r>
                        <a:rPr lang="fr-FR" sz="3000" dirty="0">
                          <a:solidFill>
                            <a:schemeClr val="bg1"/>
                          </a:solidFill>
                        </a:rPr>
                        <a:t>335</a:t>
                      </a:r>
                      <a:endParaRPr lang="en-LU" sz="3000" dirty="0">
                        <a:solidFill>
                          <a:schemeClr val="bg1"/>
                        </a:solidFill>
                      </a:endParaRPr>
                    </a:p>
                  </a:txBody>
                  <a:tcPr anchor="ctr">
                    <a:solidFill>
                      <a:schemeClr val="tx2"/>
                    </a:solidFill>
                  </a:tcPr>
                </a:tc>
                <a:extLst>
                  <a:ext uri="{0D108BD9-81ED-4DB2-BD59-A6C34878D82A}">
                    <a16:rowId xmlns:a16="http://schemas.microsoft.com/office/drawing/2014/main" val="1277319565"/>
                  </a:ext>
                </a:extLst>
              </a:tr>
            </a:tbl>
          </a:graphicData>
        </a:graphic>
      </p:graphicFrame>
      <p:sp>
        <p:nvSpPr>
          <p:cNvPr id="3" name="Espace réservé du pied de page 3">
            <a:extLst>
              <a:ext uri="{FF2B5EF4-FFF2-40B4-BE49-F238E27FC236}">
                <a16:creationId xmlns:a16="http://schemas.microsoft.com/office/drawing/2014/main" id="{663F254E-CDDA-384F-CA79-7102BFA82F7B}"/>
              </a:ext>
            </a:extLst>
          </p:cNvPr>
          <p:cNvSpPr>
            <a:spLocks noGrp="1"/>
          </p:cNvSpPr>
          <p:nvPr>
            <p:ph type="ftr" sz="quarter" idx="11"/>
          </p:nvPr>
        </p:nvSpPr>
        <p:spPr>
          <a:xfrm>
            <a:off x="8675689" y="9088998"/>
            <a:ext cx="7388674" cy="215444"/>
          </a:xfrm>
        </p:spPr>
        <p:txBody>
          <a:bodyPr/>
          <a:lstStyle/>
          <a:p>
            <a:r>
              <a:rPr lang="fr-FR" dirty="0"/>
              <a:t>SYNTHESE 2024 - Janvier 2025</a:t>
            </a:r>
          </a:p>
        </p:txBody>
      </p:sp>
    </p:spTree>
    <p:extLst>
      <p:ext uri="{BB962C8B-B14F-4D97-AF65-F5344CB8AC3E}">
        <p14:creationId xmlns:p14="http://schemas.microsoft.com/office/powerpoint/2010/main" val="360468023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15D70-BF17-368A-796C-05B2BBF4704C}"/>
            </a:ext>
          </a:extLst>
        </p:cNvPr>
        <p:cNvGrpSpPr/>
        <p:nvPr/>
      </p:nvGrpSpPr>
      <p:grpSpPr>
        <a:xfrm>
          <a:off x="0" y="0"/>
          <a:ext cx="0" cy="0"/>
          <a:chOff x="0" y="0"/>
          <a:chExt cx="0" cy="0"/>
        </a:xfrm>
      </p:grpSpPr>
      <p:grpSp>
        <p:nvGrpSpPr>
          <p:cNvPr id="34" name="Groupe 33">
            <a:extLst>
              <a:ext uri="{FF2B5EF4-FFF2-40B4-BE49-F238E27FC236}">
                <a16:creationId xmlns:a16="http://schemas.microsoft.com/office/drawing/2014/main" id="{01871C14-BB48-EF68-6586-35040AA63E99}"/>
              </a:ext>
            </a:extLst>
          </p:cNvPr>
          <p:cNvGrpSpPr/>
          <p:nvPr/>
        </p:nvGrpSpPr>
        <p:grpSpPr>
          <a:xfrm>
            <a:off x="540165" y="4390546"/>
            <a:ext cx="2443944" cy="2742558"/>
            <a:chOff x="1278763" y="3597626"/>
            <a:chExt cx="2443944" cy="2742558"/>
          </a:xfrm>
        </p:grpSpPr>
        <p:graphicFrame>
          <p:nvGraphicFramePr>
            <p:cNvPr id="35" name="Chart 44">
              <a:extLst>
                <a:ext uri="{FF2B5EF4-FFF2-40B4-BE49-F238E27FC236}">
                  <a16:creationId xmlns:a16="http://schemas.microsoft.com/office/drawing/2014/main" id="{5653BF29-E92F-89F3-B7B5-5C9B57A6C6CE}"/>
                </a:ext>
              </a:extLst>
            </p:cNvPr>
            <p:cNvGraphicFramePr/>
            <p:nvPr/>
          </p:nvGraphicFramePr>
          <p:xfrm>
            <a:off x="1278763" y="3597626"/>
            <a:ext cx="2443944" cy="2407102"/>
          </p:xfrm>
          <a:graphic>
            <a:graphicData uri="http://schemas.openxmlformats.org/drawingml/2006/chart">
              <c:chart xmlns:c="http://schemas.openxmlformats.org/drawingml/2006/chart" xmlns:r="http://schemas.openxmlformats.org/officeDocument/2006/relationships" r:id="rId3"/>
            </a:graphicData>
          </a:graphic>
        </p:graphicFrame>
        <p:sp>
          <p:nvSpPr>
            <p:cNvPr id="36" name="ZoneTexte 35">
              <a:extLst>
                <a:ext uri="{FF2B5EF4-FFF2-40B4-BE49-F238E27FC236}">
                  <a16:creationId xmlns:a16="http://schemas.microsoft.com/office/drawing/2014/main" id="{408E63F6-9520-BD09-FCB1-C0090AC9F2C5}"/>
                </a:ext>
              </a:extLst>
            </p:cNvPr>
            <p:cNvSpPr txBox="1"/>
            <p:nvPr/>
          </p:nvSpPr>
          <p:spPr>
            <a:xfrm>
              <a:off x="1979161" y="5970852"/>
              <a:ext cx="1316066" cy="369332"/>
            </a:xfrm>
            <a:prstGeom prst="rect">
              <a:avLst/>
            </a:prstGeom>
            <a:noFill/>
          </p:spPr>
          <p:txBody>
            <a:bodyPr wrap="none" lIns="0" tIns="0" rIns="0" bIns="0" rtlCol="0">
              <a:spAutoFit/>
            </a:bodyPr>
            <a:lstStyle/>
            <a:p>
              <a:pPr algn="l">
                <a:spcBef>
                  <a:spcPts val="1200"/>
                </a:spcBef>
              </a:pPr>
              <a:r>
                <a:rPr lang="fr-FR" sz="2400" dirty="0"/>
                <a:t>FRANCE</a:t>
              </a:r>
            </a:p>
          </p:txBody>
        </p:sp>
      </p:grpSp>
      <p:grpSp>
        <p:nvGrpSpPr>
          <p:cNvPr id="32" name="Groupe 31">
            <a:extLst>
              <a:ext uri="{FF2B5EF4-FFF2-40B4-BE49-F238E27FC236}">
                <a16:creationId xmlns:a16="http://schemas.microsoft.com/office/drawing/2014/main" id="{A90B8246-0C96-D9BD-B035-A7BA80BD5B97}"/>
              </a:ext>
            </a:extLst>
          </p:cNvPr>
          <p:cNvGrpSpPr/>
          <p:nvPr/>
        </p:nvGrpSpPr>
        <p:grpSpPr>
          <a:xfrm>
            <a:off x="3488933" y="2599496"/>
            <a:ext cx="2443945" cy="2792543"/>
            <a:chOff x="7403357" y="3597626"/>
            <a:chExt cx="2443945" cy="2792543"/>
          </a:xfrm>
        </p:grpSpPr>
        <p:graphicFrame>
          <p:nvGraphicFramePr>
            <p:cNvPr id="33" name="Chart 44">
              <a:extLst>
                <a:ext uri="{FF2B5EF4-FFF2-40B4-BE49-F238E27FC236}">
                  <a16:creationId xmlns:a16="http://schemas.microsoft.com/office/drawing/2014/main" id="{E326EAEB-8770-FEA0-C891-DF5072C2C3A2}"/>
                </a:ext>
              </a:extLst>
            </p:cNvPr>
            <p:cNvGraphicFramePr/>
            <p:nvPr/>
          </p:nvGraphicFramePr>
          <p:xfrm>
            <a:off x="7403357" y="3597626"/>
            <a:ext cx="2443945" cy="2407102"/>
          </p:xfrm>
          <a:graphic>
            <a:graphicData uri="http://schemas.openxmlformats.org/drawingml/2006/chart">
              <c:chart xmlns:c="http://schemas.openxmlformats.org/drawingml/2006/chart" xmlns:r="http://schemas.openxmlformats.org/officeDocument/2006/relationships" r:id="rId4"/>
            </a:graphicData>
          </a:graphic>
        </p:graphicFrame>
        <p:sp>
          <p:nvSpPr>
            <p:cNvPr id="37" name="ZoneTexte 36">
              <a:extLst>
                <a:ext uri="{FF2B5EF4-FFF2-40B4-BE49-F238E27FC236}">
                  <a16:creationId xmlns:a16="http://schemas.microsoft.com/office/drawing/2014/main" id="{3EB16B42-191B-6FC2-D0E9-75501E275D5E}"/>
                </a:ext>
              </a:extLst>
            </p:cNvPr>
            <p:cNvSpPr txBox="1"/>
            <p:nvPr/>
          </p:nvSpPr>
          <p:spPr>
            <a:xfrm>
              <a:off x="8140334" y="6020837"/>
              <a:ext cx="1098058" cy="369332"/>
            </a:xfrm>
            <a:prstGeom prst="rect">
              <a:avLst/>
            </a:prstGeom>
            <a:noFill/>
          </p:spPr>
          <p:txBody>
            <a:bodyPr wrap="none" lIns="0" tIns="0" rIns="0" bIns="0" rtlCol="0">
              <a:spAutoFit/>
            </a:bodyPr>
            <a:lstStyle/>
            <a:p>
              <a:pPr algn="l">
                <a:spcBef>
                  <a:spcPts val="1200"/>
                </a:spcBef>
              </a:pPr>
              <a:r>
                <a:rPr lang="fr-FR" sz="2400" dirty="0"/>
                <a:t>SUEDE</a:t>
              </a:r>
            </a:p>
          </p:txBody>
        </p:sp>
      </p:grpSp>
      <p:grpSp>
        <p:nvGrpSpPr>
          <p:cNvPr id="5" name="Groupe 4">
            <a:extLst>
              <a:ext uri="{FF2B5EF4-FFF2-40B4-BE49-F238E27FC236}">
                <a16:creationId xmlns:a16="http://schemas.microsoft.com/office/drawing/2014/main" id="{0C9B0048-233B-E0C2-0BD9-6E3D253365F0}"/>
              </a:ext>
            </a:extLst>
          </p:cNvPr>
          <p:cNvGrpSpPr/>
          <p:nvPr/>
        </p:nvGrpSpPr>
        <p:grpSpPr>
          <a:xfrm>
            <a:off x="6263568" y="2599496"/>
            <a:ext cx="2443945" cy="2792543"/>
            <a:chOff x="7403357" y="3597626"/>
            <a:chExt cx="2443945" cy="2792543"/>
          </a:xfrm>
        </p:grpSpPr>
        <p:graphicFrame>
          <p:nvGraphicFramePr>
            <p:cNvPr id="7" name="Chart 44">
              <a:extLst>
                <a:ext uri="{FF2B5EF4-FFF2-40B4-BE49-F238E27FC236}">
                  <a16:creationId xmlns:a16="http://schemas.microsoft.com/office/drawing/2014/main" id="{B67FCDAC-70E3-8B4D-DAC2-1D74AB6273B1}"/>
                </a:ext>
              </a:extLst>
            </p:cNvPr>
            <p:cNvGraphicFramePr/>
            <p:nvPr/>
          </p:nvGraphicFramePr>
          <p:xfrm>
            <a:off x="7403357" y="3597626"/>
            <a:ext cx="2443945" cy="2407102"/>
          </p:xfrm>
          <a:graphic>
            <a:graphicData uri="http://schemas.openxmlformats.org/drawingml/2006/chart">
              <c:chart xmlns:c="http://schemas.openxmlformats.org/drawingml/2006/chart" xmlns:r="http://schemas.openxmlformats.org/officeDocument/2006/relationships" r:id="rId5"/>
            </a:graphicData>
          </a:graphic>
        </p:graphicFrame>
        <p:sp>
          <p:nvSpPr>
            <p:cNvPr id="15" name="ZoneTexte 14">
              <a:extLst>
                <a:ext uri="{FF2B5EF4-FFF2-40B4-BE49-F238E27FC236}">
                  <a16:creationId xmlns:a16="http://schemas.microsoft.com/office/drawing/2014/main" id="{78BC6C85-F663-5403-4827-FA329C9273FF}"/>
                </a:ext>
              </a:extLst>
            </p:cNvPr>
            <p:cNvSpPr txBox="1"/>
            <p:nvPr/>
          </p:nvSpPr>
          <p:spPr>
            <a:xfrm>
              <a:off x="7745194" y="6020837"/>
              <a:ext cx="1888337" cy="369332"/>
            </a:xfrm>
            <a:prstGeom prst="rect">
              <a:avLst/>
            </a:prstGeom>
            <a:noFill/>
          </p:spPr>
          <p:txBody>
            <a:bodyPr wrap="none" lIns="0" tIns="0" rIns="0" bIns="0" rtlCol="0">
              <a:spAutoFit/>
            </a:bodyPr>
            <a:lstStyle/>
            <a:p>
              <a:pPr algn="l">
                <a:spcBef>
                  <a:spcPts val="1200"/>
                </a:spcBef>
              </a:pPr>
              <a:r>
                <a:rPr lang="fr-FR" sz="2400" dirty="0"/>
                <a:t>DANEMARK</a:t>
              </a:r>
            </a:p>
          </p:txBody>
        </p:sp>
      </p:grpSp>
      <p:grpSp>
        <p:nvGrpSpPr>
          <p:cNvPr id="25" name="Groupe 24">
            <a:extLst>
              <a:ext uri="{FF2B5EF4-FFF2-40B4-BE49-F238E27FC236}">
                <a16:creationId xmlns:a16="http://schemas.microsoft.com/office/drawing/2014/main" id="{3469D9C2-5780-3EAB-CDEE-7D157736203B}"/>
              </a:ext>
            </a:extLst>
          </p:cNvPr>
          <p:cNvGrpSpPr/>
          <p:nvPr/>
        </p:nvGrpSpPr>
        <p:grpSpPr>
          <a:xfrm>
            <a:off x="8867582" y="2599498"/>
            <a:ext cx="2443944" cy="2792541"/>
            <a:chOff x="1278763" y="3597626"/>
            <a:chExt cx="2443944" cy="2792541"/>
          </a:xfrm>
        </p:grpSpPr>
        <p:graphicFrame>
          <p:nvGraphicFramePr>
            <p:cNvPr id="26" name="Chart 44">
              <a:extLst>
                <a:ext uri="{FF2B5EF4-FFF2-40B4-BE49-F238E27FC236}">
                  <a16:creationId xmlns:a16="http://schemas.microsoft.com/office/drawing/2014/main" id="{805521D3-D8F6-0EA4-28A7-577C745937C4}"/>
                </a:ext>
              </a:extLst>
            </p:cNvPr>
            <p:cNvGraphicFramePr/>
            <p:nvPr/>
          </p:nvGraphicFramePr>
          <p:xfrm>
            <a:off x="1278763" y="3597626"/>
            <a:ext cx="2443944" cy="2407102"/>
          </p:xfrm>
          <a:graphic>
            <a:graphicData uri="http://schemas.openxmlformats.org/drawingml/2006/chart">
              <c:chart xmlns:c="http://schemas.openxmlformats.org/drawingml/2006/chart" xmlns:r="http://schemas.openxmlformats.org/officeDocument/2006/relationships" r:id="rId6"/>
            </a:graphicData>
          </a:graphic>
        </p:graphicFrame>
        <p:sp>
          <p:nvSpPr>
            <p:cNvPr id="27" name="ZoneTexte 26">
              <a:extLst>
                <a:ext uri="{FF2B5EF4-FFF2-40B4-BE49-F238E27FC236}">
                  <a16:creationId xmlns:a16="http://schemas.microsoft.com/office/drawing/2014/main" id="{9478C2F9-F497-0862-AD51-63ECD7874136}"/>
                </a:ext>
              </a:extLst>
            </p:cNvPr>
            <p:cNvSpPr txBox="1"/>
            <p:nvPr/>
          </p:nvSpPr>
          <p:spPr>
            <a:xfrm>
              <a:off x="1751142" y="6020835"/>
              <a:ext cx="1651093" cy="369332"/>
            </a:xfrm>
            <a:prstGeom prst="rect">
              <a:avLst/>
            </a:prstGeom>
            <a:noFill/>
          </p:spPr>
          <p:txBody>
            <a:bodyPr wrap="none" lIns="0" tIns="0" rIns="0" bIns="0" rtlCol="0">
              <a:spAutoFit/>
            </a:bodyPr>
            <a:lstStyle/>
            <a:p>
              <a:pPr algn="l">
                <a:spcBef>
                  <a:spcPts val="1200"/>
                </a:spcBef>
              </a:pPr>
              <a:r>
                <a:rPr lang="fr-FR" sz="2400" dirty="0"/>
                <a:t>FINLANDE</a:t>
              </a:r>
            </a:p>
          </p:txBody>
        </p:sp>
      </p:grpSp>
      <p:grpSp>
        <p:nvGrpSpPr>
          <p:cNvPr id="22" name="Groupe 21">
            <a:extLst>
              <a:ext uri="{FF2B5EF4-FFF2-40B4-BE49-F238E27FC236}">
                <a16:creationId xmlns:a16="http://schemas.microsoft.com/office/drawing/2014/main" id="{2F2238CD-9DAE-BE71-A95E-14EF4AD6F93C}"/>
              </a:ext>
            </a:extLst>
          </p:cNvPr>
          <p:cNvGrpSpPr/>
          <p:nvPr/>
        </p:nvGrpSpPr>
        <p:grpSpPr>
          <a:xfrm>
            <a:off x="11471595" y="2635851"/>
            <a:ext cx="2443944" cy="2756188"/>
            <a:chOff x="1278763" y="3597626"/>
            <a:chExt cx="2443944" cy="2756188"/>
          </a:xfrm>
        </p:grpSpPr>
        <p:graphicFrame>
          <p:nvGraphicFramePr>
            <p:cNvPr id="23" name="Chart 44">
              <a:extLst>
                <a:ext uri="{FF2B5EF4-FFF2-40B4-BE49-F238E27FC236}">
                  <a16:creationId xmlns:a16="http://schemas.microsoft.com/office/drawing/2014/main" id="{57E52911-66E0-205A-C077-386DEE568791}"/>
                </a:ext>
              </a:extLst>
            </p:cNvPr>
            <p:cNvGraphicFramePr/>
            <p:nvPr/>
          </p:nvGraphicFramePr>
          <p:xfrm>
            <a:off x="1278763" y="3597626"/>
            <a:ext cx="2443944" cy="2407102"/>
          </p:xfrm>
          <a:graphic>
            <a:graphicData uri="http://schemas.openxmlformats.org/drawingml/2006/chart">
              <c:chart xmlns:c="http://schemas.openxmlformats.org/drawingml/2006/chart" xmlns:r="http://schemas.openxmlformats.org/officeDocument/2006/relationships" r:id="rId7"/>
            </a:graphicData>
          </a:graphic>
        </p:graphicFrame>
        <p:sp>
          <p:nvSpPr>
            <p:cNvPr id="24" name="ZoneTexte 23">
              <a:extLst>
                <a:ext uri="{FF2B5EF4-FFF2-40B4-BE49-F238E27FC236}">
                  <a16:creationId xmlns:a16="http://schemas.microsoft.com/office/drawing/2014/main" id="{5837055B-9993-B2A3-936B-A5E5C7ACBEC2}"/>
                </a:ext>
              </a:extLst>
            </p:cNvPr>
            <p:cNvSpPr txBox="1"/>
            <p:nvPr/>
          </p:nvSpPr>
          <p:spPr>
            <a:xfrm>
              <a:off x="1770421" y="5984482"/>
              <a:ext cx="1593385" cy="369332"/>
            </a:xfrm>
            <a:prstGeom prst="rect">
              <a:avLst/>
            </a:prstGeom>
            <a:noFill/>
          </p:spPr>
          <p:txBody>
            <a:bodyPr wrap="none" lIns="0" tIns="0" rIns="0" bIns="0" rtlCol="0">
              <a:spAutoFit/>
            </a:bodyPr>
            <a:lstStyle/>
            <a:p>
              <a:pPr algn="l">
                <a:spcBef>
                  <a:spcPts val="1200"/>
                </a:spcBef>
              </a:pPr>
              <a:r>
                <a:rPr lang="fr-FR" sz="2400" dirty="0"/>
                <a:t>NORVEGE</a:t>
              </a:r>
            </a:p>
          </p:txBody>
        </p:sp>
      </p:grpSp>
      <p:grpSp>
        <p:nvGrpSpPr>
          <p:cNvPr id="28" name="Groupe 27">
            <a:extLst>
              <a:ext uri="{FF2B5EF4-FFF2-40B4-BE49-F238E27FC236}">
                <a16:creationId xmlns:a16="http://schemas.microsoft.com/office/drawing/2014/main" id="{65E5588E-4B24-BD17-D616-C995B8376171}"/>
              </a:ext>
            </a:extLst>
          </p:cNvPr>
          <p:cNvGrpSpPr/>
          <p:nvPr/>
        </p:nvGrpSpPr>
        <p:grpSpPr>
          <a:xfrm>
            <a:off x="14075608" y="2599498"/>
            <a:ext cx="2443944" cy="2792541"/>
            <a:chOff x="1274466" y="3470454"/>
            <a:chExt cx="2443944" cy="2792541"/>
          </a:xfrm>
        </p:grpSpPr>
        <p:graphicFrame>
          <p:nvGraphicFramePr>
            <p:cNvPr id="29" name="Chart 44">
              <a:extLst>
                <a:ext uri="{FF2B5EF4-FFF2-40B4-BE49-F238E27FC236}">
                  <a16:creationId xmlns:a16="http://schemas.microsoft.com/office/drawing/2014/main" id="{4070DE6F-0B7D-A43A-845B-C601196491F3}"/>
                </a:ext>
              </a:extLst>
            </p:cNvPr>
            <p:cNvGraphicFramePr/>
            <p:nvPr/>
          </p:nvGraphicFramePr>
          <p:xfrm>
            <a:off x="1274466" y="3470454"/>
            <a:ext cx="2443944" cy="2407102"/>
          </p:xfrm>
          <a:graphic>
            <a:graphicData uri="http://schemas.openxmlformats.org/drawingml/2006/chart">
              <c:chart xmlns:c="http://schemas.openxmlformats.org/drawingml/2006/chart" xmlns:r="http://schemas.openxmlformats.org/officeDocument/2006/relationships" r:id="rId8"/>
            </a:graphicData>
          </a:graphic>
        </p:graphicFrame>
        <p:sp>
          <p:nvSpPr>
            <p:cNvPr id="30" name="ZoneTexte 29">
              <a:extLst>
                <a:ext uri="{FF2B5EF4-FFF2-40B4-BE49-F238E27FC236}">
                  <a16:creationId xmlns:a16="http://schemas.microsoft.com/office/drawing/2014/main" id="{8459E854-7EF3-8BB3-CA2F-9A88686A2551}"/>
                </a:ext>
              </a:extLst>
            </p:cNvPr>
            <p:cNvSpPr txBox="1"/>
            <p:nvPr/>
          </p:nvSpPr>
          <p:spPr>
            <a:xfrm>
              <a:off x="1835988" y="5893663"/>
              <a:ext cx="1655903" cy="369332"/>
            </a:xfrm>
            <a:prstGeom prst="rect">
              <a:avLst/>
            </a:prstGeom>
            <a:noFill/>
          </p:spPr>
          <p:txBody>
            <a:bodyPr wrap="none" lIns="0" tIns="0" rIns="0" bIns="0" rtlCol="0">
              <a:spAutoFit/>
            </a:bodyPr>
            <a:lstStyle/>
            <a:p>
              <a:pPr algn="l">
                <a:spcBef>
                  <a:spcPts val="1200"/>
                </a:spcBef>
              </a:pPr>
              <a:r>
                <a:rPr lang="fr-FR" sz="2400" dirty="0"/>
                <a:t>BELGIQUE</a:t>
              </a:r>
            </a:p>
          </p:txBody>
        </p:sp>
      </p:grpSp>
      <p:grpSp>
        <p:nvGrpSpPr>
          <p:cNvPr id="56" name="Groupe 55">
            <a:extLst>
              <a:ext uri="{FF2B5EF4-FFF2-40B4-BE49-F238E27FC236}">
                <a16:creationId xmlns:a16="http://schemas.microsoft.com/office/drawing/2014/main" id="{1CBC827E-0E39-3CC5-2E29-6EA0D249E272}"/>
              </a:ext>
            </a:extLst>
          </p:cNvPr>
          <p:cNvGrpSpPr/>
          <p:nvPr/>
        </p:nvGrpSpPr>
        <p:grpSpPr>
          <a:xfrm>
            <a:off x="14025712" y="5408150"/>
            <a:ext cx="2443944" cy="2791874"/>
            <a:chOff x="1274466" y="3470454"/>
            <a:chExt cx="2443944" cy="2791874"/>
          </a:xfrm>
        </p:grpSpPr>
        <p:graphicFrame>
          <p:nvGraphicFramePr>
            <p:cNvPr id="57" name="Chart 44">
              <a:extLst>
                <a:ext uri="{FF2B5EF4-FFF2-40B4-BE49-F238E27FC236}">
                  <a16:creationId xmlns:a16="http://schemas.microsoft.com/office/drawing/2014/main" id="{DEC0B223-4481-7A5F-074B-F826481A43C2}"/>
                </a:ext>
              </a:extLst>
            </p:cNvPr>
            <p:cNvGraphicFramePr/>
            <p:nvPr/>
          </p:nvGraphicFramePr>
          <p:xfrm>
            <a:off x="1274466" y="3470454"/>
            <a:ext cx="2443944" cy="2407102"/>
          </p:xfrm>
          <a:graphic>
            <a:graphicData uri="http://schemas.openxmlformats.org/drawingml/2006/chart">
              <c:chart xmlns:c="http://schemas.openxmlformats.org/drawingml/2006/chart" xmlns:r="http://schemas.openxmlformats.org/officeDocument/2006/relationships" r:id="rId9"/>
            </a:graphicData>
          </a:graphic>
        </p:graphicFrame>
        <p:sp>
          <p:nvSpPr>
            <p:cNvPr id="58" name="ZoneTexte 57">
              <a:extLst>
                <a:ext uri="{FF2B5EF4-FFF2-40B4-BE49-F238E27FC236}">
                  <a16:creationId xmlns:a16="http://schemas.microsoft.com/office/drawing/2014/main" id="{7D6BBE91-32F7-929B-77C5-F6DD9D28AE7E}"/>
                </a:ext>
              </a:extLst>
            </p:cNvPr>
            <p:cNvSpPr txBox="1"/>
            <p:nvPr/>
          </p:nvSpPr>
          <p:spPr>
            <a:xfrm>
              <a:off x="1713886" y="5892996"/>
              <a:ext cx="1761701" cy="369332"/>
            </a:xfrm>
            <a:prstGeom prst="rect">
              <a:avLst/>
            </a:prstGeom>
            <a:noFill/>
          </p:spPr>
          <p:txBody>
            <a:bodyPr wrap="none" lIns="0" tIns="0" rIns="0" bIns="0" rtlCol="0">
              <a:spAutoFit/>
            </a:bodyPr>
            <a:lstStyle/>
            <a:p>
              <a:pPr algn="l">
                <a:spcBef>
                  <a:spcPts val="1200"/>
                </a:spcBef>
              </a:pPr>
              <a:r>
                <a:rPr lang="fr-FR" sz="2400" dirty="0"/>
                <a:t>PORTUGAL</a:t>
              </a:r>
            </a:p>
          </p:txBody>
        </p:sp>
      </p:grpSp>
      <p:grpSp>
        <p:nvGrpSpPr>
          <p:cNvPr id="46" name="Groupe 45">
            <a:extLst>
              <a:ext uri="{FF2B5EF4-FFF2-40B4-BE49-F238E27FC236}">
                <a16:creationId xmlns:a16="http://schemas.microsoft.com/office/drawing/2014/main" id="{D73B1B05-8AAE-0354-581A-C3D7C2280D01}"/>
              </a:ext>
            </a:extLst>
          </p:cNvPr>
          <p:cNvGrpSpPr/>
          <p:nvPr/>
        </p:nvGrpSpPr>
        <p:grpSpPr>
          <a:xfrm>
            <a:off x="11421699" y="5444503"/>
            <a:ext cx="2443944" cy="2753370"/>
            <a:chOff x="1278763" y="3597626"/>
            <a:chExt cx="2443944" cy="2753370"/>
          </a:xfrm>
        </p:grpSpPr>
        <p:graphicFrame>
          <p:nvGraphicFramePr>
            <p:cNvPr id="48" name="Chart 44">
              <a:extLst>
                <a:ext uri="{FF2B5EF4-FFF2-40B4-BE49-F238E27FC236}">
                  <a16:creationId xmlns:a16="http://schemas.microsoft.com/office/drawing/2014/main" id="{5B242DBC-A97B-3198-00A9-3CD4AE1EE792}"/>
                </a:ext>
              </a:extLst>
            </p:cNvPr>
            <p:cNvGraphicFramePr/>
            <p:nvPr/>
          </p:nvGraphicFramePr>
          <p:xfrm>
            <a:off x="1278763" y="3597626"/>
            <a:ext cx="2443944" cy="2407102"/>
          </p:xfrm>
          <a:graphic>
            <a:graphicData uri="http://schemas.openxmlformats.org/drawingml/2006/chart">
              <c:chart xmlns:c="http://schemas.openxmlformats.org/drawingml/2006/chart" xmlns:r="http://schemas.openxmlformats.org/officeDocument/2006/relationships" r:id="rId10"/>
            </a:graphicData>
          </a:graphic>
        </p:graphicFrame>
        <p:sp>
          <p:nvSpPr>
            <p:cNvPr id="50" name="ZoneTexte 49">
              <a:extLst>
                <a:ext uri="{FF2B5EF4-FFF2-40B4-BE49-F238E27FC236}">
                  <a16:creationId xmlns:a16="http://schemas.microsoft.com/office/drawing/2014/main" id="{FD36A837-3B38-D44C-B607-C35E1673EBE8}"/>
                </a:ext>
              </a:extLst>
            </p:cNvPr>
            <p:cNvSpPr txBox="1"/>
            <p:nvPr/>
          </p:nvSpPr>
          <p:spPr>
            <a:xfrm>
              <a:off x="1736102" y="5981664"/>
              <a:ext cx="1529265" cy="369332"/>
            </a:xfrm>
            <a:prstGeom prst="rect">
              <a:avLst/>
            </a:prstGeom>
            <a:noFill/>
          </p:spPr>
          <p:txBody>
            <a:bodyPr wrap="none" lIns="0" tIns="0" rIns="0" bIns="0" rtlCol="0">
              <a:spAutoFit/>
            </a:bodyPr>
            <a:lstStyle/>
            <a:p>
              <a:pPr algn="l">
                <a:spcBef>
                  <a:spcPts val="1200"/>
                </a:spcBef>
              </a:pPr>
              <a:r>
                <a:rPr lang="fr-FR" sz="2400" dirty="0"/>
                <a:t>ESPAGNE</a:t>
              </a:r>
            </a:p>
          </p:txBody>
        </p:sp>
      </p:grpSp>
      <p:grpSp>
        <p:nvGrpSpPr>
          <p:cNvPr id="52" name="Groupe 51">
            <a:extLst>
              <a:ext uri="{FF2B5EF4-FFF2-40B4-BE49-F238E27FC236}">
                <a16:creationId xmlns:a16="http://schemas.microsoft.com/office/drawing/2014/main" id="{E53202D0-DF93-40CD-7865-B7CCCC51468F}"/>
              </a:ext>
            </a:extLst>
          </p:cNvPr>
          <p:cNvGrpSpPr/>
          <p:nvPr/>
        </p:nvGrpSpPr>
        <p:grpSpPr>
          <a:xfrm>
            <a:off x="8817686" y="5408150"/>
            <a:ext cx="2443944" cy="2789723"/>
            <a:chOff x="1278763" y="3597626"/>
            <a:chExt cx="2443944" cy="2789723"/>
          </a:xfrm>
        </p:grpSpPr>
        <p:graphicFrame>
          <p:nvGraphicFramePr>
            <p:cNvPr id="54" name="Chart 44">
              <a:extLst>
                <a:ext uri="{FF2B5EF4-FFF2-40B4-BE49-F238E27FC236}">
                  <a16:creationId xmlns:a16="http://schemas.microsoft.com/office/drawing/2014/main" id="{47D31C88-3320-B0E9-67BB-E54BC5380985}"/>
                </a:ext>
              </a:extLst>
            </p:cNvPr>
            <p:cNvGraphicFramePr/>
            <p:nvPr/>
          </p:nvGraphicFramePr>
          <p:xfrm>
            <a:off x="1278763" y="3597626"/>
            <a:ext cx="2443944" cy="2407102"/>
          </p:xfrm>
          <a:graphic>
            <a:graphicData uri="http://schemas.openxmlformats.org/drawingml/2006/chart">
              <c:chart xmlns:c="http://schemas.openxmlformats.org/drawingml/2006/chart" xmlns:r="http://schemas.openxmlformats.org/officeDocument/2006/relationships" r:id="rId11"/>
            </a:graphicData>
          </a:graphic>
        </p:graphicFrame>
        <p:sp>
          <p:nvSpPr>
            <p:cNvPr id="55" name="ZoneTexte 54">
              <a:extLst>
                <a:ext uri="{FF2B5EF4-FFF2-40B4-BE49-F238E27FC236}">
                  <a16:creationId xmlns:a16="http://schemas.microsoft.com/office/drawing/2014/main" id="{D82D456C-27A1-6061-4B40-F28D59CB844A}"/>
                </a:ext>
              </a:extLst>
            </p:cNvPr>
            <p:cNvSpPr txBox="1"/>
            <p:nvPr/>
          </p:nvSpPr>
          <p:spPr>
            <a:xfrm>
              <a:off x="2091780" y="6018017"/>
              <a:ext cx="969817" cy="369332"/>
            </a:xfrm>
            <a:prstGeom prst="rect">
              <a:avLst/>
            </a:prstGeom>
            <a:noFill/>
          </p:spPr>
          <p:txBody>
            <a:bodyPr wrap="none" lIns="0" tIns="0" rIns="0" bIns="0" rtlCol="0">
              <a:spAutoFit/>
            </a:bodyPr>
            <a:lstStyle/>
            <a:p>
              <a:pPr algn="l">
                <a:spcBef>
                  <a:spcPts val="1200"/>
                </a:spcBef>
              </a:pPr>
              <a:r>
                <a:rPr lang="fr-FR" sz="2400" dirty="0"/>
                <a:t>ITALIE</a:t>
              </a:r>
            </a:p>
          </p:txBody>
        </p:sp>
      </p:grpSp>
      <p:grpSp>
        <p:nvGrpSpPr>
          <p:cNvPr id="40" name="Groupe 39">
            <a:extLst>
              <a:ext uri="{FF2B5EF4-FFF2-40B4-BE49-F238E27FC236}">
                <a16:creationId xmlns:a16="http://schemas.microsoft.com/office/drawing/2014/main" id="{F193DF67-C14A-50C5-4148-7883CE8C210A}"/>
              </a:ext>
            </a:extLst>
          </p:cNvPr>
          <p:cNvGrpSpPr/>
          <p:nvPr/>
        </p:nvGrpSpPr>
        <p:grpSpPr>
          <a:xfrm>
            <a:off x="6213672" y="5408148"/>
            <a:ext cx="2443945" cy="2789725"/>
            <a:chOff x="7403357" y="3597626"/>
            <a:chExt cx="2443945" cy="2789725"/>
          </a:xfrm>
        </p:grpSpPr>
        <p:graphicFrame>
          <p:nvGraphicFramePr>
            <p:cNvPr id="42" name="Chart 44">
              <a:extLst>
                <a:ext uri="{FF2B5EF4-FFF2-40B4-BE49-F238E27FC236}">
                  <a16:creationId xmlns:a16="http://schemas.microsoft.com/office/drawing/2014/main" id="{0EFFF7EC-58B1-5589-E362-2189BA0C5EE3}"/>
                </a:ext>
              </a:extLst>
            </p:cNvPr>
            <p:cNvGraphicFramePr/>
            <p:nvPr/>
          </p:nvGraphicFramePr>
          <p:xfrm>
            <a:off x="7403357" y="3597626"/>
            <a:ext cx="2443945" cy="2407102"/>
          </p:xfrm>
          <a:graphic>
            <a:graphicData uri="http://schemas.openxmlformats.org/drawingml/2006/chart">
              <c:chart xmlns:c="http://schemas.openxmlformats.org/drawingml/2006/chart" xmlns:r="http://schemas.openxmlformats.org/officeDocument/2006/relationships" r:id="rId12"/>
            </a:graphicData>
          </a:graphic>
        </p:graphicFrame>
        <p:sp>
          <p:nvSpPr>
            <p:cNvPr id="44" name="ZoneTexte 43">
              <a:extLst>
                <a:ext uri="{FF2B5EF4-FFF2-40B4-BE49-F238E27FC236}">
                  <a16:creationId xmlns:a16="http://schemas.microsoft.com/office/drawing/2014/main" id="{A28CCB83-96A6-0D5E-23A3-D48935FB423B}"/>
                </a:ext>
              </a:extLst>
            </p:cNvPr>
            <p:cNvSpPr txBox="1"/>
            <p:nvPr/>
          </p:nvSpPr>
          <p:spPr>
            <a:xfrm>
              <a:off x="7465556" y="6018019"/>
              <a:ext cx="2319546" cy="369332"/>
            </a:xfrm>
            <a:prstGeom prst="rect">
              <a:avLst/>
            </a:prstGeom>
            <a:noFill/>
          </p:spPr>
          <p:txBody>
            <a:bodyPr wrap="none" lIns="0" tIns="0" rIns="0" bIns="0" rtlCol="0">
              <a:spAutoFit/>
            </a:bodyPr>
            <a:lstStyle/>
            <a:p>
              <a:pPr algn="l">
                <a:spcBef>
                  <a:spcPts val="1200"/>
                </a:spcBef>
              </a:pPr>
              <a:r>
                <a:rPr lang="fr-FR" sz="2400" dirty="0"/>
                <a:t>LUXEMBOURG</a:t>
              </a:r>
            </a:p>
          </p:txBody>
        </p:sp>
      </p:grpSp>
      <p:grpSp>
        <p:nvGrpSpPr>
          <p:cNvPr id="63" name="Groupe 62">
            <a:extLst>
              <a:ext uri="{FF2B5EF4-FFF2-40B4-BE49-F238E27FC236}">
                <a16:creationId xmlns:a16="http://schemas.microsoft.com/office/drawing/2014/main" id="{D3E0BFDF-D83F-922F-48F1-F5EB9E76000D}"/>
              </a:ext>
            </a:extLst>
          </p:cNvPr>
          <p:cNvGrpSpPr/>
          <p:nvPr/>
        </p:nvGrpSpPr>
        <p:grpSpPr>
          <a:xfrm>
            <a:off x="3439037" y="5444006"/>
            <a:ext cx="2443945" cy="2789725"/>
            <a:chOff x="7403357" y="3597626"/>
            <a:chExt cx="2443945" cy="2789725"/>
          </a:xfrm>
        </p:grpSpPr>
        <p:graphicFrame>
          <p:nvGraphicFramePr>
            <p:cNvPr id="64" name="Chart 44">
              <a:extLst>
                <a:ext uri="{FF2B5EF4-FFF2-40B4-BE49-F238E27FC236}">
                  <a16:creationId xmlns:a16="http://schemas.microsoft.com/office/drawing/2014/main" id="{7E8A78C3-CC1B-BB2C-2E51-3D77583FE549}"/>
                </a:ext>
              </a:extLst>
            </p:cNvPr>
            <p:cNvGraphicFramePr/>
            <p:nvPr/>
          </p:nvGraphicFramePr>
          <p:xfrm>
            <a:off x="7403357" y="3597626"/>
            <a:ext cx="2443945" cy="2407102"/>
          </p:xfrm>
          <a:graphic>
            <a:graphicData uri="http://schemas.openxmlformats.org/drawingml/2006/chart">
              <c:chart xmlns:c="http://schemas.openxmlformats.org/drawingml/2006/chart" xmlns:r="http://schemas.openxmlformats.org/officeDocument/2006/relationships" r:id="rId13"/>
            </a:graphicData>
          </a:graphic>
        </p:graphicFrame>
        <p:sp>
          <p:nvSpPr>
            <p:cNvPr id="65" name="ZoneTexte 64">
              <a:extLst>
                <a:ext uri="{FF2B5EF4-FFF2-40B4-BE49-F238E27FC236}">
                  <a16:creationId xmlns:a16="http://schemas.microsoft.com/office/drawing/2014/main" id="{7EDEA013-9899-D801-8466-9A840BF57FAD}"/>
                </a:ext>
              </a:extLst>
            </p:cNvPr>
            <p:cNvSpPr txBox="1"/>
            <p:nvPr/>
          </p:nvSpPr>
          <p:spPr>
            <a:xfrm>
              <a:off x="7941601" y="6018019"/>
              <a:ext cx="1586973" cy="369332"/>
            </a:xfrm>
            <a:prstGeom prst="rect">
              <a:avLst/>
            </a:prstGeom>
            <a:noFill/>
          </p:spPr>
          <p:txBody>
            <a:bodyPr wrap="none" lIns="0" tIns="0" rIns="0" bIns="0" rtlCol="0">
              <a:spAutoFit/>
            </a:bodyPr>
            <a:lstStyle/>
            <a:p>
              <a:pPr algn="l">
                <a:spcBef>
                  <a:spcPts val="1200"/>
                </a:spcBef>
              </a:pPr>
              <a:r>
                <a:rPr lang="fr-FR" sz="2400" dirty="0"/>
                <a:t>PAYS-BAS</a:t>
              </a:r>
            </a:p>
          </p:txBody>
        </p:sp>
      </p:grpSp>
      <p:pic>
        <p:nvPicPr>
          <p:cNvPr id="31" name="Image 30" descr="Une image contenant cercle, Graphique, capture d’écran, Caractère coloré&#10;&#10;Le contenu généré par l’IA peut être incorrect.">
            <a:extLst>
              <a:ext uri="{FF2B5EF4-FFF2-40B4-BE49-F238E27FC236}">
                <a16:creationId xmlns:a16="http://schemas.microsoft.com/office/drawing/2014/main" id="{96EE9CA3-E17C-DB72-3515-4719DE32CBF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375596" y="6182473"/>
            <a:ext cx="720000" cy="720000"/>
          </a:xfrm>
          <a:prstGeom prst="rect">
            <a:avLst/>
          </a:prstGeom>
        </p:spPr>
      </p:pic>
      <p:pic>
        <p:nvPicPr>
          <p:cNvPr id="20" name="Image 19" descr="Une image contenant Graphique, Caractère coloré, cercle, capture d’écran&#10;&#10;Le contenu généré par l’IA peut être incorrect.">
            <a:extLst>
              <a:ext uri="{FF2B5EF4-FFF2-40B4-BE49-F238E27FC236}">
                <a16:creationId xmlns:a16="http://schemas.microsoft.com/office/drawing/2014/main" id="{DC7C3D74-48DD-4751-D870-3B566529680A}"/>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4985983" y="3443570"/>
            <a:ext cx="720000" cy="720000"/>
          </a:xfrm>
          <a:prstGeom prst="rect">
            <a:avLst/>
          </a:prstGeom>
        </p:spPr>
      </p:pic>
      <p:pic>
        <p:nvPicPr>
          <p:cNvPr id="13" name="Image 12" descr="Une image contenant symbole, cercle, Graphique, Police&#10;&#10;Le contenu généré par l’IA peut être incorrect.">
            <a:extLst>
              <a:ext uri="{FF2B5EF4-FFF2-40B4-BE49-F238E27FC236}">
                <a16:creationId xmlns:a16="http://schemas.microsoft.com/office/drawing/2014/main" id="{A77CB660-9048-941E-129D-9ACEAF7CE0E8}"/>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179021" y="3443570"/>
            <a:ext cx="720000" cy="720000"/>
          </a:xfrm>
          <a:prstGeom prst="rect">
            <a:avLst/>
          </a:prstGeom>
        </p:spPr>
      </p:pic>
      <p:pic>
        <p:nvPicPr>
          <p:cNvPr id="9" name="Image 8" descr="Une image contenant symbole, cercle, Caractère coloré, Graphique&#10;&#10;Le contenu généré par l’IA peut être incorrect.">
            <a:extLst>
              <a:ext uri="{FF2B5EF4-FFF2-40B4-BE49-F238E27FC236}">
                <a16:creationId xmlns:a16="http://schemas.microsoft.com/office/drawing/2014/main" id="{E088AC35-6791-2C91-6CFA-4B7E505FEE1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2397599" y="3414286"/>
            <a:ext cx="720001" cy="720001"/>
          </a:xfrm>
          <a:prstGeom prst="rect">
            <a:avLst/>
          </a:prstGeom>
        </p:spPr>
      </p:pic>
      <p:sp>
        <p:nvSpPr>
          <p:cNvPr id="2" name="Titre 1">
            <a:extLst>
              <a:ext uri="{FF2B5EF4-FFF2-40B4-BE49-F238E27FC236}">
                <a16:creationId xmlns:a16="http://schemas.microsoft.com/office/drawing/2014/main" id="{95CA3A3A-ACBE-F83D-AE93-531F76AD2DE3}"/>
              </a:ext>
            </a:extLst>
          </p:cNvPr>
          <p:cNvSpPr>
            <a:spLocks noGrp="1"/>
          </p:cNvSpPr>
          <p:nvPr>
            <p:ph type="title"/>
          </p:nvPr>
        </p:nvSpPr>
        <p:spPr/>
        <p:txBody>
          <a:bodyPr/>
          <a:lstStyle/>
          <a:p>
            <a:r>
              <a:rPr lang="fr-FR" dirty="0"/>
              <a:t>Chiffres clés</a:t>
            </a:r>
          </a:p>
        </p:txBody>
      </p:sp>
      <p:sp>
        <p:nvSpPr>
          <p:cNvPr id="4" name="Espace réservé du numéro de diapositive 3">
            <a:extLst>
              <a:ext uri="{FF2B5EF4-FFF2-40B4-BE49-F238E27FC236}">
                <a16:creationId xmlns:a16="http://schemas.microsoft.com/office/drawing/2014/main" id="{A0A6D029-7C62-F31B-EF93-1BC0AAD733CF}"/>
              </a:ext>
            </a:extLst>
          </p:cNvPr>
          <p:cNvSpPr>
            <a:spLocks noGrp="1"/>
          </p:cNvSpPr>
          <p:nvPr>
            <p:ph type="sldNum" sz="quarter" idx="12"/>
          </p:nvPr>
        </p:nvSpPr>
        <p:spPr/>
        <p:txBody>
          <a:bodyPr/>
          <a:lstStyle/>
          <a:p>
            <a:fld id="{D6CAF8E8-172B-4E70-9325-BA460E9DD579}" type="slidenum">
              <a:rPr lang="fr-FR" smtClean="0"/>
              <a:t>11</a:t>
            </a:fld>
            <a:endParaRPr lang="fr-FR"/>
          </a:p>
        </p:txBody>
      </p:sp>
      <p:sp>
        <p:nvSpPr>
          <p:cNvPr id="11" name="Titre 1">
            <a:extLst>
              <a:ext uri="{FF2B5EF4-FFF2-40B4-BE49-F238E27FC236}">
                <a16:creationId xmlns:a16="http://schemas.microsoft.com/office/drawing/2014/main" id="{F90772A7-FCC2-05A1-5A0F-ADBD81BF1841}"/>
              </a:ext>
            </a:extLst>
          </p:cNvPr>
          <p:cNvSpPr txBox="1">
            <a:spLocks/>
          </p:cNvSpPr>
          <p:nvPr/>
        </p:nvSpPr>
        <p:spPr>
          <a:xfrm>
            <a:off x="529062" y="1654260"/>
            <a:ext cx="16293246" cy="430887"/>
          </a:xfrm>
          <a:prstGeom prst="rect">
            <a:avLst/>
          </a:prstGeom>
          <a:noFill/>
        </p:spPr>
        <p:txBody>
          <a:bodyPr vert="horz" wrap="square" lIns="0" tIns="0" rIns="0" bIns="0" rtlCol="0" anchor="t" anchorCtr="0">
            <a:spAutoFit/>
          </a:bodyPr>
          <a:lstStyle>
            <a:lvl1pPr algn="l" defTabSz="914400" rtl="0" eaLnBrk="1" latinLnBrk="0" hangingPunct="1">
              <a:lnSpc>
                <a:spcPct val="100000"/>
              </a:lnSpc>
              <a:spcBef>
                <a:spcPct val="0"/>
              </a:spcBef>
              <a:buNone/>
              <a:defRPr sz="3000" b="1" kern="1200" cap="all" baseline="0">
                <a:solidFill>
                  <a:srgbClr val="8AA0CA"/>
                </a:solidFill>
                <a:latin typeface="+mj-lt"/>
                <a:ea typeface="+mj-ea"/>
                <a:cs typeface="+mj-cs"/>
              </a:defRPr>
            </a:lvl1pPr>
          </a:lstStyle>
          <a:p>
            <a:pPr algn="ctr"/>
            <a:r>
              <a:rPr lang="fr-FR" sz="2800" b="0" dirty="0"/>
              <a:t>Classes d’actifs OPCVM+FIA – Q3 2024</a:t>
            </a:r>
            <a:endParaRPr lang="fr-FR" sz="2800" dirty="0"/>
          </a:p>
        </p:txBody>
      </p:sp>
      <p:cxnSp>
        <p:nvCxnSpPr>
          <p:cNvPr id="12" name="Connecteur droit 11">
            <a:extLst>
              <a:ext uri="{FF2B5EF4-FFF2-40B4-BE49-F238E27FC236}">
                <a16:creationId xmlns:a16="http://schemas.microsoft.com/office/drawing/2014/main" id="{5BF14ADD-0381-C651-1C60-6EB270E98099}"/>
              </a:ext>
            </a:extLst>
          </p:cNvPr>
          <p:cNvCxnSpPr>
            <a:cxnSpLocks/>
          </p:cNvCxnSpPr>
          <p:nvPr/>
        </p:nvCxnSpPr>
        <p:spPr>
          <a:xfrm>
            <a:off x="529062" y="2162637"/>
            <a:ext cx="16293244"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6">
            <a:extLst>
              <a:ext uri="{FF2B5EF4-FFF2-40B4-BE49-F238E27FC236}">
                <a16:creationId xmlns:a16="http://schemas.microsoft.com/office/drawing/2014/main" id="{B9196ACA-250B-078E-D6CC-984F821F695C}"/>
              </a:ext>
            </a:extLst>
          </p:cNvPr>
          <p:cNvSpPr txBox="1"/>
          <p:nvPr/>
        </p:nvSpPr>
        <p:spPr>
          <a:xfrm>
            <a:off x="2642029" y="8416216"/>
            <a:ext cx="12067309" cy="400110"/>
          </a:xfrm>
          <a:prstGeom prst="rect">
            <a:avLst/>
          </a:prstGeom>
          <a:noFill/>
        </p:spPr>
        <p:txBody>
          <a:bodyPr wrap="square" rtlCol="0">
            <a:spAutoFit/>
          </a:bodyPr>
          <a:lstStyle/>
          <a:p>
            <a:pPr lvl="0" defTabSz="1043056">
              <a:spcAft>
                <a:spcPts val="300"/>
              </a:spcAft>
              <a:defRPr/>
            </a:pPr>
            <a:r>
              <a:rPr lang="en-GB" sz="2000" dirty="0">
                <a:solidFill>
                  <a:schemeClr val="bg2">
                    <a:lumMod val="60000"/>
                    <a:lumOff val="40000"/>
                  </a:schemeClr>
                </a:solidFill>
                <a:latin typeface="Montserrat" pitchFamily="2" charset="77"/>
                <a:ea typeface="Univers LT Std 47 Cn Lt" charset="0"/>
                <a:cs typeface="Univers LT Std 47 Cn Lt" charset="0"/>
              </a:rPr>
              <a:t>■</a:t>
            </a:r>
            <a:r>
              <a:rPr lang="en-GB" sz="2000" dirty="0">
                <a:latin typeface="Montserrat" pitchFamily="2" charset="77"/>
                <a:ea typeface="Univers LT Std 47 Cn Lt" charset="0"/>
                <a:cs typeface="Univers LT Std 47 Cn Lt" charset="0"/>
              </a:rPr>
              <a:t> </a:t>
            </a:r>
            <a:r>
              <a:rPr lang="fr-FR" sz="2000" dirty="0">
                <a:latin typeface="Montserrat" pitchFamily="2" charset="77"/>
                <a:ea typeface="Univers LT Std 47 Cn Lt" charset="0"/>
                <a:cs typeface="Univers LT Std 47 Cn Lt" charset="0"/>
              </a:rPr>
              <a:t>Actions </a:t>
            </a:r>
            <a:r>
              <a:rPr lang="fr-FR" sz="2000" dirty="0">
                <a:solidFill>
                  <a:schemeClr val="bg2">
                    <a:lumMod val="20000"/>
                    <a:lumOff val="80000"/>
                  </a:schemeClr>
                </a:solidFill>
                <a:latin typeface="Montserrat" pitchFamily="2" charset="77"/>
                <a:ea typeface="Univers LT Std 47 Cn Lt" charset="0"/>
                <a:cs typeface="Univers LT Std 47 Cn Lt" charset="0"/>
              </a:rPr>
              <a:t>■</a:t>
            </a:r>
            <a:r>
              <a:rPr lang="fr-FR" sz="2000" dirty="0">
                <a:latin typeface="Montserrat" pitchFamily="2" charset="77"/>
                <a:ea typeface="Univers LT Std 47 Cn Lt" charset="0"/>
                <a:cs typeface="Univers LT Std 47 Cn Lt" charset="0"/>
              </a:rPr>
              <a:t> Obligations  </a:t>
            </a:r>
            <a:r>
              <a:rPr lang="fr-FR" sz="2000" dirty="0">
                <a:solidFill>
                  <a:schemeClr val="bg2">
                    <a:lumMod val="75000"/>
                  </a:schemeClr>
                </a:solidFill>
                <a:latin typeface="Montserrat" pitchFamily="2" charset="77"/>
                <a:ea typeface="Univers LT Std 47 Cn Lt" charset="0"/>
                <a:cs typeface="Univers LT Std 47 Cn Lt" charset="0"/>
              </a:rPr>
              <a:t>■</a:t>
            </a:r>
            <a:r>
              <a:rPr lang="fr-FR" sz="2000" dirty="0">
                <a:latin typeface="Montserrat" pitchFamily="2" charset="77"/>
                <a:ea typeface="Univers LT Std 47 Cn Lt" charset="0"/>
                <a:cs typeface="Univers LT Std 47 Cn Lt" charset="0"/>
              </a:rPr>
              <a:t> Diversifiés </a:t>
            </a:r>
            <a:r>
              <a:rPr lang="fr-FR" sz="2000" dirty="0">
                <a:solidFill>
                  <a:schemeClr val="bg2">
                    <a:lumMod val="50000"/>
                  </a:schemeClr>
                </a:solidFill>
                <a:latin typeface="Montserrat" pitchFamily="2" charset="77"/>
                <a:ea typeface="Univers LT Std 47 Cn Lt" charset="0"/>
                <a:cs typeface="Univers LT Std 47 Cn Lt" charset="0"/>
              </a:rPr>
              <a:t>■</a:t>
            </a:r>
            <a:r>
              <a:rPr lang="fr-FR" sz="2000" dirty="0">
                <a:latin typeface="Montserrat" pitchFamily="2" charset="77"/>
                <a:ea typeface="Univers LT Std 47 Cn Lt" charset="0"/>
                <a:cs typeface="Univers LT Std 47 Cn Lt" charset="0"/>
              </a:rPr>
              <a:t> Monétaires </a:t>
            </a:r>
            <a:r>
              <a:rPr lang="fr-FR" sz="2000" dirty="0">
                <a:solidFill>
                  <a:schemeClr val="accent5"/>
                </a:solidFill>
                <a:latin typeface="Montserrat" pitchFamily="2" charset="77"/>
                <a:ea typeface="Univers LT Std 47 Cn Lt" charset="0"/>
                <a:cs typeface="Univers LT Std 47 Cn Lt" charset="0"/>
              </a:rPr>
              <a:t>■</a:t>
            </a:r>
            <a:r>
              <a:rPr lang="fr-FR" sz="2000" dirty="0">
                <a:latin typeface="Montserrat" pitchFamily="2" charset="77"/>
                <a:ea typeface="Univers LT Std 47 Cn Lt" charset="0"/>
                <a:cs typeface="Univers LT Std 47 Cn Lt" charset="0"/>
              </a:rPr>
              <a:t> Garanties </a:t>
            </a:r>
            <a:r>
              <a:rPr lang="fr-FR" sz="2000" dirty="0">
                <a:solidFill>
                  <a:schemeClr val="accent6"/>
                </a:solidFill>
                <a:latin typeface="Montserrat" pitchFamily="2" charset="77"/>
                <a:ea typeface="Univers LT Std 47 Cn Lt" charset="0"/>
                <a:cs typeface="Univers LT Std 47 Cn Lt" charset="0"/>
              </a:rPr>
              <a:t>■ </a:t>
            </a:r>
            <a:r>
              <a:rPr lang="fr-FR" sz="2000" dirty="0">
                <a:latin typeface="Montserrat" pitchFamily="2" charset="77"/>
                <a:ea typeface="Univers LT Std 47 Cn Lt" charset="0"/>
                <a:cs typeface="Univers LT Std 47 Cn Lt" charset="0"/>
              </a:rPr>
              <a:t>ARIS</a:t>
            </a:r>
            <a:r>
              <a:rPr lang="fr-FR" sz="2000" baseline="30000" dirty="0">
                <a:latin typeface="Montserrat" pitchFamily="2" charset="77"/>
                <a:ea typeface="Univers LT Std 47 Cn Lt" charset="0"/>
                <a:cs typeface="Univers LT Std 47 Cn Lt" charset="0"/>
              </a:rPr>
              <a:t>1</a:t>
            </a:r>
            <a:r>
              <a:rPr lang="fr-FR" sz="2000" dirty="0">
                <a:latin typeface="Montserrat" pitchFamily="2" charset="77"/>
                <a:ea typeface="Univers LT Std 47 Cn Lt" charset="0"/>
                <a:cs typeface="Univers LT Std 47 Cn Lt" charset="0"/>
              </a:rPr>
              <a:t> ■ Immobiliers </a:t>
            </a:r>
            <a:r>
              <a:rPr lang="fr-FR" sz="2000" dirty="0">
                <a:solidFill>
                  <a:schemeClr val="bg1">
                    <a:lumMod val="50000"/>
                  </a:schemeClr>
                </a:solidFill>
                <a:latin typeface="Montserrat" pitchFamily="2" charset="77"/>
                <a:ea typeface="Univers LT Std 47 Cn Lt" charset="0"/>
                <a:cs typeface="Univers LT Std 47 Cn Lt" charset="0"/>
              </a:rPr>
              <a:t>■ </a:t>
            </a:r>
            <a:r>
              <a:rPr lang="fr-FR" sz="2000" dirty="0">
                <a:latin typeface="Montserrat" pitchFamily="2" charset="77"/>
                <a:ea typeface="Univers LT Std 47 Cn Lt" charset="0"/>
                <a:cs typeface="Univers LT Std 47 Cn Lt" charset="0"/>
              </a:rPr>
              <a:t>Autres</a:t>
            </a:r>
          </a:p>
        </p:txBody>
      </p:sp>
      <p:pic>
        <p:nvPicPr>
          <p:cNvPr id="45" name="Image 44" descr="Une image contenant cercle, Caractère coloré, Graphique&#10;&#10;Description générée automatiquement">
            <a:extLst>
              <a:ext uri="{FF2B5EF4-FFF2-40B4-BE49-F238E27FC236}">
                <a16:creationId xmlns:a16="http://schemas.microsoft.com/office/drawing/2014/main" id="{E3FA39B1-7BAD-5A67-D870-7357AC03D30C}"/>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462576" y="5188841"/>
            <a:ext cx="720000" cy="720000"/>
          </a:xfrm>
          <a:prstGeom prst="rect">
            <a:avLst/>
          </a:prstGeom>
        </p:spPr>
      </p:pic>
      <p:pic>
        <p:nvPicPr>
          <p:cNvPr id="47" name="Image 46" descr="Une image contenant cercle, Caractère coloré, orange, Ambré&#10;&#10;Description générée automatiquement">
            <a:extLst>
              <a:ext uri="{FF2B5EF4-FFF2-40B4-BE49-F238E27FC236}">
                <a16:creationId xmlns:a16="http://schemas.microsoft.com/office/drawing/2014/main" id="{E75FF1EB-34A5-C7A8-D18F-E7AD497C980D}"/>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805508" y="3371463"/>
            <a:ext cx="720000" cy="720000"/>
          </a:xfrm>
          <a:prstGeom prst="rect">
            <a:avLst/>
          </a:prstGeom>
        </p:spPr>
      </p:pic>
      <p:cxnSp>
        <p:nvCxnSpPr>
          <p:cNvPr id="67" name="Connecteur droit 66">
            <a:extLst>
              <a:ext uri="{FF2B5EF4-FFF2-40B4-BE49-F238E27FC236}">
                <a16:creationId xmlns:a16="http://schemas.microsoft.com/office/drawing/2014/main" id="{B40D8E45-A0A7-E7BF-0578-3134FFBC3C57}"/>
              </a:ext>
            </a:extLst>
          </p:cNvPr>
          <p:cNvCxnSpPr>
            <a:cxnSpLocks/>
          </p:cNvCxnSpPr>
          <p:nvPr/>
        </p:nvCxnSpPr>
        <p:spPr>
          <a:xfrm>
            <a:off x="3326188" y="3399446"/>
            <a:ext cx="0" cy="4240508"/>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Image 15" descr="Une image contenant symbole, cercle, Graphique, Police&#10;&#10;Le contenu généré par l’IA peut être incorrect.">
            <a:extLst>
              <a:ext uri="{FF2B5EF4-FFF2-40B4-BE49-F238E27FC236}">
                <a16:creationId xmlns:a16="http://schemas.microsoft.com/office/drawing/2014/main" id="{8E5A300E-C4C8-E690-98EB-8E4E91A870E2}"/>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806612" y="3437455"/>
            <a:ext cx="720000" cy="720000"/>
          </a:xfrm>
          <a:prstGeom prst="rect">
            <a:avLst/>
          </a:prstGeom>
        </p:spPr>
      </p:pic>
      <p:pic>
        <p:nvPicPr>
          <p:cNvPr id="18" name="Image 17" descr="Une image contenant symbole, cercle, Graphique, Caractère coloré&#10;&#10;Le contenu généré par l’IA peut être incorrect.">
            <a:extLst>
              <a:ext uri="{FF2B5EF4-FFF2-40B4-BE49-F238E27FC236}">
                <a16:creationId xmlns:a16="http://schemas.microsoft.com/office/drawing/2014/main" id="{03F882DF-360F-4B29-AB4E-B861ABE8A062}"/>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424330" y="3414286"/>
            <a:ext cx="720000" cy="720000"/>
          </a:xfrm>
          <a:prstGeom prst="rect">
            <a:avLst/>
          </a:prstGeom>
        </p:spPr>
      </p:pic>
      <p:pic>
        <p:nvPicPr>
          <p:cNvPr id="49" name="Image 48" descr="Une image contenant cercle, Graphique, capture d’écran&#10;&#10;Le contenu généré par l’IA peut être incorrect.">
            <a:extLst>
              <a:ext uri="{FF2B5EF4-FFF2-40B4-BE49-F238E27FC236}">
                <a16:creationId xmlns:a16="http://schemas.microsoft.com/office/drawing/2014/main" id="{F9009F49-C311-75F8-8FE8-5738BB6A352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123039" y="6215973"/>
            <a:ext cx="720000" cy="720000"/>
          </a:xfrm>
          <a:prstGeom prst="rect">
            <a:avLst/>
          </a:prstGeom>
        </p:spPr>
      </p:pic>
      <p:pic>
        <p:nvPicPr>
          <p:cNvPr id="68" name="Image 67" descr="Une image contenant cercle, Graphique, Caractère coloré&#10;&#10;Le contenu généré par l’IA peut être incorrect.">
            <a:extLst>
              <a:ext uri="{FF2B5EF4-FFF2-40B4-BE49-F238E27FC236}">
                <a16:creationId xmlns:a16="http://schemas.microsoft.com/office/drawing/2014/main" id="{0D888D29-7F17-A09A-ABA3-1744DE9E34A8}"/>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9714704" y="6223648"/>
            <a:ext cx="720000" cy="720000"/>
          </a:xfrm>
          <a:prstGeom prst="rect">
            <a:avLst/>
          </a:prstGeom>
        </p:spPr>
      </p:pic>
      <p:pic>
        <p:nvPicPr>
          <p:cNvPr id="70" name="Image 69" descr="Une image contenant cercle, Caractère coloré, Graphique&#10;&#10;Le contenu généré par l’IA peut être incorrect.">
            <a:extLst>
              <a:ext uri="{FF2B5EF4-FFF2-40B4-BE49-F238E27FC236}">
                <a16:creationId xmlns:a16="http://schemas.microsoft.com/office/drawing/2014/main" id="{68E9ACBE-407E-30D9-C7F5-6613D402D476}"/>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2370026" y="6223648"/>
            <a:ext cx="720000" cy="720000"/>
          </a:xfrm>
          <a:prstGeom prst="rect">
            <a:avLst/>
          </a:prstGeom>
        </p:spPr>
      </p:pic>
      <p:pic>
        <p:nvPicPr>
          <p:cNvPr id="72" name="Image 71" descr="Une image contenant cercle, Caractère coloré, Graphique, graphisme&#10;&#10;Le contenu généré par l’IA peut être incorrect.">
            <a:extLst>
              <a:ext uri="{FF2B5EF4-FFF2-40B4-BE49-F238E27FC236}">
                <a16:creationId xmlns:a16="http://schemas.microsoft.com/office/drawing/2014/main" id="{89EADFCC-CBA9-C0B4-051B-A6A03D90411E}"/>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4985983" y="6223648"/>
            <a:ext cx="720000" cy="720000"/>
          </a:xfrm>
          <a:prstGeom prst="rect">
            <a:avLst/>
          </a:prstGeom>
        </p:spPr>
      </p:pic>
      <p:sp>
        <p:nvSpPr>
          <p:cNvPr id="3" name="ZoneTexte 2">
            <a:extLst>
              <a:ext uri="{FF2B5EF4-FFF2-40B4-BE49-F238E27FC236}">
                <a16:creationId xmlns:a16="http://schemas.microsoft.com/office/drawing/2014/main" id="{D7DC4BB6-BCA5-118A-63C1-AA2869E74B82}"/>
              </a:ext>
            </a:extLst>
          </p:cNvPr>
          <p:cNvSpPr txBox="1"/>
          <p:nvPr/>
        </p:nvSpPr>
        <p:spPr>
          <a:xfrm>
            <a:off x="2804288" y="8902271"/>
            <a:ext cx="3459280" cy="215444"/>
          </a:xfrm>
          <a:prstGeom prst="rect">
            <a:avLst/>
          </a:prstGeom>
          <a:noFill/>
        </p:spPr>
        <p:txBody>
          <a:bodyPr wrap="none" lIns="0" tIns="0" rIns="0" bIns="0" rtlCol="0">
            <a:spAutoFit/>
          </a:bodyPr>
          <a:lstStyle/>
          <a:p>
            <a:pPr algn="l">
              <a:spcBef>
                <a:spcPts val="1200"/>
              </a:spcBef>
            </a:pPr>
            <a:r>
              <a:rPr lang="fr-LU" sz="1400" baseline="30000" dirty="0"/>
              <a:t>1</a:t>
            </a:r>
            <a:r>
              <a:rPr lang="fr-LU" sz="1400" dirty="0"/>
              <a:t>Absolute Return Innovative Strategies</a:t>
            </a:r>
            <a:endParaRPr lang="fr-FR" sz="2000" dirty="0" err="1">
              <a:solidFill>
                <a:schemeClr val="bg1"/>
              </a:solidFill>
            </a:endParaRPr>
          </a:p>
        </p:txBody>
      </p:sp>
      <p:sp>
        <p:nvSpPr>
          <p:cNvPr id="10" name="Espace réservé du pied de page 3">
            <a:extLst>
              <a:ext uri="{FF2B5EF4-FFF2-40B4-BE49-F238E27FC236}">
                <a16:creationId xmlns:a16="http://schemas.microsoft.com/office/drawing/2014/main" id="{D3B0B541-FE4F-50D6-23E3-DAE654D1A4B6}"/>
              </a:ext>
            </a:extLst>
          </p:cNvPr>
          <p:cNvSpPr>
            <a:spLocks noGrp="1"/>
          </p:cNvSpPr>
          <p:nvPr>
            <p:ph type="ftr" sz="quarter" idx="11"/>
          </p:nvPr>
        </p:nvSpPr>
        <p:spPr>
          <a:xfrm>
            <a:off x="8675689" y="9088998"/>
            <a:ext cx="7388674" cy="215444"/>
          </a:xfrm>
        </p:spPr>
        <p:txBody>
          <a:bodyPr/>
          <a:lstStyle/>
          <a:p>
            <a:r>
              <a:rPr lang="fr-FR" dirty="0"/>
              <a:t>SYNTHESE 2024 - Janvier 2025</a:t>
            </a:r>
          </a:p>
        </p:txBody>
      </p:sp>
    </p:spTree>
    <p:extLst>
      <p:ext uri="{BB962C8B-B14F-4D97-AF65-F5344CB8AC3E}">
        <p14:creationId xmlns:p14="http://schemas.microsoft.com/office/powerpoint/2010/main" val="315528043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068E4-7691-69AB-41EC-5D6DCAFD26A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22E0D2D-10F8-0F24-BCF0-BD385D618E8C}"/>
              </a:ext>
            </a:extLst>
          </p:cNvPr>
          <p:cNvSpPr>
            <a:spLocks noGrp="1"/>
          </p:cNvSpPr>
          <p:nvPr>
            <p:ph type="title"/>
          </p:nvPr>
        </p:nvSpPr>
        <p:spPr/>
        <p:txBody>
          <a:bodyPr/>
          <a:lstStyle/>
          <a:p>
            <a:r>
              <a:rPr lang="fr-FR" dirty="0"/>
              <a:t>Cadre Réglementaire</a:t>
            </a:r>
          </a:p>
        </p:txBody>
      </p:sp>
      <p:sp>
        <p:nvSpPr>
          <p:cNvPr id="4" name="Espace réservé du numéro de diapositive 3">
            <a:extLst>
              <a:ext uri="{FF2B5EF4-FFF2-40B4-BE49-F238E27FC236}">
                <a16:creationId xmlns:a16="http://schemas.microsoft.com/office/drawing/2014/main" id="{69ADDC46-F3DF-5508-B9EA-5AFA8EBB1D71}"/>
              </a:ext>
            </a:extLst>
          </p:cNvPr>
          <p:cNvSpPr>
            <a:spLocks noGrp="1"/>
          </p:cNvSpPr>
          <p:nvPr>
            <p:ph type="sldNum" sz="quarter" idx="12"/>
          </p:nvPr>
        </p:nvSpPr>
        <p:spPr/>
        <p:txBody>
          <a:bodyPr/>
          <a:lstStyle/>
          <a:p>
            <a:fld id="{D6CAF8E8-172B-4E70-9325-BA460E9DD579}" type="slidenum">
              <a:rPr lang="fr-FR" smtClean="0"/>
              <a:t>12</a:t>
            </a:fld>
            <a:endParaRPr lang="fr-FR"/>
          </a:p>
        </p:txBody>
      </p:sp>
      <p:sp>
        <p:nvSpPr>
          <p:cNvPr id="11" name="Titre 1">
            <a:extLst>
              <a:ext uri="{FF2B5EF4-FFF2-40B4-BE49-F238E27FC236}">
                <a16:creationId xmlns:a16="http://schemas.microsoft.com/office/drawing/2014/main" id="{10A60B74-D516-E56C-AD9B-094FF4E4E72E}"/>
              </a:ext>
            </a:extLst>
          </p:cNvPr>
          <p:cNvSpPr txBox="1">
            <a:spLocks/>
          </p:cNvSpPr>
          <p:nvPr/>
        </p:nvSpPr>
        <p:spPr>
          <a:xfrm>
            <a:off x="529062" y="1654260"/>
            <a:ext cx="16293246" cy="430887"/>
          </a:xfrm>
          <a:prstGeom prst="rect">
            <a:avLst/>
          </a:prstGeom>
          <a:noFill/>
        </p:spPr>
        <p:txBody>
          <a:bodyPr vert="horz" wrap="square" lIns="0" tIns="0" rIns="0" bIns="0" rtlCol="0" anchor="t" anchorCtr="0">
            <a:spAutoFit/>
          </a:bodyPr>
          <a:lstStyle>
            <a:lvl1pPr algn="l" defTabSz="914400" rtl="0" eaLnBrk="1" latinLnBrk="0" hangingPunct="1">
              <a:lnSpc>
                <a:spcPct val="100000"/>
              </a:lnSpc>
              <a:spcBef>
                <a:spcPct val="0"/>
              </a:spcBef>
              <a:buNone/>
              <a:defRPr sz="3000" b="1" kern="1200" cap="all" baseline="0">
                <a:solidFill>
                  <a:srgbClr val="8AA0CA"/>
                </a:solidFill>
                <a:latin typeface="+mj-lt"/>
                <a:ea typeface="+mj-ea"/>
                <a:cs typeface="+mj-cs"/>
              </a:defRPr>
            </a:lvl1pPr>
          </a:lstStyle>
          <a:p>
            <a:pPr algn="ctr"/>
            <a:r>
              <a:rPr lang="fr-FR" sz="2800" b="0" dirty="0"/>
              <a:t>Contexte réglementaire</a:t>
            </a:r>
          </a:p>
        </p:txBody>
      </p:sp>
      <p:cxnSp>
        <p:nvCxnSpPr>
          <p:cNvPr id="12" name="Connecteur droit 11">
            <a:extLst>
              <a:ext uri="{FF2B5EF4-FFF2-40B4-BE49-F238E27FC236}">
                <a16:creationId xmlns:a16="http://schemas.microsoft.com/office/drawing/2014/main" id="{37619A03-5509-E2EB-B822-61018B59560E}"/>
              </a:ext>
            </a:extLst>
          </p:cNvPr>
          <p:cNvCxnSpPr>
            <a:cxnSpLocks/>
          </p:cNvCxnSpPr>
          <p:nvPr/>
        </p:nvCxnSpPr>
        <p:spPr>
          <a:xfrm>
            <a:off x="529062" y="2162637"/>
            <a:ext cx="16293244"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 name="Table 10">
            <a:extLst>
              <a:ext uri="{FF2B5EF4-FFF2-40B4-BE49-F238E27FC236}">
                <a16:creationId xmlns:a16="http://schemas.microsoft.com/office/drawing/2014/main" id="{71EAAB75-9E4D-8B4D-2CF4-7222E8615858}"/>
              </a:ext>
            </a:extLst>
          </p:cNvPr>
          <p:cNvGraphicFramePr>
            <a:graphicFrameLocks noGrp="1"/>
          </p:cNvGraphicFramePr>
          <p:nvPr/>
        </p:nvGraphicFramePr>
        <p:xfrm>
          <a:off x="529062" y="2375767"/>
          <a:ext cx="16293240" cy="5481320"/>
        </p:xfrm>
        <a:graphic>
          <a:graphicData uri="http://schemas.openxmlformats.org/drawingml/2006/table">
            <a:tbl>
              <a:tblPr firstRow="1" bandRow="1">
                <a:tableStyleId>{5C22544A-7EE6-4342-B048-85BDC9FD1C3A}</a:tableStyleId>
              </a:tblPr>
              <a:tblGrid>
                <a:gridCol w="646595">
                  <a:extLst>
                    <a:ext uri="{9D8B030D-6E8A-4147-A177-3AD203B41FA5}">
                      <a16:colId xmlns:a16="http://schemas.microsoft.com/office/drawing/2014/main" val="1492023408"/>
                    </a:ext>
                  </a:extLst>
                </a:gridCol>
                <a:gridCol w="2386941">
                  <a:extLst>
                    <a:ext uri="{9D8B030D-6E8A-4147-A177-3AD203B41FA5}">
                      <a16:colId xmlns:a16="http://schemas.microsoft.com/office/drawing/2014/main" val="3404055982"/>
                    </a:ext>
                  </a:extLst>
                </a:gridCol>
                <a:gridCol w="974856">
                  <a:extLst>
                    <a:ext uri="{9D8B030D-6E8A-4147-A177-3AD203B41FA5}">
                      <a16:colId xmlns:a16="http://schemas.microsoft.com/office/drawing/2014/main" val="2397097211"/>
                    </a:ext>
                  </a:extLst>
                </a:gridCol>
                <a:gridCol w="974856">
                  <a:extLst>
                    <a:ext uri="{9D8B030D-6E8A-4147-A177-3AD203B41FA5}">
                      <a16:colId xmlns:a16="http://schemas.microsoft.com/office/drawing/2014/main" val="4039489662"/>
                    </a:ext>
                  </a:extLst>
                </a:gridCol>
                <a:gridCol w="974856">
                  <a:extLst>
                    <a:ext uri="{9D8B030D-6E8A-4147-A177-3AD203B41FA5}">
                      <a16:colId xmlns:a16="http://schemas.microsoft.com/office/drawing/2014/main" val="1701994460"/>
                    </a:ext>
                  </a:extLst>
                </a:gridCol>
                <a:gridCol w="974856">
                  <a:extLst>
                    <a:ext uri="{9D8B030D-6E8A-4147-A177-3AD203B41FA5}">
                      <a16:colId xmlns:a16="http://schemas.microsoft.com/office/drawing/2014/main" val="321583022"/>
                    </a:ext>
                  </a:extLst>
                </a:gridCol>
                <a:gridCol w="974856">
                  <a:extLst>
                    <a:ext uri="{9D8B030D-6E8A-4147-A177-3AD203B41FA5}">
                      <a16:colId xmlns:a16="http://schemas.microsoft.com/office/drawing/2014/main" val="926599768"/>
                    </a:ext>
                  </a:extLst>
                </a:gridCol>
                <a:gridCol w="974856">
                  <a:extLst>
                    <a:ext uri="{9D8B030D-6E8A-4147-A177-3AD203B41FA5}">
                      <a16:colId xmlns:a16="http://schemas.microsoft.com/office/drawing/2014/main" val="1842692167"/>
                    </a:ext>
                  </a:extLst>
                </a:gridCol>
                <a:gridCol w="974856">
                  <a:extLst>
                    <a:ext uri="{9D8B030D-6E8A-4147-A177-3AD203B41FA5}">
                      <a16:colId xmlns:a16="http://schemas.microsoft.com/office/drawing/2014/main" val="1207785629"/>
                    </a:ext>
                  </a:extLst>
                </a:gridCol>
                <a:gridCol w="974856">
                  <a:extLst>
                    <a:ext uri="{9D8B030D-6E8A-4147-A177-3AD203B41FA5}">
                      <a16:colId xmlns:a16="http://schemas.microsoft.com/office/drawing/2014/main" val="3976504484"/>
                    </a:ext>
                  </a:extLst>
                </a:gridCol>
                <a:gridCol w="974856">
                  <a:extLst>
                    <a:ext uri="{9D8B030D-6E8A-4147-A177-3AD203B41FA5}">
                      <a16:colId xmlns:a16="http://schemas.microsoft.com/office/drawing/2014/main" val="3258597179"/>
                    </a:ext>
                  </a:extLst>
                </a:gridCol>
                <a:gridCol w="974856">
                  <a:extLst>
                    <a:ext uri="{9D8B030D-6E8A-4147-A177-3AD203B41FA5}">
                      <a16:colId xmlns:a16="http://schemas.microsoft.com/office/drawing/2014/main" val="3381684233"/>
                    </a:ext>
                  </a:extLst>
                </a:gridCol>
                <a:gridCol w="974856">
                  <a:extLst>
                    <a:ext uri="{9D8B030D-6E8A-4147-A177-3AD203B41FA5}">
                      <a16:colId xmlns:a16="http://schemas.microsoft.com/office/drawing/2014/main" val="2027788945"/>
                    </a:ext>
                  </a:extLst>
                </a:gridCol>
                <a:gridCol w="1268144">
                  <a:extLst>
                    <a:ext uri="{9D8B030D-6E8A-4147-A177-3AD203B41FA5}">
                      <a16:colId xmlns:a16="http://schemas.microsoft.com/office/drawing/2014/main" val="3396985245"/>
                    </a:ext>
                  </a:extLst>
                </a:gridCol>
                <a:gridCol w="1268144">
                  <a:extLst>
                    <a:ext uri="{9D8B030D-6E8A-4147-A177-3AD203B41FA5}">
                      <a16:colId xmlns:a16="http://schemas.microsoft.com/office/drawing/2014/main" val="2034772356"/>
                    </a:ext>
                  </a:extLst>
                </a:gridCol>
              </a:tblGrid>
              <a:tr h="158068">
                <a:tc gridSpan="2">
                  <a:txBody>
                    <a:bodyPr/>
                    <a:lstStyle/>
                    <a:p>
                      <a:pPr>
                        <a:spcAft>
                          <a:spcPts val="300"/>
                        </a:spcAft>
                      </a:pPr>
                      <a:endParaRPr lang="fr-FR" sz="1400" b="0" noProof="0" dirty="0">
                        <a:solidFill>
                          <a:schemeClr val="tx1"/>
                        </a:solidFill>
                        <a:latin typeface="Montserrat" pitchFamily="2" charset="77"/>
                      </a:endParaRPr>
                    </a:p>
                  </a:txBody>
                  <a:tcPr>
                    <a:lnL w="12700" cmpd="sng">
                      <a:noFill/>
                    </a:lnL>
                    <a:lnR w="3175" cap="flat" cmpd="sng" algn="ctr">
                      <a:solidFill>
                        <a:schemeClr val="tx2"/>
                      </a:solidFill>
                      <a:prstDash val="solid"/>
                      <a:round/>
                      <a:headEnd type="none" w="med" len="med"/>
                      <a:tailEnd type="none" w="med" len="med"/>
                    </a:lnR>
                    <a:lnT w="1905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a:p>
                  </a:txBody>
                  <a:tcPr/>
                </a:tc>
                <a:tc gridSpan="11">
                  <a:txBody>
                    <a:bodyPr/>
                    <a:lstStyle/>
                    <a:p>
                      <a:pPr algn="ctr"/>
                      <a:r>
                        <a:rPr lang="fr-FR" sz="1400" b="1" dirty="0"/>
                        <a:t>EU/EEA</a:t>
                      </a:r>
                      <a:endParaRPr lang="en-LU" sz="1400" b="1" dirty="0"/>
                    </a:p>
                  </a:txBody>
                  <a:tcPr marL="0" marR="0">
                    <a:lnL w="3175" cap="flat" cmpd="sng" algn="ctr">
                      <a:solidFill>
                        <a:schemeClr val="tx2"/>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2">
                  <a:txBody>
                    <a:bodyPr/>
                    <a:lstStyle/>
                    <a:p>
                      <a:pPr algn="ctr"/>
                      <a:r>
                        <a:rPr lang="fr-LU" sz="1400" b="1" dirty="0"/>
                        <a:t>Andorre</a:t>
                      </a:r>
                      <a:endParaRPr lang="en-LU" sz="1400" b="1" dirty="0"/>
                    </a:p>
                  </a:txBody>
                  <a:tcPr marL="0" marR="0">
                    <a:lnL w="19050" cap="flat" cmpd="sng" algn="ctr">
                      <a:solidFill>
                        <a:schemeClr val="tx1"/>
                      </a:solidFill>
                      <a:prstDash val="solid"/>
                      <a:round/>
                      <a:headEnd type="none" w="med" len="med"/>
                      <a:tailEnd type="none" w="med" len="med"/>
                    </a:lnL>
                    <a:lnR w="12700" cmpd="sng">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hMerge="1">
                  <a:txBody>
                    <a:bodyPr/>
                    <a:lstStyle/>
                    <a:p>
                      <a:endParaRPr lang="en-LU"/>
                    </a:p>
                  </a:txBody>
                  <a:tcPr/>
                </a:tc>
                <a:extLst>
                  <a:ext uri="{0D108BD9-81ED-4DB2-BD59-A6C34878D82A}">
                    <a16:rowId xmlns:a16="http://schemas.microsoft.com/office/drawing/2014/main" val="2588376712"/>
                  </a:ext>
                </a:extLst>
              </a:tr>
              <a:tr h="204240">
                <a:tc rowSpan="6">
                  <a:txBody>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lang="fr-FR" sz="1400" b="1" kern="1200" cap="all" baseline="0" noProof="0" dirty="0">
                          <a:solidFill>
                            <a:schemeClr val="bg1"/>
                          </a:solidFill>
                          <a:latin typeface="Montserrat" pitchFamily="2" charset="77"/>
                          <a:ea typeface="+mn-ea"/>
                          <a:cs typeface="+mn-cs"/>
                        </a:rPr>
                        <a:t>Cadre Européen</a:t>
                      </a:r>
                      <a:br>
                        <a:rPr lang="fr-FR" sz="1400" b="0" kern="1200" noProof="0" dirty="0">
                          <a:solidFill>
                            <a:schemeClr val="bg1"/>
                          </a:solidFill>
                          <a:latin typeface="Montserrat" pitchFamily="2" charset="77"/>
                          <a:ea typeface="+mn-ea"/>
                          <a:cs typeface="+mn-cs"/>
                        </a:rPr>
                      </a:br>
                      <a:r>
                        <a:rPr lang="fr-FR" sz="1400" b="0" kern="1200" noProof="0" dirty="0">
                          <a:solidFill>
                            <a:schemeClr val="bg1"/>
                          </a:solidFill>
                          <a:latin typeface="Montserrat" pitchFamily="2" charset="77"/>
                          <a:ea typeface="+mn-ea"/>
                          <a:cs typeface="+mn-cs"/>
                        </a:rPr>
                        <a:t>(compétences) </a:t>
                      </a:r>
                    </a:p>
                  </a:txBody>
                  <a:tcPr vert="vert270">
                    <a:lnL w="12700" cmpd="sng">
                      <a:noFill/>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fr-FR" sz="1400" b="0" noProof="0" dirty="0">
                          <a:solidFill>
                            <a:schemeClr val="tx1"/>
                          </a:solidFill>
                          <a:latin typeface="Montserrat" pitchFamily="2" charset="77"/>
                        </a:rPr>
                        <a:t>OPCVM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11">
                  <a:txBody>
                    <a:bodyPr/>
                    <a:lstStyle/>
                    <a:p>
                      <a:r>
                        <a:rPr lang="fr-LU" sz="1400" dirty="0"/>
                        <a:t>Transposition de la directive OPCVM (2009/65/CE) + directives (2010/42/UE, 2010/43/UE) + règlements (UE n° 583/2010, 584/2010)</a:t>
                      </a:r>
                    </a:p>
                  </a:txBody>
                  <a:tcPr marL="90000">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rowSpan="3">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fr-LU" sz="1400" dirty="0"/>
                        <a:t>Loi 10/2008 sur les Fonds OICVM</a:t>
                      </a:r>
                    </a:p>
                  </a:txBody>
                  <a:tcPr marL="90000" anchor="ctr">
                    <a:lnL w="19050" cap="flat" cmpd="sng" algn="ctr">
                      <a:solidFill>
                        <a:schemeClr val="tx1"/>
                      </a:solidFill>
                      <a:prstDash val="solid"/>
                      <a:round/>
                      <a:headEnd type="none" w="med" len="med"/>
                      <a:tailEnd type="none" w="med" len="med"/>
                    </a:lnL>
                    <a:lnR w="12700" cmpd="sng">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lang="fr-LU" sz="1400" dirty="0"/>
                        <a:t>OICVM</a:t>
                      </a:r>
                    </a:p>
                  </a:txBody>
                  <a:tcPr marL="90000" anchor="ctr">
                    <a:lnL w="19050" cap="flat" cmpd="sng" algn="ctr">
                      <a:noFill/>
                      <a:prstDash val="solid"/>
                      <a:round/>
                      <a:headEnd type="none" w="med" len="med"/>
                      <a:tailEnd type="none" w="med" len="med"/>
                    </a:lnL>
                    <a:lnR w="12700" cmpd="sng">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45561825"/>
                  </a:ext>
                </a:extLst>
              </a:tr>
              <a:tr h="330200">
                <a:tc vMerge="1">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lang="fr-FR" sz="1600" b="0" noProof="0" dirty="0">
                        <a:solidFill>
                          <a:schemeClr val="tx1"/>
                        </a:solidFill>
                        <a:latin typeface="Montserrat" pitchFamily="2" charset="77"/>
                      </a:endParaRPr>
                    </a:p>
                  </a:txBody>
                  <a:tcPr>
                    <a:lnL w="12700" cmpd="sng">
                      <a:noFill/>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400" b="0" noProof="0" dirty="0">
                          <a:solidFill>
                            <a:schemeClr val="tx1"/>
                          </a:solidFill>
                          <a:latin typeface="Montserrat" pitchFamily="2" charset="77"/>
                        </a:rPr>
                        <a:t>FIA UE/EEE</a:t>
                      </a:r>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11">
                  <a:txBody>
                    <a:bodyPr/>
                    <a:lstStyle/>
                    <a:p>
                      <a:r>
                        <a:rPr lang="fr-LU" sz="1400" dirty="0"/>
                        <a:t>Transposition de la directive AIFMD (2011/61/UE) + règlement AIFM (UE n° 231/2013)</a:t>
                      </a:r>
                    </a:p>
                  </a:txBody>
                  <a:tcPr marL="90000">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vMerge="1">
                  <a:txBody>
                    <a:bodyPr/>
                    <a:lstStyle/>
                    <a:p>
                      <a:endParaRPr lang="fr-LU" sz="1400" dirty="0"/>
                    </a:p>
                  </a:txBody>
                  <a:tcPr marL="90000">
                    <a:lnL w="19050" cap="flat" cmpd="sng" algn="ctr">
                      <a:solidFill>
                        <a:schemeClr val="tx1"/>
                      </a:solidFill>
                      <a:prstDash val="solid"/>
                      <a:round/>
                      <a:headEnd type="none" w="med" len="med"/>
                      <a:tailEnd type="none" w="med" len="med"/>
                    </a:lnL>
                    <a:lnR w="12700" cmpd="sng">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ca-ES" sz="1400" b="0" i="0" baseline="0" noProof="0" dirty="0">
                          <a:solidFill>
                            <a:srgbClr val="4A4A4A"/>
                          </a:solidFill>
                          <a:latin typeface="Univers LT Std 45 Light" panose="020B0403020202020204" pitchFamily="34" charset="0"/>
                          <a:cs typeface="Univers LT Std 45 Light"/>
                        </a:rPr>
                        <a:t>Altres</a:t>
                      </a:r>
                      <a:r>
                        <a:rPr lang="en-GB" sz="1400" b="0" i="0" baseline="0" noProof="0" dirty="0">
                          <a:solidFill>
                            <a:srgbClr val="4A4A4A"/>
                          </a:solidFill>
                          <a:latin typeface="Univers LT Std 45 Light" panose="020B0403020202020204" pitchFamily="34" charset="0"/>
                          <a:cs typeface="Univers LT Std 45 Light"/>
                        </a:rPr>
                        <a:t> OIC </a:t>
                      </a:r>
                      <a:endParaRPr lang="en-LU" sz="1400" i="0" dirty="0"/>
                    </a:p>
                  </a:txBody>
                  <a:tcPr marL="90000" anchor="ctr">
                    <a:lnL w="19050" cap="flat" cmpd="sng" algn="ctr">
                      <a:noFill/>
                      <a:prstDash val="solid"/>
                      <a:round/>
                      <a:headEnd type="none" w="med" len="med"/>
                      <a:tailEnd type="none" w="med" len="med"/>
                    </a:lnL>
                    <a:lnR w="12700" cmpd="sng">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15976856"/>
                  </a:ext>
                </a:extLst>
              </a:tr>
              <a:tr h="149287">
                <a:tc vMerge="1">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lang="fr-FR" sz="1600" b="0" noProof="0" dirty="0">
                        <a:solidFill>
                          <a:schemeClr val="tx1"/>
                        </a:solidFill>
                        <a:latin typeface="Montserrat" pitchFamily="2" charset="77"/>
                      </a:endParaRPr>
                    </a:p>
                  </a:txBody>
                  <a:tcPr>
                    <a:lnL w="12700" cmpd="sng">
                      <a:noFill/>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400" b="0" noProof="0" dirty="0">
                          <a:solidFill>
                            <a:schemeClr val="tx1"/>
                          </a:solidFill>
                          <a:latin typeface="Montserrat" pitchFamily="2" charset="77"/>
                        </a:rPr>
                        <a:t>Fonds de pays tiers</a:t>
                      </a:r>
                      <a:endParaRPr lang="fr-FR" dirty="0"/>
                    </a:p>
                  </a:txBody>
                  <a:tcP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11">
                  <a:txBody>
                    <a:bodyPr/>
                    <a:lstStyle/>
                    <a:p>
                      <a:r>
                        <a:rPr lang="fr-LU" sz="1400" dirty="0"/>
                        <a:t>Transposition de la directive AIFMD (2011/61/UE) + règlement AIFM (UE n° 231/2013) re. pays tiers</a:t>
                      </a:r>
                    </a:p>
                  </a:txBody>
                  <a:tcPr marL="90000">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vMerge="1">
                  <a:txBody>
                    <a:bodyPr/>
                    <a:lstStyle/>
                    <a:p>
                      <a:endParaRPr lang="fr-LU" sz="1400" dirty="0"/>
                    </a:p>
                  </a:txBody>
                  <a:tcPr marL="90000">
                    <a:lnL w="19050" cap="flat" cmpd="sng" algn="ctr">
                      <a:solidFill>
                        <a:schemeClr val="tx1"/>
                      </a:solidFill>
                      <a:prstDash val="solid"/>
                      <a:round/>
                      <a:headEnd type="none" w="med" len="med"/>
                      <a:tailEnd type="none" w="med" len="med"/>
                    </a:lnL>
                    <a:lnR w="12700" cmpd="sng">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LU"/>
                    </a:p>
                  </a:txBody>
                  <a:tcPr>
                    <a:lnL w="12700" cmpd="sng">
                      <a:noFill/>
                    </a:lnL>
                    <a:lnT w="3175"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1044242378"/>
                  </a:ext>
                </a:extLst>
              </a:tr>
              <a:tr h="204240">
                <a:tc vMerge="1">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lang="fr-FR" sz="1600" b="0" noProof="0" dirty="0">
                        <a:solidFill>
                          <a:schemeClr val="tx1"/>
                        </a:solidFill>
                        <a:latin typeface="Montserrat" pitchFamily="2" charset="77"/>
                      </a:endParaRPr>
                    </a:p>
                  </a:txBody>
                  <a:tcPr>
                    <a:lnL w="12700" cmpd="sng">
                      <a:noFill/>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400" b="0" noProof="0" dirty="0">
                          <a:solidFill>
                            <a:schemeClr val="tx1"/>
                          </a:solidFill>
                          <a:latin typeface="Montserrat" pitchFamily="2" charset="77"/>
                        </a:rPr>
                        <a:t>Commercialisation</a:t>
                      </a:r>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11">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fr-LU" sz="1400" dirty="0"/>
                        <a:t>Transposition de la directive </a:t>
                      </a:r>
                      <a:r>
                        <a:rPr lang="fr-LU" sz="1400" dirty="0" err="1"/>
                        <a:t>MiF</a:t>
                      </a:r>
                      <a:r>
                        <a:rPr lang="fr-LU" sz="1400" dirty="0"/>
                        <a:t> (2014/65/UE) + règlement délégué (UE 2017/565) + règlement </a:t>
                      </a:r>
                      <a:r>
                        <a:rPr lang="fr-LU" sz="1400" dirty="0" err="1"/>
                        <a:t>MiF</a:t>
                      </a:r>
                      <a:r>
                        <a:rPr lang="fr-LU" sz="1400" dirty="0"/>
                        <a:t>/SFDR (UE 2021/1253)</a:t>
                      </a:r>
                    </a:p>
                  </a:txBody>
                  <a:tcPr marL="90000">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2">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GB" sz="1400" b="0" i="0" baseline="0" dirty="0">
                          <a:solidFill>
                            <a:schemeClr val="tx1"/>
                          </a:solidFill>
                          <a:latin typeface="Univers LT Std 45 Light"/>
                          <a:cs typeface="Univers LT Std 45 Light"/>
                        </a:rPr>
                        <a:t>Lois 7/2013, 8/2013 (…)</a:t>
                      </a:r>
                      <a:endParaRPr lang="fr-LU" sz="1400" dirty="0"/>
                    </a:p>
                  </a:txBody>
                  <a:tcPr marL="90000">
                    <a:lnL w="19050" cap="flat" cmpd="sng" algn="ctr">
                      <a:solidFill>
                        <a:schemeClr val="tx1"/>
                      </a:solidFill>
                      <a:prstDash val="solid"/>
                      <a:round/>
                      <a:headEnd type="none" w="med" len="med"/>
                      <a:tailEnd type="none" w="med" len="med"/>
                    </a:lnL>
                    <a:lnR w="12700" cmpd="sng">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LU"/>
                    </a:p>
                  </a:txBody>
                  <a:tcPr/>
                </a:tc>
                <a:extLst>
                  <a:ext uri="{0D108BD9-81ED-4DB2-BD59-A6C34878D82A}">
                    <a16:rowId xmlns:a16="http://schemas.microsoft.com/office/drawing/2014/main" val="483771104"/>
                  </a:ext>
                </a:extLst>
              </a:tr>
              <a:tr h="245884">
                <a:tc vMerge="1">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lang="fr-FR" sz="1600" b="0" noProof="0" dirty="0">
                        <a:solidFill>
                          <a:schemeClr val="tx1"/>
                        </a:solidFill>
                        <a:latin typeface="Montserrat" pitchFamily="2" charset="77"/>
                      </a:endParaRPr>
                    </a:p>
                  </a:txBody>
                  <a:tcPr>
                    <a:lnL w="12700" cmpd="sng">
                      <a:noFill/>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400" b="0" noProof="0" dirty="0">
                          <a:solidFill>
                            <a:schemeClr val="tx1"/>
                          </a:solidFill>
                          <a:latin typeface="Montserrat" pitchFamily="2" charset="77"/>
                        </a:rPr>
                        <a:t>ESG</a:t>
                      </a:r>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11">
                  <a:txBody>
                    <a:bodyPr/>
                    <a:lstStyle/>
                    <a:p>
                      <a:r>
                        <a:rPr lang="fr-LU" sz="1400" b="0" dirty="0"/>
                        <a:t>SFDR Niveau 1 (UE 2019/2088) + Taxonomie (UE 2020/852) + Règlement délégué (UE 2021/2139 + Règlement délégué (UE 2022/1214 + SFDR Niveau 2 (UE 2022/1288)</a:t>
                      </a:r>
                    </a:p>
                  </a:txBody>
                  <a:tcPr marL="90000">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2">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fr-FR" sz="1400" dirty="0">
                          <a:solidFill>
                            <a:schemeClr val="tx1"/>
                          </a:solidFill>
                          <a:latin typeface="Montserrat" pitchFamily="2" charset="77"/>
                        </a:rPr>
                        <a:t>- -</a:t>
                      </a:r>
                    </a:p>
                  </a:txBody>
                  <a:tcPr marL="90000">
                    <a:lnL w="19050" cap="flat" cmpd="sng" algn="ctr">
                      <a:solidFill>
                        <a:schemeClr val="tx1"/>
                      </a:solidFill>
                      <a:prstDash val="solid"/>
                      <a:round/>
                      <a:headEnd type="none" w="med" len="med"/>
                      <a:tailEnd type="none" w="med" len="med"/>
                    </a:lnL>
                    <a:lnR w="12700" cmpd="sng">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LU"/>
                    </a:p>
                  </a:txBody>
                  <a:tcPr/>
                </a:tc>
                <a:extLst>
                  <a:ext uri="{0D108BD9-81ED-4DB2-BD59-A6C34878D82A}">
                    <a16:rowId xmlns:a16="http://schemas.microsoft.com/office/drawing/2014/main" val="2587722966"/>
                  </a:ext>
                </a:extLst>
              </a:tr>
              <a:tr h="252349">
                <a:tc vMerge="1">
                  <a:txBody>
                    <a:bodyPr/>
                    <a:lstStyle/>
                    <a:p>
                      <a:pPr>
                        <a:spcAft>
                          <a:spcPts val="300"/>
                        </a:spcAft>
                      </a:pPr>
                      <a:endParaRPr lang="fr-FR" sz="1600" b="0" noProof="0" dirty="0">
                        <a:solidFill>
                          <a:schemeClr val="tx1"/>
                        </a:solidFill>
                        <a:latin typeface="Montserrat" pitchFamily="2" charset="77"/>
                      </a:endParaRPr>
                    </a:p>
                  </a:txBody>
                  <a:tcPr>
                    <a:lnL w="12700" cmpd="sng">
                      <a:noFill/>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400" b="0" noProof="0" dirty="0">
                          <a:solidFill>
                            <a:schemeClr val="tx1"/>
                          </a:solidFill>
                          <a:latin typeface="Montserrat" pitchFamily="2" charset="77"/>
                        </a:rPr>
                        <a:t>LAB-FT</a:t>
                      </a:r>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1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kern="1200" dirty="0">
                          <a:solidFill>
                            <a:schemeClr val="dk1"/>
                          </a:solidFill>
                          <a:effectLst/>
                          <a:latin typeface="+mn-lt"/>
                          <a:ea typeface="+mn-ea"/>
                          <a:cs typeface="+mn-cs"/>
                        </a:rPr>
                        <a:t>Directive (UE) 2018/843 (</a:t>
                      </a:r>
                      <a:r>
                        <a:rPr lang="fr-FR" sz="1400" b="0" i="0" kern="1200" noProof="0" dirty="0">
                          <a:solidFill>
                            <a:schemeClr val="dk1"/>
                          </a:solidFill>
                          <a:effectLst/>
                          <a:latin typeface="+mn-lt"/>
                          <a:ea typeface="+mn-ea"/>
                          <a:cs typeface="+mn-cs"/>
                        </a:rPr>
                        <a:t>5</a:t>
                      </a:r>
                      <a:r>
                        <a:rPr lang="fr-FR" sz="1400" b="0" i="0" kern="1200" baseline="30000" noProof="0" dirty="0">
                          <a:solidFill>
                            <a:schemeClr val="dk1"/>
                          </a:solidFill>
                          <a:effectLst/>
                          <a:latin typeface="+mn-lt"/>
                          <a:ea typeface="+mn-ea"/>
                          <a:cs typeface="+mn-cs"/>
                        </a:rPr>
                        <a:t>ème</a:t>
                      </a:r>
                      <a:r>
                        <a:rPr lang="fr-FR" sz="1400" b="0" i="0" kern="1200" noProof="0" dirty="0">
                          <a:solidFill>
                            <a:schemeClr val="dk1"/>
                          </a:solidFill>
                          <a:effectLst/>
                          <a:latin typeface="+mn-lt"/>
                          <a:ea typeface="+mn-ea"/>
                          <a:cs typeface="+mn-cs"/>
                        </a:rPr>
                        <a:t>)</a:t>
                      </a:r>
                      <a:endParaRPr lang="fr-FR" sz="1400" noProof="0" dirty="0"/>
                    </a:p>
                  </a:txBody>
                  <a:tcPr marL="90000">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2">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fr-FR" sz="1400" dirty="0"/>
                        <a:t>FAFT-GAFI standards</a:t>
                      </a:r>
                    </a:p>
                  </a:txBody>
                  <a:tcPr marL="90000">
                    <a:lnL w="19050" cap="flat" cmpd="sng" algn="ctr">
                      <a:solidFill>
                        <a:schemeClr val="tx1"/>
                      </a:solidFill>
                      <a:prstDash val="solid"/>
                      <a:round/>
                      <a:headEnd type="none" w="med" len="med"/>
                      <a:tailEnd type="none" w="med" len="med"/>
                    </a:lnL>
                    <a:lnR w="12700" cmpd="sng">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LU"/>
                    </a:p>
                  </a:txBody>
                  <a:tcPr/>
                </a:tc>
                <a:extLst>
                  <a:ext uri="{0D108BD9-81ED-4DB2-BD59-A6C34878D82A}">
                    <a16:rowId xmlns:a16="http://schemas.microsoft.com/office/drawing/2014/main" val="2088141452"/>
                  </a:ext>
                </a:extLst>
              </a:tr>
              <a:tr h="252349">
                <a:tc gridSpan="2">
                  <a:txBody>
                    <a:bodyPr/>
                    <a:lstStyle/>
                    <a:p>
                      <a:pPr>
                        <a:spcAft>
                          <a:spcPts val="300"/>
                        </a:spcAft>
                      </a:pPr>
                      <a:endParaRPr lang="fr-FR" sz="1400" b="0" noProof="0" dirty="0">
                        <a:solidFill>
                          <a:schemeClr val="tx1"/>
                        </a:solidFill>
                        <a:latin typeface="Montserrat" pitchFamily="2" charset="77"/>
                      </a:endParaRPr>
                    </a:p>
                  </a:txBody>
                  <a:tcPr>
                    <a:lnL w="12700" cmpd="sng">
                      <a:noFill/>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a:p>
                  </a:txBody>
                  <a:tcPr/>
                </a:tc>
                <a:tc gridSpan="1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dirty="0"/>
                    </a:p>
                  </a:txBody>
                  <a:tcPr marL="90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2">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lang="fr-CH" sz="1400" dirty="0">
                        <a:solidFill>
                          <a:schemeClr val="tx1"/>
                        </a:solidFill>
                      </a:endParaRPr>
                    </a:p>
                  </a:txBody>
                  <a:tcPr marL="90000">
                    <a:lnL w="12700" cap="flat" cmpd="sng" algn="ctr">
                      <a:noFill/>
                      <a:prstDash val="solid"/>
                      <a:round/>
                      <a:headEnd type="none" w="med" len="med"/>
                      <a:tailEnd type="none" w="med" len="med"/>
                    </a:lnL>
                    <a:lnR w="12700" cmpd="sng">
                      <a:noFill/>
                    </a:lnR>
                    <a:lnT w="3175"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LU"/>
                    </a:p>
                  </a:txBody>
                  <a:tcPr/>
                </a:tc>
                <a:extLst>
                  <a:ext uri="{0D108BD9-81ED-4DB2-BD59-A6C34878D82A}">
                    <a16:rowId xmlns:a16="http://schemas.microsoft.com/office/drawing/2014/main" val="1743033716"/>
                  </a:ext>
                </a:extLst>
              </a:tr>
              <a:tr h="252349">
                <a:tc gridSpan="2">
                  <a:txBody>
                    <a:bodyPr/>
                    <a:lstStyle/>
                    <a:p>
                      <a:pPr>
                        <a:spcAft>
                          <a:spcPts val="300"/>
                        </a:spcAft>
                      </a:pPr>
                      <a:endParaRPr lang="fr-FR" sz="1600" b="0" noProof="0" dirty="0">
                        <a:solidFill>
                          <a:schemeClr val="tx1"/>
                        </a:solidFill>
                        <a:latin typeface="Montserrat" pitchFamily="2" charset="77"/>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a:p>
                  </a:txBody>
                  <a:tcPr/>
                </a:tc>
                <a:tc>
                  <a:txBody>
                    <a:bodyPr/>
                    <a:lstStyle/>
                    <a:p>
                      <a:pPr algn="ctr"/>
                      <a:r>
                        <a:rPr lang="en-LU" sz="1400" b="0" dirty="0">
                          <a:solidFill>
                            <a:schemeClr val="bg1"/>
                          </a:solidFill>
                        </a:rPr>
                        <a:t>France</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fr-LU" sz="1400" b="0" dirty="0">
                          <a:solidFill>
                            <a:schemeClr val="bg1"/>
                          </a:solidFill>
                        </a:rPr>
                        <a:t>Suède</a:t>
                      </a:r>
                      <a:endParaRPr lang="en-LU" sz="1400" b="0" dirty="0">
                        <a:solidFill>
                          <a:schemeClr val="bg1"/>
                        </a:solidFill>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fr-LU" sz="1400" b="0" dirty="0">
                          <a:solidFill>
                            <a:schemeClr val="bg1"/>
                          </a:solidFill>
                        </a:rPr>
                        <a:t>Danemark</a:t>
                      </a:r>
                      <a:endParaRPr lang="en-LU" sz="1400" b="0" dirty="0">
                        <a:solidFill>
                          <a:schemeClr val="bg1"/>
                        </a:solidFill>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fr-LU" sz="1400" b="0" dirty="0">
                          <a:solidFill>
                            <a:schemeClr val="bg1"/>
                          </a:solidFill>
                        </a:rPr>
                        <a:t>Finlande</a:t>
                      </a:r>
                      <a:endParaRPr lang="en-LU" sz="1400" b="0" dirty="0">
                        <a:solidFill>
                          <a:schemeClr val="bg1"/>
                        </a:solidFill>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fr-LU" sz="1400" b="0" dirty="0">
                          <a:solidFill>
                            <a:schemeClr val="bg1"/>
                          </a:solidFill>
                        </a:rPr>
                        <a:t>Norvège</a:t>
                      </a:r>
                      <a:endParaRPr lang="en-LU" sz="1400" b="0" dirty="0">
                        <a:solidFill>
                          <a:schemeClr val="bg1"/>
                        </a:solidFill>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fr-LU" sz="1400" b="0" dirty="0">
                          <a:solidFill>
                            <a:schemeClr val="bg1"/>
                          </a:solidFill>
                        </a:rPr>
                        <a:t>Belgique</a:t>
                      </a:r>
                      <a:endParaRPr lang="en-LU" sz="1400" b="0" dirty="0">
                        <a:solidFill>
                          <a:schemeClr val="bg1"/>
                        </a:solidFill>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fr-LU" sz="1400" b="0" dirty="0">
                          <a:solidFill>
                            <a:schemeClr val="bg1"/>
                          </a:solidFill>
                        </a:rPr>
                        <a:t>Pays-Bas</a:t>
                      </a:r>
                      <a:endParaRPr lang="en-LU" sz="1400" b="0" dirty="0">
                        <a:solidFill>
                          <a:schemeClr val="bg1"/>
                        </a:solidFill>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LU" sz="1400" b="0">
                          <a:solidFill>
                            <a:schemeClr val="bg1"/>
                          </a:solidFill>
                        </a:rPr>
                        <a:t>Lux</a:t>
                      </a:r>
                      <a:r>
                        <a:rPr lang="fr-FR" sz="1400" b="0" dirty="0" err="1">
                          <a:solidFill>
                            <a:schemeClr val="bg1"/>
                          </a:solidFill>
                        </a:rPr>
                        <a:t>bg</a:t>
                      </a:r>
                      <a:endParaRPr lang="en-LU" sz="1400" b="0" dirty="0">
                        <a:solidFill>
                          <a:schemeClr val="bg1"/>
                        </a:solidFill>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fr-LU" sz="1400" b="0" dirty="0">
                          <a:solidFill>
                            <a:schemeClr val="bg1"/>
                          </a:solidFill>
                        </a:rPr>
                        <a:t>Italie</a:t>
                      </a:r>
                      <a:endParaRPr lang="en-LU" sz="1400" b="0" dirty="0">
                        <a:solidFill>
                          <a:schemeClr val="bg1"/>
                        </a:solidFill>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fr-LU" sz="1400" b="0" dirty="0">
                          <a:solidFill>
                            <a:schemeClr val="bg1"/>
                          </a:solidFill>
                        </a:rPr>
                        <a:t>Espagne</a:t>
                      </a:r>
                      <a:endParaRPr lang="en-LU" sz="1400" b="0" dirty="0">
                        <a:solidFill>
                          <a:schemeClr val="bg1"/>
                        </a:solidFill>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fr-LU" sz="1400" b="0" dirty="0">
                          <a:solidFill>
                            <a:schemeClr val="bg1"/>
                          </a:solidFill>
                        </a:rPr>
                        <a:t>Portugal</a:t>
                      </a:r>
                      <a:endParaRPr lang="en-LU" sz="1400" b="0" dirty="0">
                        <a:solidFill>
                          <a:schemeClr val="bg1"/>
                        </a:solidFill>
                      </a:endParaRPr>
                    </a:p>
                  </a:txBody>
                  <a:tcPr marL="0" marR="0">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2">
                  <a:txBody>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lang="fr-CH" sz="1400" dirty="0">
                          <a:solidFill>
                            <a:schemeClr val="bg1"/>
                          </a:solidFill>
                        </a:rPr>
                        <a:t>Andorre</a:t>
                      </a:r>
                    </a:p>
                  </a:txBody>
                  <a:tcPr marL="90000">
                    <a:lnL w="1905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hMerge="1">
                  <a:txBody>
                    <a:bodyPr/>
                    <a:lstStyle/>
                    <a:p>
                      <a:endParaRPr lang="en-LU"/>
                    </a:p>
                  </a:txBody>
                  <a:tcPr/>
                </a:tc>
                <a:extLst>
                  <a:ext uri="{0D108BD9-81ED-4DB2-BD59-A6C34878D82A}">
                    <a16:rowId xmlns:a16="http://schemas.microsoft.com/office/drawing/2014/main" val="1754967063"/>
                  </a:ext>
                </a:extLst>
              </a:tr>
              <a:tr h="252349">
                <a:tc rowSpan="6">
                  <a:txBody>
                    <a:bodyPr/>
                    <a:lstStyle/>
                    <a:p>
                      <a:pPr algn="ctr">
                        <a:spcAft>
                          <a:spcPts val="300"/>
                        </a:spcAft>
                      </a:pPr>
                      <a:r>
                        <a:rPr lang="fr-FR" sz="1400" b="1" cap="all" baseline="0" noProof="0" dirty="0">
                          <a:solidFill>
                            <a:schemeClr val="bg1"/>
                          </a:solidFill>
                          <a:latin typeface="Montserrat" pitchFamily="2" charset="77"/>
                        </a:rPr>
                        <a:t>Cadre national</a:t>
                      </a:r>
                      <a:br>
                        <a:rPr lang="fr-FR" sz="1400" b="0" noProof="0" dirty="0">
                          <a:solidFill>
                            <a:schemeClr val="bg1"/>
                          </a:solidFill>
                          <a:latin typeface="Montserrat" pitchFamily="2" charset="77"/>
                        </a:rPr>
                      </a:br>
                      <a:r>
                        <a:rPr lang="fr-FR" sz="1400" b="0" kern="1200" noProof="0" dirty="0">
                          <a:solidFill>
                            <a:schemeClr val="bg1"/>
                          </a:solidFill>
                          <a:latin typeface="Montserrat" pitchFamily="2" charset="77"/>
                          <a:ea typeface="+mn-ea"/>
                          <a:cs typeface="+mn-cs"/>
                        </a:rPr>
                        <a:t>(compétences) </a:t>
                      </a:r>
                      <a:endParaRPr lang="fr-FR" sz="1400" b="0" noProof="0" dirty="0">
                        <a:solidFill>
                          <a:schemeClr val="bg1"/>
                        </a:solidFill>
                        <a:latin typeface="Montserrat" pitchFamily="2" charset="77"/>
                      </a:endParaRPr>
                    </a:p>
                  </a:txBody>
                  <a:tcPr marL="0" marR="0" marT="0" marB="0" vert="vert270" anchor="ctr">
                    <a:lnL w="12700" cmpd="sng">
                      <a:noFill/>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spcAft>
                          <a:spcPts val="300"/>
                        </a:spcAft>
                      </a:pPr>
                      <a:r>
                        <a:rPr lang="fr-FR" sz="1600" b="0" noProof="0" dirty="0">
                          <a:solidFill>
                            <a:schemeClr val="tx1"/>
                          </a:solidFill>
                          <a:latin typeface="Montserrat" pitchFamily="2" charset="77"/>
                        </a:rPr>
                        <a:t>Obligations locales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a:t>
                      </a:r>
                      <a:r>
                        <a:rPr lang="fr-FR" sz="1400" dirty="0">
                          <a:solidFill>
                            <a:schemeClr val="tx2">
                              <a:lumMod val="20000"/>
                              <a:lumOff val="80000"/>
                            </a:schemeClr>
                          </a:solidFill>
                        </a:rPr>
                        <a:t>︎</a:t>
                      </a:r>
                    </a:p>
                  </a:txBody>
                  <a:tcPr marL="9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a:p>
                  </a:txBody>
                  <a:tcPr marL="9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a:p>
                  </a:txBody>
                  <a:tcPr marL="9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a:p>
                  </a:txBody>
                  <a:tcPr marL="9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a:p>
                  </a:txBody>
                  <a:tcPr marL="9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a:p>
                  </a:txBody>
                  <a:tcPr marL="9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a:p>
                  </a:txBody>
                  <a:tcPr marL="9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a:p>
                  </a:txBody>
                  <a:tcPr marL="9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Montserrat"/>
                          <a:ea typeface="+mn-ea"/>
                          <a:cs typeface="+mn-cs"/>
                        </a:rPr>
                        <a:t>◼</a:t>
                      </a:r>
                      <a:r>
                        <a:rPr kumimoji="0" lang="fr-FR" sz="1400" b="0" i="0" u="none" strike="noStrike" kern="1200" cap="none" spc="0" normalizeH="0" baseline="0" noProof="0">
                          <a:ln>
                            <a:noFill/>
                          </a:ln>
                          <a:solidFill>
                            <a:srgbClr val="164194">
                              <a:lumMod val="20000"/>
                              <a:lumOff val="80000"/>
                            </a:srgbClr>
                          </a:solidFill>
                          <a:effectLst/>
                          <a:uLnTx/>
                          <a:uFillTx/>
                          <a:latin typeface="Montserrat"/>
                          <a:ea typeface="+mn-ea"/>
                          <a:cs typeface="+mn-cs"/>
                        </a:rPr>
                        <a:t>︎</a:t>
                      </a:r>
                      <a:endParaRPr lang="fr-FR" sz="1400" dirty="0"/>
                    </a:p>
                  </a:txBody>
                  <a:tcPr marL="9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Montserrat"/>
                          <a:ea typeface="+mn-ea"/>
                          <a:cs typeface="+mn-cs"/>
                        </a:rPr>
                        <a:t>◼</a:t>
                      </a:r>
                      <a:r>
                        <a:rPr kumimoji="0" lang="fr-FR" sz="1400" b="0" i="0" u="none" strike="noStrike" kern="1200" cap="none" spc="0" normalizeH="0" baseline="0" noProof="0" dirty="0">
                          <a:ln>
                            <a:noFill/>
                          </a:ln>
                          <a:solidFill>
                            <a:srgbClr val="164194">
                              <a:lumMod val="20000"/>
                              <a:lumOff val="80000"/>
                            </a:srgbClr>
                          </a:solidFill>
                          <a:effectLst/>
                          <a:uLnTx/>
                          <a:uFillTx/>
                          <a:latin typeface="Montserrat"/>
                          <a:ea typeface="+mn-ea"/>
                          <a:cs typeface="+mn-cs"/>
                        </a:rPr>
                        <a:t>︎</a:t>
                      </a:r>
                      <a:endParaRPr lang="fr-FR" sz="1400" dirty="0"/>
                    </a:p>
                  </a:txBody>
                  <a:tcPr marL="9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a:p>
                  </a:txBody>
                  <a:tcPr marL="9000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Montserrat"/>
                          <a:ea typeface="+mn-ea"/>
                          <a:cs typeface="+mn-cs"/>
                        </a:rPr>
                        <a:t>◼</a:t>
                      </a:r>
                      <a:r>
                        <a:rPr kumimoji="0" lang="fr-FR" sz="1400" b="0" i="0" u="none" strike="noStrike" kern="1200" cap="none" spc="0" normalizeH="0" baseline="0" noProof="0" dirty="0">
                          <a:ln>
                            <a:noFill/>
                          </a:ln>
                          <a:solidFill>
                            <a:srgbClr val="164194">
                              <a:lumMod val="20000"/>
                              <a:lumOff val="80000"/>
                            </a:srgbClr>
                          </a:solidFill>
                          <a:effectLst/>
                          <a:uLnTx/>
                          <a:uFillTx/>
                          <a:latin typeface="Montserrat"/>
                          <a:ea typeface="+mn-ea"/>
                          <a:cs typeface="+mn-cs"/>
                        </a:rPr>
                        <a:t>︎</a:t>
                      </a:r>
                      <a:endParaRPr lang="fr-FR" sz="1400" dirty="0"/>
                    </a:p>
                  </a:txBody>
                  <a:tcPr marL="90000" anchor="ctr">
                    <a:lnL w="19050" cap="flat" cmpd="sng" algn="ctr">
                      <a:solidFill>
                        <a:schemeClr val="tx1"/>
                      </a:solidFill>
                      <a:prstDash val="solid"/>
                      <a:round/>
                      <a:headEnd type="none" w="med" len="med"/>
                      <a:tailEnd type="none" w="med" len="med"/>
                    </a:lnL>
                    <a:lnR w="12700" cmpd="sng">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LU"/>
                    </a:p>
                  </a:txBody>
                  <a:tcPr/>
                </a:tc>
                <a:extLst>
                  <a:ext uri="{0D108BD9-81ED-4DB2-BD59-A6C34878D82A}">
                    <a16:rowId xmlns:a16="http://schemas.microsoft.com/office/drawing/2014/main" val="1528382776"/>
                  </a:ext>
                </a:extLst>
              </a:tr>
              <a:tr h="252349">
                <a:tc vMerge="1">
                  <a:txBody>
                    <a:bodyPr/>
                    <a:lstStyle/>
                    <a:p>
                      <a:pPr>
                        <a:spcAft>
                          <a:spcPts val="300"/>
                        </a:spcAft>
                      </a:pPr>
                      <a:endParaRPr lang="fr-FR" sz="1800" b="0" noProof="0" dirty="0">
                        <a:solidFill>
                          <a:schemeClr val="tx1"/>
                        </a:solidFill>
                        <a:latin typeface="Montserrat" pitchFamily="2" charset="77"/>
                      </a:endParaRPr>
                    </a:p>
                  </a:txBody>
                  <a:tcPr>
                    <a:lnL w="12700" cmpd="sng">
                      <a:noFill/>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600" b="0" noProof="0" dirty="0">
                          <a:solidFill>
                            <a:schemeClr val="tx1"/>
                          </a:solidFill>
                          <a:latin typeface="Montserrat" pitchFamily="2" charset="77"/>
                        </a:rPr>
                        <a:t>Promotion</a:t>
                      </a:r>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a:t>
                      </a:r>
                      <a:r>
                        <a:rPr lang="fr-FR" sz="1400" dirty="0">
                          <a:solidFill>
                            <a:schemeClr val="tx2">
                              <a:lumMod val="20000"/>
                              <a:lumOff val="80000"/>
                            </a:schemeClr>
                          </a:solidFill>
                        </a:rPr>
                        <a:t>︎</a:t>
                      </a:r>
                    </a:p>
                  </a:txBody>
                  <a:tcPr marL="9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Montserrat"/>
                          <a:ea typeface="+mn-ea"/>
                          <a:cs typeface="+mn-cs"/>
                        </a:rPr>
                        <a:t>◼</a:t>
                      </a:r>
                      <a:r>
                        <a:rPr kumimoji="0" lang="fr-FR" sz="1400" b="0" i="0" u="none" strike="noStrike" kern="1200" cap="none" spc="0" normalizeH="0" baseline="0" noProof="0" dirty="0">
                          <a:ln>
                            <a:noFill/>
                          </a:ln>
                          <a:solidFill>
                            <a:srgbClr val="164194">
                              <a:lumMod val="20000"/>
                              <a:lumOff val="80000"/>
                            </a:srgbClr>
                          </a:solidFill>
                          <a:effectLst/>
                          <a:uLnTx/>
                          <a:uFillTx/>
                          <a:latin typeface="Montserrat"/>
                          <a:ea typeface="+mn-ea"/>
                          <a:cs typeface="+mn-cs"/>
                        </a:rPr>
                        <a:t>︎</a:t>
                      </a:r>
                      <a:endParaRPr lang="fr-FR" sz="1400" dirty="0"/>
                    </a:p>
                  </a:txBody>
                  <a:tcPr marL="9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Montserrat"/>
                          <a:ea typeface="+mn-ea"/>
                          <a:cs typeface="+mn-cs"/>
                        </a:rPr>
                        <a:t>◼</a:t>
                      </a:r>
                      <a:r>
                        <a:rPr kumimoji="0" lang="fr-FR" sz="1400" b="0" i="0" u="none" strike="noStrike" kern="1200" cap="none" spc="0" normalizeH="0" baseline="0" noProof="0" dirty="0">
                          <a:ln>
                            <a:noFill/>
                          </a:ln>
                          <a:solidFill>
                            <a:srgbClr val="164194">
                              <a:lumMod val="20000"/>
                              <a:lumOff val="80000"/>
                            </a:srgbClr>
                          </a:solidFill>
                          <a:effectLst/>
                          <a:uLnTx/>
                          <a:uFillTx/>
                          <a:latin typeface="Montserrat"/>
                          <a:ea typeface="+mn-ea"/>
                          <a:cs typeface="+mn-cs"/>
                        </a:rPr>
                        <a:t>︎</a:t>
                      </a:r>
                      <a:endParaRPr lang="fr-FR" sz="1400" dirty="0"/>
                    </a:p>
                  </a:txBody>
                  <a:tcPr marL="9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Montserrat"/>
                          <a:ea typeface="+mn-ea"/>
                          <a:cs typeface="+mn-cs"/>
                        </a:rPr>
                        <a:t>◼</a:t>
                      </a:r>
                      <a:r>
                        <a:rPr kumimoji="0" lang="fr-FR" sz="1400" b="0" i="0" u="none" strike="noStrike" kern="1200" cap="none" spc="0" normalizeH="0" baseline="0" noProof="0" dirty="0">
                          <a:ln>
                            <a:noFill/>
                          </a:ln>
                          <a:solidFill>
                            <a:srgbClr val="164194">
                              <a:lumMod val="20000"/>
                              <a:lumOff val="80000"/>
                            </a:srgbClr>
                          </a:solidFill>
                          <a:effectLst/>
                          <a:uLnTx/>
                          <a:uFillTx/>
                          <a:latin typeface="Montserrat"/>
                          <a:ea typeface="+mn-ea"/>
                          <a:cs typeface="+mn-cs"/>
                        </a:rPr>
                        <a:t>︎</a:t>
                      </a:r>
                      <a:endParaRPr lang="fr-FR" sz="1400" dirty="0"/>
                    </a:p>
                  </a:txBody>
                  <a:tcPr marL="9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Montserrat"/>
                          <a:ea typeface="+mn-ea"/>
                          <a:cs typeface="+mn-cs"/>
                        </a:rPr>
                        <a:t>◼</a:t>
                      </a:r>
                      <a:r>
                        <a:rPr kumimoji="0" lang="fr-FR" sz="1400" b="0" i="0" u="none" strike="noStrike" kern="1200" cap="none" spc="0" normalizeH="0" baseline="0" noProof="0" dirty="0">
                          <a:ln>
                            <a:noFill/>
                          </a:ln>
                          <a:solidFill>
                            <a:srgbClr val="164194">
                              <a:lumMod val="20000"/>
                              <a:lumOff val="80000"/>
                            </a:srgbClr>
                          </a:solidFill>
                          <a:effectLst/>
                          <a:uLnTx/>
                          <a:uFillTx/>
                          <a:latin typeface="Montserrat"/>
                          <a:ea typeface="+mn-ea"/>
                          <a:cs typeface="+mn-cs"/>
                        </a:rPr>
                        <a:t>︎</a:t>
                      </a:r>
                      <a:endParaRPr lang="fr-FR" sz="1400" dirty="0"/>
                    </a:p>
                  </a:txBody>
                  <a:tcPr marL="9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Montserrat"/>
                          <a:ea typeface="+mn-ea"/>
                          <a:cs typeface="+mn-cs"/>
                        </a:rPr>
                        <a:t>◼</a:t>
                      </a:r>
                      <a:r>
                        <a:rPr kumimoji="0" lang="fr-FR" sz="1400" b="0" i="0" u="none" strike="noStrike" kern="1200" cap="none" spc="0" normalizeH="0" baseline="0" noProof="0">
                          <a:ln>
                            <a:noFill/>
                          </a:ln>
                          <a:solidFill>
                            <a:srgbClr val="164194">
                              <a:lumMod val="20000"/>
                              <a:lumOff val="80000"/>
                            </a:srgbClr>
                          </a:solidFill>
                          <a:effectLst/>
                          <a:uLnTx/>
                          <a:uFillTx/>
                          <a:latin typeface="Montserrat"/>
                          <a:ea typeface="+mn-ea"/>
                          <a:cs typeface="+mn-cs"/>
                        </a:rPr>
                        <a:t>︎</a:t>
                      </a:r>
                      <a:endParaRPr lang="fr-FR" sz="1400" dirty="0"/>
                    </a:p>
                  </a:txBody>
                  <a:tcPr marL="9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Montserrat"/>
                          <a:ea typeface="+mn-ea"/>
                          <a:cs typeface="+mn-cs"/>
                        </a:rPr>
                        <a:t>◼</a:t>
                      </a:r>
                      <a:r>
                        <a:rPr kumimoji="0" lang="fr-FR" sz="1400" b="0" i="0" u="none" strike="noStrike" kern="1200" cap="none" spc="0" normalizeH="0" baseline="0" noProof="0">
                          <a:ln>
                            <a:noFill/>
                          </a:ln>
                          <a:solidFill>
                            <a:srgbClr val="164194">
                              <a:lumMod val="20000"/>
                              <a:lumOff val="80000"/>
                            </a:srgbClr>
                          </a:solidFill>
                          <a:effectLst/>
                          <a:uLnTx/>
                          <a:uFillTx/>
                          <a:latin typeface="Montserrat"/>
                          <a:ea typeface="+mn-ea"/>
                          <a:cs typeface="+mn-cs"/>
                        </a:rPr>
                        <a:t>︎</a:t>
                      </a:r>
                      <a:endParaRPr lang="fr-FR" sz="1400" dirty="0"/>
                    </a:p>
                  </a:txBody>
                  <a:tcPr marL="9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Montserrat"/>
                          <a:ea typeface="+mn-ea"/>
                          <a:cs typeface="+mn-cs"/>
                        </a:rPr>
                        <a:t>◼</a:t>
                      </a:r>
                      <a:r>
                        <a:rPr kumimoji="0" lang="fr-FR" sz="1400" b="0" i="0" u="none" strike="noStrike" kern="1200" cap="none" spc="0" normalizeH="0" baseline="0" noProof="0">
                          <a:ln>
                            <a:noFill/>
                          </a:ln>
                          <a:solidFill>
                            <a:srgbClr val="164194">
                              <a:lumMod val="20000"/>
                              <a:lumOff val="80000"/>
                            </a:srgbClr>
                          </a:solidFill>
                          <a:effectLst/>
                          <a:uLnTx/>
                          <a:uFillTx/>
                          <a:latin typeface="Montserrat"/>
                          <a:ea typeface="+mn-ea"/>
                          <a:cs typeface="+mn-cs"/>
                        </a:rPr>
                        <a:t>︎</a:t>
                      </a:r>
                      <a:endParaRPr lang="fr-FR" sz="1400" dirty="0"/>
                    </a:p>
                  </a:txBody>
                  <a:tcPr marL="9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Montserrat"/>
                          <a:ea typeface="+mn-ea"/>
                          <a:cs typeface="+mn-cs"/>
                        </a:rPr>
                        <a:t>◼</a:t>
                      </a:r>
                      <a:r>
                        <a:rPr kumimoji="0" lang="fr-FR" sz="1400" b="0" i="0" u="none" strike="noStrike" kern="1200" cap="none" spc="0" normalizeH="0" baseline="0" noProof="0">
                          <a:ln>
                            <a:noFill/>
                          </a:ln>
                          <a:solidFill>
                            <a:srgbClr val="164194">
                              <a:lumMod val="20000"/>
                              <a:lumOff val="80000"/>
                            </a:srgbClr>
                          </a:solidFill>
                          <a:effectLst/>
                          <a:uLnTx/>
                          <a:uFillTx/>
                          <a:latin typeface="Montserrat"/>
                          <a:ea typeface="+mn-ea"/>
                          <a:cs typeface="+mn-cs"/>
                        </a:rPr>
                        <a:t>︎</a:t>
                      </a:r>
                      <a:endParaRPr lang="fr-FR" sz="1400" dirty="0"/>
                    </a:p>
                  </a:txBody>
                  <a:tcPr marL="9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Montserrat"/>
                          <a:ea typeface="+mn-ea"/>
                          <a:cs typeface="+mn-cs"/>
                        </a:rPr>
                        <a:t>◼</a:t>
                      </a:r>
                      <a:r>
                        <a:rPr kumimoji="0" lang="fr-FR" sz="1400" b="0" i="0" u="none" strike="noStrike" kern="1200" cap="none" spc="0" normalizeH="0" baseline="0" noProof="0" dirty="0">
                          <a:ln>
                            <a:noFill/>
                          </a:ln>
                          <a:solidFill>
                            <a:srgbClr val="164194">
                              <a:lumMod val="20000"/>
                              <a:lumOff val="80000"/>
                            </a:srgbClr>
                          </a:solidFill>
                          <a:effectLst/>
                          <a:uLnTx/>
                          <a:uFillTx/>
                          <a:latin typeface="Montserrat"/>
                          <a:ea typeface="+mn-ea"/>
                          <a:cs typeface="+mn-cs"/>
                        </a:rPr>
                        <a:t>︎</a:t>
                      </a:r>
                      <a:endParaRPr lang="fr-FR" sz="1400" dirty="0"/>
                    </a:p>
                  </a:txBody>
                  <a:tcPr marL="9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Montserrat"/>
                          <a:ea typeface="+mn-ea"/>
                          <a:cs typeface="+mn-cs"/>
                        </a:rPr>
                        <a:t>◼</a:t>
                      </a:r>
                      <a:r>
                        <a:rPr kumimoji="0" lang="fr-FR" sz="1400" b="0" i="0" u="none" strike="noStrike" kern="1200" cap="none" spc="0" normalizeH="0" baseline="0" noProof="0" dirty="0">
                          <a:ln>
                            <a:noFill/>
                          </a:ln>
                          <a:solidFill>
                            <a:srgbClr val="164194">
                              <a:lumMod val="20000"/>
                              <a:lumOff val="80000"/>
                            </a:srgbClr>
                          </a:solidFill>
                          <a:effectLst/>
                          <a:uLnTx/>
                          <a:uFillTx/>
                          <a:latin typeface="Montserrat"/>
                          <a:ea typeface="+mn-ea"/>
                          <a:cs typeface="+mn-cs"/>
                        </a:rPr>
                        <a:t>︎</a:t>
                      </a:r>
                      <a:endParaRPr lang="fr-FR" sz="1400" dirty="0"/>
                    </a:p>
                  </a:txBody>
                  <a:tcPr marL="9000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Montserrat"/>
                          <a:ea typeface="+mn-ea"/>
                          <a:cs typeface="+mn-cs"/>
                        </a:rPr>
                        <a:t>◼</a:t>
                      </a:r>
                      <a:r>
                        <a:rPr kumimoji="0" lang="fr-FR" sz="1400" b="0" i="0" u="none" strike="noStrike" kern="1200" cap="none" spc="0" normalizeH="0" baseline="0" noProof="0" dirty="0">
                          <a:ln>
                            <a:noFill/>
                          </a:ln>
                          <a:solidFill>
                            <a:srgbClr val="164194">
                              <a:lumMod val="20000"/>
                              <a:lumOff val="80000"/>
                            </a:srgbClr>
                          </a:solidFill>
                          <a:effectLst/>
                          <a:uLnTx/>
                          <a:uFillTx/>
                          <a:latin typeface="Montserrat"/>
                          <a:ea typeface="+mn-ea"/>
                          <a:cs typeface="+mn-cs"/>
                        </a:rPr>
                        <a:t>︎</a:t>
                      </a:r>
                      <a:endParaRPr lang="fr-FR" sz="1400" dirty="0"/>
                    </a:p>
                  </a:txBody>
                  <a:tcPr marL="90000" anchor="ctr">
                    <a:lnL w="19050" cap="flat" cmpd="sng" algn="ctr">
                      <a:solidFill>
                        <a:schemeClr val="tx1"/>
                      </a:solidFill>
                      <a:prstDash val="solid"/>
                      <a:round/>
                      <a:headEnd type="none" w="med" len="med"/>
                      <a:tailEnd type="none" w="med" len="med"/>
                    </a:lnL>
                    <a:lnR w="12700" cmpd="sng">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LU"/>
                    </a:p>
                  </a:txBody>
                  <a:tcPr/>
                </a:tc>
                <a:extLst>
                  <a:ext uri="{0D108BD9-81ED-4DB2-BD59-A6C34878D82A}">
                    <a16:rowId xmlns:a16="http://schemas.microsoft.com/office/drawing/2014/main" val="3434354661"/>
                  </a:ext>
                </a:extLst>
              </a:tr>
              <a:tr h="252349">
                <a:tc vMerge="1">
                  <a:txBody>
                    <a:bodyPr/>
                    <a:lstStyle/>
                    <a:p>
                      <a:pPr>
                        <a:spcAft>
                          <a:spcPts val="300"/>
                        </a:spcAft>
                      </a:pPr>
                      <a:endParaRPr lang="fr-FR" sz="1800" b="0" noProof="0" dirty="0">
                        <a:solidFill>
                          <a:schemeClr val="tx1"/>
                        </a:solidFill>
                        <a:latin typeface="Montserrat" pitchFamily="2" charset="77"/>
                      </a:endParaRPr>
                    </a:p>
                  </a:txBody>
                  <a:tcPr>
                    <a:lnL w="12700" cmpd="sng">
                      <a:noFill/>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600" b="0" noProof="0" dirty="0">
                          <a:solidFill>
                            <a:schemeClr val="tx1"/>
                          </a:solidFill>
                          <a:latin typeface="Montserrat" pitchFamily="2" charset="77"/>
                        </a:rPr>
                        <a:t>Point de vente</a:t>
                      </a:r>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a:t>
                      </a:r>
                      <a:r>
                        <a:rPr lang="fr-FR" sz="1400" dirty="0">
                          <a:solidFill>
                            <a:schemeClr val="tx2">
                              <a:lumMod val="20000"/>
                              <a:lumOff val="80000"/>
                            </a:schemeClr>
                          </a:solidFill>
                        </a:rPr>
                        <a:t>︎</a:t>
                      </a:r>
                    </a:p>
                  </a:txBody>
                  <a:tcPr marL="9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Montserrat"/>
                          <a:ea typeface="+mn-ea"/>
                          <a:cs typeface="+mn-cs"/>
                        </a:rPr>
                        <a:t>◼</a:t>
                      </a:r>
                      <a:r>
                        <a:rPr kumimoji="0" lang="fr-FR" sz="1400" b="0" i="0" u="none" strike="noStrike" kern="1200" cap="none" spc="0" normalizeH="0" baseline="0" noProof="0" dirty="0">
                          <a:ln>
                            <a:noFill/>
                          </a:ln>
                          <a:solidFill>
                            <a:srgbClr val="164194">
                              <a:lumMod val="20000"/>
                              <a:lumOff val="80000"/>
                            </a:srgbClr>
                          </a:solidFill>
                          <a:effectLst/>
                          <a:uLnTx/>
                          <a:uFillTx/>
                          <a:latin typeface="Montserrat"/>
                          <a:ea typeface="+mn-ea"/>
                          <a:cs typeface="+mn-cs"/>
                        </a:rPr>
                        <a:t>︎</a:t>
                      </a:r>
                      <a:endParaRPr lang="fr-FR" sz="1400" dirty="0"/>
                    </a:p>
                  </a:txBody>
                  <a:tcPr marL="9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Montserrat"/>
                          <a:ea typeface="+mn-ea"/>
                          <a:cs typeface="+mn-cs"/>
                        </a:rPr>
                        <a:t>◼</a:t>
                      </a:r>
                      <a:r>
                        <a:rPr kumimoji="0" lang="fr-FR" sz="1400" b="0" i="0" u="none" strike="noStrike" kern="1200" cap="none" spc="0" normalizeH="0" baseline="0" noProof="0" dirty="0">
                          <a:ln>
                            <a:noFill/>
                          </a:ln>
                          <a:solidFill>
                            <a:srgbClr val="164194">
                              <a:lumMod val="20000"/>
                              <a:lumOff val="80000"/>
                            </a:srgbClr>
                          </a:solidFill>
                          <a:effectLst/>
                          <a:uLnTx/>
                          <a:uFillTx/>
                          <a:latin typeface="Montserrat"/>
                          <a:ea typeface="+mn-ea"/>
                          <a:cs typeface="+mn-cs"/>
                        </a:rPr>
                        <a:t>︎</a:t>
                      </a:r>
                      <a:endParaRPr lang="fr-FR" sz="1400" dirty="0"/>
                    </a:p>
                  </a:txBody>
                  <a:tcPr marL="9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Montserrat"/>
                          <a:ea typeface="+mn-ea"/>
                          <a:cs typeface="+mn-cs"/>
                        </a:rPr>
                        <a:t>◼</a:t>
                      </a:r>
                      <a:r>
                        <a:rPr kumimoji="0" lang="fr-FR" sz="1400" b="0" i="0" u="none" strike="noStrike" kern="1200" cap="none" spc="0" normalizeH="0" baseline="0" noProof="0" dirty="0">
                          <a:ln>
                            <a:noFill/>
                          </a:ln>
                          <a:solidFill>
                            <a:srgbClr val="164194">
                              <a:lumMod val="20000"/>
                              <a:lumOff val="80000"/>
                            </a:srgbClr>
                          </a:solidFill>
                          <a:effectLst/>
                          <a:uLnTx/>
                          <a:uFillTx/>
                          <a:latin typeface="Montserrat"/>
                          <a:ea typeface="+mn-ea"/>
                          <a:cs typeface="+mn-cs"/>
                        </a:rPr>
                        <a:t>︎</a:t>
                      </a:r>
                      <a:endParaRPr lang="fr-FR" sz="1400" dirty="0"/>
                    </a:p>
                  </a:txBody>
                  <a:tcPr marL="9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Montserrat"/>
                          <a:ea typeface="+mn-ea"/>
                          <a:cs typeface="+mn-cs"/>
                        </a:rPr>
                        <a:t>◼</a:t>
                      </a:r>
                      <a:r>
                        <a:rPr kumimoji="0" lang="fr-FR" sz="1400" b="0" i="0" u="none" strike="noStrike" kern="1200" cap="none" spc="0" normalizeH="0" baseline="0" noProof="0" dirty="0">
                          <a:ln>
                            <a:noFill/>
                          </a:ln>
                          <a:solidFill>
                            <a:srgbClr val="164194">
                              <a:lumMod val="20000"/>
                              <a:lumOff val="80000"/>
                            </a:srgbClr>
                          </a:solidFill>
                          <a:effectLst/>
                          <a:uLnTx/>
                          <a:uFillTx/>
                          <a:latin typeface="Montserrat"/>
                          <a:ea typeface="+mn-ea"/>
                          <a:cs typeface="+mn-cs"/>
                        </a:rPr>
                        <a:t>︎</a:t>
                      </a:r>
                      <a:endParaRPr lang="fr-FR" sz="1400" dirty="0"/>
                    </a:p>
                  </a:txBody>
                  <a:tcPr marL="9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Montserrat"/>
                          <a:ea typeface="+mn-ea"/>
                          <a:cs typeface="+mn-cs"/>
                        </a:rPr>
                        <a:t>◼</a:t>
                      </a:r>
                      <a:r>
                        <a:rPr kumimoji="0" lang="fr-FR" sz="1400" b="0" i="0" u="none" strike="noStrike" kern="1200" cap="none" spc="0" normalizeH="0" baseline="0" noProof="0">
                          <a:ln>
                            <a:noFill/>
                          </a:ln>
                          <a:solidFill>
                            <a:srgbClr val="164194">
                              <a:lumMod val="20000"/>
                              <a:lumOff val="80000"/>
                            </a:srgbClr>
                          </a:solidFill>
                          <a:effectLst/>
                          <a:uLnTx/>
                          <a:uFillTx/>
                          <a:latin typeface="Montserrat"/>
                          <a:ea typeface="+mn-ea"/>
                          <a:cs typeface="+mn-cs"/>
                        </a:rPr>
                        <a:t>︎</a:t>
                      </a:r>
                      <a:endParaRPr lang="fr-FR" sz="1400" dirty="0"/>
                    </a:p>
                  </a:txBody>
                  <a:tcPr marL="9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Montserrat"/>
                          <a:ea typeface="+mn-ea"/>
                          <a:cs typeface="+mn-cs"/>
                        </a:rPr>
                        <a:t>◼</a:t>
                      </a:r>
                      <a:r>
                        <a:rPr kumimoji="0" lang="fr-FR" sz="1400" b="0" i="0" u="none" strike="noStrike" kern="1200" cap="none" spc="0" normalizeH="0" baseline="0" noProof="0">
                          <a:ln>
                            <a:noFill/>
                          </a:ln>
                          <a:solidFill>
                            <a:srgbClr val="164194">
                              <a:lumMod val="20000"/>
                              <a:lumOff val="80000"/>
                            </a:srgbClr>
                          </a:solidFill>
                          <a:effectLst/>
                          <a:uLnTx/>
                          <a:uFillTx/>
                          <a:latin typeface="Montserrat"/>
                          <a:ea typeface="+mn-ea"/>
                          <a:cs typeface="+mn-cs"/>
                        </a:rPr>
                        <a:t>︎</a:t>
                      </a:r>
                      <a:endParaRPr lang="fr-FR" sz="1400" dirty="0"/>
                    </a:p>
                  </a:txBody>
                  <a:tcPr marL="9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Montserrat"/>
                          <a:ea typeface="+mn-ea"/>
                          <a:cs typeface="+mn-cs"/>
                        </a:rPr>
                        <a:t>◼</a:t>
                      </a:r>
                      <a:r>
                        <a:rPr kumimoji="0" lang="fr-FR" sz="1400" b="0" i="0" u="none" strike="noStrike" kern="1200" cap="none" spc="0" normalizeH="0" baseline="0" noProof="0">
                          <a:ln>
                            <a:noFill/>
                          </a:ln>
                          <a:solidFill>
                            <a:srgbClr val="164194">
                              <a:lumMod val="20000"/>
                              <a:lumOff val="80000"/>
                            </a:srgbClr>
                          </a:solidFill>
                          <a:effectLst/>
                          <a:uLnTx/>
                          <a:uFillTx/>
                          <a:latin typeface="Montserrat"/>
                          <a:ea typeface="+mn-ea"/>
                          <a:cs typeface="+mn-cs"/>
                        </a:rPr>
                        <a:t>︎</a:t>
                      </a:r>
                      <a:endParaRPr lang="fr-FR" sz="1400" dirty="0"/>
                    </a:p>
                  </a:txBody>
                  <a:tcPr marL="9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Montserrat"/>
                          <a:ea typeface="+mn-ea"/>
                          <a:cs typeface="+mn-cs"/>
                        </a:rPr>
                        <a:t>◼</a:t>
                      </a:r>
                      <a:r>
                        <a:rPr kumimoji="0" lang="fr-FR" sz="1400" b="0" i="0" u="none" strike="noStrike" kern="1200" cap="none" spc="0" normalizeH="0" baseline="0" noProof="0">
                          <a:ln>
                            <a:noFill/>
                          </a:ln>
                          <a:solidFill>
                            <a:srgbClr val="164194">
                              <a:lumMod val="20000"/>
                              <a:lumOff val="80000"/>
                            </a:srgbClr>
                          </a:solidFill>
                          <a:effectLst/>
                          <a:uLnTx/>
                          <a:uFillTx/>
                          <a:latin typeface="Montserrat"/>
                          <a:ea typeface="+mn-ea"/>
                          <a:cs typeface="+mn-cs"/>
                        </a:rPr>
                        <a:t>︎</a:t>
                      </a:r>
                      <a:endParaRPr lang="fr-FR" sz="1400" dirty="0"/>
                    </a:p>
                  </a:txBody>
                  <a:tcPr marL="9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Montserrat"/>
                          <a:ea typeface="+mn-ea"/>
                          <a:cs typeface="+mn-cs"/>
                        </a:rPr>
                        <a:t>◼</a:t>
                      </a:r>
                      <a:r>
                        <a:rPr kumimoji="0" lang="fr-FR" sz="1400" b="0" i="0" u="none" strike="noStrike" kern="1200" cap="none" spc="0" normalizeH="0" baseline="0" noProof="0" dirty="0">
                          <a:ln>
                            <a:noFill/>
                          </a:ln>
                          <a:solidFill>
                            <a:srgbClr val="164194">
                              <a:lumMod val="20000"/>
                              <a:lumOff val="80000"/>
                            </a:srgbClr>
                          </a:solidFill>
                          <a:effectLst/>
                          <a:uLnTx/>
                          <a:uFillTx/>
                          <a:latin typeface="Montserrat"/>
                          <a:ea typeface="+mn-ea"/>
                          <a:cs typeface="+mn-cs"/>
                        </a:rPr>
                        <a:t>︎</a:t>
                      </a:r>
                      <a:endParaRPr lang="fr-FR" sz="1400" dirty="0"/>
                    </a:p>
                  </a:txBody>
                  <a:tcPr marL="9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Montserrat"/>
                          <a:ea typeface="+mn-ea"/>
                          <a:cs typeface="+mn-cs"/>
                        </a:rPr>
                        <a:t>◼</a:t>
                      </a:r>
                      <a:r>
                        <a:rPr kumimoji="0" lang="fr-FR" sz="1400" b="0" i="0" u="none" strike="noStrike" kern="1200" cap="none" spc="0" normalizeH="0" baseline="0" noProof="0" dirty="0">
                          <a:ln>
                            <a:noFill/>
                          </a:ln>
                          <a:solidFill>
                            <a:srgbClr val="164194">
                              <a:lumMod val="20000"/>
                              <a:lumOff val="80000"/>
                            </a:srgbClr>
                          </a:solidFill>
                          <a:effectLst/>
                          <a:uLnTx/>
                          <a:uFillTx/>
                          <a:latin typeface="Montserrat"/>
                          <a:ea typeface="+mn-ea"/>
                          <a:cs typeface="+mn-cs"/>
                        </a:rPr>
                        <a:t>︎</a:t>
                      </a:r>
                      <a:endParaRPr lang="fr-FR" sz="1400" dirty="0"/>
                    </a:p>
                  </a:txBody>
                  <a:tcPr marL="9000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Montserrat"/>
                          <a:ea typeface="+mn-ea"/>
                          <a:cs typeface="+mn-cs"/>
                        </a:rPr>
                        <a:t>◼</a:t>
                      </a:r>
                      <a:r>
                        <a:rPr kumimoji="0" lang="fr-FR" sz="1400" b="0" i="0" u="none" strike="noStrike" kern="1200" cap="none" spc="0" normalizeH="0" baseline="0" noProof="0" dirty="0">
                          <a:ln>
                            <a:noFill/>
                          </a:ln>
                          <a:solidFill>
                            <a:srgbClr val="164194">
                              <a:lumMod val="20000"/>
                              <a:lumOff val="80000"/>
                            </a:srgbClr>
                          </a:solidFill>
                          <a:effectLst/>
                          <a:uLnTx/>
                          <a:uFillTx/>
                          <a:latin typeface="Montserrat"/>
                          <a:ea typeface="+mn-ea"/>
                          <a:cs typeface="+mn-cs"/>
                        </a:rPr>
                        <a:t>︎</a:t>
                      </a:r>
                      <a:endParaRPr lang="fr-FR" sz="1400" dirty="0"/>
                    </a:p>
                  </a:txBody>
                  <a:tcPr marL="90000" anchor="ctr">
                    <a:lnL w="19050" cap="flat" cmpd="sng" algn="ctr">
                      <a:solidFill>
                        <a:schemeClr val="tx1"/>
                      </a:solidFill>
                      <a:prstDash val="solid"/>
                      <a:round/>
                      <a:headEnd type="none" w="med" len="med"/>
                      <a:tailEnd type="none" w="med" len="med"/>
                    </a:lnL>
                    <a:lnR w="12700" cmpd="sng">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LU"/>
                    </a:p>
                  </a:txBody>
                  <a:tcPr/>
                </a:tc>
                <a:extLst>
                  <a:ext uri="{0D108BD9-81ED-4DB2-BD59-A6C34878D82A}">
                    <a16:rowId xmlns:a16="http://schemas.microsoft.com/office/drawing/2014/main" val="1149816658"/>
                  </a:ext>
                </a:extLst>
              </a:tr>
              <a:tr h="252349">
                <a:tc vMerge="1">
                  <a:txBody>
                    <a:bodyPr/>
                    <a:lstStyle/>
                    <a:p>
                      <a:pPr>
                        <a:spcAft>
                          <a:spcPts val="300"/>
                        </a:spcAft>
                      </a:pPr>
                      <a:endParaRPr lang="fr-FR" sz="1800" b="0" noProof="0" dirty="0">
                        <a:solidFill>
                          <a:schemeClr val="tx1"/>
                        </a:solidFill>
                        <a:latin typeface="Montserrat" pitchFamily="2" charset="77"/>
                      </a:endParaRPr>
                    </a:p>
                  </a:txBody>
                  <a:tcPr>
                    <a:lnL w="12700" cmpd="sng">
                      <a:noFill/>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600" b="0" noProof="0" dirty="0" err="1">
                          <a:solidFill>
                            <a:schemeClr val="tx1"/>
                          </a:solidFill>
                          <a:latin typeface="Montserrat" pitchFamily="2" charset="77"/>
                        </a:rPr>
                        <a:t>Reporting</a:t>
                      </a:r>
                      <a:r>
                        <a:rPr lang="fr-FR" sz="1600" b="0" noProof="0" dirty="0">
                          <a:solidFill>
                            <a:schemeClr val="tx1"/>
                          </a:solidFill>
                          <a:latin typeface="Montserrat" pitchFamily="2" charset="77"/>
                        </a:rPr>
                        <a:t> local</a:t>
                      </a:r>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Montserrat"/>
                          <a:ea typeface="+mn-ea"/>
                          <a:cs typeface="+mn-cs"/>
                        </a:rPr>
                        <a:t>◼</a:t>
                      </a:r>
                      <a:r>
                        <a:rPr kumimoji="0" lang="fr-FR" sz="1400" b="0" i="0" u="none" strike="noStrike" kern="1200" cap="none" spc="0" normalizeH="0" baseline="0" noProof="0" dirty="0">
                          <a:ln>
                            <a:noFill/>
                          </a:ln>
                          <a:solidFill>
                            <a:srgbClr val="164194">
                              <a:lumMod val="20000"/>
                              <a:lumOff val="80000"/>
                            </a:srgbClr>
                          </a:solidFill>
                          <a:effectLst/>
                          <a:uLnTx/>
                          <a:uFillTx/>
                          <a:latin typeface="Montserrat"/>
                          <a:ea typeface="+mn-ea"/>
                          <a:cs typeface="+mn-cs"/>
                        </a:rPr>
                        <a:t>︎</a:t>
                      </a:r>
                      <a:endParaRPr lang="fr-FR" sz="1400" dirty="0"/>
                    </a:p>
                  </a:txBody>
                  <a:tcPr marL="9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a:p>
                  </a:txBody>
                  <a:tcPr marL="9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Montserrat"/>
                          <a:ea typeface="+mn-ea"/>
                          <a:cs typeface="+mn-cs"/>
                        </a:rPr>
                        <a:t>◼</a:t>
                      </a:r>
                      <a:r>
                        <a:rPr kumimoji="0" lang="fr-FR" sz="1400" b="0" i="0" u="none" strike="noStrike" kern="1200" cap="none" spc="0" normalizeH="0" baseline="0" noProof="0" dirty="0">
                          <a:ln>
                            <a:noFill/>
                          </a:ln>
                          <a:solidFill>
                            <a:srgbClr val="164194">
                              <a:lumMod val="20000"/>
                              <a:lumOff val="80000"/>
                            </a:srgbClr>
                          </a:solidFill>
                          <a:effectLst/>
                          <a:uLnTx/>
                          <a:uFillTx/>
                          <a:latin typeface="Montserrat"/>
                          <a:ea typeface="+mn-ea"/>
                          <a:cs typeface="+mn-cs"/>
                        </a:rPr>
                        <a:t>︎</a:t>
                      </a:r>
                      <a:endParaRPr lang="fr-FR" sz="1400" dirty="0"/>
                    </a:p>
                  </a:txBody>
                  <a:tcPr marL="9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a:p>
                  </a:txBody>
                  <a:tcPr marL="9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a:p>
                  </a:txBody>
                  <a:tcPr marL="9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a:p>
                  </a:txBody>
                  <a:tcPr marL="9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a:p>
                  </a:txBody>
                  <a:tcPr marL="9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a:p>
                  </a:txBody>
                  <a:tcPr marL="9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Montserrat"/>
                          <a:ea typeface="+mn-ea"/>
                          <a:cs typeface="+mn-cs"/>
                        </a:rPr>
                        <a:t>◼</a:t>
                      </a:r>
                      <a:r>
                        <a:rPr kumimoji="0" lang="fr-FR" sz="1400" b="0" i="0" u="none" strike="noStrike" kern="1200" cap="none" spc="0" normalizeH="0" baseline="0" noProof="0">
                          <a:ln>
                            <a:noFill/>
                          </a:ln>
                          <a:solidFill>
                            <a:srgbClr val="164194">
                              <a:lumMod val="20000"/>
                              <a:lumOff val="80000"/>
                            </a:srgbClr>
                          </a:solidFill>
                          <a:effectLst/>
                          <a:uLnTx/>
                          <a:uFillTx/>
                          <a:latin typeface="Montserrat"/>
                          <a:ea typeface="+mn-ea"/>
                          <a:cs typeface="+mn-cs"/>
                        </a:rPr>
                        <a:t>︎</a:t>
                      </a:r>
                      <a:endParaRPr lang="fr-FR" sz="1400" dirty="0"/>
                    </a:p>
                  </a:txBody>
                  <a:tcPr marL="9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Montserrat"/>
                          <a:ea typeface="+mn-ea"/>
                          <a:cs typeface="+mn-cs"/>
                        </a:rPr>
                        <a:t>◼</a:t>
                      </a:r>
                      <a:r>
                        <a:rPr kumimoji="0" lang="fr-FR" sz="1400" b="0" i="0" u="none" strike="noStrike" kern="1200" cap="none" spc="0" normalizeH="0" baseline="0" noProof="0">
                          <a:ln>
                            <a:noFill/>
                          </a:ln>
                          <a:solidFill>
                            <a:srgbClr val="164194">
                              <a:lumMod val="20000"/>
                              <a:lumOff val="80000"/>
                            </a:srgbClr>
                          </a:solidFill>
                          <a:effectLst/>
                          <a:uLnTx/>
                          <a:uFillTx/>
                          <a:latin typeface="Montserrat"/>
                          <a:ea typeface="+mn-ea"/>
                          <a:cs typeface="+mn-cs"/>
                        </a:rPr>
                        <a:t>︎</a:t>
                      </a:r>
                      <a:endParaRPr lang="fr-FR" sz="1400" dirty="0"/>
                    </a:p>
                  </a:txBody>
                  <a:tcPr marL="9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a:p>
                  </a:txBody>
                  <a:tcPr marL="9000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Montserrat"/>
                          <a:ea typeface="+mn-ea"/>
                          <a:cs typeface="+mn-cs"/>
                        </a:rPr>
                        <a:t>◼</a:t>
                      </a:r>
                      <a:r>
                        <a:rPr kumimoji="0" lang="fr-FR" sz="1400" b="0" i="0" u="none" strike="noStrike" kern="1200" cap="none" spc="0" normalizeH="0" baseline="0" noProof="0" dirty="0">
                          <a:ln>
                            <a:noFill/>
                          </a:ln>
                          <a:solidFill>
                            <a:srgbClr val="164194">
                              <a:lumMod val="20000"/>
                              <a:lumOff val="80000"/>
                            </a:srgbClr>
                          </a:solidFill>
                          <a:effectLst/>
                          <a:uLnTx/>
                          <a:uFillTx/>
                          <a:latin typeface="Montserrat"/>
                          <a:ea typeface="+mn-ea"/>
                          <a:cs typeface="+mn-cs"/>
                        </a:rPr>
                        <a:t>︎</a:t>
                      </a:r>
                      <a:endParaRPr lang="fr-FR" sz="1400" dirty="0"/>
                    </a:p>
                  </a:txBody>
                  <a:tcPr marL="90000" anchor="ctr">
                    <a:lnL w="19050" cap="flat" cmpd="sng" algn="ctr">
                      <a:solidFill>
                        <a:schemeClr val="tx1"/>
                      </a:solidFill>
                      <a:prstDash val="solid"/>
                      <a:round/>
                      <a:headEnd type="none" w="med" len="med"/>
                      <a:tailEnd type="none" w="med" len="med"/>
                    </a:lnL>
                    <a:lnR w="12700" cmpd="sng">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LU"/>
                    </a:p>
                  </a:txBody>
                  <a:tcPr/>
                </a:tc>
                <a:extLst>
                  <a:ext uri="{0D108BD9-81ED-4DB2-BD59-A6C34878D82A}">
                    <a16:rowId xmlns:a16="http://schemas.microsoft.com/office/drawing/2014/main" val="820613892"/>
                  </a:ext>
                </a:extLst>
              </a:tr>
              <a:tr h="252349">
                <a:tc vMerge="1">
                  <a:txBody>
                    <a:bodyPr/>
                    <a:lstStyle/>
                    <a:p>
                      <a:pPr>
                        <a:spcAft>
                          <a:spcPts val="300"/>
                        </a:spcAft>
                      </a:pPr>
                      <a:endParaRPr lang="fr-FR" sz="1800" b="0" noProof="0" dirty="0">
                        <a:solidFill>
                          <a:schemeClr val="tx1"/>
                        </a:solidFill>
                        <a:latin typeface="Montserrat" pitchFamily="2" charset="77"/>
                      </a:endParaRPr>
                    </a:p>
                  </a:txBody>
                  <a:tcPr>
                    <a:lnL w="12700" cmpd="sng">
                      <a:noFill/>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600" b="0" noProof="0" dirty="0">
                          <a:solidFill>
                            <a:schemeClr val="tx1"/>
                          </a:solidFill>
                          <a:latin typeface="Montserrat" pitchFamily="2" charset="77"/>
                        </a:rPr>
                        <a:t>Fiscalité</a:t>
                      </a:r>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a:solidFill>
                          <a:schemeClr val="tx2">
                            <a:lumMod val="20000"/>
                            <a:lumOff val="80000"/>
                          </a:schemeClr>
                        </a:solidFill>
                      </a:endParaRPr>
                    </a:p>
                  </a:txBody>
                  <a:tcPr marL="9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Montserrat"/>
                          <a:ea typeface="+mn-ea"/>
                          <a:cs typeface="+mn-cs"/>
                        </a:rPr>
                        <a:t>◼</a:t>
                      </a:r>
                      <a:r>
                        <a:rPr kumimoji="0" lang="fr-FR" sz="1400" b="0" i="0" u="none" strike="noStrike" kern="1200" cap="none" spc="0" normalizeH="0" baseline="0" noProof="0" dirty="0">
                          <a:ln>
                            <a:noFill/>
                          </a:ln>
                          <a:solidFill>
                            <a:srgbClr val="164194">
                              <a:lumMod val="20000"/>
                              <a:lumOff val="80000"/>
                            </a:srgbClr>
                          </a:solidFill>
                          <a:effectLst/>
                          <a:uLnTx/>
                          <a:uFillTx/>
                          <a:latin typeface="Montserrat"/>
                          <a:ea typeface="+mn-ea"/>
                          <a:cs typeface="+mn-cs"/>
                        </a:rPr>
                        <a:t>︎</a:t>
                      </a:r>
                      <a:endParaRPr lang="fr-FR" sz="1400" dirty="0"/>
                    </a:p>
                  </a:txBody>
                  <a:tcPr marL="9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Montserrat"/>
                          <a:ea typeface="+mn-ea"/>
                          <a:cs typeface="+mn-cs"/>
                        </a:rPr>
                        <a:t>◼</a:t>
                      </a:r>
                      <a:r>
                        <a:rPr kumimoji="0" lang="fr-FR" sz="1400" b="0" i="0" u="none" strike="noStrike" kern="1200" cap="none" spc="0" normalizeH="0" baseline="0" noProof="0" dirty="0">
                          <a:ln>
                            <a:noFill/>
                          </a:ln>
                          <a:solidFill>
                            <a:srgbClr val="164194">
                              <a:lumMod val="20000"/>
                              <a:lumOff val="80000"/>
                            </a:srgbClr>
                          </a:solidFill>
                          <a:effectLst/>
                          <a:uLnTx/>
                          <a:uFillTx/>
                          <a:latin typeface="Montserrat"/>
                          <a:ea typeface="+mn-ea"/>
                          <a:cs typeface="+mn-cs"/>
                        </a:rPr>
                        <a:t>︎</a:t>
                      </a:r>
                      <a:endParaRPr lang="fr-FR" sz="1400" dirty="0"/>
                    </a:p>
                  </a:txBody>
                  <a:tcPr marL="9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a:p>
                  </a:txBody>
                  <a:tcPr marL="9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Montserrat"/>
                          <a:ea typeface="+mn-ea"/>
                          <a:cs typeface="+mn-cs"/>
                        </a:rPr>
                        <a:t>◼</a:t>
                      </a:r>
                      <a:r>
                        <a:rPr kumimoji="0" lang="fr-FR" sz="1400" b="0" i="0" u="none" strike="noStrike" kern="1200" cap="none" spc="0" normalizeH="0" baseline="0" noProof="0" dirty="0">
                          <a:ln>
                            <a:noFill/>
                          </a:ln>
                          <a:solidFill>
                            <a:srgbClr val="164194">
                              <a:lumMod val="20000"/>
                              <a:lumOff val="80000"/>
                            </a:srgbClr>
                          </a:solidFill>
                          <a:effectLst/>
                          <a:uLnTx/>
                          <a:uFillTx/>
                          <a:latin typeface="Montserrat"/>
                          <a:ea typeface="+mn-ea"/>
                          <a:cs typeface="+mn-cs"/>
                        </a:rPr>
                        <a:t>︎</a:t>
                      </a:r>
                      <a:endParaRPr lang="fr-FR" sz="1400" dirty="0"/>
                    </a:p>
                  </a:txBody>
                  <a:tcPr marL="9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Montserrat"/>
                          <a:ea typeface="+mn-ea"/>
                          <a:cs typeface="+mn-cs"/>
                        </a:rPr>
                        <a:t>◼</a:t>
                      </a:r>
                      <a:r>
                        <a:rPr kumimoji="0" lang="fr-FR" sz="1400" b="0" i="0" u="none" strike="noStrike" kern="1200" cap="none" spc="0" normalizeH="0" baseline="0" noProof="0">
                          <a:ln>
                            <a:noFill/>
                          </a:ln>
                          <a:solidFill>
                            <a:srgbClr val="164194">
                              <a:lumMod val="20000"/>
                              <a:lumOff val="80000"/>
                            </a:srgbClr>
                          </a:solidFill>
                          <a:effectLst/>
                          <a:uLnTx/>
                          <a:uFillTx/>
                          <a:latin typeface="Montserrat"/>
                          <a:ea typeface="+mn-ea"/>
                          <a:cs typeface="+mn-cs"/>
                        </a:rPr>
                        <a:t>︎</a:t>
                      </a:r>
                      <a:endParaRPr lang="fr-FR" sz="1400" dirty="0"/>
                    </a:p>
                  </a:txBody>
                  <a:tcPr marL="9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a:p>
                  </a:txBody>
                  <a:tcPr marL="9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a:p>
                  </a:txBody>
                  <a:tcPr marL="9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Montserrat"/>
                          <a:ea typeface="+mn-ea"/>
                          <a:cs typeface="+mn-cs"/>
                        </a:rPr>
                        <a:t>◼</a:t>
                      </a:r>
                      <a:r>
                        <a:rPr kumimoji="0" lang="fr-FR" sz="1400" b="0" i="0" u="none" strike="noStrike" kern="1200" cap="none" spc="0" normalizeH="0" baseline="0" noProof="0">
                          <a:ln>
                            <a:noFill/>
                          </a:ln>
                          <a:solidFill>
                            <a:srgbClr val="164194">
                              <a:lumMod val="20000"/>
                              <a:lumOff val="80000"/>
                            </a:srgbClr>
                          </a:solidFill>
                          <a:effectLst/>
                          <a:uLnTx/>
                          <a:uFillTx/>
                          <a:latin typeface="Montserrat"/>
                          <a:ea typeface="+mn-ea"/>
                          <a:cs typeface="+mn-cs"/>
                        </a:rPr>
                        <a:t>︎</a:t>
                      </a:r>
                      <a:endParaRPr lang="fr-FR" sz="1400" dirty="0"/>
                    </a:p>
                  </a:txBody>
                  <a:tcPr marL="9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Montserrat"/>
                          <a:ea typeface="+mn-ea"/>
                          <a:cs typeface="+mn-cs"/>
                        </a:rPr>
                        <a:t>◼</a:t>
                      </a:r>
                      <a:r>
                        <a:rPr kumimoji="0" lang="fr-FR" sz="1400" b="0" i="0" u="none" strike="noStrike" kern="1200" cap="none" spc="0" normalizeH="0" baseline="0" noProof="0" dirty="0">
                          <a:ln>
                            <a:noFill/>
                          </a:ln>
                          <a:solidFill>
                            <a:srgbClr val="164194">
                              <a:lumMod val="20000"/>
                              <a:lumOff val="80000"/>
                            </a:srgbClr>
                          </a:solidFill>
                          <a:effectLst/>
                          <a:uLnTx/>
                          <a:uFillTx/>
                          <a:latin typeface="Montserrat"/>
                          <a:ea typeface="+mn-ea"/>
                          <a:cs typeface="+mn-cs"/>
                        </a:rPr>
                        <a:t>︎</a:t>
                      </a:r>
                      <a:endParaRPr lang="fr-FR" sz="1400" dirty="0"/>
                    </a:p>
                  </a:txBody>
                  <a:tcPr marL="9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a:p>
                  </a:txBody>
                  <a:tcPr marL="9000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Montserrat"/>
                          <a:ea typeface="+mn-ea"/>
                          <a:cs typeface="+mn-cs"/>
                        </a:rPr>
                        <a:t>◼</a:t>
                      </a:r>
                      <a:r>
                        <a:rPr kumimoji="0" lang="fr-FR" sz="1400" b="0" i="0" u="none" strike="noStrike" kern="1200" cap="none" spc="0" normalizeH="0" baseline="0" noProof="0" dirty="0">
                          <a:ln>
                            <a:noFill/>
                          </a:ln>
                          <a:solidFill>
                            <a:srgbClr val="164194">
                              <a:lumMod val="20000"/>
                              <a:lumOff val="80000"/>
                            </a:srgbClr>
                          </a:solidFill>
                          <a:effectLst/>
                          <a:uLnTx/>
                          <a:uFillTx/>
                          <a:latin typeface="Montserrat"/>
                          <a:ea typeface="+mn-ea"/>
                          <a:cs typeface="+mn-cs"/>
                        </a:rPr>
                        <a:t>︎</a:t>
                      </a:r>
                      <a:endParaRPr lang="fr-FR" sz="1400" dirty="0"/>
                    </a:p>
                  </a:txBody>
                  <a:tcPr marL="90000" anchor="ctr">
                    <a:lnL w="19050" cap="flat" cmpd="sng" algn="ctr">
                      <a:solidFill>
                        <a:schemeClr val="tx1"/>
                      </a:solidFill>
                      <a:prstDash val="solid"/>
                      <a:round/>
                      <a:headEnd type="none" w="med" len="med"/>
                      <a:tailEnd type="none" w="med" len="med"/>
                    </a:lnL>
                    <a:lnR w="12700" cmpd="sng">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LU"/>
                    </a:p>
                  </a:txBody>
                  <a:tcPr/>
                </a:tc>
                <a:extLst>
                  <a:ext uri="{0D108BD9-81ED-4DB2-BD59-A6C34878D82A}">
                    <a16:rowId xmlns:a16="http://schemas.microsoft.com/office/drawing/2014/main" val="3088997253"/>
                  </a:ext>
                </a:extLst>
              </a:tr>
              <a:tr h="263447">
                <a:tc vMerge="1">
                  <a:txBody>
                    <a:bodyPr/>
                    <a:lstStyle/>
                    <a:p>
                      <a:pPr>
                        <a:spcAft>
                          <a:spcPts val="300"/>
                        </a:spcAft>
                      </a:pPr>
                      <a:endParaRPr lang="fr-FR" sz="1800" b="0" noProof="0" dirty="0">
                        <a:solidFill>
                          <a:schemeClr val="tx1"/>
                        </a:solidFill>
                        <a:latin typeface="Montserrat" pitchFamily="2" charset="77"/>
                      </a:endParaRPr>
                    </a:p>
                  </a:txBody>
                  <a:tcPr>
                    <a:lnL w="12700" cmpd="sng">
                      <a:noFill/>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600" b="0" noProof="0" dirty="0">
                          <a:solidFill>
                            <a:schemeClr val="tx1"/>
                          </a:solidFill>
                          <a:latin typeface="Montserrat" pitchFamily="2" charset="77"/>
                        </a:rPr>
                        <a:t>Communication aux investisseurs</a:t>
                      </a:r>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Montserrat"/>
                          <a:ea typeface="+mn-ea"/>
                          <a:cs typeface="+mn-cs"/>
                        </a:rPr>
                        <a:t>◼</a:t>
                      </a:r>
                      <a:r>
                        <a:rPr kumimoji="0" lang="fr-FR" sz="1400" b="0" i="0" u="none" strike="noStrike" kern="1200" cap="none" spc="0" normalizeH="0" baseline="0" noProof="0">
                          <a:ln>
                            <a:noFill/>
                          </a:ln>
                          <a:solidFill>
                            <a:srgbClr val="164194">
                              <a:lumMod val="20000"/>
                              <a:lumOff val="80000"/>
                            </a:srgbClr>
                          </a:solidFill>
                          <a:effectLst/>
                          <a:uLnTx/>
                          <a:uFillTx/>
                          <a:latin typeface="Montserrat"/>
                          <a:ea typeface="+mn-ea"/>
                          <a:cs typeface="+mn-cs"/>
                        </a:rPr>
                        <a:t>︎</a:t>
                      </a:r>
                      <a:endParaRPr lang="fr-FR" sz="1400" dirty="0"/>
                    </a:p>
                  </a:txBody>
                  <a:tcPr marL="9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Montserrat"/>
                          <a:ea typeface="+mn-ea"/>
                          <a:cs typeface="+mn-cs"/>
                        </a:rPr>
                        <a:t>◼</a:t>
                      </a:r>
                      <a:r>
                        <a:rPr kumimoji="0" lang="fr-FR" sz="1400" b="0" i="0" u="none" strike="noStrike" kern="1200" cap="none" spc="0" normalizeH="0" baseline="0" noProof="0">
                          <a:ln>
                            <a:noFill/>
                          </a:ln>
                          <a:solidFill>
                            <a:srgbClr val="164194">
                              <a:lumMod val="20000"/>
                              <a:lumOff val="80000"/>
                            </a:srgbClr>
                          </a:solidFill>
                          <a:effectLst/>
                          <a:uLnTx/>
                          <a:uFillTx/>
                          <a:latin typeface="Montserrat"/>
                          <a:ea typeface="+mn-ea"/>
                          <a:cs typeface="+mn-cs"/>
                        </a:rPr>
                        <a:t>︎</a:t>
                      </a:r>
                      <a:endParaRPr lang="fr-FR" sz="1400" dirty="0"/>
                    </a:p>
                  </a:txBody>
                  <a:tcPr marL="9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Montserrat"/>
                          <a:ea typeface="+mn-ea"/>
                          <a:cs typeface="+mn-cs"/>
                        </a:rPr>
                        <a:t>◼</a:t>
                      </a:r>
                      <a:r>
                        <a:rPr kumimoji="0" lang="fr-FR" sz="1400" b="0" i="0" u="none" strike="noStrike" kern="1200" cap="none" spc="0" normalizeH="0" baseline="0" noProof="0">
                          <a:ln>
                            <a:noFill/>
                          </a:ln>
                          <a:solidFill>
                            <a:srgbClr val="164194">
                              <a:lumMod val="20000"/>
                              <a:lumOff val="80000"/>
                            </a:srgbClr>
                          </a:solidFill>
                          <a:effectLst/>
                          <a:uLnTx/>
                          <a:uFillTx/>
                          <a:latin typeface="Montserrat"/>
                          <a:ea typeface="+mn-ea"/>
                          <a:cs typeface="+mn-cs"/>
                        </a:rPr>
                        <a:t>︎</a:t>
                      </a:r>
                      <a:endParaRPr lang="fr-FR" sz="1400" dirty="0"/>
                    </a:p>
                  </a:txBody>
                  <a:tcPr marL="9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Montserrat"/>
                          <a:ea typeface="+mn-ea"/>
                          <a:cs typeface="+mn-cs"/>
                        </a:rPr>
                        <a:t>◼</a:t>
                      </a:r>
                      <a:r>
                        <a:rPr kumimoji="0" lang="fr-FR" sz="1400" b="0" i="0" u="none" strike="noStrike" kern="1200" cap="none" spc="0" normalizeH="0" baseline="0" noProof="0">
                          <a:ln>
                            <a:noFill/>
                          </a:ln>
                          <a:solidFill>
                            <a:srgbClr val="164194">
                              <a:lumMod val="20000"/>
                              <a:lumOff val="80000"/>
                            </a:srgbClr>
                          </a:solidFill>
                          <a:effectLst/>
                          <a:uLnTx/>
                          <a:uFillTx/>
                          <a:latin typeface="Montserrat"/>
                          <a:ea typeface="+mn-ea"/>
                          <a:cs typeface="+mn-cs"/>
                        </a:rPr>
                        <a:t>︎</a:t>
                      </a:r>
                      <a:endParaRPr lang="fr-FR" sz="1400" dirty="0"/>
                    </a:p>
                  </a:txBody>
                  <a:tcPr marL="9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Montserrat"/>
                          <a:ea typeface="+mn-ea"/>
                          <a:cs typeface="+mn-cs"/>
                        </a:rPr>
                        <a:t>◼</a:t>
                      </a:r>
                      <a:r>
                        <a:rPr kumimoji="0" lang="fr-FR" sz="1400" b="0" i="0" u="none" strike="noStrike" kern="1200" cap="none" spc="0" normalizeH="0" baseline="0" noProof="0">
                          <a:ln>
                            <a:noFill/>
                          </a:ln>
                          <a:solidFill>
                            <a:srgbClr val="164194">
                              <a:lumMod val="20000"/>
                              <a:lumOff val="80000"/>
                            </a:srgbClr>
                          </a:solidFill>
                          <a:effectLst/>
                          <a:uLnTx/>
                          <a:uFillTx/>
                          <a:latin typeface="Montserrat"/>
                          <a:ea typeface="+mn-ea"/>
                          <a:cs typeface="+mn-cs"/>
                        </a:rPr>
                        <a:t>︎</a:t>
                      </a:r>
                      <a:endParaRPr lang="fr-FR" sz="1400" dirty="0"/>
                    </a:p>
                  </a:txBody>
                  <a:tcPr marL="9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Montserrat"/>
                          <a:ea typeface="+mn-ea"/>
                          <a:cs typeface="+mn-cs"/>
                        </a:rPr>
                        <a:t>◼</a:t>
                      </a:r>
                      <a:r>
                        <a:rPr kumimoji="0" lang="fr-FR" sz="1400" b="0" i="0" u="none" strike="noStrike" kern="1200" cap="none" spc="0" normalizeH="0" baseline="0" noProof="0">
                          <a:ln>
                            <a:noFill/>
                          </a:ln>
                          <a:solidFill>
                            <a:srgbClr val="164194">
                              <a:lumMod val="20000"/>
                              <a:lumOff val="80000"/>
                            </a:srgbClr>
                          </a:solidFill>
                          <a:effectLst/>
                          <a:uLnTx/>
                          <a:uFillTx/>
                          <a:latin typeface="Montserrat"/>
                          <a:ea typeface="+mn-ea"/>
                          <a:cs typeface="+mn-cs"/>
                        </a:rPr>
                        <a:t>︎</a:t>
                      </a:r>
                      <a:endParaRPr lang="fr-FR" sz="1400" dirty="0"/>
                    </a:p>
                  </a:txBody>
                  <a:tcPr marL="9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Montserrat"/>
                          <a:ea typeface="+mn-ea"/>
                          <a:cs typeface="+mn-cs"/>
                        </a:rPr>
                        <a:t>◼</a:t>
                      </a:r>
                      <a:r>
                        <a:rPr kumimoji="0" lang="fr-FR" sz="1400" b="0" i="0" u="none" strike="noStrike" kern="1200" cap="none" spc="0" normalizeH="0" baseline="0" noProof="0">
                          <a:ln>
                            <a:noFill/>
                          </a:ln>
                          <a:solidFill>
                            <a:srgbClr val="164194">
                              <a:lumMod val="20000"/>
                              <a:lumOff val="80000"/>
                            </a:srgbClr>
                          </a:solidFill>
                          <a:effectLst/>
                          <a:uLnTx/>
                          <a:uFillTx/>
                          <a:latin typeface="Montserrat"/>
                          <a:ea typeface="+mn-ea"/>
                          <a:cs typeface="+mn-cs"/>
                        </a:rPr>
                        <a:t>︎</a:t>
                      </a:r>
                      <a:endParaRPr lang="fr-FR" sz="1400" dirty="0"/>
                    </a:p>
                  </a:txBody>
                  <a:tcPr marL="9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Montserrat"/>
                          <a:ea typeface="+mn-ea"/>
                          <a:cs typeface="+mn-cs"/>
                        </a:rPr>
                        <a:t>◼</a:t>
                      </a:r>
                      <a:r>
                        <a:rPr kumimoji="0" lang="fr-FR" sz="1400" b="0" i="0" u="none" strike="noStrike" kern="1200" cap="none" spc="0" normalizeH="0" baseline="0" noProof="0">
                          <a:ln>
                            <a:noFill/>
                          </a:ln>
                          <a:solidFill>
                            <a:srgbClr val="164194">
                              <a:lumMod val="20000"/>
                              <a:lumOff val="80000"/>
                            </a:srgbClr>
                          </a:solidFill>
                          <a:effectLst/>
                          <a:uLnTx/>
                          <a:uFillTx/>
                          <a:latin typeface="Montserrat"/>
                          <a:ea typeface="+mn-ea"/>
                          <a:cs typeface="+mn-cs"/>
                        </a:rPr>
                        <a:t>︎</a:t>
                      </a:r>
                      <a:endParaRPr lang="fr-FR" sz="1400" dirty="0"/>
                    </a:p>
                  </a:txBody>
                  <a:tcPr marL="9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Montserrat"/>
                          <a:ea typeface="+mn-ea"/>
                          <a:cs typeface="+mn-cs"/>
                        </a:rPr>
                        <a:t>◼</a:t>
                      </a:r>
                      <a:r>
                        <a:rPr kumimoji="0" lang="fr-FR" sz="1400" b="0" i="0" u="none" strike="noStrike" kern="1200" cap="none" spc="0" normalizeH="0" baseline="0" noProof="0" dirty="0">
                          <a:ln>
                            <a:noFill/>
                          </a:ln>
                          <a:solidFill>
                            <a:srgbClr val="164194">
                              <a:lumMod val="20000"/>
                              <a:lumOff val="80000"/>
                            </a:srgbClr>
                          </a:solidFill>
                          <a:effectLst/>
                          <a:uLnTx/>
                          <a:uFillTx/>
                          <a:latin typeface="Montserrat"/>
                          <a:ea typeface="+mn-ea"/>
                          <a:cs typeface="+mn-cs"/>
                        </a:rPr>
                        <a:t>︎</a:t>
                      </a:r>
                      <a:endParaRPr lang="fr-FR" sz="1400" dirty="0"/>
                    </a:p>
                  </a:txBody>
                  <a:tcPr marL="9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Montserrat"/>
                          <a:ea typeface="+mn-ea"/>
                          <a:cs typeface="+mn-cs"/>
                        </a:rPr>
                        <a:t>◼</a:t>
                      </a:r>
                      <a:r>
                        <a:rPr kumimoji="0" lang="fr-FR" sz="1400" b="0" i="0" u="none" strike="noStrike" kern="1200" cap="none" spc="0" normalizeH="0" baseline="0" noProof="0" dirty="0">
                          <a:ln>
                            <a:noFill/>
                          </a:ln>
                          <a:solidFill>
                            <a:srgbClr val="164194">
                              <a:lumMod val="20000"/>
                              <a:lumOff val="80000"/>
                            </a:srgbClr>
                          </a:solidFill>
                          <a:effectLst/>
                          <a:uLnTx/>
                          <a:uFillTx/>
                          <a:latin typeface="Montserrat"/>
                          <a:ea typeface="+mn-ea"/>
                          <a:cs typeface="+mn-cs"/>
                        </a:rPr>
                        <a:t>︎</a:t>
                      </a:r>
                      <a:endParaRPr lang="fr-FR" sz="1400" dirty="0"/>
                    </a:p>
                  </a:txBody>
                  <a:tcPr marL="9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Montserrat"/>
                          <a:ea typeface="+mn-ea"/>
                          <a:cs typeface="+mn-cs"/>
                        </a:rPr>
                        <a:t>◼</a:t>
                      </a:r>
                      <a:r>
                        <a:rPr kumimoji="0" lang="fr-FR" sz="1400" b="0" i="0" u="none" strike="noStrike" kern="1200" cap="none" spc="0" normalizeH="0" baseline="0" noProof="0" dirty="0">
                          <a:ln>
                            <a:noFill/>
                          </a:ln>
                          <a:solidFill>
                            <a:srgbClr val="164194">
                              <a:lumMod val="20000"/>
                              <a:lumOff val="80000"/>
                            </a:srgbClr>
                          </a:solidFill>
                          <a:effectLst/>
                          <a:uLnTx/>
                          <a:uFillTx/>
                          <a:latin typeface="Montserrat"/>
                          <a:ea typeface="+mn-ea"/>
                          <a:cs typeface="+mn-cs"/>
                        </a:rPr>
                        <a:t>︎</a:t>
                      </a:r>
                      <a:endParaRPr lang="fr-FR" sz="1400" dirty="0"/>
                    </a:p>
                  </a:txBody>
                  <a:tcPr marL="9000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Montserrat"/>
                          <a:ea typeface="+mn-ea"/>
                          <a:cs typeface="+mn-cs"/>
                        </a:rPr>
                        <a:t>◼</a:t>
                      </a:r>
                      <a:r>
                        <a:rPr kumimoji="0" lang="fr-FR" sz="1400" b="0" i="0" u="none" strike="noStrike" kern="1200" cap="none" spc="0" normalizeH="0" baseline="0" noProof="0" dirty="0">
                          <a:ln>
                            <a:noFill/>
                          </a:ln>
                          <a:solidFill>
                            <a:srgbClr val="164194">
                              <a:lumMod val="20000"/>
                              <a:lumOff val="80000"/>
                            </a:srgbClr>
                          </a:solidFill>
                          <a:effectLst/>
                          <a:uLnTx/>
                          <a:uFillTx/>
                          <a:latin typeface="Montserrat"/>
                          <a:ea typeface="+mn-ea"/>
                          <a:cs typeface="+mn-cs"/>
                        </a:rPr>
                        <a:t>︎</a:t>
                      </a:r>
                      <a:endParaRPr lang="fr-FR" sz="1400" dirty="0"/>
                    </a:p>
                  </a:txBody>
                  <a:tcPr marL="90000" anchor="ctr">
                    <a:lnL w="19050" cap="flat" cmpd="sng" algn="ctr">
                      <a:solidFill>
                        <a:schemeClr val="tx1"/>
                      </a:solidFill>
                      <a:prstDash val="solid"/>
                      <a:round/>
                      <a:headEnd type="none" w="med" len="med"/>
                      <a:tailEnd type="none" w="med" len="med"/>
                    </a:lnL>
                    <a:lnR w="12700" cmpd="sng">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LU"/>
                    </a:p>
                  </a:txBody>
                  <a:tcPr/>
                </a:tc>
                <a:extLst>
                  <a:ext uri="{0D108BD9-81ED-4DB2-BD59-A6C34878D82A}">
                    <a16:rowId xmlns:a16="http://schemas.microsoft.com/office/drawing/2014/main" val="4180033087"/>
                  </a:ext>
                </a:extLst>
              </a:tr>
            </a:tbl>
          </a:graphicData>
        </a:graphic>
      </p:graphicFrame>
      <p:sp>
        <p:nvSpPr>
          <p:cNvPr id="9" name="Espace réservé du pied de page 3">
            <a:extLst>
              <a:ext uri="{FF2B5EF4-FFF2-40B4-BE49-F238E27FC236}">
                <a16:creationId xmlns:a16="http://schemas.microsoft.com/office/drawing/2014/main" id="{53ADF2ED-B38C-617B-5725-8EBA4421C6CA}"/>
              </a:ext>
            </a:extLst>
          </p:cNvPr>
          <p:cNvSpPr>
            <a:spLocks noGrp="1"/>
          </p:cNvSpPr>
          <p:nvPr>
            <p:ph type="ftr" sz="quarter" idx="11"/>
          </p:nvPr>
        </p:nvSpPr>
        <p:spPr>
          <a:xfrm>
            <a:off x="8675689" y="9088998"/>
            <a:ext cx="7388674" cy="215444"/>
          </a:xfrm>
        </p:spPr>
        <p:txBody>
          <a:bodyPr/>
          <a:lstStyle/>
          <a:p>
            <a:r>
              <a:rPr lang="fr-FR" dirty="0"/>
              <a:t>SYNTHESE 2024 - Janvier 2025</a:t>
            </a:r>
          </a:p>
        </p:txBody>
      </p:sp>
    </p:spTree>
    <p:extLst>
      <p:ext uri="{BB962C8B-B14F-4D97-AF65-F5344CB8AC3E}">
        <p14:creationId xmlns:p14="http://schemas.microsoft.com/office/powerpoint/2010/main" val="346350218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ED562A1-38BA-AC70-D479-B21B2DF1909C}"/>
              </a:ext>
            </a:extLst>
          </p:cNvPr>
          <p:cNvSpPr>
            <a:spLocks noGrp="1"/>
          </p:cNvSpPr>
          <p:nvPr>
            <p:ph type="title"/>
          </p:nvPr>
        </p:nvSpPr>
        <p:spPr/>
        <p:txBody>
          <a:bodyPr/>
          <a:lstStyle/>
          <a:p>
            <a:r>
              <a:rPr lang="fr-FR" dirty="0"/>
              <a:t>Approches des marchés</a:t>
            </a:r>
          </a:p>
        </p:txBody>
      </p:sp>
      <p:sp>
        <p:nvSpPr>
          <p:cNvPr id="5" name="Espace réservé du numéro de diapositive 4">
            <a:extLst>
              <a:ext uri="{FF2B5EF4-FFF2-40B4-BE49-F238E27FC236}">
                <a16:creationId xmlns:a16="http://schemas.microsoft.com/office/drawing/2014/main" id="{08C053FA-3FAF-AADA-A19A-CE3E20ABD120}"/>
              </a:ext>
            </a:extLst>
          </p:cNvPr>
          <p:cNvSpPr>
            <a:spLocks noGrp="1"/>
          </p:cNvSpPr>
          <p:nvPr>
            <p:ph type="sldNum" sz="quarter" idx="12"/>
          </p:nvPr>
        </p:nvSpPr>
        <p:spPr/>
        <p:txBody>
          <a:bodyPr/>
          <a:lstStyle/>
          <a:p>
            <a:fld id="{D6CAF8E8-172B-4E70-9325-BA460E9DD579}" type="slidenum">
              <a:rPr lang="fr-FR" smtClean="0"/>
              <a:t>13</a:t>
            </a:fld>
            <a:endParaRPr lang="fr-FR"/>
          </a:p>
        </p:txBody>
      </p:sp>
      <p:sp>
        <p:nvSpPr>
          <p:cNvPr id="28" name="Titre 1">
            <a:extLst>
              <a:ext uri="{FF2B5EF4-FFF2-40B4-BE49-F238E27FC236}">
                <a16:creationId xmlns:a16="http://schemas.microsoft.com/office/drawing/2014/main" id="{69DF5DC2-2064-211C-4889-3686E8982B9B}"/>
              </a:ext>
            </a:extLst>
          </p:cNvPr>
          <p:cNvSpPr txBox="1">
            <a:spLocks/>
          </p:cNvSpPr>
          <p:nvPr/>
        </p:nvSpPr>
        <p:spPr>
          <a:xfrm>
            <a:off x="529062" y="1654260"/>
            <a:ext cx="16293246" cy="430887"/>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sz="3000" b="1" kern="1200" cap="all" baseline="0">
                <a:solidFill>
                  <a:srgbClr val="8AA0CA"/>
                </a:solidFill>
                <a:latin typeface="+mj-lt"/>
                <a:ea typeface="+mj-ea"/>
                <a:cs typeface="+mj-cs"/>
              </a:defRPr>
            </a:lvl1pPr>
          </a:lstStyle>
          <a:p>
            <a:pPr algn="ctr"/>
            <a:r>
              <a:rPr lang="fr-FR" sz="2800" b="0" dirty="0"/>
              <a:t>Offre publique d’OPCVM</a:t>
            </a:r>
            <a:endParaRPr lang="fr-FR" sz="2800" dirty="0"/>
          </a:p>
        </p:txBody>
      </p:sp>
      <p:cxnSp>
        <p:nvCxnSpPr>
          <p:cNvPr id="29" name="Connecteur droit 28">
            <a:extLst>
              <a:ext uri="{FF2B5EF4-FFF2-40B4-BE49-F238E27FC236}">
                <a16:creationId xmlns:a16="http://schemas.microsoft.com/office/drawing/2014/main" id="{87B957F3-255C-C47D-605F-29B67A7557E3}"/>
              </a:ext>
            </a:extLst>
          </p:cNvPr>
          <p:cNvCxnSpPr>
            <a:cxnSpLocks/>
          </p:cNvCxnSpPr>
          <p:nvPr/>
        </p:nvCxnSpPr>
        <p:spPr>
          <a:xfrm>
            <a:off x="529062" y="2162637"/>
            <a:ext cx="16293244"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7" name="Table 10">
            <a:extLst>
              <a:ext uri="{FF2B5EF4-FFF2-40B4-BE49-F238E27FC236}">
                <a16:creationId xmlns:a16="http://schemas.microsoft.com/office/drawing/2014/main" id="{3F1F2BD4-9DAD-D170-6BC9-495C22455EC0}"/>
              </a:ext>
            </a:extLst>
          </p:cNvPr>
          <p:cNvGraphicFramePr>
            <a:graphicFrameLocks noGrp="1"/>
          </p:cNvGraphicFramePr>
          <p:nvPr/>
        </p:nvGraphicFramePr>
        <p:xfrm>
          <a:off x="529054" y="2375764"/>
          <a:ext cx="16293244" cy="5542967"/>
        </p:xfrm>
        <a:graphic>
          <a:graphicData uri="http://schemas.openxmlformats.org/drawingml/2006/table">
            <a:tbl>
              <a:tblPr firstRow="1" bandRow="1">
                <a:tableStyleId>{5C22544A-7EE6-4342-B048-85BDC9FD1C3A}</a:tableStyleId>
              </a:tblPr>
              <a:tblGrid>
                <a:gridCol w="2276522">
                  <a:extLst>
                    <a:ext uri="{9D8B030D-6E8A-4147-A177-3AD203B41FA5}">
                      <a16:colId xmlns:a16="http://schemas.microsoft.com/office/drawing/2014/main" val="1492023408"/>
                    </a:ext>
                  </a:extLst>
                </a:gridCol>
                <a:gridCol w="9017880">
                  <a:extLst>
                    <a:ext uri="{9D8B030D-6E8A-4147-A177-3AD203B41FA5}">
                      <a16:colId xmlns:a16="http://schemas.microsoft.com/office/drawing/2014/main" val="2397097211"/>
                    </a:ext>
                  </a:extLst>
                </a:gridCol>
                <a:gridCol w="348167">
                  <a:extLst>
                    <a:ext uri="{9D8B030D-6E8A-4147-A177-3AD203B41FA5}">
                      <a16:colId xmlns:a16="http://schemas.microsoft.com/office/drawing/2014/main" val="1956218724"/>
                    </a:ext>
                  </a:extLst>
                </a:gridCol>
                <a:gridCol w="348167">
                  <a:extLst>
                    <a:ext uri="{9D8B030D-6E8A-4147-A177-3AD203B41FA5}">
                      <a16:colId xmlns:a16="http://schemas.microsoft.com/office/drawing/2014/main" val="2995534234"/>
                    </a:ext>
                  </a:extLst>
                </a:gridCol>
                <a:gridCol w="348167">
                  <a:extLst>
                    <a:ext uri="{9D8B030D-6E8A-4147-A177-3AD203B41FA5}">
                      <a16:colId xmlns:a16="http://schemas.microsoft.com/office/drawing/2014/main" val="3759300625"/>
                    </a:ext>
                  </a:extLst>
                </a:gridCol>
                <a:gridCol w="348167">
                  <a:extLst>
                    <a:ext uri="{9D8B030D-6E8A-4147-A177-3AD203B41FA5}">
                      <a16:colId xmlns:a16="http://schemas.microsoft.com/office/drawing/2014/main" val="1456261332"/>
                    </a:ext>
                  </a:extLst>
                </a:gridCol>
                <a:gridCol w="348167">
                  <a:extLst>
                    <a:ext uri="{9D8B030D-6E8A-4147-A177-3AD203B41FA5}">
                      <a16:colId xmlns:a16="http://schemas.microsoft.com/office/drawing/2014/main" val="1002804992"/>
                    </a:ext>
                  </a:extLst>
                </a:gridCol>
                <a:gridCol w="348167">
                  <a:extLst>
                    <a:ext uri="{9D8B030D-6E8A-4147-A177-3AD203B41FA5}">
                      <a16:colId xmlns:a16="http://schemas.microsoft.com/office/drawing/2014/main" val="2474631443"/>
                    </a:ext>
                  </a:extLst>
                </a:gridCol>
                <a:gridCol w="348167">
                  <a:extLst>
                    <a:ext uri="{9D8B030D-6E8A-4147-A177-3AD203B41FA5}">
                      <a16:colId xmlns:a16="http://schemas.microsoft.com/office/drawing/2014/main" val="3788832701"/>
                    </a:ext>
                  </a:extLst>
                </a:gridCol>
                <a:gridCol w="348167">
                  <a:extLst>
                    <a:ext uri="{9D8B030D-6E8A-4147-A177-3AD203B41FA5}">
                      <a16:colId xmlns:a16="http://schemas.microsoft.com/office/drawing/2014/main" val="372769300"/>
                    </a:ext>
                  </a:extLst>
                </a:gridCol>
                <a:gridCol w="348167">
                  <a:extLst>
                    <a:ext uri="{9D8B030D-6E8A-4147-A177-3AD203B41FA5}">
                      <a16:colId xmlns:a16="http://schemas.microsoft.com/office/drawing/2014/main" val="3308083267"/>
                    </a:ext>
                  </a:extLst>
                </a:gridCol>
                <a:gridCol w="1865339">
                  <a:extLst>
                    <a:ext uri="{9D8B030D-6E8A-4147-A177-3AD203B41FA5}">
                      <a16:colId xmlns:a16="http://schemas.microsoft.com/office/drawing/2014/main" val="3396985245"/>
                    </a:ext>
                  </a:extLst>
                </a:gridCol>
              </a:tblGrid>
              <a:tr h="335886">
                <a:tc>
                  <a:txBody>
                    <a:bodyPr/>
                    <a:lstStyle/>
                    <a:p>
                      <a:pPr>
                        <a:spcAft>
                          <a:spcPts val="300"/>
                        </a:spcAft>
                      </a:pPr>
                      <a:endParaRPr lang="fr-FR" sz="1200" b="0" noProof="0" dirty="0">
                        <a:solidFill>
                          <a:schemeClr val="tx1"/>
                        </a:solidFill>
                        <a:latin typeface="Montserrat" pitchFamily="2" charset="77"/>
                      </a:endParaRPr>
                    </a:p>
                  </a:txBody>
                  <a:tcPr anchor="ctr">
                    <a:lnL w="12700" cmpd="sng">
                      <a:noFill/>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400" b="0" dirty="0">
                          <a:solidFill>
                            <a:schemeClr val="bg1"/>
                          </a:solidFill>
                        </a:rPr>
                        <a:t>Belgique</a:t>
                      </a:r>
                      <a:endParaRPr lang="en-LU" sz="1400" b="0" dirty="0">
                        <a:solidFill>
                          <a:schemeClr val="bg1"/>
                        </a:solidFill>
                      </a:endParaRPr>
                    </a:p>
                  </a:txBody>
                  <a:tcPr marL="0" marR="0" anchor="ctr">
                    <a:lnL w="31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fr-LU" sz="1400" b="0" dirty="0">
                          <a:solidFill>
                            <a:schemeClr val="bg1"/>
                          </a:solidFill>
                        </a:rPr>
                        <a:t>SE</a:t>
                      </a:r>
                      <a:endParaRPr lang="en-LU" sz="1400" b="0" dirty="0">
                        <a:solidFill>
                          <a:schemeClr val="bg1"/>
                        </a:solidFill>
                      </a:endParaRPr>
                    </a:p>
                  </a:txBody>
                  <a:tcPr marL="0" marR="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fr-LU" sz="1400" b="0" dirty="0">
                          <a:solidFill>
                            <a:schemeClr val="bg1"/>
                          </a:solidFill>
                        </a:rPr>
                        <a:t>DK</a:t>
                      </a:r>
                      <a:endParaRPr lang="en-LU" sz="1400" b="0" dirty="0">
                        <a:solidFill>
                          <a:schemeClr val="bg1"/>
                        </a:solidFill>
                      </a:endParaRPr>
                    </a:p>
                  </a:txBody>
                  <a:tcPr marL="0" marR="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fr-LU" sz="1400" b="0" dirty="0">
                          <a:solidFill>
                            <a:schemeClr val="bg1"/>
                          </a:solidFill>
                        </a:rPr>
                        <a:t>FI</a:t>
                      </a:r>
                      <a:endParaRPr lang="en-LU" sz="1400" b="0" dirty="0">
                        <a:solidFill>
                          <a:schemeClr val="bg1"/>
                        </a:solidFill>
                      </a:endParaRPr>
                    </a:p>
                  </a:txBody>
                  <a:tcPr marL="0" marR="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fr-LU" sz="1400" b="0" dirty="0">
                          <a:solidFill>
                            <a:schemeClr val="bg1"/>
                          </a:solidFill>
                        </a:rPr>
                        <a:t>NO</a:t>
                      </a:r>
                      <a:endParaRPr lang="en-LU" sz="1400" b="0" dirty="0">
                        <a:solidFill>
                          <a:schemeClr val="bg1"/>
                        </a:solidFill>
                      </a:endParaRPr>
                    </a:p>
                  </a:txBody>
                  <a:tcPr marL="0" marR="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fr-LU" sz="1400" b="0" dirty="0">
                          <a:solidFill>
                            <a:schemeClr val="bg1"/>
                          </a:solidFill>
                        </a:rPr>
                        <a:t>NL</a:t>
                      </a:r>
                      <a:endParaRPr lang="en-LU" sz="1400" b="0" dirty="0">
                        <a:solidFill>
                          <a:schemeClr val="bg1"/>
                        </a:solidFill>
                      </a:endParaRPr>
                    </a:p>
                  </a:txBody>
                  <a:tcPr marL="0" marR="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fr-FR" sz="1400" b="0" dirty="0">
                          <a:solidFill>
                            <a:schemeClr val="bg1"/>
                          </a:solidFill>
                        </a:rPr>
                        <a:t>LU</a:t>
                      </a:r>
                      <a:endParaRPr lang="en-LU" sz="1400" b="0" dirty="0">
                        <a:solidFill>
                          <a:schemeClr val="bg1"/>
                        </a:solidFill>
                      </a:endParaRPr>
                    </a:p>
                  </a:txBody>
                  <a:tcPr marL="0" marR="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fr-LU" sz="1400" b="0" dirty="0">
                          <a:solidFill>
                            <a:schemeClr val="bg1"/>
                          </a:solidFill>
                        </a:rPr>
                        <a:t>IT</a:t>
                      </a:r>
                      <a:endParaRPr lang="en-LU" sz="1400" b="0" dirty="0">
                        <a:solidFill>
                          <a:schemeClr val="bg1"/>
                        </a:solidFill>
                      </a:endParaRPr>
                    </a:p>
                  </a:txBody>
                  <a:tcPr marL="0" marR="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fr-LU" sz="1400" b="0" dirty="0">
                          <a:solidFill>
                            <a:schemeClr val="bg1"/>
                          </a:solidFill>
                        </a:rPr>
                        <a:t>ES</a:t>
                      </a:r>
                      <a:endParaRPr lang="en-LU" sz="1400" b="0" dirty="0">
                        <a:solidFill>
                          <a:schemeClr val="bg1"/>
                        </a:solidFill>
                      </a:endParaRPr>
                    </a:p>
                  </a:txBody>
                  <a:tcPr marL="0" marR="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fr-LU" sz="1400" b="0" dirty="0">
                          <a:solidFill>
                            <a:schemeClr val="bg1"/>
                          </a:solidFill>
                        </a:rPr>
                        <a:t>PT</a:t>
                      </a:r>
                      <a:endParaRPr lang="en-LU" sz="1400" b="0" dirty="0">
                        <a:solidFill>
                          <a:schemeClr val="bg1"/>
                        </a:solidFill>
                      </a:endParaRPr>
                    </a:p>
                  </a:txBody>
                  <a:tcPr marL="0" marR="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fr-LU" sz="1400" b="0" dirty="0">
                          <a:solidFill>
                            <a:schemeClr val="bg1"/>
                          </a:solidFill>
                        </a:rPr>
                        <a:t>Andorre</a:t>
                      </a:r>
                      <a:endParaRPr lang="en-LU" sz="1400" b="0" dirty="0">
                        <a:solidFill>
                          <a:schemeClr val="bg1"/>
                        </a:solidFill>
                      </a:endParaRPr>
                    </a:p>
                  </a:txBody>
                  <a:tcPr marL="0" marR="0" anchor="ctr">
                    <a:lnL w="12700" cap="flat" cmpd="sng" algn="ctr">
                      <a:solidFill>
                        <a:schemeClr val="tx2"/>
                      </a:solidFill>
                      <a:prstDash val="solid"/>
                      <a:round/>
                      <a:headEnd type="none" w="med" len="med"/>
                      <a:tailEnd type="none" w="med" len="med"/>
                    </a:lnL>
                    <a:lnR w="12700" cmpd="sng">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961414644"/>
                  </a:ext>
                </a:extLst>
              </a:tr>
              <a:tr h="460984">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fr-FR" sz="1800" b="0" noProof="0" dirty="0">
                          <a:solidFill>
                            <a:schemeClr val="tx1"/>
                          </a:solidFill>
                          <a:latin typeface="Montserrat" pitchFamily="2" charset="77"/>
                        </a:rPr>
                        <a:t>Régime</a:t>
                      </a:r>
                    </a:p>
                  </a:txBody>
                  <a:tcPr marL="36000" marR="36000" marT="72000" marB="72000" anchor="ctr">
                    <a:lnL w="12700" cmpd="sng">
                      <a:noFill/>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1043056" rtl="0" eaLnBrk="1" fontAlgn="auto" latinLnBrk="0" hangingPunct="1">
                        <a:lnSpc>
                          <a:spcPct val="100000"/>
                        </a:lnSpc>
                        <a:spcBef>
                          <a:spcPts val="100"/>
                        </a:spcBef>
                        <a:spcAft>
                          <a:spcPts val="100"/>
                        </a:spcAft>
                        <a:buClrTx/>
                        <a:buSzTx/>
                        <a:buFontTx/>
                        <a:buNone/>
                        <a:tabLst/>
                        <a:defRPr/>
                      </a:pPr>
                      <a:r>
                        <a:rPr lang="fr-FR" sz="1800" b="0" i="0" baseline="0" noProof="0" dirty="0">
                          <a:solidFill>
                            <a:schemeClr val="tx1"/>
                          </a:solidFill>
                          <a:latin typeface="Montserrat" pitchFamily="2" charset="77"/>
                          <a:cs typeface="Univers LT Std 45 Light"/>
                        </a:rPr>
                        <a:t>Distribution publique d’OPCVM étrangers sous passeport OPCVM IV</a:t>
                      </a:r>
                    </a:p>
                  </a:txBody>
                  <a:tcPr marL="36000" marR="36000" marT="72000" marB="72000" anchor="ctr">
                    <a:lnL w="31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LU" sz="1600" b="0" dirty="0">
                          <a:solidFill>
                            <a:schemeClr val="tx1"/>
                          </a:solidFill>
                        </a:rPr>
                        <a:t>Offre publique</a:t>
                      </a:r>
                    </a:p>
                  </a:txBody>
                  <a:tcPr marL="36000" marR="36000" marT="72000" marB="72000" anchor="ctr">
                    <a:lnL w="12700" cap="flat" cmpd="sng" algn="ctr">
                      <a:solidFill>
                        <a:schemeClr val="tx2"/>
                      </a:solidFill>
                      <a:prstDash val="solid"/>
                      <a:round/>
                      <a:headEnd type="none" w="med" len="med"/>
                      <a:tailEnd type="none" w="med" len="med"/>
                    </a:lnL>
                    <a:lnR w="12700" cmpd="sng">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19242813"/>
                  </a:ext>
                </a:extLst>
              </a:tr>
              <a:tr h="460984">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fr-FR" sz="1800" b="0" noProof="0" dirty="0">
                          <a:solidFill>
                            <a:schemeClr val="tx1"/>
                          </a:solidFill>
                          <a:latin typeface="Montserrat" pitchFamily="2" charset="77"/>
                        </a:rPr>
                        <a:t>Investisseurs</a:t>
                      </a:r>
                    </a:p>
                  </a:txBody>
                  <a:tcPr marL="36000" marR="36000" marT="72000" marB="72000" anchor="ctr">
                    <a:lnL w="12700" cmpd="sng">
                      <a:noFill/>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1043056" rtl="0" eaLnBrk="1" fontAlgn="auto" latinLnBrk="0" hangingPunct="1">
                        <a:lnSpc>
                          <a:spcPct val="100000"/>
                        </a:lnSpc>
                        <a:spcBef>
                          <a:spcPts val="100"/>
                        </a:spcBef>
                        <a:spcAft>
                          <a:spcPts val="100"/>
                        </a:spcAft>
                        <a:buClrTx/>
                        <a:buSzTx/>
                        <a:buFontTx/>
                        <a:buNone/>
                        <a:tabLst/>
                        <a:defRPr/>
                      </a:pPr>
                      <a:r>
                        <a:rPr lang="fr-FR" sz="1800" b="0" i="0" baseline="0" noProof="0" dirty="0">
                          <a:solidFill>
                            <a:schemeClr val="tx1"/>
                          </a:solidFill>
                          <a:latin typeface="Montserrat" pitchFamily="2" charset="77"/>
                          <a:cs typeface="Univers LT Std 45 Light"/>
                        </a:rPr>
                        <a:t>Tous types d’investisseurs</a:t>
                      </a:r>
                    </a:p>
                  </a:txBody>
                  <a:tcPr marL="36000" marR="36000" marT="72000" marB="72000" anchor="ctr">
                    <a:lnL w="31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LU" sz="1600" b="0" dirty="0">
                          <a:solidFill>
                            <a:schemeClr val="tx1"/>
                          </a:solidFill>
                        </a:rPr>
                        <a:t>Tous</a:t>
                      </a:r>
                    </a:p>
                  </a:txBody>
                  <a:tcPr marL="36000" marR="36000" marT="72000" marB="72000" anchor="ctr">
                    <a:lnL w="12700" cap="flat" cmpd="sng" algn="ctr">
                      <a:solidFill>
                        <a:schemeClr val="tx2"/>
                      </a:solidFill>
                      <a:prstDash val="solid"/>
                      <a:round/>
                      <a:headEnd type="none" w="med" len="med"/>
                      <a:tailEnd type="none" w="med" len="med"/>
                    </a:lnL>
                    <a:lnR w="12700" cmpd="sng">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65340572"/>
                  </a:ext>
                </a:extLst>
              </a:tr>
              <a:tr h="460984">
                <a:tc>
                  <a:txBody>
                    <a:bodyPr/>
                    <a:lstStyle/>
                    <a:p>
                      <a:pPr>
                        <a:spcAft>
                          <a:spcPts val="300"/>
                        </a:spcAft>
                      </a:pPr>
                      <a:r>
                        <a:rPr lang="fr-FR" sz="1800" b="0" noProof="0" dirty="0">
                          <a:solidFill>
                            <a:schemeClr val="tx1"/>
                          </a:solidFill>
                          <a:latin typeface="Montserrat" pitchFamily="2" charset="77"/>
                        </a:rPr>
                        <a:t>Produits</a:t>
                      </a:r>
                    </a:p>
                  </a:txBody>
                  <a:tcPr marL="36000" marR="36000" marT="72000" marB="72000" anchor="ctr">
                    <a:lnL w="12700" cmpd="sng">
                      <a:noFill/>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spcAft>
                          <a:spcPts val="300"/>
                        </a:spcAft>
                      </a:pPr>
                      <a:r>
                        <a:rPr lang="fr-FR" sz="1800" b="0" i="0" kern="1200" baseline="0" noProof="0" dirty="0">
                          <a:solidFill>
                            <a:schemeClr val="tx1"/>
                          </a:solidFill>
                          <a:latin typeface="Montserrat" pitchFamily="2" charset="77"/>
                          <a:ea typeface="+mn-ea"/>
                        </a:rPr>
                        <a:t>OPCVM</a:t>
                      </a:r>
                    </a:p>
                  </a:txBody>
                  <a:tcPr marL="36000" marR="36000" marT="72000" marB="72000" anchor="ctr">
                    <a:lnL w="31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LU" sz="1600" b="0" dirty="0">
                          <a:solidFill>
                            <a:schemeClr val="tx1"/>
                          </a:solidFill>
                        </a:rPr>
                        <a:t>OPCVM</a:t>
                      </a:r>
                    </a:p>
                  </a:txBody>
                  <a:tcPr marL="36000" marR="36000" marT="72000" marB="72000" anchor="ctr">
                    <a:lnL w="12700" cap="flat" cmpd="sng" algn="ctr">
                      <a:solidFill>
                        <a:schemeClr val="tx2"/>
                      </a:solidFill>
                      <a:prstDash val="solid"/>
                      <a:round/>
                      <a:headEnd type="none" w="med" len="med"/>
                      <a:tailEnd type="none" w="med" len="med"/>
                    </a:lnL>
                    <a:lnR w="12700" cmpd="sng">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808710"/>
                  </a:ext>
                </a:extLst>
              </a:tr>
              <a:tr h="460984">
                <a:tc>
                  <a:txBody>
                    <a:bodyPr/>
                    <a:lstStyle/>
                    <a:p>
                      <a:pPr>
                        <a:spcAft>
                          <a:spcPts val="300"/>
                        </a:spcAft>
                      </a:pPr>
                      <a:r>
                        <a:rPr lang="fr-FR" sz="1800" b="0" noProof="0" dirty="0">
                          <a:solidFill>
                            <a:schemeClr val="tx1"/>
                          </a:solidFill>
                          <a:latin typeface="Montserrat" pitchFamily="2" charset="77"/>
                        </a:rPr>
                        <a:t>Marketing</a:t>
                      </a:r>
                    </a:p>
                  </a:txBody>
                  <a:tcPr marL="36000" marR="36000" marT="72000" marB="72000" anchor="ctr">
                    <a:lnL w="12700" cmpd="sng">
                      <a:noFill/>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spcAft>
                          <a:spcPts val="300"/>
                        </a:spcAft>
                      </a:pPr>
                      <a:r>
                        <a:rPr lang="fr-FR" sz="1800" b="0" noProof="0" dirty="0">
                          <a:solidFill>
                            <a:schemeClr val="tx1"/>
                          </a:solidFill>
                          <a:latin typeface="Montserrat" pitchFamily="2" charset="77"/>
                        </a:rPr>
                        <a:t>Direct, Indirect, Internet</a:t>
                      </a:r>
                    </a:p>
                  </a:txBody>
                  <a:tcPr marL="36000" marR="36000" marT="72000" marB="72000" anchor="ctr">
                    <a:lnL w="31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LU" sz="1600" b="0" dirty="0">
                          <a:solidFill>
                            <a:schemeClr val="tx1"/>
                          </a:solidFill>
                        </a:rPr>
                        <a:t>Indirect, Insitutionnel</a:t>
                      </a:r>
                    </a:p>
                  </a:txBody>
                  <a:tcPr marL="36000" marR="36000" marT="72000" marB="72000" anchor="ctr">
                    <a:lnL w="12700" cap="flat" cmpd="sng" algn="ctr">
                      <a:solidFill>
                        <a:schemeClr val="tx2"/>
                      </a:solidFill>
                      <a:prstDash val="solid"/>
                      <a:round/>
                      <a:headEnd type="none" w="med" len="med"/>
                      <a:tailEnd type="none" w="med" len="med"/>
                    </a:lnL>
                    <a:lnR w="12700" cmpd="sng">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55347966"/>
                  </a:ext>
                </a:extLst>
              </a:tr>
              <a:tr h="460984">
                <a:tc>
                  <a:txBody>
                    <a:bodyPr/>
                    <a:lstStyle/>
                    <a:p>
                      <a:pPr>
                        <a:spcAft>
                          <a:spcPts val="300"/>
                        </a:spcAft>
                      </a:pPr>
                      <a:r>
                        <a:rPr lang="fr-FR" sz="1800" b="0" noProof="0" dirty="0">
                          <a:solidFill>
                            <a:schemeClr val="tx1"/>
                          </a:solidFill>
                          <a:latin typeface="Montserrat" pitchFamily="2" charset="77"/>
                        </a:rPr>
                        <a:t>Agent local</a:t>
                      </a:r>
                    </a:p>
                  </a:txBody>
                  <a:tcPr marL="36000" marR="36000" marT="72000" marB="72000" anchor="ctr">
                    <a:lnL w="12700" cmpd="sng">
                      <a:noFill/>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spcAft>
                          <a:spcPts val="300"/>
                        </a:spcAft>
                      </a:pPr>
                      <a:r>
                        <a:rPr lang="fr-FR" sz="1800" b="0" noProof="0" dirty="0">
                          <a:solidFill>
                            <a:schemeClr val="tx1"/>
                          </a:solidFill>
                          <a:latin typeface="Montserrat" pitchFamily="2" charset="77"/>
                        </a:rPr>
                        <a:t>Facilités UE pour les investisseurs belges</a:t>
                      </a:r>
                    </a:p>
                  </a:txBody>
                  <a:tcPr marL="36000" marR="36000" marT="72000" marB="72000" anchor="ctr">
                    <a:lnL w="31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LU" sz="1600" b="0" dirty="0">
                          <a:solidFill>
                            <a:schemeClr val="tx1"/>
                          </a:solidFill>
                        </a:rPr>
                        <a:t>Distributeur Andorran</a:t>
                      </a:r>
                    </a:p>
                  </a:txBody>
                  <a:tcPr marL="36000" marR="36000" marT="72000" marB="72000" anchor="ctr">
                    <a:lnL w="12700" cap="flat" cmpd="sng" algn="ctr">
                      <a:solidFill>
                        <a:schemeClr val="tx2"/>
                      </a:solidFill>
                      <a:prstDash val="solid"/>
                      <a:round/>
                      <a:headEnd type="none" w="med" len="med"/>
                      <a:tailEnd type="none" w="med" len="med"/>
                    </a:lnL>
                    <a:lnR w="12700" cmpd="sng">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19347594"/>
                  </a:ext>
                </a:extLst>
              </a:tr>
              <a:tr h="763281">
                <a:tc>
                  <a:txBody>
                    <a:bodyPr/>
                    <a:lstStyle/>
                    <a:p>
                      <a:pPr>
                        <a:spcAft>
                          <a:spcPts val="300"/>
                        </a:spcAft>
                      </a:pPr>
                      <a:r>
                        <a:rPr lang="fr-FR" sz="1800" b="0" noProof="0" dirty="0">
                          <a:solidFill>
                            <a:schemeClr val="tx1"/>
                          </a:solidFill>
                          <a:latin typeface="Montserrat" pitchFamily="2" charset="77"/>
                        </a:rPr>
                        <a:t>Documentation</a:t>
                      </a:r>
                    </a:p>
                  </a:txBody>
                  <a:tcPr marL="36000" marR="36000" marT="72000" marB="72000" anchor="ctr">
                    <a:lnL w="12700" cmpd="sng">
                      <a:noFill/>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043056" rtl="0" eaLnBrk="1" fontAlgn="auto" latinLnBrk="0" hangingPunct="1">
                        <a:lnSpc>
                          <a:spcPct val="100000"/>
                        </a:lnSpc>
                        <a:spcBef>
                          <a:spcPts val="100"/>
                        </a:spcBef>
                        <a:spcAft>
                          <a:spcPts val="300"/>
                        </a:spcAft>
                        <a:buClr>
                          <a:schemeClr val="tx2"/>
                        </a:buClr>
                        <a:buSzPct val="150000"/>
                        <a:buFont typeface="System Font Regular"/>
                        <a:buNone/>
                        <a:tabLst/>
                        <a:defRPr/>
                      </a:pPr>
                      <a:r>
                        <a:rPr lang="fr-FR" sz="1800" b="0" i="0" kern="1200" noProof="0" dirty="0">
                          <a:solidFill>
                            <a:schemeClr val="tx1"/>
                          </a:solidFill>
                          <a:latin typeface="Montserrat" pitchFamily="2" charset="77"/>
                          <a:ea typeface="+mn-ea"/>
                          <a:cs typeface="Arial"/>
                        </a:rPr>
                        <a:t>Prospectus, </a:t>
                      </a:r>
                      <a:r>
                        <a:rPr lang="fr-FR" sz="1800" b="0" i="0" kern="1200" noProof="0" dirty="0" err="1">
                          <a:solidFill>
                            <a:schemeClr val="tx1"/>
                          </a:solidFill>
                          <a:latin typeface="Montserrat" pitchFamily="2" charset="77"/>
                          <a:ea typeface="+mn-ea"/>
                          <a:cs typeface="Arial"/>
                        </a:rPr>
                        <a:t>DICIs</a:t>
                      </a:r>
                      <a:r>
                        <a:rPr lang="fr-FR" sz="1800" b="0" i="0" kern="1200" noProof="0" dirty="0">
                          <a:solidFill>
                            <a:schemeClr val="tx1"/>
                          </a:solidFill>
                          <a:latin typeface="Montserrat" pitchFamily="2" charset="77"/>
                          <a:ea typeface="+mn-ea"/>
                          <a:cs typeface="Arial"/>
                        </a:rPr>
                        <a:t>/</a:t>
                      </a:r>
                      <a:r>
                        <a:rPr lang="fr-FR" sz="1800" b="0" i="0" kern="1200" noProof="0" dirty="0" err="1">
                          <a:solidFill>
                            <a:schemeClr val="tx1"/>
                          </a:solidFill>
                          <a:latin typeface="Montserrat" pitchFamily="2" charset="77"/>
                          <a:ea typeface="+mn-ea"/>
                          <a:cs typeface="Arial"/>
                        </a:rPr>
                        <a:t>DICs</a:t>
                      </a:r>
                      <a:r>
                        <a:rPr lang="fr-FR" sz="1800" b="0" i="0" kern="1200" noProof="0" dirty="0">
                          <a:solidFill>
                            <a:schemeClr val="tx1"/>
                          </a:solidFill>
                          <a:latin typeface="Montserrat" pitchFamily="2" charset="77"/>
                          <a:ea typeface="+mn-ea"/>
                          <a:cs typeface="Arial"/>
                        </a:rPr>
                        <a:t>, Rapports (semi-) annuels, </a:t>
                      </a:r>
                      <a:r>
                        <a:rPr lang="fr-FR" sz="1800" b="0" i="0" kern="1200" noProof="0" dirty="0">
                          <a:solidFill>
                            <a:schemeClr val="tx1"/>
                          </a:solidFill>
                          <a:latin typeface="Montserrat" pitchFamily="2" charset="77"/>
                          <a:ea typeface="+mn-ea"/>
                          <a:cs typeface="Arial"/>
                          <a:sym typeface="Wingdings"/>
                        </a:rPr>
                        <a:t>VNI(s), Annonces légales, s</a:t>
                      </a:r>
                      <a:r>
                        <a:rPr lang="fr-FR" sz="1800" b="0" i="0" kern="1200" noProof="0" dirty="0">
                          <a:solidFill>
                            <a:schemeClr val="tx1"/>
                          </a:solidFill>
                          <a:latin typeface="Montserrat" pitchFamily="2" charset="77"/>
                          <a:ea typeface="+mn-ea"/>
                          <a:cs typeface="Arial"/>
                        </a:rPr>
                        <a:t>ite internet</a:t>
                      </a:r>
                    </a:p>
                  </a:txBody>
                  <a:tcPr marL="36000" marR="36000" marT="72000" marB="72000" anchor="ctr">
                    <a:lnL w="31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LU" sz="1600" b="0" dirty="0">
                          <a:solidFill>
                            <a:schemeClr val="tx1"/>
                          </a:solidFill>
                        </a:rPr>
                        <a:t>Similaire UE</a:t>
                      </a:r>
                    </a:p>
                  </a:txBody>
                  <a:tcPr marL="36000" marR="36000" marT="72000" marB="72000" anchor="ctr">
                    <a:lnL w="12700" cap="flat" cmpd="sng" algn="ctr">
                      <a:solidFill>
                        <a:schemeClr val="tx2"/>
                      </a:solidFill>
                      <a:prstDash val="solid"/>
                      <a:round/>
                      <a:headEnd type="none" w="med" len="med"/>
                      <a:tailEnd type="none" w="med" len="med"/>
                    </a:lnL>
                    <a:lnR w="12700" cmpd="sng">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38287461"/>
                  </a:ext>
                </a:extLst>
              </a:tr>
              <a:tr h="763281">
                <a:tc>
                  <a:txBody>
                    <a:bodyPr/>
                    <a:lstStyle/>
                    <a:p>
                      <a:pPr marL="0" algn="l" defTabSz="914400" rtl="0" eaLnBrk="1" latinLnBrk="0" hangingPunct="1">
                        <a:spcAft>
                          <a:spcPts val="300"/>
                        </a:spcAft>
                      </a:pPr>
                      <a:r>
                        <a:rPr lang="fr-FR" sz="1800" b="0" kern="1200" noProof="0" dirty="0">
                          <a:solidFill>
                            <a:schemeClr val="tx1"/>
                          </a:solidFill>
                          <a:latin typeface="Montserrat" pitchFamily="2" charset="77"/>
                          <a:ea typeface="+mn-ea"/>
                          <a:cs typeface="+mn-cs"/>
                        </a:rPr>
                        <a:t>Langue</a:t>
                      </a:r>
                    </a:p>
                  </a:txBody>
                  <a:tcPr marL="36000" marR="36000" marT="72000" marB="72000" anchor="ctr">
                    <a:lnL w="12700" cmpd="sng">
                      <a:noFill/>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fr-FR" sz="1800" b="0" noProof="0" dirty="0">
                          <a:solidFill>
                            <a:schemeClr val="tx1"/>
                          </a:solidFill>
                          <a:latin typeface="Montserrat" pitchFamily="2" charset="77"/>
                        </a:rPr>
                        <a:t>Français ou flamand (ou allemand) : DICI, annonces légales</a:t>
                      </a:r>
                      <a:br>
                        <a:rPr lang="fr-FR" sz="1800" b="0" noProof="0" dirty="0">
                          <a:solidFill>
                            <a:schemeClr val="tx1"/>
                          </a:solidFill>
                          <a:latin typeface="Montserrat" pitchFamily="2" charset="77"/>
                        </a:rPr>
                      </a:br>
                      <a:r>
                        <a:rPr lang="fr-FR" sz="1800" b="0" noProof="0" dirty="0">
                          <a:solidFill>
                            <a:schemeClr val="tx1"/>
                          </a:solidFill>
                          <a:latin typeface="Montserrat" pitchFamily="2" charset="77"/>
                        </a:rPr>
                        <a:t>Français ou flamand (ou allemand) ou anglais : autres documents</a:t>
                      </a:r>
                    </a:p>
                  </a:txBody>
                  <a:tcPr marL="36000" marR="36000" marT="72000" marB="72000" anchor="ctr">
                    <a:lnL w="31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300"/>
                        </a:spcAft>
                      </a:pPr>
                      <a:endParaRPr lang="en-LU" sz="1200" b="0" kern="1200" dirty="0">
                        <a:solidFill>
                          <a:schemeClr val="tx1"/>
                        </a:solidFill>
                        <a:latin typeface="Montserrat" pitchFamily="2" charset="77"/>
                        <a:ea typeface="+mn-ea"/>
                        <a:cs typeface="+mn-cs"/>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300"/>
                        </a:spcAft>
                      </a:pPr>
                      <a:endParaRPr lang="en-LU" sz="1200" b="0" kern="1200" dirty="0">
                        <a:solidFill>
                          <a:schemeClr val="tx1"/>
                        </a:solidFill>
                        <a:latin typeface="Montserrat" pitchFamily="2" charset="77"/>
                        <a:ea typeface="+mn-ea"/>
                        <a:cs typeface="+mn-cs"/>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300"/>
                        </a:spcAft>
                      </a:pPr>
                      <a:endParaRPr lang="en-LU" sz="1200" b="0" kern="1200" dirty="0">
                        <a:solidFill>
                          <a:schemeClr val="tx1"/>
                        </a:solidFill>
                        <a:latin typeface="Montserrat" pitchFamily="2" charset="77"/>
                        <a:ea typeface="+mn-ea"/>
                        <a:cs typeface="+mn-cs"/>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300"/>
                        </a:spcAft>
                      </a:pPr>
                      <a:endParaRPr lang="en-LU" sz="1200" b="0" kern="1200" dirty="0">
                        <a:solidFill>
                          <a:schemeClr val="tx1"/>
                        </a:solidFill>
                        <a:latin typeface="Montserrat" pitchFamily="2" charset="77"/>
                        <a:ea typeface="+mn-ea"/>
                        <a:cs typeface="+mn-cs"/>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300"/>
                        </a:spcAft>
                      </a:pPr>
                      <a:endParaRPr lang="en-LU" sz="1200" b="0" kern="1200" dirty="0">
                        <a:solidFill>
                          <a:schemeClr val="tx1"/>
                        </a:solidFill>
                        <a:latin typeface="Montserrat" pitchFamily="2" charset="77"/>
                        <a:ea typeface="+mn-ea"/>
                        <a:cs typeface="+mn-cs"/>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300"/>
                        </a:spcAft>
                      </a:pPr>
                      <a:endParaRPr lang="en-LU" sz="1200" b="0" kern="1200" dirty="0">
                        <a:solidFill>
                          <a:schemeClr val="tx1"/>
                        </a:solidFill>
                        <a:latin typeface="Montserrat" pitchFamily="2" charset="77"/>
                        <a:ea typeface="+mn-ea"/>
                        <a:cs typeface="+mn-cs"/>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300"/>
                        </a:spcAft>
                      </a:pPr>
                      <a:endParaRPr lang="en-LU" sz="1200" b="0" kern="1200" dirty="0">
                        <a:solidFill>
                          <a:schemeClr val="tx1"/>
                        </a:solidFill>
                        <a:latin typeface="Montserrat" pitchFamily="2" charset="77"/>
                        <a:ea typeface="+mn-ea"/>
                        <a:cs typeface="+mn-cs"/>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300"/>
                        </a:spcAft>
                      </a:pPr>
                      <a:endParaRPr lang="en-LU" sz="1200" b="0" kern="1200" dirty="0">
                        <a:solidFill>
                          <a:schemeClr val="tx1"/>
                        </a:solidFill>
                        <a:latin typeface="Montserrat" pitchFamily="2" charset="77"/>
                        <a:ea typeface="+mn-ea"/>
                        <a:cs typeface="+mn-cs"/>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300"/>
                        </a:spcAft>
                      </a:pPr>
                      <a:endParaRPr lang="en-LU" sz="1200" b="0" kern="1200" dirty="0">
                        <a:solidFill>
                          <a:schemeClr val="tx1"/>
                        </a:solidFill>
                        <a:latin typeface="Montserrat" pitchFamily="2" charset="77"/>
                        <a:ea typeface="+mn-ea"/>
                        <a:cs typeface="+mn-cs"/>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spcAft>
                          <a:spcPts val="300"/>
                        </a:spcAft>
                      </a:pPr>
                      <a:r>
                        <a:rPr lang="en-LU" sz="1600" b="0" kern="1200" dirty="0">
                          <a:solidFill>
                            <a:schemeClr val="tx1"/>
                          </a:solidFill>
                          <a:latin typeface="Montserrat" pitchFamily="2" charset="77"/>
                          <a:ea typeface="+mn-ea"/>
                          <a:cs typeface="+mn-cs"/>
                        </a:rPr>
                        <a:t>Catalan, Espagnol, Français, Anglais</a:t>
                      </a:r>
                    </a:p>
                  </a:txBody>
                  <a:tcPr marL="36000" marR="36000" marT="72000" marB="72000" anchor="ctr">
                    <a:lnL w="12700" cap="flat" cmpd="sng" algn="ctr">
                      <a:solidFill>
                        <a:schemeClr val="tx2"/>
                      </a:solidFill>
                      <a:prstDash val="solid"/>
                      <a:round/>
                      <a:headEnd type="none" w="med" len="med"/>
                      <a:tailEnd type="none" w="med" len="med"/>
                    </a:lnL>
                    <a:lnR w="12700" cmpd="sng">
                      <a:noFill/>
                    </a:lnR>
                    <a:lnT w="317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7837988"/>
                  </a:ext>
                </a:extLst>
              </a:tr>
              <a:tr h="460984">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fr-FR" sz="1800" b="0" kern="1200" noProof="0" dirty="0">
                          <a:solidFill>
                            <a:schemeClr val="tx1"/>
                          </a:solidFill>
                          <a:latin typeface="Montserrat" pitchFamily="2" charset="77"/>
                          <a:ea typeface="+mn-ea"/>
                          <a:cs typeface="+mn-cs"/>
                        </a:rPr>
                        <a:t>Autorisation</a:t>
                      </a:r>
                    </a:p>
                  </a:txBody>
                  <a:tcPr marL="36000" marR="36000" marT="72000" marB="72000" anchor="ctr">
                    <a:lnL w="12700" cmpd="sng">
                      <a:noFill/>
                    </a:lnL>
                    <a:lnR w="3175"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043056" rtl="0" eaLnBrk="1" fontAlgn="auto" latinLnBrk="0" hangingPunct="1">
                        <a:lnSpc>
                          <a:spcPct val="100000"/>
                        </a:lnSpc>
                        <a:spcBef>
                          <a:spcPts val="0"/>
                        </a:spcBef>
                        <a:spcAft>
                          <a:spcPts val="100"/>
                        </a:spcAft>
                        <a:buClr>
                          <a:srgbClr val="2E3C8F"/>
                        </a:buClr>
                        <a:buSzPct val="75000"/>
                        <a:buFont typeface="Lucida Grande"/>
                        <a:buNone/>
                        <a:tabLst/>
                        <a:defRPr/>
                      </a:pPr>
                      <a:r>
                        <a:rPr lang="fr-FR" sz="1800" b="0" kern="1200" dirty="0">
                          <a:solidFill>
                            <a:schemeClr val="tx1"/>
                          </a:solidFill>
                          <a:latin typeface="Montserrat" pitchFamily="2" charset="77"/>
                          <a:ea typeface="+mn-ea"/>
                          <a:cs typeface="+mn-cs"/>
                        </a:rPr>
                        <a:t>Notification OPCVM</a:t>
                      </a:r>
                    </a:p>
                  </a:txBody>
                  <a:tcPr marL="36000" marR="36000" marT="72000" marB="72000" anchor="ctr">
                    <a:lnL w="31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300"/>
                        </a:spcAft>
                      </a:pPr>
                      <a:endParaRPr lang="en-LU" sz="1200" b="0" kern="1200" dirty="0">
                        <a:solidFill>
                          <a:schemeClr val="tx1"/>
                        </a:solidFill>
                        <a:latin typeface="Montserrat" pitchFamily="2" charset="77"/>
                        <a:ea typeface="+mn-ea"/>
                        <a:cs typeface="+mn-cs"/>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300"/>
                        </a:spcAft>
                      </a:pPr>
                      <a:endParaRPr lang="en-LU" sz="1200" b="0" kern="1200" dirty="0">
                        <a:solidFill>
                          <a:schemeClr val="tx1"/>
                        </a:solidFill>
                        <a:latin typeface="Montserrat" pitchFamily="2" charset="77"/>
                        <a:ea typeface="+mn-ea"/>
                        <a:cs typeface="+mn-cs"/>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300"/>
                        </a:spcAft>
                      </a:pPr>
                      <a:endParaRPr lang="en-LU" sz="1200" b="0" kern="1200" dirty="0">
                        <a:solidFill>
                          <a:schemeClr val="tx1"/>
                        </a:solidFill>
                        <a:latin typeface="Montserrat" pitchFamily="2" charset="77"/>
                        <a:ea typeface="+mn-ea"/>
                        <a:cs typeface="+mn-cs"/>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300"/>
                        </a:spcAft>
                      </a:pPr>
                      <a:endParaRPr lang="en-LU" sz="1200" b="0" kern="1200" dirty="0">
                        <a:solidFill>
                          <a:schemeClr val="tx1"/>
                        </a:solidFill>
                        <a:latin typeface="Montserrat" pitchFamily="2" charset="77"/>
                        <a:ea typeface="+mn-ea"/>
                        <a:cs typeface="+mn-cs"/>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300"/>
                        </a:spcAft>
                      </a:pPr>
                      <a:endParaRPr lang="en-LU" sz="1200" b="0" kern="1200" dirty="0">
                        <a:solidFill>
                          <a:schemeClr val="tx1"/>
                        </a:solidFill>
                        <a:latin typeface="Montserrat" pitchFamily="2" charset="77"/>
                        <a:ea typeface="+mn-ea"/>
                        <a:cs typeface="+mn-cs"/>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300"/>
                        </a:spcAft>
                      </a:pPr>
                      <a:endParaRPr lang="en-LU" sz="1200" b="0" kern="1200" dirty="0">
                        <a:solidFill>
                          <a:schemeClr val="tx1"/>
                        </a:solidFill>
                        <a:latin typeface="Montserrat" pitchFamily="2" charset="77"/>
                        <a:ea typeface="+mn-ea"/>
                        <a:cs typeface="+mn-cs"/>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300"/>
                        </a:spcAft>
                      </a:pPr>
                      <a:endParaRPr lang="en-LU" sz="1200" b="0" kern="1200" dirty="0">
                        <a:solidFill>
                          <a:schemeClr val="tx1"/>
                        </a:solidFill>
                        <a:latin typeface="Montserrat" pitchFamily="2" charset="77"/>
                        <a:ea typeface="+mn-ea"/>
                        <a:cs typeface="+mn-cs"/>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300"/>
                        </a:spcAft>
                      </a:pPr>
                      <a:endParaRPr lang="en-LU" sz="1200" b="0" kern="1200" dirty="0">
                        <a:solidFill>
                          <a:schemeClr val="tx1"/>
                        </a:solidFill>
                        <a:latin typeface="Montserrat" pitchFamily="2" charset="77"/>
                        <a:ea typeface="+mn-ea"/>
                        <a:cs typeface="+mn-cs"/>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300"/>
                        </a:spcAft>
                      </a:pPr>
                      <a:endParaRPr lang="en-LU" sz="1200" b="0" kern="1200" dirty="0">
                        <a:solidFill>
                          <a:schemeClr val="tx1"/>
                        </a:solidFill>
                        <a:latin typeface="Montserrat" pitchFamily="2" charset="77"/>
                        <a:ea typeface="+mn-ea"/>
                        <a:cs typeface="+mn-cs"/>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spcAft>
                          <a:spcPts val="300"/>
                        </a:spcAft>
                      </a:pPr>
                      <a:r>
                        <a:rPr lang="en-LU" sz="1600" b="0" kern="1200" dirty="0">
                          <a:solidFill>
                            <a:schemeClr val="tx1"/>
                          </a:solidFill>
                          <a:latin typeface="Montserrat" pitchFamily="2" charset="77"/>
                          <a:ea typeface="+mn-ea"/>
                          <a:cs typeface="+mn-cs"/>
                        </a:rPr>
                        <a:t>Approbation AFA</a:t>
                      </a:r>
                    </a:p>
                  </a:txBody>
                  <a:tcPr marL="36000" marR="36000" marT="72000" marB="72000" anchor="ctr">
                    <a:lnL w="12700" cap="flat" cmpd="sng" algn="ctr">
                      <a:solidFill>
                        <a:schemeClr val="tx2"/>
                      </a:solidFill>
                      <a:prstDash val="solid"/>
                      <a:round/>
                      <a:headEnd type="none" w="med" len="med"/>
                      <a:tailEnd type="none" w="med" len="med"/>
                    </a:lnL>
                    <a:lnR w="12700" cmpd="sng">
                      <a:noFill/>
                    </a:lnR>
                    <a:lnT w="63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3121619"/>
                  </a:ext>
                </a:extLst>
              </a:tr>
              <a:tr h="460984">
                <a:tc>
                  <a:txBody>
                    <a:bodyPr/>
                    <a:lstStyle/>
                    <a:p>
                      <a:pPr>
                        <a:spcAft>
                          <a:spcPts val="300"/>
                        </a:spcAft>
                      </a:pPr>
                      <a:r>
                        <a:rPr lang="fr-FR" sz="1800" b="0" noProof="0" dirty="0">
                          <a:solidFill>
                            <a:schemeClr val="tx1"/>
                          </a:solidFill>
                          <a:latin typeface="Montserrat" pitchFamily="2" charset="77"/>
                        </a:rPr>
                        <a:t>Couts (DMCI)</a:t>
                      </a:r>
                    </a:p>
                  </a:txBody>
                  <a:tcPr marL="36000" marR="36000" marT="72000" marB="72000" anchor="ctr">
                    <a:lnL w="12700" cmpd="sng">
                      <a:noFill/>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043056" rtl="0" eaLnBrk="1" fontAlgn="auto" latinLnBrk="0" hangingPunct="1">
                        <a:lnSpc>
                          <a:spcPct val="100000"/>
                        </a:lnSpc>
                        <a:spcBef>
                          <a:spcPts val="0"/>
                        </a:spcBef>
                        <a:spcAft>
                          <a:spcPts val="300"/>
                        </a:spcAft>
                        <a:buClr>
                          <a:srgbClr val="2E3C8F"/>
                        </a:buClr>
                        <a:buSzPct val="75000"/>
                        <a:buFont typeface="Lucida Grande"/>
                        <a:buNone/>
                        <a:tabLst/>
                        <a:defRPr/>
                      </a:pPr>
                      <a:r>
                        <a:rPr lang="fr-FR" sz="1800" b="0" i="0" kern="1200" cap="none" baseline="0" noProof="0" dirty="0">
                          <a:solidFill>
                            <a:schemeClr val="tx1"/>
                          </a:solidFill>
                          <a:latin typeface="Montserrat" pitchFamily="2" charset="77"/>
                          <a:ea typeface="+mn-ea"/>
                          <a:cs typeface="Univers LT Std 45 Light"/>
                        </a:rPr>
                        <a:t>Elevé</a:t>
                      </a:r>
                    </a:p>
                  </a:txBody>
                  <a:tcPr marL="36000" marR="36000" marT="72000" marB="72000" anchor="ctr">
                    <a:lnL w="31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36000" marR="36000" marT="72000" marB="72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LU" sz="1600" b="0" dirty="0">
                          <a:solidFill>
                            <a:schemeClr val="tx1"/>
                          </a:solidFill>
                        </a:rPr>
                        <a:t>Moyen</a:t>
                      </a:r>
                    </a:p>
                  </a:txBody>
                  <a:tcPr marL="36000" marR="36000" marT="72000" marB="72000" anchor="ctr">
                    <a:lnL w="12700" cap="flat" cmpd="sng" algn="ctr">
                      <a:solidFill>
                        <a:schemeClr val="tx2"/>
                      </a:solidFill>
                      <a:prstDash val="solid"/>
                      <a:round/>
                      <a:headEnd type="none" w="med" len="med"/>
                      <a:tailEnd type="none" w="med" len="med"/>
                    </a:lnL>
                    <a:lnR w="12700" cmpd="sng">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61366767"/>
                  </a:ext>
                </a:extLst>
              </a:tr>
            </a:tbl>
          </a:graphicData>
        </a:graphic>
      </p:graphicFrame>
      <p:sp>
        <p:nvSpPr>
          <p:cNvPr id="2" name="Espace réservé du pied de page 3">
            <a:extLst>
              <a:ext uri="{FF2B5EF4-FFF2-40B4-BE49-F238E27FC236}">
                <a16:creationId xmlns:a16="http://schemas.microsoft.com/office/drawing/2014/main" id="{CA948144-84AD-9006-4A80-CE2ADA2D4524}"/>
              </a:ext>
            </a:extLst>
          </p:cNvPr>
          <p:cNvSpPr>
            <a:spLocks noGrp="1"/>
          </p:cNvSpPr>
          <p:nvPr>
            <p:ph type="ftr" sz="quarter" idx="11"/>
          </p:nvPr>
        </p:nvSpPr>
        <p:spPr>
          <a:xfrm>
            <a:off x="8675689" y="9088998"/>
            <a:ext cx="7388674" cy="215444"/>
          </a:xfrm>
        </p:spPr>
        <p:txBody>
          <a:bodyPr/>
          <a:lstStyle/>
          <a:p>
            <a:r>
              <a:rPr lang="fr-FR" dirty="0"/>
              <a:t>SYNTHESE 2024 - Janvier 2025</a:t>
            </a:r>
          </a:p>
        </p:txBody>
      </p:sp>
    </p:spTree>
    <p:extLst>
      <p:ext uri="{BB962C8B-B14F-4D97-AF65-F5344CB8AC3E}">
        <p14:creationId xmlns:p14="http://schemas.microsoft.com/office/powerpoint/2010/main" val="6162421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ED562A1-38BA-AC70-D479-B21B2DF1909C}"/>
              </a:ext>
            </a:extLst>
          </p:cNvPr>
          <p:cNvSpPr>
            <a:spLocks noGrp="1"/>
          </p:cNvSpPr>
          <p:nvPr>
            <p:ph type="title"/>
          </p:nvPr>
        </p:nvSpPr>
        <p:spPr/>
        <p:txBody>
          <a:bodyPr/>
          <a:lstStyle/>
          <a:p>
            <a:r>
              <a:rPr lang="fr-FR" dirty="0"/>
              <a:t>Approches des marchés</a:t>
            </a:r>
          </a:p>
        </p:txBody>
      </p:sp>
      <p:sp>
        <p:nvSpPr>
          <p:cNvPr id="5" name="Espace réservé du numéro de diapositive 4">
            <a:extLst>
              <a:ext uri="{FF2B5EF4-FFF2-40B4-BE49-F238E27FC236}">
                <a16:creationId xmlns:a16="http://schemas.microsoft.com/office/drawing/2014/main" id="{08C053FA-3FAF-AADA-A19A-CE3E20ABD120}"/>
              </a:ext>
            </a:extLst>
          </p:cNvPr>
          <p:cNvSpPr>
            <a:spLocks noGrp="1"/>
          </p:cNvSpPr>
          <p:nvPr>
            <p:ph type="sldNum" sz="quarter" idx="12"/>
          </p:nvPr>
        </p:nvSpPr>
        <p:spPr/>
        <p:txBody>
          <a:bodyPr/>
          <a:lstStyle/>
          <a:p>
            <a:fld id="{D6CAF8E8-172B-4E70-9325-BA460E9DD579}" type="slidenum">
              <a:rPr lang="fr-FR" smtClean="0"/>
              <a:t>14</a:t>
            </a:fld>
            <a:endParaRPr lang="fr-FR"/>
          </a:p>
        </p:txBody>
      </p:sp>
      <p:sp>
        <p:nvSpPr>
          <p:cNvPr id="28" name="Titre 1">
            <a:extLst>
              <a:ext uri="{FF2B5EF4-FFF2-40B4-BE49-F238E27FC236}">
                <a16:creationId xmlns:a16="http://schemas.microsoft.com/office/drawing/2014/main" id="{69DF5DC2-2064-211C-4889-3686E8982B9B}"/>
              </a:ext>
            </a:extLst>
          </p:cNvPr>
          <p:cNvSpPr txBox="1">
            <a:spLocks/>
          </p:cNvSpPr>
          <p:nvPr/>
        </p:nvSpPr>
        <p:spPr>
          <a:xfrm>
            <a:off x="529062" y="1654260"/>
            <a:ext cx="16293246" cy="430887"/>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sz="3000" b="1" kern="1200" cap="all" baseline="0">
                <a:solidFill>
                  <a:srgbClr val="8AA0CA"/>
                </a:solidFill>
                <a:latin typeface="+mj-lt"/>
                <a:ea typeface="+mj-ea"/>
                <a:cs typeface="+mj-cs"/>
              </a:defRPr>
            </a:lvl1pPr>
          </a:lstStyle>
          <a:p>
            <a:pPr algn="ctr"/>
            <a:r>
              <a:rPr lang="fr-FR" sz="2800" b="0" dirty="0"/>
              <a:t>Offre non-publique</a:t>
            </a:r>
          </a:p>
        </p:txBody>
      </p:sp>
      <p:cxnSp>
        <p:nvCxnSpPr>
          <p:cNvPr id="29" name="Connecteur droit 28">
            <a:extLst>
              <a:ext uri="{FF2B5EF4-FFF2-40B4-BE49-F238E27FC236}">
                <a16:creationId xmlns:a16="http://schemas.microsoft.com/office/drawing/2014/main" id="{87B957F3-255C-C47D-605F-29B67A7557E3}"/>
              </a:ext>
            </a:extLst>
          </p:cNvPr>
          <p:cNvCxnSpPr>
            <a:cxnSpLocks/>
          </p:cNvCxnSpPr>
          <p:nvPr/>
        </p:nvCxnSpPr>
        <p:spPr>
          <a:xfrm>
            <a:off x="529062" y="2162637"/>
            <a:ext cx="16293244"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 name="Table 10">
            <a:extLst>
              <a:ext uri="{FF2B5EF4-FFF2-40B4-BE49-F238E27FC236}">
                <a16:creationId xmlns:a16="http://schemas.microsoft.com/office/drawing/2014/main" id="{CFE7D0A5-E7B8-B428-B65C-FF1A79DF8563}"/>
              </a:ext>
            </a:extLst>
          </p:cNvPr>
          <p:cNvGraphicFramePr>
            <a:graphicFrameLocks noGrp="1"/>
          </p:cNvGraphicFramePr>
          <p:nvPr/>
        </p:nvGraphicFramePr>
        <p:xfrm>
          <a:off x="529054" y="2375765"/>
          <a:ext cx="16293244" cy="5241780"/>
        </p:xfrm>
        <a:graphic>
          <a:graphicData uri="http://schemas.openxmlformats.org/drawingml/2006/table">
            <a:tbl>
              <a:tblPr firstRow="1" bandRow="1">
                <a:tableStyleId>{5C22544A-7EE6-4342-B048-85BDC9FD1C3A}</a:tableStyleId>
              </a:tblPr>
              <a:tblGrid>
                <a:gridCol w="2276522">
                  <a:extLst>
                    <a:ext uri="{9D8B030D-6E8A-4147-A177-3AD203B41FA5}">
                      <a16:colId xmlns:a16="http://schemas.microsoft.com/office/drawing/2014/main" val="1492023408"/>
                    </a:ext>
                  </a:extLst>
                </a:gridCol>
                <a:gridCol w="9017880">
                  <a:extLst>
                    <a:ext uri="{9D8B030D-6E8A-4147-A177-3AD203B41FA5}">
                      <a16:colId xmlns:a16="http://schemas.microsoft.com/office/drawing/2014/main" val="2397097211"/>
                    </a:ext>
                  </a:extLst>
                </a:gridCol>
                <a:gridCol w="348167">
                  <a:extLst>
                    <a:ext uri="{9D8B030D-6E8A-4147-A177-3AD203B41FA5}">
                      <a16:colId xmlns:a16="http://schemas.microsoft.com/office/drawing/2014/main" val="1956218724"/>
                    </a:ext>
                  </a:extLst>
                </a:gridCol>
                <a:gridCol w="348167">
                  <a:extLst>
                    <a:ext uri="{9D8B030D-6E8A-4147-A177-3AD203B41FA5}">
                      <a16:colId xmlns:a16="http://schemas.microsoft.com/office/drawing/2014/main" val="2995534234"/>
                    </a:ext>
                  </a:extLst>
                </a:gridCol>
                <a:gridCol w="348167">
                  <a:extLst>
                    <a:ext uri="{9D8B030D-6E8A-4147-A177-3AD203B41FA5}">
                      <a16:colId xmlns:a16="http://schemas.microsoft.com/office/drawing/2014/main" val="3759300625"/>
                    </a:ext>
                  </a:extLst>
                </a:gridCol>
                <a:gridCol w="348167">
                  <a:extLst>
                    <a:ext uri="{9D8B030D-6E8A-4147-A177-3AD203B41FA5}">
                      <a16:colId xmlns:a16="http://schemas.microsoft.com/office/drawing/2014/main" val="1456261332"/>
                    </a:ext>
                  </a:extLst>
                </a:gridCol>
                <a:gridCol w="348167">
                  <a:extLst>
                    <a:ext uri="{9D8B030D-6E8A-4147-A177-3AD203B41FA5}">
                      <a16:colId xmlns:a16="http://schemas.microsoft.com/office/drawing/2014/main" val="1002804992"/>
                    </a:ext>
                  </a:extLst>
                </a:gridCol>
                <a:gridCol w="348167">
                  <a:extLst>
                    <a:ext uri="{9D8B030D-6E8A-4147-A177-3AD203B41FA5}">
                      <a16:colId xmlns:a16="http://schemas.microsoft.com/office/drawing/2014/main" val="2474631443"/>
                    </a:ext>
                  </a:extLst>
                </a:gridCol>
                <a:gridCol w="348167">
                  <a:extLst>
                    <a:ext uri="{9D8B030D-6E8A-4147-A177-3AD203B41FA5}">
                      <a16:colId xmlns:a16="http://schemas.microsoft.com/office/drawing/2014/main" val="3788832701"/>
                    </a:ext>
                  </a:extLst>
                </a:gridCol>
                <a:gridCol w="348167">
                  <a:extLst>
                    <a:ext uri="{9D8B030D-6E8A-4147-A177-3AD203B41FA5}">
                      <a16:colId xmlns:a16="http://schemas.microsoft.com/office/drawing/2014/main" val="372769300"/>
                    </a:ext>
                  </a:extLst>
                </a:gridCol>
                <a:gridCol w="348167">
                  <a:extLst>
                    <a:ext uri="{9D8B030D-6E8A-4147-A177-3AD203B41FA5}">
                      <a16:colId xmlns:a16="http://schemas.microsoft.com/office/drawing/2014/main" val="3308083267"/>
                    </a:ext>
                  </a:extLst>
                </a:gridCol>
                <a:gridCol w="1865339">
                  <a:extLst>
                    <a:ext uri="{9D8B030D-6E8A-4147-A177-3AD203B41FA5}">
                      <a16:colId xmlns:a16="http://schemas.microsoft.com/office/drawing/2014/main" val="3396985245"/>
                    </a:ext>
                  </a:extLst>
                </a:gridCol>
              </a:tblGrid>
              <a:tr h="0">
                <a:tc>
                  <a:txBody>
                    <a:bodyPr/>
                    <a:lstStyle/>
                    <a:p>
                      <a:pPr>
                        <a:spcAft>
                          <a:spcPts val="300"/>
                        </a:spcAft>
                      </a:pPr>
                      <a:endParaRPr lang="fr-FR" sz="1200" b="0" noProof="0" dirty="0">
                        <a:solidFill>
                          <a:schemeClr val="tx1"/>
                        </a:solidFill>
                        <a:latin typeface="Montserrat" pitchFamily="2" charset="77"/>
                      </a:endParaRPr>
                    </a:p>
                  </a:txBody>
                  <a:tcPr>
                    <a:lnL w="12700" cmpd="sng">
                      <a:noFill/>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400" b="0" dirty="0">
                          <a:solidFill>
                            <a:schemeClr val="bg1"/>
                          </a:solidFill>
                        </a:rPr>
                        <a:t>Belgique</a:t>
                      </a:r>
                      <a:endParaRPr lang="en-LU" sz="1400" b="0" dirty="0">
                        <a:solidFill>
                          <a:schemeClr val="bg1"/>
                        </a:solidFill>
                      </a:endParaRPr>
                    </a:p>
                  </a:txBody>
                  <a:tcPr marL="0" marR="0">
                    <a:lnL w="31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fr-LU" sz="1400" b="0" dirty="0">
                          <a:solidFill>
                            <a:schemeClr val="bg1"/>
                          </a:solidFill>
                        </a:rPr>
                        <a:t>SE</a:t>
                      </a:r>
                      <a:endParaRPr lang="en-LU" sz="1400" b="0" dirty="0">
                        <a:solidFill>
                          <a:schemeClr val="bg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fr-LU" sz="1400" b="0" dirty="0">
                          <a:solidFill>
                            <a:schemeClr val="bg1"/>
                          </a:solidFill>
                        </a:rPr>
                        <a:t>DK</a:t>
                      </a:r>
                      <a:endParaRPr lang="en-LU" sz="1400" b="0" dirty="0">
                        <a:solidFill>
                          <a:schemeClr val="bg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fr-LU" sz="1400" b="0" dirty="0">
                          <a:solidFill>
                            <a:schemeClr val="bg1"/>
                          </a:solidFill>
                        </a:rPr>
                        <a:t>FI</a:t>
                      </a:r>
                      <a:endParaRPr lang="en-LU" sz="1400" b="0" dirty="0">
                        <a:solidFill>
                          <a:schemeClr val="bg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fr-LU" sz="1400" b="0" dirty="0">
                          <a:solidFill>
                            <a:schemeClr val="bg1"/>
                          </a:solidFill>
                        </a:rPr>
                        <a:t>NO</a:t>
                      </a:r>
                      <a:endParaRPr lang="en-LU" sz="1400" b="0" dirty="0">
                        <a:solidFill>
                          <a:schemeClr val="bg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fr-LU" sz="1400" b="0" dirty="0">
                          <a:solidFill>
                            <a:schemeClr val="bg1"/>
                          </a:solidFill>
                        </a:rPr>
                        <a:t>NL</a:t>
                      </a:r>
                      <a:endParaRPr lang="en-LU" sz="1400" b="0" dirty="0">
                        <a:solidFill>
                          <a:schemeClr val="bg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fr-FR" sz="1400" b="0" dirty="0">
                          <a:solidFill>
                            <a:schemeClr val="bg1"/>
                          </a:solidFill>
                        </a:rPr>
                        <a:t>LU</a:t>
                      </a:r>
                      <a:endParaRPr lang="en-LU" sz="1400" b="0" dirty="0">
                        <a:solidFill>
                          <a:schemeClr val="bg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fr-LU" sz="1400" b="0" dirty="0">
                          <a:solidFill>
                            <a:schemeClr val="bg1"/>
                          </a:solidFill>
                        </a:rPr>
                        <a:t>IT</a:t>
                      </a:r>
                      <a:endParaRPr lang="en-LU" sz="1400" b="0" dirty="0">
                        <a:solidFill>
                          <a:schemeClr val="bg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fr-LU" sz="1400" b="0" dirty="0">
                          <a:solidFill>
                            <a:schemeClr val="bg1"/>
                          </a:solidFill>
                        </a:rPr>
                        <a:t>ES</a:t>
                      </a:r>
                      <a:endParaRPr lang="en-LU" sz="1400" b="0" dirty="0">
                        <a:solidFill>
                          <a:schemeClr val="bg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fr-LU" sz="1400" b="0" dirty="0">
                          <a:solidFill>
                            <a:schemeClr val="bg1"/>
                          </a:solidFill>
                        </a:rPr>
                        <a:t>PT</a:t>
                      </a:r>
                      <a:endParaRPr lang="en-LU" sz="1400" b="0" dirty="0">
                        <a:solidFill>
                          <a:schemeClr val="bg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fr-LU" sz="1400" b="0" dirty="0">
                          <a:solidFill>
                            <a:schemeClr val="bg1"/>
                          </a:solidFill>
                        </a:rPr>
                        <a:t>Andorre</a:t>
                      </a:r>
                      <a:endParaRPr lang="en-LU" sz="1400" b="0" dirty="0">
                        <a:solidFill>
                          <a:schemeClr val="bg1"/>
                        </a:solidFill>
                      </a:endParaRPr>
                    </a:p>
                  </a:txBody>
                  <a:tcPr marL="0" marR="0">
                    <a:lnL w="12700" cap="flat" cmpd="sng" algn="ctr">
                      <a:solidFill>
                        <a:schemeClr val="tx2"/>
                      </a:solidFill>
                      <a:prstDash val="solid"/>
                      <a:round/>
                      <a:headEnd type="none" w="med" len="med"/>
                      <a:tailEnd type="none" w="med" len="med"/>
                    </a:lnL>
                    <a:lnR w="12700" cmpd="sng">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961414644"/>
                  </a:ext>
                </a:extLst>
              </a:tr>
              <a:tr h="217928">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fr-FR" sz="1800" b="0" noProof="0" dirty="0">
                          <a:solidFill>
                            <a:schemeClr val="tx1"/>
                          </a:solidFill>
                          <a:latin typeface="Montserrat" pitchFamily="2" charset="77"/>
                        </a:rPr>
                        <a:t>Régime</a:t>
                      </a:r>
                    </a:p>
                  </a:txBody>
                  <a:tcPr>
                    <a:lnL w="12700" cmpd="sng">
                      <a:noFill/>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1043056" rtl="0" eaLnBrk="1" fontAlgn="auto" latinLnBrk="0" hangingPunct="1">
                        <a:lnSpc>
                          <a:spcPct val="100000"/>
                        </a:lnSpc>
                        <a:spcBef>
                          <a:spcPts val="100"/>
                        </a:spcBef>
                        <a:spcAft>
                          <a:spcPts val="100"/>
                        </a:spcAft>
                        <a:buClrTx/>
                        <a:buSzTx/>
                        <a:buFontTx/>
                        <a:buNone/>
                        <a:tabLst/>
                        <a:defRPr/>
                      </a:pPr>
                      <a:r>
                        <a:rPr lang="fr-FR" sz="1800" b="0" i="0" baseline="0" noProof="0" dirty="0">
                          <a:solidFill>
                            <a:schemeClr val="tx1"/>
                          </a:solidFill>
                          <a:latin typeface="Montserrat" pitchFamily="2" charset="77"/>
                          <a:cs typeface="Univers LT Std 45 Light"/>
                        </a:rPr>
                        <a:t>Commercialisation de FIA domiciliés dans l’UE / EEE gérés par des GFIA domiciliés dans l’UE / EEE auprès d’investisseurs professionnels sous passeport AIFMD</a:t>
                      </a:r>
                    </a:p>
                  </a:txBody>
                  <a:tcPr marL="36000" marR="36000" marT="36000" marB="36000">
                    <a:lnL w="31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LU" sz="1600" b="0" dirty="0">
                          <a:solidFill>
                            <a:schemeClr val="tx1"/>
                          </a:solidFill>
                        </a:rPr>
                        <a:t>P</a:t>
                      </a:r>
                      <a:r>
                        <a:rPr lang="en-GB" sz="1600" b="0" dirty="0">
                          <a:solidFill>
                            <a:schemeClr val="tx1"/>
                          </a:solidFill>
                        </a:rPr>
                        <a:t>l</a:t>
                      </a:r>
                      <a:r>
                        <a:rPr lang="en-LU" sz="1600" b="0" dirty="0">
                          <a:solidFill>
                            <a:schemeClr val="tx1"/>
                          </a:solidFill>
                        </a:rPr>
                        <a:t>acement privé (DPM, RTO, CGC)</a:t>
                      </a:r>
                    </a:p>
                  </a:txBody>
                  <a:tcPr marL="0" marR="0">
                    <a:lnL w="12700" cap="flat" cmpd="sng" algn="ctr">
                      <a:solidFill>
                        <a:schemeClr val="tx2"/>
                      </a:solidFill>
                      <a:prstDash val="solid"/>
                      <a:round/>
                      <a:headEnd type="none" w="med" len="med"/>
                      <a:tailEnd type="none" w="med" len="med"/>
                    </a:lnL>
                    <a:lnR w="12700" cmpd="sng">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6607663"/>
                  </a:ext>
                </a:extLst>
              </a:tr>
              <a:tr h="217928">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fr-FR" sz="1800" b="0" noProof="0" dirty="0">
                          <a:solidFill>
                            <a:schemeClr val="tx1"/>
                          </a:solidFill>
                          <a:latin typeface="Montserrat" pitchFamily="2" charset="77"/>
                        </a:rPr>
                        <a:t>Investisseurs</a:t>
                      </a:r>
                    </a:p>
                  </a:txBody>
                  <a:tcPr>
                    <a:lnL w="12700" cmpd="sng">
                      <a:noFill/>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1043056" rtl="0" eaLnBrk="1" fontAlgn="auto" latinLnBrk="0" hangingPunct="1">
                        <a:lnSpc>
                          <a:spcPct val="100000"/>
                        </a:lnSpc>
                        <a:spcBef>
                          <a:spcPts val="100"/>
                        </a:spcBef>
                        <a:spcAft>
                          <a:spcPts val="100"/>
                        </a:spcAft>
                        <a:buClrTx/>
                        <a:buSzTx/>
                        <a:buFontTx/>
                        <a:buNone/>
                        <a:tabLst/>
                        <a:defRPr/>
                      </a:pPr>
                      <a:r>
                        <a:rPr lang="fr-FR" sz="1800" b="0" i="0" baseline="0" noProof="0" dirty="0">
                          <a:solidFill>
                            <a:schemeClr val="tx1"/>
                          </a:solidFill>
                          <a:latin typeface="Montserrat" pitchFamily="2" charset="77"/>
                          <a:cs typeface="Univers LT Std 45 Light"/>
                        </a:rPr>
                        <a:t>Investisseurs professionnels (Annexe II de la Directive MIFID) et investisseurs semi-professionnels</a:t>
                      </a:r>
                    </a:p>
                  </a:txBody>
                  <a:tcPr marL="36000" marR="36000" marT="36000" marB="36000">
                    <a:lnL w="31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LU" sz="1600" b="0" dirty="0">
                          <a:solidFill>
                            <a:schemeClr val="tx1"/>
                          </a:solidFill>
                        </a:rPr>
                        <a:t>Qualifiés Institutionnels</a:t>
                      </a:r>
                    </a:p>
                  </a:txBody>
                  <a:tcPr marL="0" marR="0">
                    <a:lnL w="12700" cap="flat" cmpd="sng" algn="ctr">
                      <a:solidFill>
                        <a:schemeClr val="tx2"/>
                      </a:solidFill>
                      <a:prstDash val="solid"/>
                      <a:round/>
                      <a:headEnd type="none" w="med" len="med"/>
                      <a:tailEnd type="none" w="med" len="med"/>
                    </a:lnL>
                    <a:lnR w="12700" cmpd="sng">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65340572"/>
                  </a:ext>
                </a:extLst>
              </a:tr>
              <a:tr h="224754">
                <a:tc>
                  <a:txBody>
                    <a:bodyPr/>
                    <a:lstStyle/>
                    <a:p>
                      <a:pPr>
                        <a:spcAft>
                          <a:spcPts val="300"/>
                        </a:spcAft>
                      </a:pPr>
                      <a:r>
                        <a:rPr lang="fr-FR" sz="1800" b="0" noProof="0" dirty="0">
                          <a:solidFill>
                            <a:schemeClr val="tx1"/>
                          </a:solidFill>
                          <a:latin typeface="Montserrat" pitchFamily="2" charset="77"/>
                        </a:rPr>
                        <a:t>Produits</a:t>
                      </a:r>
                    </a:p>
                  </a:txBody>
                  <a:tcPr>
                    <a:lnL w="12700" cmpd="sng">
                      <a:noFill/>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spcAft>
                          <a:spcPts val="300"/>
                        </a:spcAft>
                      </a:pPr>
                      <a:r>
                        <a:rPr lang="fr-FR" sz="1800" b="0" i="0" kern="1200" baseline="0" noProof="0" dirty="0">
                          <a:solidFill>
                            <a:schemeClr val="tx1"/>
                          </a:solidFill>
                          <a:latin typeface="Montserrat" pitchFamily="2" charset="77"/>
                          <a:ea typeface="+mn-ea"/>
                          <a:cs typeface="Arial"/>
                        </a:rPr>
                        <a:t>FIA /EU/EEA</a:t>
                      </a:r>
                      <a:br>
                        <a:rPr lang="fr-FR" sz="1800" b="0" i="0" kern="1200" baseline="0" noProof="0" dirty="0">
                          <a:solidFill>
                            <a:schemeClr val="tx1"/>
                          </a:solidFill>
                          <a:latin typeface="Montserrat" pitchFamily="2" charset="77"/>
                          <a:ea typeface="+mn-ea"/>
                          <a:cs typeface="Arial"/>
                        </a:rPr>
                      </a:br>
                      <a:r>
                        <a:rPr lang="fr-FR" sz="1800" b="0" i="0" kern="1200" baseline="0" noProof="0" dirty="0">
                          <a:solidFill>
                            <a:schemeClr val="tx1"/>
                          </a:solidFill>
                          <a:latin typeface="Montserrat" pitchFamily="2" charset="77"/>
                          <a:ea typeface="+mn-ea"/>
                          <a:cs typeface="Arial"/>
                        </a:rPr>
                        <a:t>FIA /EU/EEA géré par un GFIA belge/EU/EEA</a:t>
                      </a:r>
                      <a:endParaRPr lang="fr-FR" sz="1800" b="0" i="0" kern="1200" baseline="0" noProof="0" dirty="0">
                        <a:solidFill>
                          <a:schemeClr val="tx1"/>
                        </a:solidFill>
                        <a:latin typeface="Montserrat" pitchFamily="2" charset="77"/>
                        <a:ea typeface="+mn-ea"/>
                      </a:endParaRPr>
                    </a:p>
                  </a:txBody>
                  <a:tcPr>
                    <a:lnL w="31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LU" sz="1600" b="0" dirty="0">
                          <a:solidFill>
                            <a:schemeClr val="tx1"/>
                          </a:solidFill>
                        </a:rPr>
                        <a:t>OPCVM</a:t>
                      </a:r>
                    </a:p>
                    <a:p>
                      <a:pPr algn="ctr"/>
                      <a:r>
                        <a:rPr lang="en-LU" sz="1600" b="0" dirty="0">
                          <a:solidFill>
                            <a:schemeClr val="tx1"/>
                          </a:solidFill>
                        </a:rPr>
                        <a:t>FIA</a:t>
                      </a:r>
                    </a:p>
                  </a:txBody>
                  <a:tcPr marL="0" marR="0">
                    <a:lnL w="12700" cap="flat" cmpd="sng" algn="ctr">
                      <a:solidFill>
                        <a:schemeClr val="tx2"/>
                      </a:solidFill>
                      <a:prstDash val="solid"/>
                      <a:round/>
                      <a:headEnd type="none" w="med" len="med"/>
                      <a:tailEnd type="none" w="med" len="med"/>
                    </a:lnL>
                    <a:lnR w="12700" cmpd="sng">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808710"/>
                  </a:ext>
                </a:extLst>
              </a:tr>
              <a:tr h="192001">
                <a:tc>
                  <a:txBody>
                    <a:bodyPr/>
                    <a:lstStyle/>
                    <a:p>
                      <a:pPr>
                        <a:spcAft>
                          <a:spcPts val="300"/>
                        </a:spcAft>
                      </a:pPr>
                      <a:r>
                        <a:rPr lang="fr-FR" sz="1800" b="0" noProof="0" dirty="0">
                          <a:solidFill>
                            <a:schemeClr val="tx1"/>
                          </a:solidFill>
                          <a:latin typeface="Montserrat" pitchFamily="2" charset="77"/>
                        </a:rPr>
                        <a:t>Marketing</a:t>
                      </a:r>
                    </a:p>
                  </a:txBody>
                  <a:tcPr>
                    <a:lnL w="12700" cmpd="sng">
                      <a:noFill/>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fr-FR" sz="1800" b="0" noProof="0" dirty="0">
                          <a:solidFill>
                            <a:schemeClr val="tx1"/>
                          </a:solidFill>
                          <a:latin typeface="Montserrat" pitchFamily="2" charset="77"/>
                        </a:rPr>
                        <a:t>Direct, Indirect</a:t>
                      </a:r>
                    </a:p>
                  </a:txBody>
                  <a:tcPr>
                    <a:lnL w="31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LU" sz="1600" b="0" dirty="0">
                          <a:solidFill>
                            <a:schemeClr val="tx1"/>
                          </a:solidFill>
                        </a:rPr>
                        <a:t>Direct</a:t>
                      </a:r>
                    </a:p>
                  </a:txBody>
                  <a:tcPr marL="0" marR="0">
                    <a:lnL w="12700" cap="flat" cmpd="sng" algn="ctr">
                      <a:solidFill>
                        <a:schemeClr val="tx2"/>
                      </a:solidFill>
                      <a:prstDash val="solid"/>
                      <a:round/>
                      <a:headEnd type="none" w="med" len="med"/>
                      <a:tailEnd type="none" w="med" len="med"/>
                    </a:lnL>
                    <a:lnR w="12700" cmpd="sng">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55347966"/>
                  </a:ext>
                </a:extLst>
              </a:tr>
              <a:tr h="192001">
                <a:tc>
                  <a:txBody>
                    <a:bodyPr/>
                    <a:lstStyle/>
                    <a:p>
                      <a:pPr>
                        <a:spcAft>
                          <a:spcPts val="300"/>
                        </a:spcAft>
                      </a:pPr>
                      <a:r>
                        <a:rPr lang="fr-FR" sz="1800" b="0" noProof="0" dirty="0">
                          <a:solidFill>
                            <a:schemeClr val="tx1"/>
                          </a:solidFill>
                          <a:latin typeface="Montserrat" pitchFamily="2" charset="77"/>
                        </a:rPr>
                        <a:t>Agent local</a:t>
                      </a:r>
                    </a:p>
                  </a:txBody>
                  <a:tcPr>
                    <a:lnL w="12700" cmpd="sng">
                      <a:noFill/>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spcAft>
                          <a:spcPts val="300"/>
                        </a:spcAft>
                      </a:pPr>
                      <a:r>
                        <a:rPr lang="fr-FR" sz="1800" b="0" kern="1200" noProof="0" dirty="0">
                          <a:solidFill>
                            <a:schemeClr val="tx1"/>
                          </a:solidFill>
                          <a:latin typeface="Montserrat" pitchFamily="2" charset="77"/>
                          <a:ea typeface="+mn-ea"/>
                          <a:cs typeface="+mn-cs"/>
                        </a:rPr>
                        <a:t>- -</a:t>
                      </a:r>
                    </a:p>
                  </a:txBody>
                  <a:tcPr>
                    <a:lnL w="31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LU" sz="1600" b="0" dirty="0">
                          <a:solidFill>
                            <a:schemeClr val="tx1"/>
                          </a:solidFill>
                        </a:rPr>
                        <a:t>- -</a:t>
                      </a:r>
                    </a:p>
                  </a:txBody>
                  <a:tcPr marL="0" marR="0">
                    <a:lnL w="12700" cap="flat" cmpd="sng" algn="ctr">
                      <a:solidFill>
                        <a:schemeClr val="tx2"/>
                      </a:solidFill>
                      <a:prstDash val="solid"/>
                      <a:round/>
                      <a:headEnd type="none" w="med" len="med"/>
                      <a:tailEnd type="none" w="med" len="med"/>
                    </a:lnL>
                    <a:lnR w="12700" cmpd="sng">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19347594"/>
                  </a:ext>
                </a:extLst>
              </a:tr>
              <a:tr h="285839">
                <a:tc>
                  <a:txBody>
                    <a:bodyPr/>
                    <a:lstStyle/>
                    <a:p>
                      <a:pPr>
                        <a:spcAft>
                          <a:spcPts val="300"/>
                        </a:spcAft>
                      </a:pPr>
                      <a:r>
                        <a:rPr lang="fr-FR" sz="1800" b="0" noProof="0" dirty="0">
                          <a:solidFill>
                            <a:schemeClr val="tx1"/>
                          </a:solidFill>
                          <a:latin typeface="Montserrat" pitchFamily="2" charset="77"/>
                        </a:rPr>
                        <a:t>Documentation</a:t>
                      </a:r>
                    </a:p>
                  </a:txBody>
                  <a:tcPr>
                    <a:lnL w="12700" cmpd="sng">
                      <a:noFill/>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043056" rtl="0" eaLnBrk="1" fontAlgn="auto" latinLnBrk="0" hangingPunct="1">
                        <a:lnSpc>
                          <a:spcPct val="100000"/>
                        </a:lnSpc>
                        <a:spcBef>
                          <a:spcPts val="100"/>
                        </a:spcBef>
                        <a:spcAft>
                          <a:spcPts val="300"/>
                        </a:spcAft>
                        <a:buClr>
                          <a:schemeClr val="tx2"/>
                        </a:buClr>
                        <a:buSzPct val="150000"/>
                        <a:buFont typeface="System Font Regular"/>
                        <a:buNone/>
                        <a:tabLst/>
                        <a:defRPr/>
                      </a:pPr>
                      <a:r>
                        <a:rPr lang="fr-FR" sz="1800" b="0" i="0" kern="1200" noProof="0" dirty="0">
                          <a:solidFill>
                            <a:schemeClr val="tx1"/>
                          </a:solidFill>
                          <a:latin typeface="Montserrat" pitchFamily="2" charset="77"/>
                          <a:ea typeface="+mn-ea"/>
                          <a:cs typeface="Arial"/>
                        </a:rPr>
                        <a:t>Protocol de placement privé / prospectus, Rapports (semi-) annuels, information régulière/périodique</a:t>
                      </a:r>
                    </a:p>
                  </a:txBody>
                  <a:tcPr>
                    <a:lnL w="31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LU" sz="1600" b="0" dirty="0">
                          <a:solidFill>
                            <a:schemeClr val="tx1"/>
                          </a:solidFill>
                        </a:rPr>
                        <a:t>Similaire UE</a:t>
                      </a:r>
                    </a:p>
                  </a:txBody>
                  <a:tcPr marL="0" marR="0">
                    <a:lnL w="12700" cap="flat" cmpd="sng" algn="ctr">
                      <a:solidFill>
                        <a:schemeClr val="tx2"/>
                      </a:solidFill>
                      <a:prstDash val="solid"/>
                      <a:round/>
                      <a:headEnd type="none" w="med" len="med"/>
                      <a:tailEnd type="none" w="med" len="med"/>
                    </a:lnL>
                    <a:lnR w="12700" cmpd="sng">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38287461"/>
                  </a:ext>
                </a:extLst>
              </a:tr>
              <a:tr h="192001">
                <a:tc>
                  <a:txBody>
                    <a:bodyPr/>
                    <a:lstStyle/>
                    <a:p>
                      <a:pPr marL="0" algn="l" defTabSz="914400" rtl="0" eaLnBrk="1" latinLnBrk="0" hangingPunct="1">
                        <a:spcAft>
                          <a:spcPts val="300"/>
                        </a:spcAft>
                      </a:pPr>
                      <a:r>
                        <a:rPr lang="fr-FR" sz="1800" b="0" kern="1200" noProof="0" dirty="0">
                          <a:solidFill>
                            <a:schemeClr val="tx1"/>
                          </a:solidFill>
                          <a:latin typeface="Montserrat" pitchFamily="2" charset="77"/>
                          <a:ea typeface="+mn-ea"/>
                          <a:cs typeface="+mn-cs"/>
                        </a:rPr>
                        <a:t>Langue</a:t>
                      </a:r>
                    </a:p>
                  </a:txBody>
                  <a:tcPr>
                    <a:lnL w="12700" cmpd="sng">
                      <a:noFill/>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fr-FR" sz="1800" b="0" noProof="0" dirty="0">
                          <a:solidFill>
                            <a:schemeClr val="tx1"/>
                          </a:solidFill>
                          <a:latin typeface="Montserrat" pitchFamily="2" charset="77"/>
                        </a:rPr>
                        <a:t>Français ou flamand (ou allemand) ou anglais </a:t>
                      </a:r>
                      <a:endParaRPr lang="en-LU" sz="1800" b="0" dirty="0">
                        <a:solidFill>
                          <a:schemeClr val="tx1"/>
                        </a:solidFill>
                      </a:endParaRPr>
                    </a:p>
                  </a:txBody>
                  <a:tcPr marR="36000">
                    <a:lnL w="31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300"/>
                        </a:spcAft>
                      </a:pPr>
                      <a:endParaRPr lang="en-LU" sz="1200" b="0" kern="1200" dirty="0">
                        <a:solidFill>
                          <a:schemeClr val="tx1"/>
                        </a:solidFill>
                        <a:latin typeface="Montserrat" pitchFamily="2" charset="77"/>
                        <a:ea typeface="+mn-ea"/>
                        <a:cs typeface="+mn-cs"/>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300"/>
                        </a:spcAft>
                      </a:pPr>
                      <a:endParaRPr lang="en-LU" sz="1200" b="0" kern="1200" dirty="0">
                        <a:solidFill>
                          <a:schemeClr val="tx1"/>
                        </a:solidFill>
                        <a:latin typeface="Montserrat" pitchFamily="2" charset="77"/>
                        <a:ea typeface="+mn-ea"/>
                        <a:cs typeface="+mn-cs"/>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300"/>
                        </a:spcAft>
                      </a:pPr>
                      <a:endParaRPr lang="en-LU" sz="1200" b="0" kern="1200" dirty="0">
                        <a:solidFill>
                          <a:schemeClr val="tx1"/>
                        </a:solidFill>
                        <a:latin typeface="Montserrat" pitchFamily="2" charset="77"/>
                        <a:ea typeface="+mn-ea"/>
                        <a:cs typeface="+mn-cs"/>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300"/>
                        </a:spcAft>
                      </a:pPr>
                      <a:endParaRPr lang="en-LU" sz="1200" b="0" kern="1200" dirty="0">
                        <a:solidFill>
                          <a:schemeClr val="tx1"/>
                        </a:solidFill>
                        <a:latin typeface="Montserrat" pitchFamily="2" charset="77"/>
                        <a:ea typeface="+mn-ea"/>
                        <a:cs typeface="+mn-cs"/>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300"/>
                        </a:spcAft>
                      </a:pPr>
                      <a:endParaRPr lang="en-LU" sz="1200" b="0" kern="1200" dirty="0">
                        <a:solidFill>
                          <a:schemeClr val="tx1"/>
                        </a:solidFill>
                        <a:latin typeface="Montserrat" pitchFamily="2" charset="77"/>
                        <a:ea typeface="+mn-ea"/>
                        <a:cs typeface="+mn-cs"/>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300"/>
                        </a:spcAft>
                      </a:pPr>
                      <a:endParaRPr lang="en-LU" sz="1200" b="0" kern="1200" dirty="0">
                        <a:solidFill>
                          <a:schemeClr val="tx1"/>
                        </a:solidFill>
                        <a:latin typeface="Montserrat" pitchFamily="2" charset="77"/>
                        <a:ea typeface="+mn-ea"/>
                        <a:cs typeface="+mn-cs"/>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300"/>
                        </a:spcAft>
                      </a:pPr>
                      <a:endParaRPr lang="en-LU" sz="1200" b="0" kern="1200" dirty="0">
                        <a:solidFill>
                          <a:schemeClr val="tx1"/>
                        </a:solidFill>
                        <a:latin typeface="Montserrat" pitchFamily="2" charset="77"/>
                        <a:ea typeface="+mn-ea"/>
                        <a:cs typeface="+mn-cs"/>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300"/>
                        </a:spcAft>
                      </a:pPr>
                      <a:endParaRPr lang="en-LU" sz="1200" b="0" kern="1200" dirty="0">
                        <a:solidFill>
                          <a:schemeClr val="tx1"/>
                        </a:solidFill>
                        <a:latin typeface="Montserrat" pitchFamily="2" charset="77"/>
                        <a:ea typeface="+mn-ea"/>
                        <a:cs typeface="+mn-cs"/>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300"/>
                        </a:spcAft>
                      </a:pPr>
                      <a:endParaRPr lang="en-LU" sz="1200" b="0" kern="1200" dirty="0">
                        <a:solidFill>
                          <a:schemeClr val="tx1"/>
                        </a:solidFill>
                        <a:latin typeface="Montserrat" pitchFamily="2" charset="77"/>
                        <a:ea typeface="+mn-ea"/>
                        <a:cs typeface="+mn-cs"/>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spcAft>
                          <a:spcPts val="300"/>
                        </a:spcAft>
                      </a:pPr>
                      <a:r>
                        <a:rPr lang="en-LU" sz="1600" b="0" kern="1200" dirty="0">
                          <a:solidFill>
                            <a:schemeClr val="tx1"/>
                          </a:solidFill>
                          <a:latin typeface="Montserrat" pitchFamily="2" charset="77"/>
                          <a:ea typeface="+mn-ea"/>
                          <a:cs typeface="+mn-cs"/>
                        </a:rPr>
                        <a:t>- -</a:t>
                      </a:r>
                    </a:p>
                  </a:txBody>
                  <a:tcPr marL="0" marR="0">
                    <a:lnL w="12700" cap="flat" cmpd="sng" algn="ctr">
                      <a:solidFill>
                        <a:schemeClr val="tx2"/>
                      </a:solidFill>
                      <a:prstDash val="solid"/>
                      <a:round/>
                      <a:headEnd type="none" w="med" len="med"/>
                      <a:tailEnd type="none" w="med" len="med"/>
                    </a:lnL>
                    <a:lnR w="12700" cmpd="sng">
                      <a:noFill/>
                    </a:lnR>
                    <a:lnT w="317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7837988"/>
                  </a:ext>
                </a:extLst>
              </a:tr>
              <a:tr h="238132">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fr-FR" sz="1800" b="0" kern="1200" noProof="0" dirty="0">
                          <a:solidFill>
                            <a:schemeClr val="tx1"/>
                          </a:solidFill>
                          <a:latin typeface="Montserrat" pitchFamily="2" charset="77"/>
                          <a:ea typeface="+mn-ea"/>
                          <a:cs typeface="+mn-cs"/>
                        </a:rPr>
                        <a:t>Autorisation</a:t>
                      </a:r>
                    </a:p>
                    <a:p>
                      <a:pPr marL="0" algn="l" defTabSz="914400" rtl="0" eaLnBrk="1" latinLnBrk="0" hangingPunct="1">
                        <a:spcAft>
                          <a:spcPts val="300"/>
                        </a:spcAft>
                      </a:pPr>
                      <a:endParaRPr lang="fr-FR" sz="1800" b="0" kern="1200" noProof="0" dirty="0">
                        <a:solidFill>
                          <a:schemeClr val="tx1"/>
                        </a:solidFill>
                        <a:latin typeface="Montserrat" pitchFamily="2" charset="77"/>
                        <a:ea typeface="+mn-ea"/>
                        <a:cs typeface="+mn-cs"/>
                      </a:endParaRPr>
                    </a:p>
                  </a:txBody>
                  <a:tcPr>
                    <a:lnL w="12700" cmpd="sng">
                      <a:noFill/>
                    </a:lnL>
                    <a:lnR w="3175"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043056" rtl="0" eaLnBrk="1" fontAlgn="auto" latinLnBrk="0" hangingPunct="1">
                        <a:lnSpc>
                          <a:spcPts val="1000"/>
                        </a:lnSpc>
                        <a:spcBef>
                          <a:spcPts val="100"/>
                        </a:spcBef>
                        <a:spcAft>
                          <a:spcPts val="100"/>
                        </a:spcAft>
                        <a:buClrTx/>
                        <a:buSzTx/>
                        <a:buFontTx/>
                        <a:buNone/>
                        <a:tabLst/>
                        <a:defRPr/>
                      </a:pPr>
                      <a:r>
                        <a:rPr lang="fr-FR" sz="1800" b="0" i="0" u="none" kern="1200" baseline="0" dirty="0">
                          <a:solidFill>
                            <a:schemeClr val="tx1"/>
                          </a:solidFill>
                          <a:latin typeface="Montserrat" pitchFamily="2" charset="77"/>
                          <a:ea typeface="+mn-ea"/>
                          <a:cs typeface="Univers LT Std 45 Light"/>
                        </a:rPr>
                        <a:t>Notification </a:t>
                      </a:r>
                      <a:r>
                        <a:rPr lang="fr-FR" sz="1800" b="0" i="0" u="none" kern="1200" dirty="0">
                          <a:solidFill>
                            <a:schemeClr val="tx1"/>
                          </a:solidFill>
                          <a:latin typeface="Montserrat" pitchFamily="2" charset="77"/>
                          <a:ea typeface="+mn-ea"/>
                          <a:cs typeface="Univers LT Std 45 Light"/>
                        </a:rPr>
                        <a:t>simplifiée</a:t>
                      </a:r>
                      <a:r>
                        <a:rPr lang="fr-FR" sz="1800" b="0" i="0" u="none" kern="1200" baseline="0" dirty="0">
                          <a:solidFill>
                            <a:schemeClr val="tx1"/>
                          </a:solidFill>
                          <a:latin typeface="Montserrat" pitchFamily="2" charset="77"/>
                          <a:ea typeface="+mn-ea"/>
                          <a:cs typeface="Univers LT Std 45 Light"/>
                        </a:rPr>
                        <a:t> FIA</a:t>
                      </a:r>
                      <a:endParaRPr lang="fr-FR" sz="1800" b="0" i="0" u="none" kern="1200" dirty="0">
                        <a:solidFill>
                          <a:schemeClr val="tx1"/>
                        </a:solidFill>
                        <a:latin typeface="Montserrat" pitchFamily="2" charset="77"/>
                        <a:ea typeface="+mn-ea"/>
                        <a:cs typeface="Univers LT Std 45 Light"/>
                      </a:endParaRPr>
                    </a:p>
                  </a:txBody>
                  <a:tcPr marL="36000" marR="36000" marT="36000" marB="36000" anchor="ctr">
                    <a:lnL w="31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300"/>
                        </a:spcAft>
                      </a:pPr>
                      <a:endParaRPr lang="en-LU" sz="1200" b="0" kern="1200" dirty="0">
                        <a:solidFill>
                          <a:schemeClr val="tx1"/>
                        </a:solidFill>
                        <a:latin typeface="Montserrat" pitchFamily="2" charset="77"/>
                        <a:ea typeface="+mn-ea"/>
                        <a:cs typeface="+mn-cs"/>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300"/>
                        </a:spcAft>
                      </a:pPr>
                      <a:endParaRPr lang="en-LU" sz="1200" b="0" kern="1200" dirty="0">
                        <a:solidFill>
                          <a:schemeClr val="tx1"/>
                        </a:solidFill>
                        <a:latin typeface="Montserrat" pitchFamily="2" charset="77"/>
                        <a:ea typeface="+mn-ea"/>
                        <a:cs typeface="+mn-cs"/>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300"/>
                        </a:spcAft>
                      </a:pPr>
                      <a:endParaRPr lang="en-LU" sz="1200" b="0" kern="1200" dirty="0">
                        <a:solidFill>
                          <a:schemeClr val="tx1"/>
                        </a:solidFill>
                        <a:latin typeface="Montserrat" pitchFamily="2" charset="77"/>
                        <a:ea typeface="+mn-ea"/>
                        <a:cs typeface="+mn-cs"/>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300"/>
                        </a:spcAft>
                      </a:pPr>
                      <a:endParaRPr lang="en-LU" sz="1200" b="0" kern="1200" dirty="0">
                        <a:solidFill>
                          <a:schemeClr val="tx1"/>
                        </a:solidFill>
                        <a:latin typeface="Montserrat" pitchFamily="2" charset="77"/>
                        <a:ea typeface="+mn-ea"/>
                        <a:cs typeface="+mn-cs"/>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300"/>
                        </a:spcAft>
                      </a:pPr>
                      <a:endParaRPr lang="en-LU" sz="1200" b="0" kern="1200" dirty="0">
                        <a:solidFill>
                          <a:schemeClr val="tx1"/>
                        </a:solidFill>
                        <a:latin typeface="Montserrat" pitchFamily="2" charset="77"/>
                        <a:ea typeface="+mn-ea"/>
                        <a:cs typeface="+mn-cs"/>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300"/>
                        </a:spcAft>
                      </a:pPr>
                      <a:endParaRPr lang="en-LU" sz="1200" b="0" kern="1200" dirty="0">
                        <a:solidFill>
                          <a:schemeClr val="tx1"/>
                        </a:solidFill>
                        <a:latin typeface="Montserrat" pitchFamily="2" charset="77"/>
                        <a:ea typeface="+mn-ea"/>
                        <a:cs typeface="+mn-cs"/>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300"/>
                        </a:spcAft>
                      </a:pPr>
                      <a:endParaRPr lang="en-LU" sz="1200" b="0" kern="1200" dirty="0">
                        <a:solidFill>
                          <a:schemeClr val="tx1"/>
                        </a:solidFill>
                        <a:latin typeface="Montserrat" pitchFamily="2" charset="77"/>
                        <a:ea typeface="+mn-ea"/>
                        <a:cs typeface="+mn-cs"/>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300"/>
                        </a:spcAft>
                      </a:pPr>
                      <a:endParaRPr lang="en-LU" sz="1200" b="0" kern="1200" dirty="0">
                        <a:solidFill>
                          <a:schemeClr val="tx1"/>
                        </a:solidFill>
                        <a:latin typeface="Montserrat" pitchFamily="2" charset="77"/>
                        <a:ea typeface="+mn-ea"/>
                        <a:cs typeface="+mn-cs"/>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300"/>
                        </a:spcAft>
                      </a:pPr>
                      <a:endParaRPr lang="en-LU" sz="1200" b="0" kern="1200" dirty="0">
                        <a:solidFill>
                          <a:schemeClr val="tx1"/>
                        </a:solidFill>
                        <a:latin typeface="Montserrat" pitchFamily="2" charset="77"/>
                        <a:ea typeface="+mn-ea"/>
                        <a:cs typeface="+mn-cs"/>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spcAft>
                          <a:spcPts val="300"/>
                        </a:spcAft>
                      </a:pPr>
                      <a:r>
                        <a:rPr lang="en-LU" sz="1600" b="0" kern="1200" dirty="0">
                          <a:solidFill>
                            <a:schemeClr val="tx1"/>
                          </a:solidFill>
                          <a:latin typeface="Montserrat" pitchFamily="2" charset="77"/>
                          <a:ea typeface="+mn-ea"/>
                          <a:cs typeface="+mn-cs"/>
                        </a:rPr>
                        <a:t>- -</a:t>
                      </a:r>
                    </a:p>
                  </a:txBody>
                  <a:tcPr marL="0" marR="0">
                    <a:lnL w="12700" cap="flat" cmpd="sng" algn="ctr">
                      <a:solidFill>
                        <a:schemeClr val="tx2"/>
                      </a:solidFill>
                      <a:prstDash val="solid"/>
                      <a:round/>
                      <a:headEnd type="none" w="med" len="med"/>
                      <a:tailEnd type="none" w="med" len="med"/>
                    </a:lnL>
                    <a:lnR w="12700" cmpd="sng">
                      <a:noFill/>
                    </a:lnR>
                    <a:lnT w="63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3121619"/>
                  </a:ext>
                </a:extLst>
              </a:tr>
              <a:tr h="192001">
                <a:tc>
                  <a:txBody>
                    <a:bodyPr/>
                    <a:lstStyle/>
                    <a:p>
                      <a:pPr>
                        <a:spcAft>
                          <a:spcPts val="300"/>
                        </a:spcAft>
                      </a:pPr>
                      <a:r>
                        <a:rPr lang="fr-FR" sz="1800" b="0" noProof="0" dirty="0">
                          <a:solidFill>
                            <a:schemeClr val="tx1"/>
                          </a:solidFill>
                          <a:latin typeface="Montserrat" pitchFamily="2" charset="77"/>
                        </a:rPr>
                        <a:t>Couts (DMCI)</a:t>
                      </a:r>
                    </a:p>
                  </a:txBody>
                  <a:tcPr>
                    <a:lnL w="12700" cmpd="sng">
                      <a:noFill/>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043056" rtl="0" eaLnBrk="1" fontAlgn="auto" latinLnBrk="0" hangingPunct="1">
                        <a:lnSpc>
                          <a:spcPct val="100000"/>
                        </a:lnSpc>
                        <a:spcBef>
                          <a:spcPts val="0"/>
                        </a:spcBef>
                        <a:spcAft>
                          <a:spcPts val="300"/>
                        </a:spcAft>
                        <a:buClr>
                          <a:srgbClr val="2E3C8F"/>
                        </a:buClr>
                        <a:buSzPct val="75000"/>
                        <a:buFont typeface="Lucida Grande"/>
                        <a:buNone/>
                        <a:tabLst/>
                        <a:defRPr/>
                      </a:pPr>
                      <a:r>
                        <a:rPr lang="fr-FR" sz="1800" b="0" i="0" kern="1200" cap="none" baseline="0" noProof="0" dirty="0">
                          <a:solidFill>
                            <a:schemeClr val="tx1"/>
                          </a:solidFill>
                          <a:latin typeface="Montserrat" pitchFamily="2" charset="77"/>
                          <a:ea typeface="+mn-ea"/>
                          <a:cs typeface="Univers LT Std 45 Light"/>
                        </a:rPr>
                        <a:t>Faible</a:t>
                      </a:r>
                    </a:p>
                  </a:txBody>
                  <a:tcPr marL="72000" marR="72000" marT="36000" marB="18000">
                    <a:lnL w="31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LU" sz="1600" b="0" dirty="0">
                          <a:solidFill>
                            <a:schemeClr val="tx1"/>
                          </a:solidFill>
                        </a:rPr>
                        <a:t>Faible</a:t>
                      </a:r>
                    </a:p>
                  </a:txBody>
                  <a:tcPr marL="0" marR="0">
                    <a:lnL w="12700" cap="flat" cmpd="sng" algn="ctr">
                      <a:solidFill>
                        <a:schemeClr val="tx2"/>
                      </a:solidFill>
                      <a:prstDash val="solid"/>
                      <a:round/>
                      <a:headEnd type="none" w="med" len="med"/>
                      <a:tailEnd type="none" w="med" len="med"/>
                    </a:lnL>
                    <a:lnR w="12700" cmpd="sng">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61366767"/>
                  </a:ext>
                </a:extLst>
              </a:tr>
            </a:tbl>
          </a:graphicData>
        </a:graphic>
      </p:graphicFrame>
      <p:sp>
        <p:nvSpPr>
          <p:cNvPr id="4" name="Espace réservé du pied de page 3">
            <a:extLst>
              <a:ext uri="{FF2B5EF4-FFF2-40B4-BE49-F238E27FC236}">
                <a16:creationId xmlns:a16="http://schemas.microsoft.com/office/drawing/2014/main" id="{B1B77B61-BE6E-1CF7-C9E2-7EA2E5ABB51D}"/>
              </a:ext>
            </a:extLst>
          </p:cNvPr>
          <p:cNvSpPr>
            <a:spLocks noGrp="1"/>
          </p:cNvSpPr>
          <p:nvPr>
            <p:ph type="ftr" sz="quarter" idx="11"/>
          </p:nvPr>
        </p:nvSpPr>
        <p:spPr>
          <a:xfrm>
            <a:off x="8675689" y="9088998"/>
            <a:ext cx="7388674" cy="215444"/>
          </a:xfrm>
        </p:spPr>
        <p:txBody>
          <a:bodyPr/>
          <a:lstStyle/>
          <a:p>
            <a:r>
              <a:rPr lang="fr-FR" dirty="0"/>
              <a:t>SYNTHESE 2024 - Janvier 2025</a:t>
            </a:r>
          </a:p>
        </p:txBody>
      </p:sp>
    </p:spTree>
    <p:extLst>
      <p:ext uri="{BB962C8B-B14F-4D97-AF65-F5344CB8AC3E}">
        <p14:creationId xmlns:p14="http://schemas.microsoft.com/office/powerpoint/2010/main" val="179881160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ED562A1-38BA-AC70-D479-B21B2DF1909C}"/>
              </a:ext>
            </a:extLst>
          </p:cNvPr>
          <p:cNvSpPr>
            <a:spLocks noGrp="1"/>
          </p:cNvSpPr>
          <p:nvPr>
            <p:ph type="title"/>
          </p:nvPr>
        </p:nvSpPr>
        <p:spPr/>
        <p:txBody>
          <a:bodyPr/>
          <a:lstStyle/>
          <a:p>
            <a:r>
              <a:rPr lang="fr-FR" dirty="0"/>
              <a:t>Approches des marchés</a:t>
            </a:r>
          </a:p>
        </p:txBody>
      </p:sp>
      <p:sp>
        <p:nvSpPr>
          <p:cNvPr id="5" name="Espace réservé du numéro de diapositive 4">
            <a:extLst>
              <a:ext uri="{FF2B5EF4-FFF2-40B4-BE49-F238E27FC236}">
                <a16:creationId xmlns:a16="http://schemas.microsoft.com/office/drawing/2014/main" id="{08C053FA-3FAF-AADA-A19A-CE3E20ABD120}"/>
              </a:ext>
            </a:extLst>
          </p:cNvPr>
          <p:cNvSpPr>
            <a:spLocks noGrp="1"/>
          </p:cNvSpPr>
          <p:nvPr>
            <p:ph type="sldNum" sz="quarter" idx="12"/>
          </p:nvPr>
        </p:nvSpPr>
        <p:spPr/>
        <p:txBody>
          <a:bodyPr/>
          <a:lstStyle/>
          <a:p>
            <a:fld id="{D6CAF8E8-172B-4E70-9325-BA460E9DD579}" type="slidenum">
              <a:rPr lang="fr-FR" smtClean="0"/>
              <a:t>15</a:t>
            </a:fld>
            <a:endParaRPr lang="fr-FR"/>
          </a:p>
        </p:txBody>
      </p:sp>
      <p:sp>
        <p:nvSpPr>
          <p:cNvPr id="28" name="Titre 1">
            <a:extLst>
              <a:ext uri="{FF2B5EF4-FFF2-40B4-BE49-F238E27FC236}">
                <a16:creationId xmlns:a16="http://schemas.microsoft.com/office/drawing/2014/main" id="{69DF5DC2-2064-211C-4889-3686E8982B9B}"/>
              </a:ext>
            </a:extLst>
          </p:cNvPr>
          <p:cNvSpPr txBox="1">
            <a:spLocks/>
          </p:cNvSpPr>
          <p:nvPr/>
        </p:nvSpPr>
        <p:spPr>
          <a:xfrm>
            <a:off x="529062" y="1654260"/>
            <a:ext cx="16293246" cy="430887"/>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sz="3000" b="1" kern="1200" cap="all" baseline="0">
                <a:solidFill>
                  <a:srgbClr val="8AA0CA"/>
                </a:solidFill>
                <a:latin typeface="+mj-lt"/>
                <a:ea typeface="+mj-ea"/>
                <a:cs typeface="+mj-cs"/>
              </a:defRPr>
            </a:lvl1pPr>
          </a:lstStyle>
          <a:p>
            <a:pPr algn="ctr"/>
            <a:r>
              <a:rPr lang="fr-FR" sz="2800" b="0" dirty="0"/>
              <a:t>Commercialisation de Fia aux clients de détail (</a:t>
            </a:r>
            <a:r>
              <a:rPr lang="fr-FR" sz="2800" b="0" dirty="0" err="1"/>
              <a:t>retail</a:t>
            </a:r>
            <a:r>
              <a:rPr lang="fr-FR" sz="2800" b="0" dirty="0"/>
              <a:t>)</a:t>
            </a:r>
          </a:p>
        </p:txBody>
      </p:sp>
      <p:cxnSp>
        <p:nvCxnSpPr>
          <p:cNvPr id="29" name="Connecteur droit 28">
            <a:extLst>
              <a:ext uri="{FF2B5EF4-FFF2-40B4-BE49-F238E27FC236}">
                <a16:creationId xmlns:a16="http://schemas.microsoft.com/office/drawing/2014/main" id="{87B957F3-255C-C47D-605F-29B67A7557E3}"/>
              </a:ext>
            </a:extLst>
          </p:cNvPr>
          <p:cNvCxnSpPr>
            <a:cxnSpLocks/>
          </p:cNvCxnSpPr>
          <p:nvPr/>
        </p:nvCxnSpPr>
        <p:spPr>
          <a:xfrm>
            <a:off x="529062" y="2162637"/>
            <a:ext cx="16293244"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7" name="Table 10">
            <a:extLst>
              <a:ext uri="{FF2B5EF4-FFF2-40B4-BE49-F238E27FC236}">
                <a16:creationId xmlns:a16="http://schemas.microsoft.com/office/drawing/2014/main" id="{1F80D8A1-C4E2-522C-88C3-F57BE34BB739}"/>
              </a:ext>
            </a:extLst>
          </p:cNvPr>
          <p:cNvGraphicFramePr>
            <a:graphicFrameLocks noGrp="1"/>
          </p:cNvGraphicFramePr>
          <p:nvPr/>
        </p:nvGraphicFramePr>
        <p:xfrm>
          <a:off x="529054" y="2375765"/>
          <a:ext cx="16293244" cy="5798340"/>
        </p:xfrm>
        <a:graphic>
          <a:graphicData uri="http://schemas.openxmlformats.org/drawingml/2006/table">
            <a:tbl>
              <a:tblPr firstRow="1" bandRow="1">
                <a:tableStyleId>{5C22544A-7EE6-4342-B048-85BDC9FD1C3A}</a:tableStyleId>
              </a:tblPr>
              <a:tblGrid>
                <a:gridCol w="2276522">
                  <a:extLst>
                    <a:ext uri="{9D8B030D-6E8A-4147-A177-3AD203B41FA5}">
                      <a16:colId xmlns:a16="http://schemas.microsoft.com/office/drawing/2014/main" val="1492023408"/>
                    </a:ext>
                  </a:extLst>
                </a:gridCol>
                <a:gridCol w="9017880">
                  <a:extLst>
                    <a:ext uri="{9D8B030D-6E8A-4147-A177-3AD203B41FA5}">
                      <a16:colId xmlns:a16="http://schemas.microsoft.com/office/drawing/2014/main" val="2397097211"/>
                    </a:ext>
                  </a:extLst>
                </a:gridCol>
                <a:gridCol w="348167">
                  <a:extLst>
                    <a:ext uri="{9D8B030D-6E8A-4147-A177-3AD203B41FA5}">
                      <a16:colId xmlns:a16="http://schemas.microsoft.com/office/drawing/2014/main" val="1956218724"/>
                    </a:ext>
                  </a:extLst>
                </a:gridCol>
                <a:gridCol w="348167">
                  <a:extLst>
                    <a:ext uri="{9D8B030D-6E8A-4147-A177-3AD203B41FA5}">
                      <a16:colId xmlns:a16="http://schemas.microsoft.com/office/drawing/2014/main" val="2995534234"/>
                    </a:ext>
                  </a:extLst>
                </a:gridCol>
                <a:gridCol w="348167">
                  <a:extLst>
                    <a:ext uri="{9D8B030D-6E8A-4147-A177-3AD203B41FA5}">
                      <a16:colId xmlns:a16="http://schemas.microsoft.com/office/drawing/2014/main" val="3759300625"/>
                    </a:ext>
                  </a:extLst>
                </a:gridCol>
                <a:gridCol w="348167">
                  <a:extLst>
                    <a:ext uri="{9D8B030D-6E8A-4147-A177-3AD203B41FA5}">
                      <a16:colId xmlns:a16="http://schemas.microsoft.com/office/drawing/2014/main" val="1456261332"/>
                    </a:ext>
                  </a:extLst>
                </a:gridCol>
                <a:gridCol w="348167">
                  <a:extLst>
                    <a:ext uri="{9D8B030D-6E8A-4147-A177-3AD203B41FA5}">
                      <a16:colId xmlns:a16="http://schemas.microsoft.com/office/drawing/2014/main" val="1002804992"/>
                    </a:ext>
                  </a:extLst>
                </a:gridCol>
                <a:gridCol w="348167">
                  <a:extLst>
                    <a:ext uri="{9D8B030D-6E8A-4147-A177-3AD203B41FA5}">
                      <a16:colId xmlns:a16="http://schemas.microsoft.com/office/drawing/2014/main" val="2474631443"/>
                    </a:ext>
                  </a:extLst>
                </a:gridCol>
                <a:gridCol w="348167">
                  <a:extLst>
                    <a:ext uri="{9D8B030D-6E8A-4147-A177-3AD203B41FA5}">
                      <a16:colId xmlns:a16="http://schemas.microsoft.com/office/drawing/2014/main" val="3788832701"/>
                    </a:ext>
                  </a:extLst>
                </a:gridCol>
                <a:gridCol w="348167">
                  <a:extLst>
                    <a:ext uri="{9D8B030D-6E8A-4147-A177-3AD203B41FA5}">
                      <a16:colId xmlns:a16="http://schemas.microsoft.com/office/drawing/2014/main" val="372769300"/>
                    </a:ext>
                  </a:extLst>
                </a:gridCol>
                <a:gridCol w="348167">
                  <a:extLst>
                    <a:ext uri="{9D8B030D-6E8A-4147-A177-3AD203B41FA5}">
                      <a16:colId xmlns:a16="http://schemas.microsoft.com/office/drawing/2014/main" val="3308083267"/>
                    </a:ext>
                  </a:extLst>
                </a:gridCol>
                <a:gridCol w="1865339">
                  <a:extLst>
                    <a:ext uri="{9D8B030D-6E8A-4147-A177-3AD203B41FA5}">
                      <a16:colId xmlns:a16="http://schemas.microsoft.com/office/drawing/2014/main" val="3396985245"/>
                    </a:ext>
                  </a:extLst>
                </a:gridCol>
              </a:tblGrid>
              <a:tr h="232069">
                <a:tc>
                  <a:txBody>
                    <a:bodyPr/>
                    <a:lstStyle/>
                    <a:p>
                      <a:pPr>
                        <a:spcAft>
                          <a:spcPts val="300"/>
                        </a:spcAft>
                      </a:pPr>
                      <a:endParaRPr lang="fr-FR" sz="1200" b="0" noProof="0" dirty="0">
                        <a:solidFill>
                          <a:schemeClr val="tx1"/>
                        </a:solidFill>
                        <a:latin typeface="Montserrat" pitchFamily="2" charset="77"/>
                      </a:endParaRPr>
                    </a:p>
                  </a:txBody>
                  <a:tcPr>
                    <a:lnL w="12700" cmpd="sng">
                      <a:noFill/>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400" b="0" dirty="0">
                          <a:solidFill>
                            <a:schemeClr val="bg1"/>
                          </a:solidFill>
                        </a:rPr>
                        <a:t>Belgique</a:t>
                      </a:r>
                      <a:endParaRPr lang="en-LU" sz="1400" b="0" dirty="0">
                        <a:solidFill>
                          <a:schemeClr val="bg1"/>
                        </a:solidFill>
                      </a:endParaRPr>
                    </a:p>
                  </a:txBody>
                  <a:tcPr marL="0" marR="0">
                    <a:lnL w="31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fr-LU" sz="1400" b="0" dirty="0">
                          <a:solidFill>
                            <a:schemeClr val="bg1"/>
                          </a:solidFill>
                        </a:rPr>
                        <a:t>SE</a:t>
                      </a:r>
                      <a:endParaRPr lang="en-LU" sz="1400" b="0" dirty="0">
                        <a:solidFill>
                          <a:schemeClr val="bg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fr-LU" sz="1400" b="0" dirty="0">
                          <a:solidFill>
                            <a:schemeClr val="bg1"/>
                          </a:solidFill>
                        </a:rPr>
                        <a:t>DK</a:t>
                      </a:r>
                      <a:endParaRPr lang="en-LU" sz="1400" b="0" dirty="0">
                        <a:solidFill>
                          <a:schemeClr val="bg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fr-LU" sz="1400" b="0" dirty="0">
                          <a:solidFill>
                            <a:schemeClr val="bg1"/>
                          </a:solidFill>
                        </a:rPr>
                        <a:t>FI</a:t>
                      </a:r>
                      <a:endParaRPr lang="en-LU" sz="1400" b="0" dirty="0">
                        <a:solidFill>
                          <a:schemeClr val="bg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fr-LU" sz="1400" b="0" dirty="0">
                          <a:solidFill>
                            <a:schemeClr val="bg1"/>
                          </a:solidFill>
                        </a:rPr>
                        <a:t>NO</a:t>
                      </a:r>
                      <a:endParaRPr lang="en-LU" sz="1400" b="0" dirty="0">
                        <a:solidFill>
                          <a:schemeClr val="bg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fr-LU" sz="1400" b="0" dirty="0">
                          <a:solidFill>
                            <a:schemeClr val="bg1"/>
                          </a:solidFill>
                        </a:rPr>
                        <a:t>NL</a:t>
                      </a:r>
                      <a:endParaRPr lang="en-LU" sz="1400" b="0" dirty="0">
                        <a:solidFill>
                          <a:schemeClr val="bg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fr-FR" sz="1400" b="0" dirty="0">
                          <a:solidFill>
                            <a:schemeClr val="bg1"/>
                          </a:solidFill>
                        </a:rPr>
                        <a:t>LU</a:t>
                      </a:r>
                      <a:endParaRPr lang="en-LU" sz="1400" b="0" dirty="0">
                        <a:solidFill>
                          <a:schemeClr val="bg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fr-LU" sz="1400" b="0" dirty="0">
                          <a:solidFill>
                            <a:schemeClr val="bg1"/>
                          </a:solidFill>
                        </a:rPr>
                        <a:t>IT</a:t>
                      </a:r>
                      <a:endParaRPr lang="en-LU" sz="1400" b="0" dirty="0">
                        <a:solidFill>
                          <a:schemeClr val="bg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fr-LU" sz="1400" b="0" dirty="0">
                          <a:solidFill>
                            <a:schemeClr val="bg1"/>
                          </a:solidFill>
                        </a:rPr>
                        <a:t>ES</a:t>
                      </a:r>
                      <a:endParaRPr lang="en-LU" sz="1400" b="0" dirty="0">
                        <a:solidFill>
                          <a:schemeClr val="bg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fr-LU" sz="1400" b="0" dirty="0">
                          <a:solidFill>
                            <a:schemeClr val="bg1"/>
                          </a:solidFill>
                        </a:rPr>
                        <a:t>PT</a:t>
                      </a:r>
                      <a:endParaRPr lang="en-LU" sz="1400" b="0" dirty="0">
                        <a:solidFill>
                          <a:schemeClr val="bg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fr-LU" sz="1400" b="0" dirty="0">
                          <a:solidFill>
                            <a:schemeClr val="bg1"/>
                          </a:solidFill>
                        </a:rPr>
                        <a:t>Andorre</a:t>
                      </a:r>
                      <a:endParaRPr lang="en-LU" sz="1400" b="0" dirty="0">
                        <a:solidFill>
                          <a:schemeClr val="bg1"/>
                        </a:solidFill>
                      </a:endParaRPr>
                    </a:p>
                  </a:txBody>
                  <a:tcPr marL="0" marR="0">
                    <a:lnL w="12700" cap="flat" cmpd="sng" algn="ctr">
                      <a:solidFill>
                        <a:schemeClr val="tx2"/>
                      </a:solidFill>
                      <a:prstDash val="solid"/>
                      <a:round/>
                      <a:headEnd type="none" w="med" len="med"/>
                      <a:tailEnd type="none" w="med" len="med"/>
                    </a:lnL>
                    <a:lnR w="12700" cmpd="sng">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961414644"/>
                  </a:ext>
                </a:extLst>
              </a:tr>
              <a:tr h="278483">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fr-FR" sz="1800" b="0" noProof="0" dirty="0">
                          <a:solidFill>
                            <a:schemeClr val="tx1"/>
                          </a:solidFill>
                          <a:latin typeface="Montserrat" pitchFamily="2" charset="77"/>
                        </a:rPr>
                        <a:t>Régime</a:t>
                      </a:r>
                    </a:p>
                  </a:txBody>
                  <a:tcPr>
                    <a:lnL w="12700" cmpd="sng">
                      <a:noFill/>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043056" rtl="0" eaLnBrk="1" fontAlgn="auto" latinLnBrk="0" hangingPunct="1">
                        <a:lnSpc>
                          <a:spcPct val="100000"/>
                        </a:lnSpc>
                        <a:spcBef>
                          <a:spcPts val="100"/>
                        </a:spcBef>
                        <a:spcAft>
                          <a:spcPts val="100"/>
                        </a:spcAft>
                        <a:buClrTx/>
                        <a:buSzTx/>
                        <a:buFontTx/>
                        <a:buNone/>
                        <a:tabLst/>
                        <a:defRPr/>
                      </a:pPr>
                      <a:r>
                        <a:rPr lang="fr-FR" sz="1800" b="0" i="0" baseline="0" noProof="0" dirty="0">
                          <a:solidFill>
                            <a:schemeClr val="tx1"/>
                          </a:solidFill>
                          <a:latin typeface="Montserrat" pitchFamily="2" charset="77"/>
                          <a:cs typeface="Univers LT Std 45 Light"/>
                        </a:rPr>
                        <a:t>Commercialisation de FIA gérés par des GFIA domiciliés dans l’UE/ EEE auprès des investisseurs de détail</a:t>
                      </a:r>
                    </a:p>
                  </a:txBody>
                  <a:tcPr marL="36000" marR="36000" marT="36000" marB="36000">
                    <a:lnL w="31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LU" sz="1600" b="0" dirty="0">
                          <a:solidFill>
                            <a:schemeClr val="tx1"/>
                          </a:solidFill>
                        </a:rPr>
                        <a:t>Offre publique</a:t>
                      </a:r>
                    </a:p>
                  </a:txBody>
                  <a:tcPr marL="36000" marR="36000" marT="72000" marB="72000" anchor="ctr">
                    <a:lnL w="12700" cap="flat" cmpd="sng" algn="ctr">
                      <a:solidFill>
                        <a:schemeClr val="tx2"/>
                      </a:solidFill>
                      <a:prstDash val="solid"/>
                      <a:round/>
                      <a:headEnd type="none" w="med" len="med"/>
                      <a:tailEnd type="none" w="med" len="med"/>
                    </a:lnL>
                    <a:lnR w="12700" cmpd="sng">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9772374"/>
                  </a:ext>
                </a:extLst>
              </a:tr>
              <a:tr h="278483">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fr-FR" sz="1800" b="0" noProof="0" dirty="0">
                          <a:solidFill>
                            <a:schemeClr val="tx1"/>
                          </a:solidFill>
                          <a:latin typeface="Montserrat" pitchFamily="2" charset="77"/>
                        </a:rPr>
                        <a:t>Investisseurs</a:t>
                      </a:r>
                    </a:p>
                  </a:txBody>
                  <a:tcPr>
                    <a:lnL w="12700" cmpd="sng">
                      <a:noFill/>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1043056" rtl="0" eaLnBrk="1" fontAlgn="auto" latinLnBrk="0" hangingPunct="1">
                        <a:lnSpc>
                          <a:spcPct val="100000"/>
                        </a:lnSpc>
                        <a:spcBef>
                          <a:spcPts val="100"/>
                        </a:spcBef>
                        <a:spcAft>
                          <a:spcPts val="100"/>
                        </a:spcAft>
                        <a:buClrTx/>
                        <a:buSzTx/>
                        <a:buFontTx/>
                        <a:buNone/>
                        <a:tabLst/>
                        <a:defRPr/>
                      </a:pPr>
                      <a:r>
                        <a:rPr lang="fr-FR" sz="1800" b="0" i="0" baseline="0" noProof="0" dirty="0">
                          <a:solidFill>
                            <a:schemeClr val="tx1"/>
                          </a:solidFill>
                          <a:latin typeface="Montserrat" pitchFamily="2" charset="77"/>
                          <a:cs typeface="Univers LT Std 45 Light"/>
                        </a:rPr>
                        <a:t>Investisseurs de détail (définis par l’Annexe II de la Directive MIFID)</a:t>
                      </a:r>
                    </a:p>
                  </a:txBody>
                  <a:tcPr marL="36000" marR="36000" marT="36000" marB="36000">
                    <a:lnL w="31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LU" sz="1600" b="0" dirty="0">
                          <a:solidFill>
                            <a:schemeClr val="tx1"/>
                          </a:solidFill>
                        </a:rPr>
                        <a:t>Tous</a:t>
                      </a:r>
                    </a:p>
                  </a:txBody>
                  <a:tcPr marL="36000" marR="36000" marT="72000" marB="72000" anchor="ctr">
                    <a:lnL w="12700" cap="flat" cmpd="sng" algn="ctr">
                      <a:solidFill>
                        <a:schemeClr val="tx2"/>
                      </a:solidFill>
                      <a:prstDash val="solid"/>
                      <a:round/>
                      <a:headEnd type="none" w="med" len="med"/>
                      <a:tailEnd type="none" w="med" len="med"/>
                    </a:lnL>
                    <a:lnR w="12700" cmpd="sng">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65340572"/>
                  </a:ext>
                </a:extLst>
              </a:tr>
              <a:tr h="487345">
                <a:tc>
                  <a:txBody>
                    <a:bodyPr/>
                    <a:lstStyle/>
                    <a:p>
                      <a:pPr>
                        <a:spcAft>
                          <a:spcPts val="300"/>
                        </a:spcAft>
                      </a:pPr>
                      <a:r>
                        <a:rPr lang="fr-FR" sz="1800" b="0" noProof="0" dirty="0">
                          <a:solidFill>
                            <a:schemeClr val="tx1"/>
                          </a:solidFill>
                          <a:latin typeface="Montserrat" pitchFamily="2" charset="77"/>
                        </a:rPr>
                        <a:t>Produits</a:t>
                      </a:r>
                    </a:p>
                  </a:txBody>
                  <a:tcPr>
                    <a:lnL w="12700" cmpd="sng">
                      <a:noFill/>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spcAft>
                          <a:spcPts val="300"/>
                        </a:spcAft>
                      </a:pPr>
                      <a:r>
                        <a:rPr lang="fr-FR" sz="1800" b="0" i="0" kern="1200" baseline="0" noProof="0" dirty="0">
                          <a:solidFill>
                            <a:schemeClr val="tx1"/>
                          </a:solidFill>
                          <a:latin typeface="Montserrat" pitchFamily="2" charset="77"/>
                          <a:ea typeface="+mn-ea"/>
                          <a:cs typeface="Arial"/>
                        </a:rPr>
                        <a:t>FIA français/EU/EEA</a:t>
                      </a:r>
                      <a:br>
                        <a:rPr lang="fr-FR" sz="1800" b="0" i="0" kern="1200" baseline="0" noProof="0" dirty="0">
                          <a:solidFill>
                            <a:schemeClr val="tx1"/>
                          </a:solidFill>
                          <a:latin typeface="Montserrat" pitchFamily="2" charset="77"/>
                          <a:ea typeface="+mn-ea"/>
                          <a:cs typeface="Arial"/>
                        </a:rPr>
                      </a:br>
                      <a:r>
                        <a:rPr lang="fr-FR" sz="1800" b="0" i="0" kern="1200" baseline="0" noProof="0" dirty="0">
                          <a:solidFill>
                            <a:schemeClr val="tx1"/>
                          </a:solidFill>
                          <a:latin typeface="Montserrat" pitchFamily="2" charset="77"/>
                          <a:ea typeface="+mn-ea"/>
                          <a:cs typeface="Arial"/>
                        </a:rPr>
                        <a:t>FIA français/EU/EEA géré par un GFIA belge/EU/EEA</a:t>
                      </a:r>
                      <a:endParaRPr lang="fr-FR" sz="1800" b="0" i="0" kern="1200" baseline="0" noProof="0" dirty="0">
                        <a:solidFill>
                          <a:schemeClr val="tx1"/>
                        </a:solidFill>
                        <a:latin typeface="Montserrat" pitchFamily="2" charset="77"/>
                        <a:ea typeface="+mn-ea"/>
                        <a:cs typeface="+mn-cs"/>
                      </a:endParaRPr>
                    </a:p>
                  </a:txBody>
                  <a:tcPr>
                    <a:lnL w="31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LU" sz="1600" b="0" dirty="0">
                          <a:solidFill>
                            <a:schemeClr val="tx1"/>
                          </a:solidFill>
                        </a:rPr>
                        <a:t>FIA</a:t>
                      </a:r>
                    </a:p>
                  </a:txBody>
                  <a:tcPr marL="36000" marR="36000" marT="72000" marB="72000" anchor="ctr">
                    <a:lnL w="12700" cap="flat" cmpd="sng" algn="ctr">
                      <a:solidFill>
                        <a:schemeClr val="tx2"/>
                      </a:solidFill>
                      <a:prstDash val="solid"/>
                      <a:round/>
                      <a:headEnd type="none" w="med" len="med"/>
                      <a:tailEnd type="none" w="med" len="med"/>
                    </a:lnL>
                    <a:lnR w="12700" cmpd="sng">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808710"/>
                  </a:ext>
                </a:extLst>
              </a:tr>
              <a:tr h="278483">
                <a:tc>
                  <a:txBody>
                    <a:bodyPr/>
                    <a:lstStyle/>
                    <a:p>
                      <a:pPr>
                        <a:spcAft>
                          <a:spcPts val="300"/>
                        </a:spcAft>
                      </a:pPr>
                      <a:r>
                        <a:rPr lang="fr-FR" sz="1800" b="0" noProof="0" dirty="0">
                          <a:solidFill>
                            <a:schemeClr val="tx1"/>
                          </a:solidFill>
                          <a:latin typeface="Montserrat" pitchFamily="2" charset="77"/>
                        </a:rPr>
                        <a:t>Marketing</a:t>
                      </a:r>
                    </a:p>
                  </a:txBody>
                  <a:tcPr>
                    <a:lnL w="12700" cmpd="sng">
                      <a:noFill/>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spcAft>
                          <a:spcPts val="300"/>
                        </a:spcAft>
                      </a:pPr>
                      <a:r>
                        <a:rPr lang="fr-FR" sz="1800" b="0" kern="1200" noProof="0" dirty="0">
                          <a:solidFill>
                            <a:schemeClr val="tx1"/>
                          </a:solidFill>
                          <a:latin typeface="Montserrat" pitchFamily="2" charset="77"/>
                          <a:ea typeface="+mn-ea"/>
                          <a:cs typeface="+mn-cs"/>
                        </a:rPr>
                        <a:t>Direct, Indirect, Internet</a:t>
                      </a:r>
                    </a:p>
                  </a:txBody>
                  <a:tcPr>
                    <a:lnL w="31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LU" sz="1600" b="0" dirty="0">
                          <a:solidFill>
                            <a:schemeClr val="tx1"/>
                          </a:solidFill>
                        </a:rPr>
                        <a:t>Indirect, Insitutionnel</a:t>
                      </a:r>
                    </a:p>
                  </a:txBody>
                  <a:tcPr marL="36000" marR="36000" marT="72000" marB="72000" anchor="ctr">
                    <a:lnL w="12700" cap="flat" cmpd="sng" algn="ctr">
                      <a:solidFill>
                        <a:schemeClr val="tx2"/>
                      </a:solidFill>
                      <a:prstDash val="solid"/>
                      <a:round/>
                      <a:headEnd type="none" w="med" len="med"/>
                      <a:tailEnd type="none" w="med" len="med"/>
                    </a:lnL>
                    <a:lnR w="12700" cmpd="sng">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55347966"/>
                  </a:ext>
                </a:extLst>
              </a:tr>
              <a:tr h="278483">
                <a:tc>
                  <a:txBody>
                    <a:bodyPr/>
                    <a:lstStyle/>
                    <a:p>
                      <a:pPr>
                        <a:spcAft>
                          <a:spcPts val="300"/>
                        </a:spcAft>
                      </a:pPr>
                      <a:r>
                        <a:rPr lang="fr-FR" sz="1800" b="0" noProof="0" dirty="0">
                          <a:solidFill>
                            <a:schemeClr val="tx1"/>
                          </a:solidFill>
                          <a:latin typeface="Montserrat" pitchFamily="2" charset="77"/>
                        </a:rPr>
                        <a:t>Agent local</a:t>
                      </a:r>
                    </a:p>
                  </a:txBody>
                  <a:tcPr>
                    <a:lnL w="12700" cmpd="sng">
                      <a:noFill/>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spcAft>
                          <a:spcPts val="300"/>
                        </a:spcAft>
                      </a:pPr>
                      <a:r>
                        <a:rPr lang="fr-FR" sz="1800" b="0" kern="1200" noProof="0" dirty="0">
                          <a:solidFill>
                            <a:schemeClr val="tx1"/>
                          </a:solidFill>
                          <a:latin typeface="Montserrat" pitchFamily="2" charset="77"/>
                          <a:ea typeface="+mn-ea"/>
                          <a:cs typeface="+mn-cs"/>
                        </a:rPr>
                        <a:t>Facilités UE</a:t>
                      </a:r>
                    </a:p>
                  </a:txBody>
                  <a:tcPr>
                    <a:lnL w="31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LU" sz="1600" b="0" dirty="0">
                          <a:solidFill>
                            <a:schemeClr val="tx1"/>
                          </a:solidFill>
                        </a:rPr>
                        <a:t>Distributeur Andorran</a:t>
                      </a:r>
                    </a:p>
                  </a:txBody>
                  <a:tcPr marL="36000" marR="36000" marT="72000" marB="72000" anchor="ctr">
                    <a:lnL w="12700" cap="flat" cmpd="sng" algn="ctr">
                      <a:solidFill>
                        <a:schemeClr val="tx2"/>
                      </a:solidFill>
                      <a:prstDash val="solid"/>
                      <a:round/>
                      <a:headEnd type="none" w="med" len="med"/>
                      <a:tailEnd type="none" w="med" len="med"/>
                    </a:lnL>
                    <a:lnR w="12700" cmpd="sng">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19347594"/>
                  </a:ext>
                </a:extLst>
              </a:tr>
              <a:tr h="487345">
                <a:tc>
                  <a:txBody>
                    <a:bodyPr/>
                    <a:lstStyle/>
                    <a:p>
                      <a:pPr>
                        <a:spcAft>
                          <a:spcPts val="300"/>
                        </a:spcAft>
                      </a:pPr>
                      <a:r>
                        <a:rPr lang="fr-FR" sz="1800" b="0" noProof="0" dirty="0">
                          <a:solidFill>
                            <a:schemeClr val="tx1"/>
                          </a:solidFill>
                          <a:latin typeface="Montserrat" pitchFamily="2" charset="77"/>
                        </a:rPr>
                        <a:t>Documentation</a:t>
                      </a:r>
                    </a:p>
                  </a:txBody>
                  <a:tcPr>
                    <a:lnL w="12700" cmpd="sng">
                      <a:noFill/>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043056" rtl="0" eaLnBrk="1" fontAlgn="auto" latinLnBrk="0" hangingPunct="1">
                        <a:lnSpc>
                          <a:spcPct val="100000"/>
                        </a:lnSpc>
                        <a:spcBef>
                          <a:spcPts val="100"/>
                        </a:spcBef>
                        <a:spcAft>
                          <a:spcPts val="300"/>
                        </a:spcAft>
                        <a:buClr>
                          <a:schemeClr val="tx2"/>
                        </a:buClr>
                        <a:buSzPct val="150000"/>
                        <a:buFont typeface="System Font Regular"/>
                        <a:buNone/>
                        <a:tabLst/>
                        <a:defRPr/>
                      </a:pPr>
                      <a:r>
                        <a:rPr lang="fr-FR" sz="1800" b="0" i="0" kern="1200" noProof="0" dirty="0">
                          <a:solidFill>
                            <a:schemeClr val="tx1"/>
                          </a:solidFill>
                          <a:latin typeface="Montserrat" pitchFamily="2" charset="77"/>
                          <a:ea typeface="+mn-ea"/>
                          <a:cs typeface="Arial"/>
                        </a:rPr>
                        <a:t>Prospectus, </a:t>
                      </a:r>
                      <a:r>
                        <a:rPr lang="fr-FR" sz="1800" b="0" i="0" kern="1200" noProof="0" dirty="0" err="1">
                          <a:solidFill>
                            <a:schemeClr val="tx1"/>
                          </a:solidFill>
                          <a:latin typeface="Montserrat" pitchFamily="2" charset="77"/>
                          <a:ea typeface="+mn-ea"/>
                          <a:cs typeface="Arial"/>
                        </a:rPr>
                        <a:t>DICIs</a:t>
                      </a:r>
                      <a:r>
                        <a:rPr lang="fr-FR" sz="1800" b="0" i="0" kern="1200" noProof="0" dirty="0">
                          <a:solidFill>
                            <a:schemeClr val="tx1"/>
                          </a:solidFill>
                          <a:latin typeface="Montserrat" pitchFamily="2" charset="77"/>
                          <a:ea typeface="+mn-ea"/>
                          <a:cs typeface="Arial"/>
                        </a:rPr>
                        <a:t>/</a:t>
                      </a:r>
                      <a:r>
                        <a:rPr lang="fr-FR" sz="1800" b="0" i="0" kern="1200" noProof="0" dirty="0" err="1">
                          <a:solidFill>
                            <a:schemeClr val="tx1"/>
                          </a:solidFill>
                          <a:latin typeface="Montserrat" pitchFamily="2" charset="77"/>
                          <a:ea typeface="+mn-ea"/>
                          <a:cs typeface="Arial"/>
                        </a:rPr>
                        <a:t>DICs</a:t>
                      </a:r>
                      <a:r>
                        <a:rPr lang="fr-FR" sz="1800" b="0" i="0" kern="1200" noProof="0" dirty="0">
                          <a:solidFill>
                            <a:schemeClr val="tx1"/>
                          </a:solidFill>
                          <a:latin typeface="Montserrat" pitchFamily="2" charset="77"/>
                          <a:ea typeface="+mn-ea"/>
                          <a:cs typeface="Arial"/>
                        </a:rPr>
                        <a:t>, Rapports (semi-) annuels, </a:t>
                      </a:r>
                      <a:r>
                        <a:rPr lang="fr-FR" sz="1800" b="0" i="0" kern="1200" noProof="0" dirty="0">
                          <a:solidFill>
                            <a:schemeClr val="tx1"/>
                          </a:solidFill>
                          <a:latin typeface="Montserrat" pitchFamily="2" charset="77"/>
                          <a:ea typeface="+mn-ea"/>
                          <a:cs typeface="Arial"/>
                          <a:sym typeface="Wingdings"/>
                        </a:rPr>
                        <a:t>VNI(s), Annonces légales, s</a:t>
                      </a:r>
                      <a:r>
                        <a:rPr lang="fr-FR" sz="1800" b="0" i="0" kern="1200" noProof="0" dirty="0">
                          <a:solidFill>
                            <a:schemeClr val="tx1"/>
                          </a:solidFill>
                          <a:latin typeface="Montserrat" pitchFamily="2" charset="77"/>
                          <a:ea typeface="+mn-ea"/>
                          <a:cs typeface="Arial"/>
                        </a:rPr>
                        <a:t>ite internet</a:t>
                      </a:r>
                    </a:p>
                  </a:txBody>
                  <a:tcPr>
                    <a:lnL w="31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LU" sz="1600" b="0" dirty="0">
                          <a:solidFill>
                            <a:schemeClr val="tx1"/>
                          </a:solidFill>
                        </a:rPr>
                        <a:t>Similaire UE</a:t>
                      </a:r>
                    </a:p>
                  </a:txBody>
                  <a:tcPr marL="36000" marR="36000" marT="72000" marB="72000" anchor="ctr">
                    <a:lnL w="12700" cap="flat" cmpd="sng" algn="ctr">
                      <a:solidFill>
                        <a:schemeClr val="tx2"/>
                      </a:solidFill>
                      <a:prstDash val="solid"/>
                      <a:round/>
                      <a:headEnd type="none" w="med" len="med"/>
                      <a:tailEnd type="none" w="med" len="med"/>
                    </a:lnL>
                    <a:lnR w="12700" cmpd="sng">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38287461"/>
                  </a:ext>
                </a:extLst>
              </a:tr>
              <a:tr h="487345">
                <a:tc>
                  <a:txBody>
                    <a:bodyPr/>
                    <a:lstStyle/>
                    <a:p>
                      <a:pPr marL="0" algn="l" defTabSz="914400" rtl="0" eaLnBrk="1" latinLnBrk="0" hangingPunct="1">
                        <a:spcAft>
                          <a:spcPts val="300"/>
                        </a:spcAft>
                      </a:pPr>
                      <a:r>
                        <a:rPr lang="fr-FR" sz="1800" b="0" kern="1200" noProof="0" dirty="0">
                          <a:solidFill>
                            <a:schemeClr val="tx1"/>
                          </a:solidFill>
                          <a:latin typeface="Montserrat" pitchFamily="2" charset="77"/>
                          <a:ea typeface="+mn-ea"/>
                          <a:cs typeface="+mn-cs"/>
                        </a:rPr>
                        <a:t>Langue</a:t>
                      </a:r>
                    </a:p>
                  </a:txBody>
                  <a:tcPr>
                    <a:lnL w="12700" cmpd="sng">
                      <a:noFill/>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fr-FR" sz="1800" b="0" noProof="0" dirty="0">
                          <a:solidFill>
                            <a:schemeClr val="tx1"/>
                          </a:solidFill>
                          <a:latin typeface="Montserrat" pitchFamily="2" charset="77"/>
                        </a:rPr>
                        <a:t>Français ou flamand (ou allemand) : DICI, annonces légales</a:t>
                      </a:r>
                      <a:br>
                        <a:rPr lang="fr-FR" sz="1800" b="0" noProof="0" dirty="0">
                          <a:solidFill>
                            <a:schemeClr val="tx1"/>
                          </a:solidFill>
                          <a:latin typeface="Montserrat" pitchFamily="2" charset="77"/>
                        </a:rPr>
                      </a:br>
                      <a:r>
                        <a:rPr lang="fr-FR" sz="1800" b="0" noProof="0" dirty="0">
                          <a:solidFill>
                            <a:schemeClr val="tx1"/>
                          </a:solidFill>
                          <a:latin typeface="Montserrat" pitchFamily="2" charset="77"/>
                        </a:rPr>
                        <a:t>Français ou flamand (ou allemand) ou anglais : autres documents</a:t>
                      </a:r>
                    </a:p>
                  </a:txBody>
                  <a:tcPr marR="36000">
                    <a:lnL w="31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300"/>
                        </a:spcAft>
                      </a:pPr>
                      <a:endParaRPr lang="en-LU" sz="1200" b="0" kern="1200" dirty="0">
                        <a:solidFill>
                          <a:schemeClr val="tx1"/>
                        </a:solidFill>
                        <a:latin typeface="Montserrat" pitchFamily="2" charset="77"/>
                        <a:ea typeface="+mn-ea"/>
                        <a:cs typeface="+mn-cs"/>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300"/>
                        </a:spcAft>
                      </a:pPr>
                      <a:endParaRPr lang="en-LU" sz="1200" b="0" kern="1200" dirty="0">
                        <a:solidFill>
                          <a:schemeClr val="tx1"/>
                        </a:solidFill>
                        <a:latin typeface="Montserrat" pitchFamily="2" charset="77"/>
                        <a:ea typeface="+mn-ea"/>
                        <a:cs typeface="+mn-cs"/>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300"/>
                        </a:spcAft>
                      </a:pPr>
                      <a:endParaRPr lang="en-LU" sz="1200" b="0" kern="1200" dirty="0">
                        <a:solidFill>
                          <a:schemeClr val="tx1"/>
                        </a:solidFill>
                        <a:latin typeface="Montserrat" pitchFamily="2" charset="77"/>
                        <a:ea typeface="+mn-ea"/>
                        <a:cs typeface="+mn-cs"/>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300"/>
                        </a:spcAft>
                      </a:pPr>
                      <a:endParaRPr lang="en-LU" sz="1200" b="0" kern="1200" dirty="0">
                        <a:solidFill>
                          <a:schemeClr val="tx1"/>
                        </a:solidFill>
                        <a:latin typeface="Montserrat" pitchFamily="2" charset="77"/>
                        <a:ea typeface="+mn-ea"/>
                        <a:cs typeface="+mn-cs"/>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300"/>
                        </a:spcAft>
                      </a:pPr>
                      <a:endParaRPr lang="en-LU" sz="1200" b="0" kern="1200" dirty="0">
                        <a:solidFill>
                          <a:schemeClr val="tx1"/>
                        </a:solidFill>
                        <a:latin typeface="Montserrat" pitchFamily="2" charset="77"/>
                        <a:ea typeface="+mn-ea"/>
                        <a:cs typeface="+mn-cs"/>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300"/>
                        </a:spcAft>
                      </a:pPr>
                      <a:endParaRPr lang="en-LU" sz="1200" b="0" kern="1200" dirty="0">
                        <a:solidFill>
                          <a:schemeClr val="tx1"/>
                        </a:solidFill>
                        <a:latin typeface="Montserrat" pitchFamily="2" charset="77"/>
                        <a:ea typeface="+mn-ea"/>
                        <a:cs typeface="+mn-cs"/>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300"/>
                        </a:spcAft>
                      </a:pPr>
                      <a:endParaRPr lang="en-LU" sz="1200" b="0" kern="1200" dirty="0">
                        <a:solidFill>
                          <a:schemeClr val="tx1"/>
                        </a:solidFill>
                        <a:latin typeface="Montserrat" pitchFamily="2" charset="77"/>
                        <a:ea typeface="+mn-ea"/>
                        <a:cs typeface="+mn-cs"/>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300"/>
                        </a:spcAft>
                      </a:pPr>
                      <a:endParaRPr lang="en-LU" sz="1200" b="0" kern="1200" dirty="0">
                        <a:solidFill>
                          <a:schemeClr val="tx1"/>
                        </a:solidFill>
                        <a:latin typeface="Montserrat" pitchFamily="2" charset="77"/>
                        <a:ea typeface="+mn-ea"/>
                        <a:cs typeface="+mn-cs"/>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300"/>
                        </a:spcAft>
                      </a:pPr>
                      <a:endParaRPr lang="en-LU" sz="1200" b="0" kern="1200" dirty="0">
                        <a:solidFill>
                          <a:schemeClr val="tx1"/>
                        </a:solidFill>
                        <a:latin typeface="Montserrat" pitchFamily="2" charset="77"/>
                        <a:ea typeface="+mn-ea"/>
                        <a:cs typeface="+mn-cs"/>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spcAft>
                          <a:spcPts val="300"/>
                        </a:spcAft>
                      </a:pPr>
                      <a:r>
                        <a:rPr lang="en-LU" sz="1600" b="0" kern="1200" dirty="0">
                          <a:solidFill>
                            <a:schemeClr val="tx1"/>
                          </a:solidFill>
                          <a:latin typeface="Montserrat" pitchFamily="2" charset="77"/>
                          <a:ea typeface="+mn-ea"/>
                          <a:cs typeface="+mn-cs"/>
                        </a:rPr>
                        <a:t>Catalan, Espagnol, Français, Anglais</a:t>
                      </a:r>
                    </a:p>
                  </a:txBody>
                  <a:tcPr marL="36000" marR="36000" marT="72000" marB="72000" anchor="ctr">
                    <a:lnL w="12700" cap="flat" cmpd="sng" algn="ctr">
                      <a:solidFill>
                        <a:schemeClr val="tx2"/>
                      </a:solidFill>
                      <a:prstDash val="solid"/>
                      <a:round/>
                      <a:headEnd type="none" w="med" len="med"/>
                      <a:tailEnd type="none" w="med" len="med"/>
                    </a:lnL>
                    <a:lnR w="12700" cmpd="sng">
                      <a:noFill/>
                    </a:lnR>
                    <a:lnT w="317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7837988"/>
                  </a:ext>
                </a:extLst>
              </a:tr>
              <a:tr h="516354">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fr-FR" sz="1800" b="0" kern="1200" noProof="0" dirty="0">
                          <a:solidFill>
                            <a:schemeClr val="tx1"/>
                          </a:solidFill>
                          <a:latin typeface="Montserrat" pitchFamily="2" charset="77"/>
                          <a:ea typeface="+mn-ea"/>
                          <a:cs typeface="+mn-cs"/>
                        </a:rPr>
                        <a:t>Autorisation</a:t>
                      </a:r>
                    </a:p>
                    <a:p>
                      <a:pPr marL="0" algn="l" defTabSz="914400" rtl="0" eaLnBrk="1" latinLnBrk="0" hangingPunct="1">
                        <a:spcAft>
                          <a:spcPts val="300"/>
                        </a:spcAft>
                      </a:pPr>
                      <a:endParaRPr lang="fr-FR" sz="1800" b="0" kern="1200" noProof="0" dirty="0">
                        <a:solidFill>
                          <a:schemeClr val="tx1"/>
                        </a:solidFill>
                        <a:latin typeface="Montserrat" pitchFamily="2" charset="77"/>
                        <a:ea typeface="+mn-ea"/>
                        <a:cs typeface="+mn-cs"/>
                      </a:endParaRPr>
                    </a:p>
                  </a:txBody>
                  <a:tcPr>
                    <a:lnL w="12700" cmpd="sng">
                      <a:noFill/>
                    </a:lnL>
                    <a:lnR w="3175"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1043056" rtl="0" eaLnBrk="1" fontAlgn="auto" latinLnBrk="0" hangingPunct="1">
                        <a:lnSpc>
                          <a:spcPct val="100000"/>
                        </a:lnSpc>
                        <a:spcBef>
                          <a:spcPts val="100"/>
                        </a:spcBef>
                        <a:spcAft>
                          <a:spcPts val="100"/>
                        </a:spcAft>
                        <a:buClrTx/>
                        <a:buSzTx/>
                        <a:buFontTx/>
                        <a:buNone/>
                        <a:tabLst/>
                        <a:defRPr/>
                      </a:pPr>
                      <a:r>
                        <a:rPr lang="fr-FR" sz="1800" b="0" i="0" u="none" kern="1200" dirty="0">
                          <a:solidFill>
                            <a:schemeClr val="tx1"/>
                          </a:solidFill>
                          <a:latin typeface="Montserrat" pitchFamily="2" charset="77"/>
                          <a:ea typeface="+mn-ea"/>
                          <a:cs typeface="Univers LT Std 45 Light"/>
                        </a:rPr>
                        <a:t>Demande d’agrément à la FSMA</a:t>
                      </a:r>
                    </a:p>
                  </a:txBody>
                  <a:tcPr marL="36000" marR="18000" marT="36000" marB="36000" anchor="ctr">
                    <a:lnL w="31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300"/>
                        </a:spcAft>
                      </a:pPr>
                      <a:endParaRPr lang="en-LU" sz="1200" b="0" kern="1200" dirty="0">
                        <a:solidFill>
                          <a:schemeClr val="tx1"/>
                        </a:solidFill>
                        <a:latin typeface="Montserrat" pitchFamily="2" charset="77"/>
                        <a:ea typeface="+mn-ea"/>
                        <a:cs typeface="+mn-cs"/>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300"/>
                        </a:spcAft>
                      </a:pPr>
                      <a:endParaRPr lang="en-LU" sz="1200" b="0" kern="1200" dirty="0">
                        <a:solidFill>
                          <a:schemeClr val="tx1"/>
                        </a:solidFill>
                        <a:latin typeface="Montserrat" pitchFamily="2" charset="77"/>
                        <a:ea typeface="+mn-ea"/>
                        <a:cs typeface="+mn-cs"/>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300"/>
                        </a:spcAft>
                      </a:pPr>
                      <a:endParaRPr lang="en-LU" sz="1200" b="0" kern="1200" dirty="0">
                        <a:solidFill>
                          <a:schemeClr val="tx1"/>
                        </a:solidFill>
                        <a:latin typeface="Montserrat" pitchFamily="2" charset="77"/>
                        <a:ea typeface="+mn-ea"/>
                        <a:cs typeface="+mn-cs"/>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300"/>
                        </a:spcAft>
                      </a:pPr>
                      <a:endParaRPr lang="en-LU" sz="1200" b="0" kern="1200" dirty="0">
                        <a:solidFill>
                          <a:schemeClr val="tx1"/>
                        </a:solidFill>
                        <a:latin typeface="Montserrat" pitchFamily="2" charset="77"/>
                        <a:ea typeface="+mn-ea"/>
                        <a:cs typeface="+mn-cs"/>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300"/>
                        </a:spcAft>
                      </a:pPr>
                      <a:endParaRPr lang="en-LU" sz="1200" b="0" kern="1200" dirty="0">
                        <a:solidFill>
                          <a:schemeClr val="tx1"/>
                        </a:solidFill>
                        <a:latin typeface="Montserrat" pitchFamily="2" charset="77"/>
                        <a:ea typeface="+mn-ea"/>
                        <a:cs typeface="+mn-cs"/>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300"/>
                        </a:spcAft>
                      </a:pPr>
                      <a:endParaRPr lang="en-LU" sz="1200" b="0" kern="1200" dirty="0">
                        <a:solidFill>
                          <a:schemeClr val="tx1"/>
                        </a:solidFill>
                        <a:latin typeface="Montserrat" pitchFamily="2" charset="77"/>
                        <a:ea typeface="+mn-ea"/>
                        <a:cs typeface="+mn-cs"/>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300"/>
                        </a:spcAft>
                      </a:pPr>
                      <a:endParaRPr lang="en-LU" sz="1200" b="0" kern="1200" dirty="0">
                        <a:solidFill>
                          <a:schemeClr val="tx1"/>
                        </a:solidFill>
                        <a:latin typeface="Montserrat" pitchFamily="2" charset="77"/>
                        <a:ea typeface="+mn-ea"/>
                        <a:cs typeface="+mn-cs"/>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300"/>
                        </a:spcAft>
                      </a:pPr>
                      <a:endParaRPr lang="en-LU" sz="1200" b="0" kern="1200" dirty="0">
                        <a:solidFill>
                          <a:schemeClr val="tx1"/>
                        </a:solidFill>
                        <a:latin typeface="Montserrat" pitchFamily="2" charset="77"/>
                        <a:ea typeface="+mn-ea"/>
                        <a:cs typeface="+mn-cs"/>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300"/>
                        </a:spcAft>
                      </a:pPr>
                      <a:endParaRPr lang="en-LU" sz="1200" b="0" kern="1200" dirty="0">
                        <a:solidFill>
                          <a:schemeClr val="tx1"/>
                        </a:solidFill>
                        <a:latin typeface="Montserrat" pitchFamily="2" charset="77"/>
                        <a:ea typeface="+mn-ea"/>
                        <a:cs typeface="+mn-cs"/>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spcAft>
                          <a:spcPts val="300"/>
                        </a:spcAft>
                      </a:pPr>
                      <a:r>
                        <a:rPr lang="en-LU" sz="1600" b="0" kern="1200" dirty="0">
                          <a:solidFill>
                            <a:schemeClr val="tx1"/>
                          </a:solidFill>
                          <a:latin typeface="Montserrat" pitchFamily="2" charset="77"/>
                          <a:ea typeface="+mn-ea"/>
                          <a:cs typeface="+mn-cs"/>
                        </a:rPr>
                        <a:t>Approbation AFA</a:t>
                      </a:r>
                    </a:p>
                  </a:txBody>
                  <a:tcPr marL="36000" marR="36000" marT="72000" marB="72000" anchor="ctr">
                    <a:lnL w="12700" cap="flat" cmpd="sng" algn="ctr">
                      <a:solidFill>
                        <a:schemeClr val="tx2"/>
                      </a:solidFill>
                      <a:prstDash val="solid"/>
                      <a:round/>
                      <a:headEnd type="none" w="med" len="med"/>
                      <a:tailEnd type="none" w="med" len="med"/>
                    </a:lnL>
                    <a:lnR w="12700" cmpd="sng">
                      <a:noFill/>
                    </a:lnR>
                    <a:lnT w="63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3121619"/>
                  </a:ext>
                </a:extLst>
              </a:tr>
              <a:tr h="278483">
                <a:tc>
                  <a:txBody>
                    <a:bodyPr/>
                    <a:lstStyle/>
                    <a:p>
                      <a:pPr>
                        <a:spcAft>
                          <a:spcPts val="300"/>
                        </a:spcAft>
                      </a:pPr>
                      <a:r>
                        <a:rPr lang="fr-FR" sz="1800" b="0" noProof="0" dirty="0">
                          <a:solidFill>
                            <a:schemeClr val="tx1"/>
                          </a:solidFill>
                          <a:latin typeface="Montserrat" pitchFamily="2" charset="77"/>
                        </a:rPr>
                        <a:t>Couts (DMCI)</a:t>
                      </a:r>
                    </a:p>
                  </a:txBody>
                  <a:tcPr>
                    <a:lnL w="12700" cmpd="sng">
                      <a:noFill/>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1043056" rtl="0" eaLnBrk="1" fontAlgn="auto" latinLnBrk="0" hangingPunct="1">
                        <a:lnSpc>
                          <a:spcPct val="100000"/>
                        </a:lnSpc>
                        <a:spcBef>
                          <a:spcPts val="0"/>
                        </a:spcBef>
                        <a:spcAft>
                          <a:spcPts val="300"/>
                        </a:spcAft>
                        <a:buClr>
                          <a:srgbClr val="2E3C8F"/>
                        </a:buClr>
                        <a:buSzPct val="75000"/>
                        <a:buFont typeface="Lucida Grande"/>
                        <a:buNone/>
                        <a:tabLst/>
                        <a:defRPr/>
                      </a:pPr>
                      <a:r>
                        <a:rPr lang="fr-FR" sz="1800" b="0" i="0" noProof="0" dirty="0">
                          <a:solidFill>
                            <a:schemeClr val="tx1"/>
                          </a:solidFill>
                          <a:latin typeface="Montserrat" pitchFamily="2" charset="77"/>
                          <a:cs typeface="Univers LT Std 45 Light"/>
                        </a:rPr>
                        <a:t>Elevé</a:t>
                      </a:r>
                    </a:p>
                  </a:txBody>
                  <a:tcPr marL="72000" marR="72000" marT="36000" marB="18000">
                    <a:lnL w="31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LU" sz="1600" b="0" dirty="0">
                        <a:solidFill>
                          <a:schemeClr val="tx1"/>
                        </a:solidFill>
                      </a:endParaRPr>
                    </a:p>
                  </a:txBody>
                  <a:tcPr marL="0" marR="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LU" sz="1600" b="0" dirty="0">
                          <a:solidFill>
                            <a:schemeClr val="tx1"/>
                          </a:solidFill>
                        </a:rPr>
                        <a:t>Moyen</a:t>
                      </a:r>
                    </a:p>
                  </a:txBody>
                  <a:tcPr marL="36000" marR="36000" marT="72000" marB="72000" anchor="ctr">
                    <a:lnL w="12700" cap="flat" cmpd="sng" algn="ctr">
                      <a:solidFill>
                        <a:schemeClr val="tx2"/>
                      </a:solidFill>
                      <a:prstDash val="solid"/>
                      <a:round/>
                      <a:headEnd type="none" w="med" len="med"/>
                      <a:tailEnd type="none" w="med" len="med"/>
                    </a:lnL>
                    <a:lnR w="12700" cmpd="sng">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61366767"/>
                  </a:ext>
                </a:extLst>
              </a:tr>
            </a:tbl>
          </a:graphicData>
        </a:graphic>
      </p:graphicFrame>
      <p:sp>
        <p:nvSpPr>
          <p:cNvPr id="2" name="Espace réservé du pied de page 3">
            <a:extLst>
              <a:ext uri="{FF2B5EF4-FFF2-40B4-BE49-F238E27FC236}">
                <a16:creationId xmlns:a16="http://schemas.microsoft.com/office/drawing/2014/main" id="{7BB0D1B1-EEE7-488F-1C9C-EE15368ABE96}"/>
              </a:ext>
            </a:extLst>
          </p:cNvPr>
          <p:cNvSpPr>
            <a:spLocks noGrp="1"/>
          </p:cNvSpPr>
          <p:nvPr>
            <p:ph type="ftr" sz="quarter" idx="11"/>
          </p:nvPr>
        </p:nvSpPr>
        <p:spPr>
          <a:xfrm>
            <a:off x="8675689" y="9088998"/>
            <a:ext cx="7388674" cy="215444"/>
          </a:xfrm>
        </p:spPr>
        <p:txBody>
          <a:bodyPr/>
          <a:lstStyle/>
          <a:p>
            <a:r>
              <a:rPr lang="fr-FR" dirty="0"/>
              <a:t>SYNTHESE 2024 - Janvier 2025</a:t>
            </a:r>
          </a:p>
        </p:txBody>
      </p:sp>
    </p:spTree>
    <p:extLst>
      <p:ext uri="{BB962C8B-B14F-4D97-AF65-F5344CB8AC3E}">
        <p14:creationId xmlns:p14="http://schemas.microsoft.com/office/powerpoint/2010/main" val="427130104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9AF5666C-6C60-D4BF-6014-49BBB5DA6654}"/>
              </a:ext>
            </a:extLst>
          </p:cNvPr>
          <p:cNvSpPr/>
          <p:nvPr/>
        </p:nvSpPr>
        <p:spPr>
          <a:xfrm>
            <a:off x="825836" y="5977208"/>
            <a:ext cx="1879385" cy="24579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108000" rtlCol="0" anchor="b"/>
          <a:lstStyle/>
          <a:p>
            <a:pPr algn="ctr">
              <a:spcAft>
                <a:spcPts val="500"/>
              </a:spcAft>
            </a:pPr>
            <a:r>
              <a:rPr lang="fr-FR" sz="1600" dirty="0"/>
              <a:t>Pas de rétrocession</a:t>
            </a:r>
          </a:p>
          <a:p>
            <a:pPr algn="ctr">
              <a:spcAft>
                <a:spcPts val="500"/>
              </a:spcAft>
            </a:pPr>
            <a:r>
              <a:rPr lang="fr-FR" sz="1600" dirty="0"/>
              <a:t>Marché  très compétitif</a:t>
            </a:r>
          </a:p>
          <a:p>
            <a:pPr algn="ctr">
              <a:spcAft>
                <a:spcPts val="500"/>
              </a:spcAft>
            </a:pPr>
            <a:r>
              <a:rPr lang="fr-FR" sz="1600" dirty="0" err="1"/>
              <a:t>Risicometer</a:t>
            </a:r>
            <a:endParaRPr lang="fr-FR" sz="1600" dirty="0"/>
          </a:p>
        </p:txBody>
      </p:sp>
      <p:sp>
        <p:nvSpPr>
          <p:cNvPr id="42" name="Rectangle 41">
            <a:extLst>
              <a:ext uri="{FF2B5EF4-FFF2-40B4-BE49-F238E27FC236}">
                <a16:creationId xmlns:a16="http://schemas.microsoft.com/office/drawing/2014/main" id="{9FDE6E8A-A702-E7DE-977D-B56E6A64CB03}"/>
              </a:ext>
            </a:extLst>
          </p:cNvPr>
          <p:cNvSpPr/>
          <p:nvPr/>
        </p:nvSpPr>
        <p:spPr>
          <a:xfrm>
            <a:off x="3575628" y="5977208"/>
            <a:ext cx="1879385" cy="24579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108000" rtlCol="0" anchor="b"/>
          <a:lstStyle/>
          <a:p>
            <a:pPr algn="ctr">
              <a:spcAft>
                <a:spcPts val="500"/>
              </a:spcAft>
            </a:pPr>
            <a:r>
              <a:rPr lang="fr-FR" sz="1600" dirty="0"/>
              <a:t>Marché d’opportunité</a:t>
            </a:r>
          </a:p>
          <a:p>
            <a:pPr algn="ctr">
              <a:spcAft>
                <a:spcPts val="500"/>
              </a:spcAft>
            </a:pPr>
            <a:r>
              <a:rPr lang="fr-FR" sz="1600" dirty="0"/>
              <a:t>Fiscalité</a:t>
            </a:r>
          </a:p>
        </p:txBody>
      </p:sp>
      <p:sp>
        <p:nvSpPr>
          <p:cNvPr id="43" name="Rectangle 42">
            <a:extLst>
              <a:ext uri="{FF2B5EF4-FFF2-40B4-BE49-F238E27FC236}">
                <a16:creationId xmlns:a16="http://schemas.microsoft.com/office/drawing/2014/main" id="{F695F44B-7C98-0407-F4AE-BA3DF9C4205B}"/>
              </a:ext>
            </a:extLst>
          </p:cNvPr>
          <p:cNvSpPr/>
          <p:nvPr/>
        </p:nvSpPr>
        <p:spPr>
          <a:xfrm>
            <a:off x="6244302" y="5977208"/>
            <a:ext cx="1879385" cy="24579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108000" rtlCol="0" anchor="b"/>
          <a:lstStyle/>
          <a:p>
            <a:pPr algn="ctr">
              <a:spcAft>
                <a:spcPts val="500"/>
              </a:spcAft>
            </a:pPr>
            <a:r>
              <a:rPr lang="fr-FR" sz="1600" dirty="0"/>
              <a:t>Le plus gros marché cross-border</a:t>
            </a:r>
          </a:p>
          <a:p>
            <a:pPr algn="ctr">
              <a:spcAft>
                <a:spcPts val="500"/>
              </a:spcAft>
            </a:pPr>
            <a:r>
              <a:rPr lang="fr-FR" sz="1600" dirty="0"/>
              <a:t>Coût</a:t>
            </a:r>
          </a:p>
          <a:p>
            <a:pPr algn="ctr">
              <a:spcAft>
                <a:spcPts val="500"/>
              </a:spcAft>
            </a:pPr>
            <a:r>
              <a:rPr lang="fr-FR" sz="1600" dirty="0"/>
              <a:t>Approche structurée</a:t>
            </a:r>
          </a:p>
          <a:p>
            <a:pPr algn="ctr">
              <a:spcAft>
                <a:spcPts val="500"/>
              </a:spcAft>
            </a:pPr>
            <a:r>
              <a:rPr lang="fr-FR" sz="1600" dirty="0"/>
              <a:t>Connexion B2B</a:t>
            </a:r>
          </a:p>
        </p:txBody>
      </p:sp>
      <p:sp>
        <p:nvSpPr>
          <p:cNvPr id="44" name="Rectangle 43">
            <a:extLst>
              <a:ext uri="{FF2B5EF4-FFF2-40B4-BE49-F238E27FC236}">
                <a16:creationId xmlns:a16="http://schemas.microsoft.com/office/drawing/2014/main" id="{B5648057-FB79-D803-3862-FF159B22B318}"/>
              </a:ext>
            </a:extLst>
          </p:cNvPr>
          <p:cNvSpPr/>
          <p:nvPr/>
        </p:nvSpPr>
        <p:spPr>
          <a:xfrm>
            <a:off x="8693285" y="5977208"/>
            <a:ext cx="1879385" cy="24579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108000" rtlCol="0" anchor="b"/>
          <a:lstStyle/>
          <a:p>
            <a:pPr algn="ctr">
              <a:spcAft>
                <a:spcPts val="500"/>
              </a:spcAft>
            </a:pPr>
            <a:r>
              <a:rPr lang="fr-FR" sz="1600" dirty="0"/>
              <a:t>Marché cross-border significatif</a:t>
            </a:r>
          </a:p>
          <a:p>
            <a:pPr algn="ctr">
              <a:spcAft>
                <a:spcPts val="500"/>
              </a:spcAft>
            </a:pPr>
            <a:r>
              <a:rPr lang="fr-FR" sz="1600" dirty="0"/>
              <a:t>Approche structurée</a:t>
            </a:r>
          </a:p>
          <a:p>
            <a:pPr algn="ctr">
              <a:spcAft>
                <a:spcPts val="500"/>
              </a:spcAft>
            </a:pPr>
            <a:r>
              <a:rPr lang="fr-FR" sz="1600" dirty="0"/>
              <a:t>Connexion B2B</a:t>
            </a:r>
          </a:p>
        </p:txBody>
      </p:sp>
      <p:sp>
        <p:nvSpPr>
          <p:cNvPr id="45" name="Rectangle 44">
            <a:extLst>
              <a:ext uri="{FF2B5EF4-FFF2-40B4-BE49-F238E27FC236}">
                <a16:creationId xmlns:a16="http://schemas.microsoft.com/office/drawing/2014/main" id="{BDDF3B77-24B4-238E-A23A-45B0E0AE4AF4}"/>
              </a:ext>
            </a:extLst>
          </p:cNvPr>
          <p:cNvSpPr/>
          <p:nvPr/>
        </p:nvSpPr>
        <p:spPr>
          <a:xfrm>
            <a:off x="11387489" y="5977689"/>
            <a:ext cx="1879385" cy="24579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108000" rtlCol="0" anchor="b"/>
          <a:lstStyle/>
          <a:p>
            <a:pPr algn="ctr">
              <a:spcAft>
                <a:spcPts val="500"/>
              </a:spcAft>
            </a:pPr>
            <a:r>
              <a:rPr lang="fr-FR" sz="1600" dirty="0"/>
              <a:t>Taille du </a:t>
            </a:r>
            <a:br>
              <a:rPr lang="fr-FR" sz="1600" dirty="0"/>
            </a:br>
            <a:r>
              <a:rPr lang="fr-FR" sz="1600" dirty="0"/>
              <a:t>marché</a:t>
            </a:r>
          </a:p>
          <a:p>
            <a:pPr algn="ctr">
              <a:spcAft>
                <a:spcPts val="500"/>
              </a:spcAft>
            </a:pPr>
            <a:r>
              <a:rPr lang="fr-FR" sz="1600" dirty="0"/>
              <a:t>Binôme </a:t>
            </a:r>
            <a:br>
              <a:rPr lang="fr-FR" sz="1600" dirty="0"/>
            </a:br>
            <a:r>
              <a:rPr lang="fr-FR" sz="1600" dirty="0"/>
              <a:t>Espagne</a:t>
            </a:r>
          </a:p>
        </p:txBody>
      </p:sp>
      <p:sp>
        <p:nvSpPr>
          <p:cNvPr id="24" name="Rectangle 23">
            <a:extLst>
              <a:ext uri="{FF2B5EF4-FFF2-40B4-BE49-F238E27FC236}">
                <a16:creationId xmlns:a16="http://schemas.microsoft.com/office/drawing/2014/main" id="{8FF4AC7D-6CB2-8AF9-62A4-433D0FD31708}"/>
              </a:ext>
            </a:extLst>
          </p:cNvPr>
          <p:cNvSpPr/>
          <p:nvPr/>
        </p:nvSpPr>
        <p:spPr>
          <a:xfrm>
            <a:off x="14864887" y="3012473"/>
            <a:ext cx="1879385" cy="24579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108000" rtlCol="0" anchor="b"/>
          <a:lstStyle/>
          <a:p>
            <a:pPr algn="ctr">
              <a:spcAft>
                <a:spcPts val="500"/>
              </a:spcAft>
            </a:pPr>
            <a:r>
              <a:rPr lang="fr-FR" sz="1600" dirty="0"/>
              <a:t>Marché </a:t>
            </a:r>
            <a:br>
              <a:rPr lang="fr-FR" sz="1600" dirty="0"/>
            </a:br>
            <a:r>
              <a:rPr lang="fr-FR" sz="1600" dirty="0"/>
              <a:t>hors UE</a:t>
            </a:r>
          </a:p>
          <a:p>
            <a:pPr algn="ctr">
              <a:spcAft>
                <a:spcPts val="500"/>
              </a:spcAft>
            </a:pPr>
            <a:r>
              <a:rPr lang="fr-FR" sz="1600" dirty="0"/>
              <a:t>Binôme </a:t>
            </a:r>
            <a:br>
              <a:rPr lang="fr-FR" sz="1600" dirty="0"/>
            </a:br>
            <a:r>
              <a:rPr lang="fr-FR" sz="1600" dirty="0"/>
              <a:t>Espagne</a:t>
            </a:r>
          </a:p>
          <a:p>
            <a:pPr algn="ctr">
              <a:spcAft>
                <a:spcPts val="500"/>
              </a:spcAft>
            </a:pPr>
            <a:r>
              <a:rPr lang="fr-FR" sz="1600" dirty="0"/>
              <a:t>Fiscalité</a:t>
            </a:r>
          </a:p>
        </p:txBody>
      </p:sp>
      <p:sp>
        <p:nvSpPr>
          <p:cNvPr id="3" name="Titre 2">
            <a:extLst>
              <a:ext uri="{FF2B5EF4-FFF2-40B4-BE49-F238E27FC236}">
                <a16:creationId xmlns:a16="http://schemas.microsoft.com/office/drawing/2014/main" id="{CED562A1-38BA-AC70-D479-B21B2DF1909C}"/>
              </a:ext>
            </a:extLst>
          </p:cNvPr>
          <p:cNvSpPr>
            <a:spLocks noGrp="1"/>
          </p:cNvSpPr>
          <p:nvPr>
            <p:ph type="title"/>
          </p:nvPr>
        </p:nvSpPr>
        <p:spPr/>
        <p:txBody>
          <a:bodyPr/>
          <a:lstStyle/>
          <a:p>
            <a:r>
              <a:rPr lang="fr-FR" dirty="0"/>
              <a:t>Spécificités</a:t>
            </a:r>
          </a:p>
        </p:txBody>
      </p:sp>
      <p:sp>
        <p:nvSpPr>
          <p:cNvPr id="5" name="Espace réservé du numéro de diapositive 4">
            <a:extLst>
              <a:ext uri="{FF2B5EF4-FFF2-40B4-BE49-F238E27FC236}">
                <a16:creationId xmlns:a16="http://schemas.microsoft.com/office/drawing/2014/main" id="{08C053FA-3FAF-AADA-A19A-CE3E20ABD120}"/>
              </a:ext>
            </a:extLst>
          </p:cNvPr>
          <p:cNvSpPr>
            <a:spLocks noGrp="1"/>
          </p:cNvSpPr>
          <p:nvPr>
            <p:ph type="sldNum" sz="quarter" idx="12"/>
          </p:nvPr>
        </p:nvSpPr>
        <p:spPr/>
        <p:txBody>
          <a:bodyPr/>
          <a:lstStyle/>
          <a:p>
            <a:fld id="{D6CAF8E8-172B-4E70-9325-BA460E9DD579}" type="slidenum">
              <a:rPr lang="fr-FR" smtClean="0"/>
              <a:t>16</a:t>
            </a:fld>
            <a:endParaRPr lang="fr-FR"/>
          </a:p>
        </p:txBody>
      </p:sp>
      <p:sp>
        <p:nvSpPr>
          <p:cNvPr id="28" name="Titre 1">
            <a:extLst>
              <a:ext uri="{FF2B5EF4-FFF2-40B4-BE49-F238E27FC236}">
                <a16:creationId xmlns:a16="http://schemas.microsoft.com/office/drawing/2014/main" id="{69DF5DC2-2064-211C-4889-3686E8982B9B}"/>
              </a:ext>
            </a:extLst>
          </p:cNvPr>
          <p:cNvSpPr txBox="1">
            <a:spLocks/>
          </p:cNvSpPr>
          <p:nvPr/>
        </p:nvSpPr>
        <p:spPr>
          <a:xfrm>
            <a:off x="529062" y="1654260"/>
            <a:ext cx="16293246" cy="430887"/>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sz="3000" b="1" kern="1200" cap="all" baseline="0">
                <a:solidFill>
                  <a:srgbClr val="8AA0CA"/>
                </a:solidFill>
                <a:latin typeface="+mj-lt"/>
                <a:ea typeface="+mj-ea"/>
                <a:cs typeface="+mj-cs"/>
              </a:defRPr>
            </a:lvl1pPr>
          </a:lstStyle>
          <a:p>
            <a:pPr algn="ctr"/>
            <a:r>
              <a:rPr lang="fr-FR" sz="2800" b="0" dirty="0"/>
              <a:t>Points d’attention à considérer (non-exhaustifs)</a:t>
            </a:r>
          </a:p>
        </p:txBody>
      </p:sp>
      <p:cxnSp>
        <p:nvCxnSpPr>
          <p:cNvPr id="29" name="Connecteur droit 28">
            <a:extLst>
              <a:ext uri="{FF2B5EF4-FFF2-40B4-BE49-F238E27FC236}">
                <a16:creationId xmlns:a16="http://schemas.microsoft.com/office/drawing/2014/main" id="{87B957F3-255C-C47D-605F-29B67A7557E3}"/>
              </a:ext>
            </a:extLst>
          </p:cNvPr>
          <p:cNvCxnSpPr>
            <a:cxnSpLocks/>
          </p:cNvCxnSpPr>
          <p:nvPr/>
        </p:nvCxnSpPr>
        <p:spPr>
          <a:xfrm>
            <a:off x="529062" y="2162637"/>
            <a:ext cx="16293244"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age 5" descr="Une image contenant cercle, Graphique, capture d’écran, Caractère coloré&#10;&#10;Le contenu généré par l’IA peut être incorrect.">
            <a:extLst>
              <a:ext uri="{FF2B5EF4-FFF2-40B4-BE49-F238E27FC236}">
                <a16:creationId xmlns:a16="http://schemas.microsoft.com/office/drawing/2014/main" id="{C58D8928-1CD7-5C0F-C909-3377A1D69B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1343" y="5617163"/>
            <a:ext cx="720000" cy="720000"/>
          </a:xfrm>
          <a:prstGeom prst="rect">
            <a:avLst/>
          </a:prstGeom>
        </p:spPr>
      </p:pic>
      <p:pic>
        <p:nvPicPr>
          <p:cNvPr id="30" name="Image 29" descr="Une image contenant cercle, Graphique, capture d’écran&#10;&#10;Le contenu généré par l’IA peut être incorrect.">
            <a:extLst>
              <a:ext uri="{FF2B5EF4-FFF2-40B4-BE49-F238E27FC236}">
                <a16:creationId xmlns:a16="http://schemas.microsoft.com/office/drawing/2014/main" id="{10F775C7-5F8F-6E47-9725-963D360EF9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61007" y="5648464"/>
            <a:ext cx="720000" cy="720000"/>
          </a:xfrm>
          <a:prstGeom prst="rect">
            <a:avLst/>
          </a:prstGeom>
        </p:spPr>
      </p:pic>
      <p:pic>
        <p:nvPicPr>
          <p:cNvPr id="31" name="Image 30" descr="Une image contenant cercle, Graphique, Caractère coloré&#10;&#10;Le contenu généré par l’IA peut être incorrect.">
            <a:extLst>
              <a:ext uri="{FF2B5EF4-FFF2-40B4-BE49-F238E27FC236}">
                <a16:creationId xmlns:a16="http://schemas.microsoft.com/office/drawing/2014/main" id="{549FF732-0DE8-B2BE-432B-57C547DD42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20628" y="5648464"/>
            <a:ext cx="720000" cy="720000"/>
          </a:xfrm>
          <a:prstGeom prst="rect">
            <a:avLst/>
          </a:prstGeom>
        </p:spPr>
      </p:pic>
      <p:pic>
        <p:nvPicPr>
          <p:cNvPr id="32" name="Image 31" descr="Une image contenant cercle, Caractère coloré, Graphique&#10;&#10;Le contenu généré par l’IA peut être incorrect.">
            <a:extLst>
              <a:ext uri="{FF2B5EF4-FFF2-40B4-BE49-F238E27FC236}">
                <a16:creationId xmlns:a16="http://schemas.microsoft.com/office/drawing/2014/main" id="{6D743074-00A4-7F24-FEB2-FF963056DF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69610" y="5648464"/>
            <a:ext cx="720000" cy="720000"/>
          </a:xfrm>
          <a:prstGeom prst="rect">
            <a:avLst/>
          </a:prstGeom>
        </p:spPr>
      </p:pic>
      <p:pic>
        <p:nvPicPr>
          <p:cNvPr id="33" name="Image 32" descr="Une image contenant cercle, Caractère coloré, Graphique, graphisme&#10;&#10;Le contenu généré par l’IA peut être incorrect.">
            <a:extLst>
              <a:ext uri="{FF2B5EF4-FFF2-40B4-BE49-F238E27FC236}">
                <a16:creationId xmlns:a16="http://schemas.microsoft.com/office/drawing/2014/main" id="{86C0E9D9-852D-A8C5-3F59-7CFB4DE5343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963813" y="5617163"/>
            <a:ext cx="720000" cy="720000"/>
          </a:xfrm>
          <a:prstGeom prst="rect">
            <a:avLst/>
          </a:prstGeom>
        </p:spPr>
      </p:pic>
      <p:pic>
        <p:nvPicPr>
          <p:cNvPr id="34" name="Image 33">
            <a:extLst>
              <a:ext uri="{FF2B5EF4-FFF2-40B4-BE49-F238E27FC236}">
                <a16:creationId xmlns:a16="http://schemas.microsoft.com/office/drawing/2014/main" id="{EE3A63F0-DE3B-3F76-75C5-657376AB43DC}"/>
              </a:ext>
            </a:extLst>
          </p:cNvPr>
          <p:cNvPicPr>
            <a:picLocks noChangeAspect="1"/>
          </p:cNvPicPr>
          <p:nvPr/>
        </p:nvPicPr>
        <p:blipFill>
          <a:blip r:embed="rId8"/>
          <a:stretch>
            <a:fillRect/>
          </a:stretch>
        </p:blipFill>
        <p:spPr>
          <a:xfrm>
            <a:off x="15402220" y="2645347"/>
            <a:ext cx="720000" cy="720000"/>
          </a:xfrm>
          <a:prstGeom prst="rect">
            <a:avLst/>
          </a:prstGeom>
        </p:spPr>
      </p:pic>
      <p:sp>
        <p:nvSpPr>
          <p:cNvPr id="35" name="Rectangle 34">
            <a:extLst>
              <a:ext uri="{FF2B5EF4-FFF2-40B4-BE49-F238E27FC236}">
                <a16:creationId xmlns:a16="http://schemas.microsoft.com/office/drawing/2014/main" id="{306CD8FE-32A5-4B18-A534-887FF15F7088}"/>
              </a:ext>
            </a:extLst>
          </p:cNvPr>
          <p:cNvSpPr/>
          <p:nvPr/>
        </p:nvSpPr>
        <p:spPr>
          <a:xfrm>
            <a:off x="822467" y="2993427"/>
            <a:ext cx="1879385" cy="24579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108000" rtlCol="0" anchor="b"/>
          <a:lstStyle/>
          <a:p>
            <a:pPr algn="ctr">
              <a:spcAft>
                <a:spcPts val="500"/>
              </a:spcAft>
            </a:pPr>
            <a:r>
              <a:rPr lang="fr-FR" sz="1600" dirty="0"/>
              <a:t>Leader nordique</a:t>
            </a:r>
          </a:p>
          <a:p>
            <a:pPr algn="ctr">
              <a:spcAft>
                <a:spcPts val="500"/>
              </a:spcAft>
            </a:pPr>
            <a:r>
              <a:rPr lang="fr-FR" sz="1600" dirty="0"/>
              <a:t>Tendance Action</a:t>
            </a:r>
          </a:p>
          <a:p>
            <a:pPr algn="ctr">
              <a:spcAft>
                <a:spcPts val="500"/>
              </a:spcAft>
            </a:pPr>
            <a:r>
              <a:rPr lang="fr-FR" sz="1600" dirty="0"/>
              <a:t>Connexion B2B</a:t>
            </a:r>
          </a:p>
          <a:p>
            <a:pPr algn="ctr">
              <a:spcAft>
                <a:spcPts val="500"/>
              </a:spcAft>
            </a:pPr>
            <a:r>
              <a:rPr lang="fr-FR" sz="1600" dirty="0"/>
              <a:t>Fiscalité</a:t>
            </a:r>
          </a:p>
        </p:txBody>
      </p:sp>
      <p:sp>
        <p:nvSpPr>
          <p:cNvPr id="36" name="Rectangle 35">
            <a:extLst>
              <a:ext uri="{FF2B5EF4-FFF2-40B4-BE49-F238E27FC236}">
                <a16:creationId xmlns:a16="http://schemas.microsoft.com/office/drawing/2014/main" id="{01255031-E1A4-F694-C97A-3AA1D96C28C8}"/>
              </a:ext>
            </a:extLst>
          </p:cNvPr>
          <p:cNvSpPr/>
          <p:nvPr/>
        </p:nvSpPr>
        <p:spPr>
          <a:xfrm>
            <a:off x="3572259" y="2993427"/>
            <a:ext cx="1879385" cy="24579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108000" rtlCol="0" anchor="b"/>
          <a:lstStyle/>
          <a:p>
            <a:pPr algn="ctr">
              <a:spcAft>
                <a:spcPts val="500"/>
              </a:spcAft>
            </a:pPr>
            <a:r>
              <a:rPr lang="fr-FR" sz="1600" dirty="0"/>
              <a:t>Taille Nordique</a:t>
            </a:r>
          </a:p>
          <a:p>
            <a:pPr algn="ctr">
              <a:spcAft>
                <a:spcPts val="500"/>
              </a:spcAft>
            </a:pPr>
            <a:r>
              <a:rPr lang="fr-FR" sz="1600" dirty="0"/>
              <a:t>Tendance Obligataire-mixte</a:t>
            </a:r>
          </a:p>
          <a:p>
            <a:pPr algn="ctr">
              <a:spcAft>
                <a:spcPts val="500"/>
              </a:spcAft>
            </a:pPr>
            <a:r>
              <a:rPr lang="fr-FR" sz="1600" dirty="0"/>
              <a:t>Connexion B2B</a:t>
            </a:r>
          </a:p>
          <a:p>
            <a:pPr algn="ctr">
              <a:spcAft>
                <a:spcPts val="500"/>
              </a:spcAft>
            </a:pPr>
            <a:r>
              <a:rPr lang="fr-FR" sz="1600" dirty="0"/>
              <a:t>Fiscalité</a:t>
            </a:r>
          </a:p>
        </p:txBody>
      </p:sp>
      <p:sp>
        <p:nvSpPr>
          <p:cNvPr id="37" name="Rectangle 36">
            <a:extLst>
              <a:ext uri="{FF2B5EF4-FFF2-40B4-BE49-F238E27FC236}">
                <a16:creationId xmlns:a16="http://schemas.microsoft.com/office/drawing/2014/main" id="{CF08B77B-20A1-2FE1-DA94-A463AEBB2785}"/>
              </a:ext>
            </a:extLst>
          </p:cNvPr>
          <p:cNvSpPr/>
          <p:nvPr/>
        </p:nvSpPr>
        <p:spPr>
          <a:xfrm>
            <a:off x="6240933" y="2993427"/>
            <a:ext cx="1879385" cy="24579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108000" rtlCol="0" anchor="b"/>
          <a:lstStyle/>
          <a:p>
            <a:pPr algn="ctr">
              <a:spcAft>
                <a:spcPts val="500"/>
              </a:spcAft>
            </a:pPr>
            <a:r>
              <a:rPr lang="fr-FR" sz="1600" dirty="0"/>
              <a:t>Taille Nordique</a:t>
            </a:r>
          </a:p>
          <a:p>
            <a:pPr algn="ctr">
              <a:spcAft>
                <a:spcPts val="500"/>
              </a:spcAft>
            </a:pPr>
            <a:r>
              <a:rPr lang="fr-FR" sz="1600" dirty="0"/>
              <a:t>Tendance Obligataire-mixte</a:t>
            </a:r>
          </a:p>
          <a:p>
            <a:pPr algn="ctr">
              <a:spcAft>
                <a:spcPts val="500"/>
              </a:spcAft>
            </a:pPr>
            <a:r>
              <a:rPr lang="fr-FR" sz="1600" dirty="0"/>
              <a:t>Connexion B2B</a:t>
            </a:r>
          </a:p>
        </p:txBody>
      </p:sp>
      <p:sp>
        <p:nvSpPr>
          <p:cNvPr id="38" name="Rectangle 37">
            <a:extLst>
              <a:ext uri="{FF2B5EF4-FFF2-40B4-BE49-F238E27FC236}">
                <a16:creationId xmlns:a16="http://schemas.microsoft.com/office/drawing/2014/main" id="{73971816-D36B-CEC2-6DA3-51688B09FBA1}"/>
              </a:ext>
            </a:extLst>
          </p:cNvPr>
          <p:cNvSpPr/>
          <p:nvPr/>
        </p:nvSpPr>
        <p:spPr>
          <a:xfrm>
            <a:off x="8689916" y="2993427"/>
            <a:ext cx="1879385" cy="24579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108000" rtlCol="0" anchor="b"/>
          <a:lstStyle/>
          <a:p>
            <a:pPr algn="ctr">
              <a:spcAft>
                <a:spcPts val="500"/>
              </a:spcAft>
            </a:pPr>
            <a:r>
              <a:rPr lang="fr-FR" sz="1600" dirty="0"/>
              <a:t>Taille Nordique, </a:t>
            </a:r>
          </a:p>
          <a:p>
            <a:pPr algn="ctr">
              <a:spcAft>
                <a:spcPts val="500"/>
              </a:spcAft>
            </a:pPr>
            <a:r>
              <a:rPr lang="fr-FR" sz="1600" dirty="0"/>
              <a:t>Tendance Action</a:t>
            </a:r>
          </a:p>
          <a:p>
            <a:pPr algn="ctr">
              <a:spcAft>
                <a:spcPts val="500"/>
              </a:spcAft>
            </a:pPr>
            <a:r>
              <a:rPr lang="fr-FR" sz="1600" dirty="0"/>
              <a:t>Connexion B2B</a:t>
            </a:r>
          </a:p>
          <a:p>
            <a:pPr algn="ctr">
              <a:spcAft>
                <a:spcPts val="500"/>
              </a:spcAft>
            </a:pPr>
            <a:r>
              <a:rPr lang="fr-FR" sz="1600" dirty="0"/>
              <a:t>Fiscalité</a:t>
            </a:r>
          </a:p>
        </p:txBody>
      </p:sp>
      <p:sp>
        <p:nvSpPr>
          <p:cNvPr id="39" name="Rectangle 38">
            <a:extLst>
              <a:ext uri="{FF2B5EF4-FFF2-40B4-BE49-F238E27FC236}">
                <a16:creationId xmlns:a16="http://schemas.microsoft.com/office/drawing/2014/main" id="{29719A45-8184-51D0-4A10-2715F093DC1D}"/>
              </a:ext>
            </a:extLst>
          </p:cNvPr>
          <p:cNvSpPr/>
          <p:nvPr/>
        </p:nvSpPr>
        <p:spPr>
          <a:xfrm>
            <a:off x="11384120" y="2993908"/>
            <a:ext cx="1879385" cy="24579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108000" rtlCol="0" anchor="b"/>
          <a:lstStyle/>
          <a:p>
            <a:pPr algn="ctr">
              <a:spcAft>
                <a:spcPts val="500"/>
              </a:spcAft>
            </a:pPr>
            <a:r>
              <a:rPr lang="fr-FR" sz="1600" dirty="0"/>
              <a:t>Assurance</a:t>
            </a:r>
          </a:p>
          <a:p>
            <a:pPr algn="ctr">
              <a:spcAft>
                <a:spcPts val="500"/>
              </a:spcAft>
            </a:pPr>
            <a:r>
              <a:rPr lang="fr-FR" sz="1600" dirty="0"/>
              <a:t>Gestion Fortune</a:t>
            </a:r>
          </a:p>
          <a:p>
            <a:pPr algn="ctr">
              <a:spcAft>
                <a:spcPts val="500"/>
              </a:spcAft>
            </a:pPr>
            <a:r>
              <a:rPr lang="fr-FR" sz="1600" dirty="0"/>
              <a:t>Règles de </a:t>
            </a:r>
            <a:r>
              <a:rPr lang="fr-FR" sz="1400" dirty="0"/>
              <a:t>commercialisatio</a:t>
            </a:r>
            <a:r>
              <a:rPr lang="fr-FR" sz="1600" dirty="0"/>
              <a:t>n</a:t>
            </a:r>
          </a:p>
          <a:p>
            <a:pPr algn="ctr">
              <a:spcAft>
                <a:spcPts val="500"/>
              </a:spcAft>
            </a:pPr>
            <a:r>
              <a:rPr lang="fr-FR" sz="1600" dirty="0"/>
              <a:t>Fiscalité (+/-)</a:t>
            </a:r>
          </a:p>
        </p:txBody>
      </p:sp>
      <p:pic>
        <p:nvPicPr>
          <p:cNvPr id="7" name="Image 6" descr="Une image contenant Graphique, Caractère coloré, cercle, capture d’écran&#10;&#10;Le contenu généré par l’IA peut être incorrect.">
            <a:extLst>
              <a:ext uri="{FF2B5EF4-FFF2-40B4-BE49-F238E27FC236}">
                <a16:creationId xmlns:a16="http://schemas.microsoft.com/office/drawing/2014/main" id="{39DB43CC-2B5D-0BF2-D72D-95D3D0BF809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963813" y="2632416"/>
            <a:ext cx="720000" cy="720000"/>
          </a:xfrm>
          <a:prstGeom prst="rect">
            <a:avLst/>
          </a:prstGeom>
        </p:spPr>
      </p:pic>
      <p:pic>
        <p:nvPicPr>
          <p:cNvPr id="8" name="Image 7" descr="Une image contenant symbole, cercle, Graphique, Police&#10;&#10;Le contenu généré par l’IA peut être incorrect.">
            <a:extLst>
              <a:ext uri="{FF2B5EF4-FFF2-40B4-BE49-F238E27FC236}">
                <a16:creationId xmlns:a16="http://schemas.microsoft.com/office/drawing/2014/main" id="{3C8AE23F-DC27-869B-850B-C31D7417DCD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53753" y="2633428"/>
            <a:ext cx="720000" cy="720000"/>
          </a:xfrm>
          <a:prstGeom prst="rect">
            <a:avLst/>
          </a:prstGeom>
        </p:spPr>
      </p:pic>
      <p:pic>
        <p:nvPicPr>
          <p:cNvPr id="9" name="Image 8" descr="Une image contenant symbole, cercle, Caractère coloré, Graphique&#10;&#10;Le contenu généré par l’IA peut être incorrect.">
            <a:extLst>
              <a:ext uri="{FF2B5EF4-FFF2-40B4-BE49-F238E27FC236}">
                <a16:creationId xmlns:a16="http://schemas.microsoft.com/office/drawing/2014/main" id="{1ACC4FF9-BBB4-9729-5D2E-5182288F96C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269609" y="2626300"/>
            <a:ext cx="720001" cy="720001"/>
          </a:xfrm>
          <a:prstGeom prst="rect">
            <a:avLst/>
          </a:prstGeom>
        </p:spPr>
      </p:pic>
      <p:pic>
        <p:nvPicPr>
          <p:cNvPr id="15" name="Image 14" descr="Une image contenant symbole, cercle, Graphique, Police&#10;&#10;Le contenu généré par l’IA peut être incorrect.">
            <a:extLst>
              <a:ext uri="{FF2B5EF4-FFF2-40B4-BE49-F238E27FC236}">
                <a16:creationId xmlns:a16="http://schemas.microsoft.com/office/drawing/2014/main" id="{4FE16294-C59C-1119-A451-77F9BC6D220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20628" y="2626301"/>
            <a:ext cx="720000" cy="720000"/>
          </a:xfrm>
          <a:prstGeom prst="rect">
            <a:avLst/>
          </a:prstGeom>
        </p:spPr>
      </p:pic>
      <p:pic>
        <p:nvPicPr>
          <p:cNvPr id="20" name="Image 19" descr="Une image contenant symbole, cercle, Graphique, Caractère coloré&#10;&#10;Le contenu généré par l’IA peut être incorrect.">
            <a:extLst>
              <a:ext uri="{FF2B5EF4-FFF2-40B4-BE49-F238E27FC236}">
                <a16:creationId xmlns:a16="http://schemas.microsoft.com/office/drawing/2014/main" id="{278B35CE-6415-5A7C-C8D6-C290A2F3C24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402160" y="2603132"/>
            <a:ext cx="720000" cy="720000"/>
          </a:xfrm>
          <a:prstGeom prst="rect">
            <a:avLst/>
          </a:prstGeom>
        </p:spPr>
      </p:pic>
      <p:cxnSp>
        <p:nvCxnSpPr>
          <p:cNvPr id="50" name="Connecteur droit 49">
            <a:extLst>
              <a:ext uri="{FF2B5EF4-FFF2-40B4-BE49-F238E27FC236}">
                <a16:creationId xmlns:a16="http://schemas.microsoft.com/office/drawing/2014/main" id="{92E55D3C-F4F1-C409-8056-D942DEAF83D4}"/>
              </a:ext>
            </a:extLst>
          </p:cNvPr>
          <p:cNvCxnSpPr>
            <a:cxnSpLocks/>
          </p:cNvCxnSpPr>
          <p:nvPr/>
        </p:nvCxnSpPr>
        <p:spPr>
          <a:xfrm flipV="1">
            <a:off x="14108025" y="3012473"/>
            <a:ext cx="0" cy="243893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Espace réservé du pied de page 3">
            <a:extLst>
              <a:ext uri="{FF2B5EF4-FFF2-40B4-BE49-F238E27FC236}">
                <a16:creationId xmlns:a16="http://schemas.microsoft.com/office/drawing/2014/main" id="{77AAECC6-0B88-0A16-07AF-962EAFF871A6}"/>
              </a:ext>
            </a:extLst>
          </p:cNvPr>
          <p:cNvSpPr>
            <a:spLocks noGrp="1"/>
          </p:cNvSpPr>
          <p:nvPr>
            <p:ph type="ftr" sz="quarter" idx="11"/>
          </p:nvPr>
        </p:nvSpPr>
        <p:spPr>
          <a:xfrm>
            <a:off x="8675689" y="9088998"/>
            <a:ext cx="7388674" cy="215444"/>
          </a:xfrm>
        </p:spPr>
        <p:txBody>
          <a:bodyPr/>
          <a:lstStyle/>
          <a:p>
            <a:r>
              <a:rPr lang="fr-FR" dirty="0"/>
              <a:t>SYNTHESE 2024 - Janvier 2025</a:t>
            </a:r>
          </a:p>
        </p:txBody>
      </p:sp>
    </p:spTree>
    <p:extLst>
      <p:ext uri="{BB962C8B-B14F-4D97-AF65-F5344CB8AC3E}">
        <p14:creationId xmlns:p14="http://schemas.microsoft.com/office/powerpoint/2010/main" val="271923262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Espace réservé pour une image  14" descr="Une image contenant texte, ciel, extérieur, cité&#10;&#10;Description générée automatiquement">
            <a:extLst>
              <a:ext uri="{FF2B5EF4-FFF2-40B4-BE49-F238E27FC236}">
                <a16:creationId xmlns:a16="http://schemas.microsoft.com/office/drawing/2014/main" id="{5593506F-DAE6-470C-A4FA-1EF5737ACFD9}"/>
              </a:ext>
            </a:extLst>
          </p:cNvPr>
          <p:cNvPicPr>
            <a:picLocks noGrp="1" noChangeAspect="1"/>
          </p:cNvPicPr>
          <p:nvPr>
            <p:ph type="pic" sz="quarter" idx="16"/>
          </p:nvPr>
        </p:nvPicPr>
        <p:blipFill>
          <a:blip r:embed="rId2" cstate="print">
            <a:extLst>
              <a:ext uri="{28A0092B-C50C-407E-A947-70E740481C1C}">
                <a14:useLocalDpi xmlns:a14="http://schemas.microsoft.com/office/drawing/2010/main" val="0"/>
              </a:ext>
            </a:extLst>
          </a:blip>
          <a:srcRect t="19879" b="19879"/>
          <a:stretch>
            <a:fillRect/>
          </a:stretch>
        </p:blipFill>
        <p:spPr/>
      </p:pic>
      <p:sp>
        <p:nvSpPr>
          <p:cNvPr id="13" name="Rectangle 12">
            <a:extLst>
              <a:ext uri="{FF2B5EF4-FFF2-40B4-BE49-F238E27FC236}">
                <a16:creationId xmlns:a16="http://schemas.microsoft.com/office/drawing/2014/main" id="{C9943834-2FD5-4740-BC37-5D6AA26A4431}"/>
              </a:ext>
            </a:extLst>
          </p:cNvPr>
          <p:cNvSpPr/>
          <p:nvPr/>
        </p:nvSpPr>
        <p:spPr>
          <a:xfrm>
            <a:off x="323999" y="323999"/>
            <a:ext cx="16704000" cy="4554388"/>
          </a:xfrm>
          <a:prstGeom prst="rect">
            <a:avLst/>
          </a:prstGeom>
          <a:gradFill flip="none" rotWithShape="1">
            <a:gsLst>
              <a:gs pos="0">
                <a:schemeClr val="tx2"/>
              </a:gs>
              <a:gs pos="100000">
                <a:schemeClr val="tx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texte 2">
            <a:extLst>
              <a:ext uri="{FF2B5EF4-FFF2-40B4-BE49-F238E27FC236}">
                <a16:creationId xmlns:a16="http://schemas.microsoft.com/office/drawing/2014/main" id="{3891292D-8D79-FA45-8E57-EF94877773C0}"/>
              </a:ext>
            </a:extLst>
          </p:cNvPr>
          <p:cNvSpPr>
            <a:spLocks noGrp="1"/>
          </p:cNvSpPr>
          <p:nvPr>
            <p:ph type="body" sz="quarter" idx="13"/>
          </p:nvPr>
        </p:nvSpPr>
        <p:spPr/>
        <p:txBody>
          <a:bodyPr/>
          <a:lstStyle/>
          <a:p>
            <a:r>
              <a:rPr lang="fr-FR" dirty="0"/>
              <a:t>Merci !</a:t>
            </a:r>
          </a:p>
          <a:p>
            <a:pPr lvl="1"/>
            <a:r>
              <a:rPr lang="fr-FR" dirty="0"/>
              <a:t>Yves TAMBOUR, CEO, Partner - FundGlobam</a:t>
            </a:r>
          </a:p>
        </p:txBody>
      </p:sp>
      <p:sp>
        <p:nvSpPr>
          <p:cNvPr id="4" name="Espace réservé du texte 3">
            <a:extLst>
              <a:ext uri="{FF2B5EF4-FFF2-40B4-BE49-F238E27FC236}">
                <a16:creationId xmlns:a16="http://schemas.microsoft.com/office/drawing/2014/main" id="{BAD74C43-E1F4-FE41-BD4D-BCA61A8600ED}"/>
              </a:ext>
            </a:extLst>
          </p:cNvPr>
          <p:cNvSpPr>
            <a:spLocks noGrp="1"/>
          </p:cNvSpPr>
          <p:nvPr>
            <p:ph type="body" sz="quarter" idx="14"/>
          </p:nvPr>
        </p:nvSpPr>
        <p:spPr/>
        <p:txBody>
          <a:bodyPr/>
          <a:lstStyle/>
          <a:p>
            <a:r>
              <a:rPr lang="fr-FR" dirty="0"/>
              <a:t>41 rue de la Bienfaisance </a:t>
            </a:r>
            <a:r>
              <a:rPr lang="fr-FR" dirty="0">
                <a:solidFill>
                  <a:schemeClr val="bg2"/>
                </a:solidFill>
              </a:rPr>
              <a:t>•</a:t>
            </a:r>
            <a:r>
              <a:rPr lang="fr-FR" dirty="0"/>
              <a:t> 75008 Paris </a:t>
            </a:r>
            <a:r>
              <a:rPr lang="fr-FR" dirty="0">
                <a:solidFill>
                  <a:schemeClr val="bg2"/>
                </a:solidFill>
              </a:rPr>
              <a:t>•</a:t>
            </a:r>
            <a:r>
              <a:rPr lang="fr-FR" dirty="0"/>
              <a:t> +33 (0)1 44 94 94 00 </a:t>
            </a:r>
            <a:r>
              <a:rPr lang="fr-FR" dirty="0">
                <a:solidFill>
                  <a:schemeClr val="bg2"/>
                </a:solidFill>
              </a:rPr>
              <a:t>■</a:t>
            </a:r>
            <a:r>
              <a:rPr lang="fr-FR" dirty="0"/>
              <a:t> Avenue des Arts, 56 </a:t>
            </a:r>
            <a:r>
              <a:rPr lang="fr-FR" dirty="0">
                <a:solidFill>
                  <a:schemeClr val="bg2"/>
                </a:solidFill>
              </a:rPr>
              <a:t>•</a:t>
            </a:r>
            <a:r>
              <a:rPr lang="fr-FR" dirty="0"/>
              <a:t> 1000 Bruxelles </a:t>
            </a:r>
            <a:r>
              <a:rPr lang="fr-FR" dirty="0">
                <a:solidFill>
                  <a:schemeClr val="bg2"/>
                </a:solidFill>
              </a:rPr>
              <a:t>•</a:t>
            </a:r>
            <a:r>
              <a:rPr lang="fr-FR" dirty="0"/>
              <a:t> +32 (0)2 486 02 90 </a:t>
            </a:r>
            <a:r>
              <a:rPr lang="fr-FR" dirty="0">
                <a:solidFill>
                  <a:schemeClr val="bg2"/>
                </a:solidFill>
              </a:rPr>
              <a:t>■</a:t>
            </a:r>
            <a:r>
              <a:rPr lang="fr-FR" dirty="0"/>
              <a:t> </a:t>
            </a:r>
            <a:r>
              <a:rPr lang="fr-FR" dirty="0" err="1"/>
              <a:t>www.afg.asso.fr</a:t>
            </a:r>
            <a:endParaRPr lang="fr-FR" dirty="0"/>
          </a:p>
        </p:txBody>
      </p:sp>
      <p:sp>
        <p:nvSpPr>
          <p:cNvPr id="7" name="Espace réservé du texte 6">
            <a:extLst>
              <a:ext uri="{FF2B5EF4-FFF2-40B4-BE49-F238E27FC236}">
                <a16:creationId xmlns:a16="http://schemas.microsoft.com/office/drawing/2014/main" id="{C57837F0-ABFC-6749-8FEA-AF617CF889EF}"/>
              </a:ext>
            </a:extLst>
          </p:cNvPr>
          <p:cNvSpPr>
            <a:spLocks noGrp="1"/>
          </p:cNvSpPr>
          <p:nvPr>
            <p:ph type="body" sz="quarter" idx="15"/>
          </p:nvPr>
        </p:nvSpPr>
        <p:spPr/>
        <p:txBody>
          <a:bodyPr/>
          <a:lstStyle/>
          <a:p>
            <a:endParaRPr lang="fr-FR" dirty="0"/>
          </a:p>
        </p:txBody>
      </p:sp>
      <p:sp>
        <p:nvSpPr>
          <p:cNvPr id="6" name="Titre 5">
            <a:extLst>
              <a:ext uri="{FF2B5EF4-FFF2-40B4-BE49-F238E27FC236}">
                <a16:creationId xmlns:a16="http://schemas.microsoft.com/office/drawing/2014/main" id="{F1A5BDFE-71FC-524D-988E-D743FB9E5D46}"/>
              </a:ext>
            </a:extLst>
          </p:cNvPr>
          <p:cNvSpPr>
            <a:spLocks noGrp="1"/>
          </p:cNvSpPr>
          <p:nvPr>
            <p:ph type="title"/>
          </p:nvPr>
        </p:nvSpPr>
        <p:spPr/>
        <p:txBody>
          <a:bodyPr>
            <a:spAutoFit/>
          </a:bodyPr>
          <a:lstStyle/>
          <a:p>
            <a:r>
              <a:rPr lang="fr-FR" dirty="0"/>
              <a:t>Ensemble,</a:t>
            </a:r>
            <a:br>
              <a:rPr lang="fr-FR" dirty="0"/>
            </a:br>
            <a:r>
              <a:rPr lang="fr-FR" dirty="0"/>
              <a:t>s’investir pour demain</a:t>
            </a:r>
          </a:p>
        </p:txBody>
      </p:sp>
    </p:spTree>
    <p:extLst>
      <p:ext uri="{BB962C8B-B14F-4D97-AF65-F5344CB8AC3E}">
        <p14:creationId xmlns:p14="http://schemas.microsoft.com/office/powerpoint/2010/main" val="49703543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B438CB-20EE-4949-A523-E011BF254FB0}"/>
              </a:ext>
            </a:extLst>
          </p:cNvPr>
          <p:cNvSpPr>
            <a:spLocks noGrp="1"/>
          </p:cNvSpPr>
          <p:nvPr>
            <p:ph type="title"/>
          </p:nvPr>
        </p:nvSpPr>
        <p:spPr/>
        <p:txBody>
          <a:bodyPr/>
          <a:lstStyle/>
          <a:p>
            <a:r>
              <a:rPr lang="fr-FR" dirty="0"/>
              <a:t>Synthèse 2024 et Perspectives 2025 </a:t>
            </a:r>
          </a:p>
        </p:txBody>
      </p:sp>
      <p:sp>
        <p:nvSpPr>
          <p:cNvPr id="5" name="Espace réservé du texte 4">
            <a:extLst>
              <a:ext uri="{FF2B5EF4-FFF2-40B4-BE49-F238E27FC236}">
                <a16:creationId xmlns:a16="http://schemas.microsoft.com/office/drawing/2014/main" id="{6B43C524-9B4D-D740-8123-21B51727D066}"/>
              </a:ext>
            </a:extLst>
          </p:cNvPr>
          <p:cNvSpPr>
            <a:spLocks noGrp="1"/>
          </p:cNvSpPr>
          <p:nvPr>
            <p:ph type="body" sz="quarter" idx="13"/>
          </p:nvPr>
        </p:nvSpPr>
        <p:spPr>
          <a:xfrm>
            <a:off x="529063" y="2905826"/>
            <a:ext cx="16677410" cy="2017988"/>
          </a:xfrm>
        </p:spPr>
        <p:txBody>
          <a:bodyPr/>
          <a:lstStyle/>
          <a:p>
            <a:pPr algn="ctr"/>
            <a:endParaRPr lang="fr-FR" sz="3600" dirty="0">
              <a:solidFill>
                <a:schemeClr val="bg1"/>
              </a:solidFill>
              <a:effectLst/>
              <a:latin typeface="+mn-lt"/>
              <a:ea typeface="Calibri" panose="020F0502020204030204" pitchFamily="34" charset="0"/>
            </a:endParaRPr>
          </a:p>
          <a:p>
            <a:pPr algn="ctr"/>
            <a:r>
              <a:rPr lang="fr-FR" sz="3600" dirty="0">
                <a:solidFill>
                  <a:schemeClr val="bg1"/>
                </a:solidFill>
                <a:effectLst/>
                <a:latin typeface="+mn-lt"/>
                <a:ea typeface="Calibri" panose="020F0502020204030204" pitchFamily="34" charset="0"/>
              </a:rPr>
              <a:t> </a:t>
            </a:r>
            <a:endParaRPr lang="fr-FR" sz="3600" b="1" dirty="0">
              <a:effectLst/>
            </a:endParaRPr>
          </a:p>
          <a:p>
            <a:pPr marL="468000" lvl="2" indent="-468000" algn="ctr" defTabSz="914400">
              <a:spcBef>
                <a:spcPts val="1200"/>
              </a:spcBef>
              <a:buBlip>
                <a:blip r:embed="rId2">
                  <a:extLst>
                    <a:ext uri="{96DAC541-7B7A-43D3-8B79-37D633B846F1}">
                      <asvg:svgBlip xmlns:asvg="http://schemas.microsoft.com/office/drawing/2016/SVG/main" r:embed="rId3"/>
                    </a:ext>
                  </a:extLst>
                </a:blip>
              </a:buBlip>
              <a:defRPr/>
            </a:pPr>
            <a:r>
              <a:rPr lang="fr-FR" sz="4800" b="1" dirty="0">
                <a:ea typeface="Times New Roman" panose="02020603050405020304" pitchFamily="18" charset="0"/>
              </a:rPr>
              <a:t>Q&amp;A avec </a:t>
            </a:r>
            <a:r>
              <a:rPr lang="pt-BR" sz="4800" b="1" dirty="0">
                <a:solidFill>
                  <a:schemeClr val="bg1"/>
                </a:solidFill>
                <a:latin typeface="+mn-lt"/>
                <a:ea typeface="Calibri" panose="020F0502020204030204" pitchFamily="34" charset="0"/>
              </a:rPr>
              <a:t>Yves Tambour</a:t>
            </a:r>
            <a:endParaRPr lang="fr-FR" sz="4800" b="1" dirty="0">
              <a:ea typeface="Times New Roman" panose="02020603050405020304" pitchFamily="18" charset="0"/>
            </a:endParaRPr>
          </a:p>
        </p:txBody>
      </p:sp>
      <p:sp>
        <p:nvSpPr>
          <p:cNvPr id="3" name="Espace réservé du pied de page 5">
            <a:extLst>
              <a:ext uri="{FF2B5EF4-FFF2-40B4-BE49-F238E27FC236}">
                <a16:creationId xmlns:a16="http://schemas.microsoft.com/office/drawing/2014/main" id="{504C6B53-3699-B17B-53EE-40756E530E33}"/>
              </a:ext>
            </a:extLst>
          </p:cNvPr>
          <p:cNvSpPr>
            <a:spLocks noGrp="1"/>
          </p:cNvSpPr>
          <p:nvPr>
            <p:ph type="ftr" sz="quarter" idx="11"/>
          </p:nvPr>
        </p:nvSpPr>
        <p:spPr>
          <a:xfrm>
            <a:off x="9180162" y="8694172"/>
            <a:ext cx="7388674" cy="430887"/>
          </a:xfrm>
        </p:spPr>
        <p:txBody>
          <a:bodyPr/>
          <a:lstStyle/>
          <a:p>
            <a:r>
              <a:rPr lang="fr-FR" dirty="0"/>
              <a:t>Club Export – Réunion pays Synthèse 2024  et Perspectives  2025</a:t>
            </a:r>
          </a:p>
          <a:p>
            <a:r>
              <a:rPr lang="fr-FR" dirty="0"/>
              <a:t>30 janvier 2025</a:t>
            </a:r>
          </a:p>
        </p:txBody>
      </p:sp>
    </p:spTree>
    <p:extLst>
      <p:ext uri="{BB962C8B-B14F-4D97-AF65-F5344CB8AC3E}">
        <p14:creationId xmlns:p14="http://schemas.microsoft.com/office/powerpoint/2010/main" val="399510795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CF3D7-7A12-57E5-EEC6-AEAB6C1B28C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17F0966-6455-B441-5A6C-924589009B25}"/>
              </a:ext>
            </a:extLst>
          </p:cNvPr>
          <p:cNvSpPr>
            <a:spLocks noGrp="1"/>
          </p:cNvSpPr>
          <p:nvPr>
            <p:ph type="title"/>
          </p:nvPr>
        </p:nvSpPr>
        <p:spPr/>
        <p:txBody>
          <a:bodyPr/>
          <a:lstStyle/>
          <a:p>
            <a:r>
              <a:rPr lang="fr-FR" dirty="0"/>
              <a:t>Synthèse 2024 et Perspectives 2025 </a:t>
            </a:r>
          </a:p>
        </p:txBody>
      </p:sp>
      <p:sp>
        <p:nvSpPr>
          <p:cNvPr id="5" name="Espace réservé du texte 4">
            <a:extLst>
              <a:ext uri="{FF2B5EF4-FFF2-40B4-BE49-F238E27FC236}">
                <a16:creationId xmlns:a16="http://schemas.microsoft.com/office/drawing/2014/main" id="{C61DFBFB-13A2-14ED-ED00-6706E50D3735}"/>
              </a:ext>
            </a:extLst>
          </p:cNvPr>
          <p:cNvSpPr>
            <a:spLocks noGrp="1"/>
          </p:cNvSpPr>
          <p:nvPr>
            <p:ph type="body" sz="quarter" idx="13"/>
          </p:nvPr>
        </p:nvSpPr>
        <p:spPr>
          <a:xfrm>
            <a:off x="1113906" y="1356506"/>
            <a:ext cx="15295418" cy="5423023"/>
          </a:xfrm>
        </p:spPr>
        <p:txBody>
          <a:bodyPr/>
          <a:lstStyle/>
          <a:p>
            <a:pPr algn="ctr"/>
            <a:endParaRPr lang="fr-FR" sz="4800" dirty="0">
              <a:effectLst/>
              <a:latin typeface="+mn-lt"/>
              <a:ea typeface="Calibri" panose="020F0502020204030204" pitchFamily="34" charset="0"/>
            </a:endParaRPr>
          </a:p>
          <a:p>
            <a:pPr algn="ctr"/>
            <a:r>
              <a:rPr lang="fr-FR" sz="4800" dirty="0">
                <a:solidFill>
                  <a:schemeClr val="bg1"/>
                </a:solidFill>
                <a:effectLst/>
                <a:latin typeface="+mn-lt"/>
                <a:ea typeface="Calibri" panose="020F0502020204030204" pitchFamily="34" charset="0"/>
              </a:rPr>
              <a:t> </a:t>
            </a:r>
          </a:p>
          <a:p>
            <a:pPr algn="ctr"/>
            <a:endParaRPr lang="pt-BR" sz="4800" dirty="0">
              <a:solidFill>
                <a:schemeClr val="bg1"/>
              </a:solidFill>
              <a:latin typeface="+mn-lt"/>
              <a:ea typeface="Calibri" panose="020F0502020204030204" pitchFamily="34" charset="0"/>
            </a:endParaRPr>
          </a:p>
          <a:p>
            <a:pPr algn="ctr"/>
            <a:r>
              <a:rPr lang="pt-BR" sz="4800" dirty="0">
                <a:solidFill>
                  <a:schemeClr val="bg1"/>
                </a:solidFill>
                <a:latin typeface="+mn-lt"/>
                <a:ea typeface="Calibri" panose="020F0502020204030204" pitchFamily="34" charset="0"/>
              </a:rPr>
              <a:t>Grégoire NAACKE, Chief Executive</a:t>
            </a:r>
          </a:p>
          <a:p>
            <a:pPr algn="ctr"/>
            <a:r>
              <a:rPr lang="pt-BR" sz="4800" dirty="0">
                <a:solidFill>
                  <a:schemeClr val="bg1"/>
                </a:solidFill>
                <a:latin typeface="+mn-lt"/>
                <a:ea typeface="Calibri" panose="020F0502020204030204" pitchFamily="34" charset="0"/>
              </a:rPr>
              <a:t>Observatoire de l’Epargne Européenne (OEE) </a:t>
            </a:r>
          </a:p>
          <a:p>
            <a:pPr algn="ctr"/>
            <a:r>
              <a:rPr lang="pt-BR" sz="4800" dirty="0">
                <a:solidFill>
                  <a:schemeClr val="bg1"/>
                </a:solidFill>
                <a:latin typeface="+mn-lt"/>
                <a:ea typeface="Calibri" panose="020F0502020204030204" pitchFamily="34" charset="0"/>
              </a:rPr>
              <a:t>&amp; Managing Partner IEM FINANCE</a:t>
            </a:r>
          </a:p>
          <a:p>
            <a:pPr algn="ctr"/>
            <a:endParaRPr lang="fr-FR" sz="4800" dirty="0">
              <a:solidFill>
                <a:schemeClr val="bg1"/>
              </a:solidFill>
              <a:effectLst/>
              <a:latin typeface="+mn-lt"/>
              <a:ea typeface="Calibri" panose="020F0502020204030204" pitchFamily="34" charset="0"/>
            </a:endParaRPr>
          </a:p>
        </p:txBody>
      </p:sp>
      <p:sp>
        <p:nvSpPr>
          <p:cNvPr id="3" name="Espace réservé du pied de page 5">
            <a:extLst>
              <a:ext uri="{FF2B5EF4-FFF2-40B4-BE49-F238E27FC236}">
                <a16:creationId xmlns:a16="http://schemas.microsoft.com/office/drawing/2014/main" id="{204A80B0-8973-AA2D-CAFF-BAAE8B1237C6}"/>
              </a:ext>
            </a:extLst>
          </p:cNvPr>
          <p:cNvSpPr>
            <a:spLocks noGrp="1"/>
          </p:cNvSpPr>
          <p:nvPr>
            <p:ph type="ftr" sz="quarter" idx="11"/>
          </p:nvPr>
        </p:nvSpPr>
        <p:spPr>
          <a:xfrm>
            <a:off x="9163536" y="8810551"/>
            <a:ext cx="7388674" cy="430887"/>
          </a:xfrm>
        </p:spPr>
        <p:txBody>
          <a:bodyPr/>
          <a:lstStyle/>
          <a:p>
            <a:r>
              <a:rPr lang="fr-FR" dirty="0"/>
              <a:t>Club Export – Réunion pays Synthèse 2024  et Perspectives  2025</a:t>
            </a:r>
          </a:p>
          <a:p>
            <a:r>
              <a:rPr lang="fr-FR" dirty="0"/>
              <a:t>30 janvier 2025</a:t>
            </a:r>
          </a:p>
        </p:txBody>
      </p:sp>
    </p:spTree>
    <p:extLst>
      <p:ext uri="{BB962C8B-B14F-4D97-AF65-F5344CB8AC3E}">
        <p14:creationId xmlns:p14="http://schemas.microsoft.com/office/powerpoint/2010/main" val="193785555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C2B87B-93D5-6844-923B-0DE7B0F4EDC0}"/>
              </a:ext>
            </a:extLst>
          </p:cNvPr>
          <p:cNvSpPr>
            <a:spLocks noGrp="1"/>
          </p:cNvSpPr>
          <p:nvPr>
            <p:ph type="title"/>
          </p:nvPr>
        </p:nvSpPr>
        <p:spPr>
          <a:xfrm>
            <a:off x="1677821" y="1482572"/>
            <a:ext cx="13995731" cy="7386638"/>
          </a:xfrm>
        </p:spPr>
        <p:txBody>
          <a:bodyPr/>
          <a:lstStyle/>
          <a:p>
            <a:pPr algn="ctr"/>
            <a:r>
              <a:rPr lang="fr-FR" sz="4800" spc="-5" dirty="0">
                <a:latin typeface="+mn-lt"/>
                <a:cs typeface="Trebuchet MS"/>
              </a:rPr>
              <a:t>Introduction </a:t>
            </a:r>
            <a:r>
              <a:rPr lang="fr-FR" sz="4800" dirty="0">
                <a:latin typeface="+mn-lt"/>
                <a:cs typeface="Trebuchet MS"/>
              </a:rPr>
              <a:t>: </a:t>
            </a:r>
            <a:br>
              <a:rPr lang="fr-FR" sz="4800" dirty="0">
                <a:latin typeface="+mn-lt"/>
                <a:cs typeface="Trebuchet MS"/>
              </a:rPr>
            </a:br>
            <a:br>
              <a:rPr lang="fr-FR" sz="4800" dirty="0">
                <a:latin typeface="+mn-lt"/>
                <a:cs typeface="Trebuchet MS"/>
              </a:rPr>
            </a:br>
            <a:r>
              <a:rPr lang="fr-FR" sz="4800" spc="-15" dirty="0">
                <a:latin typeface="+mn-lt"/>
                <a:cs typeface="Trebuchet MS"/>
              </a:rPr>
              <a:t>Simon Janin, Président du Club Export de l’AFG</a:t>
            </a:r>
            <a:br>
              <a:rPr lang="fr-FR" sz="4800" spc="-15" dirty="0">
                <a:latin typeface="+mn-lt"/>
                <a:cs typeface="Trebuchet MS"/>
              </a:rPr>
            </a:br>
            <a:br>
              <a:rPr lang="fr-FR" sz="4800" spc="-15" dirty="0">
                <a:latin typeface="+mn-lt"/>
                <a:cs typeface="Trebuchet MS"/>
              </a:rPr>
            </a:br>
            <a:r>
              <a:rPr lang="fr-FR" sz="4800" spc="-15" dirty="0">
                <a:latin typeface="+mn-lt"/>
                <a:cs typeface="Trebuchet MS"/>
              </a:rPr>
              <a:t>Head of </a:t>
            </a:r>
            <a:r>
              <a:rPr lang="fr-FR" sz="4800" spc="-15" dirty="0" err="1">
                <a:latin typeface="+mn-lt"/>
                <a:cs typeface="Trebuchet MS"/>
              </a:rPr>
              <a:t>Governance</a:t>
            </a:r>
            <a:r>
              <a:rPr lang="fr-FR" sz="4800" spc="-15" dirty="0">
                <a:latin typeface="+mn-lt"/>
                <a:cs typeface="Trebuchet MS"/>
              </a:rPr>
              <a:t> &amp; Public Affairs, General </a:t>
            </a:r>
            <a:r>
              <a:rPr lang="fr-FR" sz="4800" spc="-15" dirty="0" err="1">
                <a:latin typeface="+mn-lt"/>
                <a:cs typeface="Trebuchet MS"/>
              </a:rPr>
              <a:t>Secretary</a:t>
            </a:r>
            <a:r>
              <a:rPr lang="fr-FR" sz="4800" spc="-15" dirty="0">
                <a:latin typeface="+mn-lt"/>
                <a:cs typeface="Trebuchet MS"/>
              </a:rPr>
              <a:t> of </a:t>
            </a:r>
            <a:r>
              <a:rPr lang="fr-FR" sz="4800" spc="-15" dirty="0" err="1">
                <a:latin typeface="+mn-lt"/>
                <a:cs typeface="Trebuchet MS"/>
              </a:rPr>
              <a:t>Strategy</a:t>
            </a:r>
            <a:r>
              <a:rPr lang="fr-FR" sz="4800" spc="-15" dirty="0">
                <a:latin typeface="+mn-lt"/>
                <a:cs typeface="Trebuchet MS"/>
              </a:rPr>
              <a:t>, Finance and Control Division, Amundi</a:t>
            </a:r>
            <a:br>
              <a:rPr lang="fr-FR" sz="4800" spc="-15" dirty="0">
                <a:latin typeface="+mn-lt"/>
                <a:cs typeface="Trebuchet MS"/>
              </a:rPr>
            </a:br>
            <a:br>
              <a:rPr lang="fr-FR" sz="4800" spc="-35" dirty="0">
                <a:latin typeface="+mn-lt"/>
                <a:cs typeface="Trebuchet MS"/>
              </a:rPr>
            </a:br>
            <a:endParaRPr lang="fr-FR" sz="4800" spc="-5" dirty="0">
              <a:latin typeface="+mn-lt"/>
              <a:cs typeface="Trebuchet MS"/>
            </a:endParaRPr>
          </a:p>
        </p:txBody>
      </p:sp>
      <p:sp>
        <p:nvSpPr>
          <p:cNvPr id="3" name="Espace réservé du pied de page 5">
            <a:extLst>
              <a:ext uri="{FF2B5EF4-FFF2-40B4-BE49-F238E27FC236}">
                <a16:creationId xmlns:a16="http://schemas.microsoft.com/office/drawing/2014/main" id="{6BFFFFD7-B0C4-7505-D6FE-A644C2AF4FA2}"/>
              </a:ext>
            </a:extLst>
          </p:cNvPr>
          <p:cNvSpPr>
            <a:spLocks noGrp="1"/>
          </p:cNvSpPr>
          <p:nvPr>
            <p:ph type="ftr" sz="quarter" idx="11"/>
          </p:nvPr>
        </p:nvSpPr>
        <p:spPr>
          <a:xfrm>
            <a:off x="9163536" y="8810551"/>
            <a:ext cx="7388674" cy="430887"/>
          </a:xfrm>
        </p:spPr>
        <p:txBody>
          <a:bodyPr/>
          <a:lstStyle/>
          <a:p>
            <a:r>
              <a:rPr lang="fr-FR" dirty="0"/>
              <a:t>Club Export – Réunion pays Synthèse 2024  et Perspectives  2025</a:t>
            </a:r>
          </a:p>
          <a:p>
            <a:r>
              <a:rPr lang="fr-FR" dirty="0"/>
              <a:t>30 janvier 2025</a:t>
            </a:r>
          </a:p>
        </p:txBody>
      </p:sp>
    </p:spTree>
    <p:extLst>
      <p:ext uri="{BB962C8B-B14F-4D97-AF65-F5344CB8AC3E}">
        <p14:creationId xmlns:p14="http://schemas.microsoft.com/office/powerpoint/2010/main" val="252573724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au 13">
            <a:extLst>
              <a:ext uri="{FF2B5EF4-FFF2-40B4-BE49-F238E27FC236}">
                <a16:creationId xmlns:a16="http://schemas.microsoft.com/office/drawing/2014/main" id="{64660DF4-EB73-DAAD-B716-6EB1A4A97E06}"/>
              </a:ext>
            </a:extLst>
          </p:cNvPr>
          <p:cNvGraphicFramePr>
            <a:graphicFrameLocks noGrp="1"/>
          </p:cNvGraphicFramePr>
          <p:nvPr/>
        </p:nvGraphicFramePr>
        <p:xfrm>
          <a:off x="3348563" y="3650868"/>
          <a:ext cx="11024364" cy="3679222"/>
        </p:xfrm>
        <a:graphic>
          <a:graphicData uri="http://schemas.openxmlformats.org/drawingml/2006/table">
            <a:tbl>
              <a:tblPr firstRow="1" bandRow="1">
                <a:tableStyleId>{5C22544A-7EE6-4342-B048-85BDC9FD1C3A}</a:tableStyleId>
              </a:tblPr>
              <a:tblGrid>
                <a:gridCol w="339810">
                  <a:extLst>
                    <a:ext uri="{9D8B030D-6E8A-4147-A177-3AD203B41FA5}">
                      <a16:colId xmlns:a16="http://schemas.microsoft.com/office/drawing/2014/main" val="2623210488"/>
                    </a:ext>
                  </a:extLst>
                </a:gridCol>
                <a:gridCol w="10684554">
                  <a:extLst>
                    <a:ext uri="{9D8B030D-6E8A-4147-A177-3AD203B41FA5}">
                      <a16:colId xmlns:a16="http://schemas.microsoft.com/office/drawing/2014/main" val="3174206335"/>
                    </a:ext>
                  </a:extLst>
                </a:gridCol>
              </a:tblGrid>
              <a:tr h="2174273">
                <a:tc>
                  <a:txBody>
                    <a:bodyPr/>
                    <a:lstStyle/>
                    <a:p>
                      <a:endParaRPr lang="fr-FR" sz="2600" dirty="0"/>
                    </a:p>
                  </a:txBody>
                  <a:tcPr marL="130090" marR="130090" marT="65045" marB="65045">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195CAA"/>
                    </a:solidFill>
                  </a:tcPr>
                </a:tc>
                <a:tc>
                  <a:txBody>
                    <a:bodyPr/>
                    <a:lstStyle/>
                    <a:p>
                      <a:endParaRPr lang="fr-FR" sz="2600" dirty="0"/>
                    </a:p>
                  </a:txBody>
                  <a:tcPr marL="130090" marR="130090" marT="65045" marB="65045">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E"/>
                    </a:solidFill>
                  </a:tcPr>
                </a:tc>
                <a:extLst>
                  <a:ext uri="{0D108BD9-81ED-4DB2-BD59-A6C34878D82A}">
                    <a16:rowId xmlns:a16="http://schemas.microsoft.com/office/drawing/2014/main" val="3930013037"/>
                  </a:ext>
                </a:extLst>
              </a:tr>
              <a:tr h="864364">
                <a:tc>
                  <a:txBody>
                    <a:bodyPr/>
                    <a:lstStyle/>
                    <a:p>
                      <a:endParaRPr lang="fr-FR" sz="2600"/>
                    </a:p>
                  </a:txBody>
                  <a:tcPr marL="130090" marR="130090" marT="65045" marB="6504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2600" dirty="0"/>
                    </a:p>
                  </a:txBody>
                  <a:tcPr marL="130090" marR="130090" marT="65045" marB="6504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2839587"/>
                  </a:ext>
                </a:extLst>
              </a:tr>
              <a:tr h="640585">
                <a:tc>
                  <a:txBody>
                    <a:bodyPr/>
                    <a:lstStyle/>
                    <a:p>
                      <a:endParaRPr lang="fr-FR" sz="2600" dirty="0"/>
                    </a:p>
                  </a:txBody>
                  <a:tcPr marL="130090" marR="130090" marT="65045" marB="65045">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195CAA"/>
                    </a:solidFill>
                  </a:tcPr>
                </a:tc>
                <a:tc>
                  <a:txBody>
                    <a:bodyPr/>
                    <a:lstStyle/>
                    <a:p>
                      <a:endParaRPr lang="fr-FR" sz="2600" dirty="0"/>
                    </a:p>
                  </a:txBody>
                  <a:tcPr marL="130090" marR="130090" marT="65045" marB="65045">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FFE"/>
                    </a:solidFill>
                  </a:tcPr>
                </a:tc>
                <a:extLst>
                  <a:ext uri="{0D108BD9-81ED-4DB2-BD59-A6C34878D82A}">
                    <a16:rowId xmlns:a16="http://schemas.microsoft.com/office/drawing/2014/main" val="3701672287"/>
                  </a:ext>
                </a:extLst>
              </a:tr>
            </a:tbl>
          </a:graphicData>
        </a:graphic>
      </p:graphicFrame>
      <p:sp>
        <p:nvSpPr>
          <p:cNvPr id="3" name="Rectangle 2">
            <a:extLst>
              <a:ext uri="{FF2B5EF4-FFF2-40B4-BE49-F238E27FC236}">
                <a16:creationId xmlns:a16="http://schemas.microsoft.com/office/drawing/2014/main" id="{CDB8A892-5A42-4671-8BCA-7423162F797F}"/>
              </a:ext>
            </a:extLst>
          </p:cNvPr>
          <p:cNvSpPr/>
          <p:nvPr/>
        </p:nvSpPr>
        <p:spPr>
          <a:xfrm>
            <a:off x="3182422" y="2422364"/>
            <a:ext cx="10881420" cy="683520"/>
          </a:xfrm>
          <a:prstGeom prst="rect">
            <a:avLst/>
          </a:prstGeom>
        </p:spPr>
        <p:txBody>
          <a:bodyPr wrap="square">
            <a:spAutoFit/>
          </a:bodyPr>
          <a:lstStyle/>
          <a:p>
            <a:r>
              <a:rPr lang="fr-FR" sz="1921" b="1" dirty="0"/>
              <a:t> </a:t>
            </a:r>
            <a:endParaRPr lang="fr-FR" sz="1921" dirty="0"/>
          </a:p>
          <a:p>
            <a:endParaRPr lang="fr-FR" sz="1921" dirty="0"/>
          </a:p>
        </p:txBody>
      </p:sp>
      <p:sp>
        <p:nvSpPr>
          <p:cNvPr id="2" name="Rectangle 1">
            <a:extLst>
              <a:ext uri="{FF2B5EF4-FFF2-40B4-BE49-F238E27FC236}">
                <a16:creationId xmlns:a16="http://schemas.microsoft.com/office/drawing/2014/main" id="{FE34848A-B61D-45B1-8025-4295F66AB021}"/>
              </a:ext>
            </a:extLst>
          </p:cNvPr>
          <p:cNvSpPr/>
          <p:nvPr/>
        </p:nvSpPr>
        <p:spPr>
          <a:xfrm>
            <a:off x="3182420" y="2422364"/>
            <a:ext cx="11997784" cy="394595"/>
          </a:xfrm>
          <a:prstGeom prst="rect">
            <a:avLst/>
          </a:prstGeom>
        </p:spPr>
        <p:txBody>
          <a:bodyPr wrap="square">
            <a:spAutoFit/>
          </a:bodyPr>
          <a:lstStyle/>
          <a:p>
            <a:pPr algn="just">
              <a:lnSpc>
                <a:spcPct val="107000"/>
              </a:lnSpc>
              <a:spcAft>
                <a:spcPts val="854"/>
              </a:spcAft>
            </a:pPr>
            <a:r>
              <a:rPr lang="fr-FR" sz="1921" b="1" dirty="0">
                <a:latin typeface="Calibri" panose="020F0502020204030204" pitchFamily="34" charset="0"/>
                <a:ea typeface="Calibri" panose="020F0502020204030204" pitchFamily="34" charset="0"/>
                <a:cs typeface="Times New Roman" panose="02020603050405020304" pitchFamily="18" charset="0"/>
              </a:rPr>
              <a:t> </a:t>
            </a:r>
            <a:endParaRPr lang="fr-FR" sz="1921"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ZoneTexte 9">
            <a:extLst>
              <a:ext uri="{FF2B5EF4-FFF2-40B4-BE49-F238E27FC236}">
                <a16:creationId xmlns:a16="http://schemas.microsoft.com/office/drawing/2014/main" id="{D3440E03-09A7-0E18-A615-A8DECBFAFEEB}"/>
              </a:ext>
            </a:extLst>
          </p:cNvPr>
          <p:cNvSpPr txBox="1"/>
          <p:nvPr/>
        </p:nvSpPr>
        <p:spPr>
          <a:xfrm>
            <a:off x="3758341" y="4585302"/>
            <a:ext cx="10407945" cy="1176156"/>
          </a:xfrm>
          <a:prstGeom prst="rect">
            <a:avLst/>
          </a:prstGeom>
          <a:noFill/>
        </p:spPr>
        <p:txBody>
          <a:bodyPr wrap="square">
            <a:spAutoFit/>
          </a:bodyPr>
          <a:lstStyle/>
          <a:p>
            <a:pPr algn="r"/>
            <a:r>
              <a:rPr lang="fr-FR" sz="2988" b="1" dirty="0">
                <a:solidFill>
                  <a:srgbClr val="5F5FAA"/>
                </a:solidFill>
                <a:latin typeface="Arial" panose="020B0604020202020204" pitchFamily="34" charset="0"/>
                <a:ea typeface="Calibri" panose="020F0502020204030204" pitchFamily="34" charset="0"/>
              </a:rPr>
              <a:t> </a:t>
            </a:r>
            <a:r>
              <a:rPr lang="fr-FR" sz="2988" b="1" dirty="0">
                <a:solidFill>
                  <a:srgbClr val="195CAA"/>
                </a:solidFill>
                <a:latin typeface="Arial" panose="020B0604020202020204" pitchFamily="34" charset="0"/>
                <a:ea typeface="Calibri" panose="020F0502020204030204" pitchFamily="34" charset="0"/>
              </a:rPr>
              <a:t>Panorama de l’épargne des ménages en Europe</a:t>
            </a:r>
            <a:endParaRPr lang="en-US" sz="2988" b="1" dirty="0">
              <a:solidFill>
                <a:srgbClr val="195CAA"/>
              </a:solidFill>
              <a:latin typeface="Arial" panose="020B0604020202020204" pitchFamily="34" charset="0"/>
              <a:ea typeface="Calibri" panose="020F0502020204030204" pitchFamily="34" charset="0"/>
            </a:endParaRPr>
          </a:p>
          <a:p>
            <a:pPr algn="r" rtl="0" fontAlgn="base"/>
            <a:r>
              <a:rPr lang="fr-FR" sz="1921" dirty="0">
                <a:solidFill>
                  <a:srgbClr val="000000"/>
                </a:solidFill>
                <a:latin typeface="Arial" panose="020B0604020202020204" pitchFamily="34" charset="0"/>
              </a:rPr>
              <a:t>​</a:t>
            </a:r>
            <a:endParaRPr lang="fr-FR" sz="3644" dirty="0">
              <a:solidFill>
                <a:srgbClr val="000000"/>
              </a:solidFill>
              <a:latin typeface="Segoe UI" panose="020B0502040204020203" pitchFamily="34" charset="0"/>
            </a:endParaRPr>
          </a:p>
          <a:p>
            <a:pPr algn="r" rtl="0" fontAlgn="base"/>
            <a:r>
              <a:rPr lang="fr-FR" sz="2134" b="1" dirty="0">
                <a:latin typeface="Arial" panose="020B0604020202020204" pitchFamily="34" charset="0"/>
                <a:ea typeface="Calibri" panose="020F0502020204030204" pitchFamily="34" charset="0"/>
              </a:rPr>
              <a:t>Grégoire NAACKE, Directeur de l’Observatoire de l'Epargne Européenne</a:t>
            </a:r>
            <a:r>
              <a:rPr lang="en-US" sz="2134" dirty="0">
                <a:solidFill>
                  <a:srgbClr val="000000"/>
                </a:solidFill>
                <a:latin typeface="Arial" panose="020B0604020202020204" pitchFamily="34" charset="0"/>
              </a:rPr>
              <a:t>​</a:t>
            </a:r>
            <a:endParaRPr lang="en-US" sz="2134" dirty="0">
              <a:solidFill>
                <a:srgbClr val="000000"/>
              </a:solidFill>
              <a:latin typeface="Segoe UI" panose="020B0502040204020203" pitchFamily="34" charset="0"/>
            </a:endParaRPr>
          </a:p>
        </p:txBody>
      </p:sp>
      <p:sp>
        <p:nvSpPr>
          <p:cNvPr id="5" name="Rectangle 4">
            <a:extLst>
              <a:ext uri="{FF2B5EF4-FFF2-40B4-BE49-F238E27FC236}">
                <a16:creationId xmlns:a16="http://schemas.microsoft.com/office/drawing/2014/main" id="{0777F049-86E2-35B7-02E2-C9DE6F326B74}"/>
              </a:ext>
            </a:extLst>
          </p:cNvPr>
          <p:cNvSpPr/>
          <p:nvPr/>
        </p:nvSpPr>
        <p:spPr>
          <a:xfrm>
            <a:off x="2529004" y="8572995"/>
            <a:ext cx="12395810" cy="11202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fr-FR">
                <a:latin typeface="Arial" panose="020B0604020202020204" pitchFamily="34" charset="0"/>
                <a:ea typeface="Calibri" panose="020F0502020204030204" pitchFamily="34" charset="0"/>
              </a:rPr>
              <a:t>AFG Club Export  -  Jeudi 30 janvier 2025</a:t>
            </a:r>
            <a:endParaRPr lang="fr-FR" dirty="0">
              <a:latin typeface="Arial" panose="020B060402020202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0D51A3B1-720F-41B3-C129-102D90BF55E3}"/>
              </a:ext>
            </a:extLst>
          </p:cNvPr>
          <p:cNvSpPr/>
          <p:nvPr/>
        </p:nvSpPr>
        <p:spPr>
          <a:xfrm>
            <a:off x="2529004" y="630394"/>
            <a:ext cx="12395810" cy="11202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3644"/>
          </a:p>
        </p:txBody>
      </p:sp>
      <p:pic>
        <p:nvPicPr>
          <p:cNvPr id="9" name="Picture 4" descr="OEE – Observatoire de l'epargne européenne">
            <a:extLst>
              <a:ext uri="{FF2B5EF4-FFF2-40B4-BE49-F238E27FC236}">
                <a16:creationId xmlns:a16="http://schemas.microsoft.com/office/drawing/2014/main" id="{2A1195AE-97B0-F990-EE90-4CF179308D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1227" y="370820"/>
            <a:ext cx="5420431" cy="2174948"/>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a:extLst>
              <a:ext uri="{FF2B5EF4-FFF2-40B4-BE49-F238E27FC236}">
                <a16:creationId xmlns:a16="http://schemas.microsoft.com/office/drawing/2014/main" id="{7789E139-476A-10B4-ACDD-634542F8FC66}"/>
              </a:ext>
            </a:extLst>
          </p:cNvPr>
          <p:cNvSpPr txBox="1"/>
          <p:nvPr/>
        </p:nvSpPr>
        <p:spPr>
          <a:xfrm>
            <a:off x="7442973" y="6899191"/>
            <a:ext cx="6511183" cy="398892"/>
          </a:xfrm>
          <a:prstGeom prst="rect">
            <a:avLst/>
          </a:prstGeom>
          <a:noFill/>
        </p:spPr>
        <p:txBody>
          <a:bodyPr wrap="square">
            <a:spAutoFit/>
          </a:bodyPr>
          <a:lstStyle/>
          <a:p>
            <a:pPr algn="r"/>
            <a:r>
              <a:rPr lang="fr-FR" sz="1992" dirty="0">
                <a:latin typeface="Arial" panose="020B0604020202020204" pitchFamily="34" charset="0"/>
                <a:ea typeface="Calibri" panose="020F0502020204030204" pitchFamily="34" charset="0"/>
              </a:rPr>
              <a:t>AFG Club Export  -  Jeudi 30 janvier 2025</a:t>
            </a:r>
          </a:p>
        </p:txBody>
      </p:sp>
    </p:spTree>
    <p:extLst>
      <p:ext uri="{BB962C8B-B14F-4D97-AF65-F5344CB8AC3E}">
        <p14:creationId xmlns:p14="http://schemas.microsoft.com/office/powerpoint/2010/main" val="514314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53629" y="473264"/>
            <a:ext cx="11708130" cy="1076005"/>
          </a:xfrm>
        </p:spPr>
        <p:txBody>
          <a:bodyPr vert="horz" anchor="b" anchorCtr="0">
            <a:normAutofit/>
          </a:bodyPr>
          <a:lstStyle/>
          <a:p>
            <a:r>
              <a:rPr lang="fr-FR" sz="2845" b="1" dirty="0">
                <a:solidFill>
                  <a:schemeClr val="tx1">
                    <a:lumMod val="75000"/>
                    <a:lumOff val="25000"/>
                  </a:schemeClr>
                </a:solidFill>
                <a:latin typeface="Verdana" panose="020B0604030504040204" pitchFamily="34" charset="0"/>
                <a:ea typeface="Verdana" panose="020B0604030504040204" pitchFamily="34" charset="0"/>
              </a:rPr>
              <a:t>QUELQUES MOTS SUR l’OEE</a:t>
            </a:r>
          </a:p>
        </p:txBody>
      </p:sp>
      <p:sp>
        <p:nvSpPr>
          <p:cNvPr id="3" name="Espace réservé du contenu 2"/>
          <p:cNvSpPr>
            <a:spLocks noGrp="1"/>
          </p:cNvSpPr>
          <p:nvPr>
            <p:ph sz="quarter" idx="1"/>
          </p:nvPr>
        </p:nvSpPr>
        <p:spPr>
          <a:xfrm>
            <a:off x="2836338" y="2009935"/>
            <a:ext cx="11708130" cy="6749480"/>
          </a:xfrm>
        </p:spPr>
        <p:txBody>
          <a:bodyPr>
            <a:normAutofit/>
          </a:bodyPr>
          <a:lstStyle/>
          <a:p>
            <a:endParaRPr lang="fr-FR" sz="2845" dirty="0"/>
          </a:p>
          <a:p>
            <a:endParaRPr lang="fr-FR" sz="2276" dirty="0">
              <a:solidFill>
                <a:schemeClr val="accent1">
                  <a:lumMod val="75000"/>
                </a:schemeClr>
              </a:solidFill>
              <a:latin typeface="Calibri" panose="020F0502020204030204" pitchFamily="34" charset="0"/>
            </a:endParaRPr>
          </a:p>
        </p:txBody>
      </p:sp>
      <p:sp>
        <p:nvSpPr>
          <p:cNvPr id="11" name="Espace réservé du contenu 4">
            <a:extLst>
              <a:ext uri="{FF2B5EF4-FFF2-40B4-BE49-F238E27FC236}">
                <a16:creationId xmlns:a16="http://schemas.microsoft.com/office/drawing/2014/main" id="{8DB6DEED-3DD6-4F56-9E49-42444903B738}"/>
              </a:ext>
            </a:extLst>
          </p:cNvPr>
          <p:cNvSpPr txBox="1">
            <a:spLocks/>
          </p:cNvSpPr>
          <p:nvPr/>
        </p:nvSpPr>
        <p:spPr>
          <a:xfrm>
            <a:off x="2836338" y="1702601"/>
            <a:ext cx="11708130" cy="7056814"/>
          </a:xfrm>
          <a:prstGeom prst="rect">
            <a:avLst/>
          </a:prstGeom>
        </p:spPr>
        <p:txBody>
          <a:bodyPr>
            <a:no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just">
              <a:spcBef>
                <a:spcPts val="0"/>
              </a:spcBef>
              <a:spcAft>
                <a:spcPts val="854"/>
              </a:spcAft>
              <a:buNone/>
            </a:pPr>
            <a:r>
              <a:rPr lang="fr-FR" sz="2276" b="1" dirty="0">
                <a:solidFill>
                  <a:schemeClr val="accent1">
                    <a:lumMod val="75000"/>
                  </a:schemeClr>
                </a:solidFill>
                <a:latin typeface="Calibri" panose="020F0502020204030204" pitchFamily="34" charset="0"/>
              </a:rPr>
              <a:t>Mission définie dans les statuts :</a:t>
            </a:r>
          </a:p>
          <a:p>
            <a:pPr algn="just">
              <a:spcBef>
                <a:spcPts val="0"/>
              </a:spcBef>
              <a:spcAft>
                <a:spcPts val="854"/>
              </a:spcAft>
            </a:pPr>
            <a:r>
              <a:rPr lang="fr-FR" sz="2276" dirty="0">
                <a:latin typeface="Calibri" panose="020F0502020204030204" pitchFamily="34" charset="0"/>
              </a:rPr>
              <a:t>L'objet de l'Association est d'exécuter, de faire exécuter et de faire connaître par des moyens appropriés toute réflexion, étude et recherche sur l'épargne, son rôle économique et social et les facteurs susceptibles de l'influencer, notamment dans une perspective européenne.</a:t>
            </a:r>
          </a:p>
          <a:p>
            <a:pPr marL="0" indent="0" algn="just">
              <a:spcBef>
                <a:spcPts val="0"/>
              </a:spcBef>
              <a:spcAft>
                <a:spcPts val="854"/>
              </a:spcAft>
              <a:buNone/>
            </a:pPr>
            <a:endParaRPr lang="fr-FR" sz="2276" dirty="0">
              <a:latin typeface="Calibri" panose="020F0502020204030204" pitchFamily="34" charset="0"/>
            </a:endParaRPr>
          </a:p>
          <a:p>
            <a:pPr marL="0" indent="0" algn="just">
              <a:spcBef>
                <a:spcPts val="0"/>
              </a:spcBef>
              <a:spcAft>
                <a:spcPts val="854"/>
              </a:spcAft>
              <a:buNone/>
            </a:pPr>
            <a:r>
              <a:rPr lang="fr-FR" sz="2276" b="1" dirty="0">
                <a:solidFill>
                  <a:schemeClr val="accent1">
                    <a:lumMod val="75000"/>
                  </a:schemeClr>
                </a:solidFill>
                <a:latin typeface="Calibri" panose="020F0502020204030204" pitchFamily="34" charset="0"/>
              </a:rPr>
              <a:t>Vision :</a:t>
            </a:r>
          </a:p>
          <a:p>
            <a:pPr algn="just">
              <a:spcBef>
                <a:spcPts val="0"/>
              </a:spcBef>
              <a:spcAft>
                <a:spcPts val="854"/>
              </a:spcAft>
            </a:pPr>
            <a:r>
              <a:rPr lang="fr-FR" sz="2276" dirty="0">
                <a:latin typeface="Calibri" panose="020F0502020204030204" pitchFamily="34" charset="0"/>
              </a:rPr>
              <a:t>Mieux comprendre les déterminants et les enjeux économiques de l’épargne, et cela au niveau des pays européens, dont les économies sont étroitement interdépendantes, en particulier au sein de la zone Euro.</a:t>
            </a:r>
          </a:p>
          <a:p>
            <a:pPr marL="0" indent="0" algn="just">
              <a:spcBef>
                <a:spcPts val="0"/>
              </a:spcBef>
              <a:spcAft>
                <a:spcPts val="854"/>
              </a:spcAft>
              <a:buNone/>
            </a:pPr>
            <a:endParaRPr lang="fr-FR" sz="2276" dirty="0">
              <a:latin typeface="Calibri" panose="020F0502020204030204" pitchFamily="34" charset="0"/>
            </a:endParaRPr>
          </a:p>
          <a:p>
            <a:pPr marL="0" indent="0" algn="just">
              <a:spcBef>
                <a:spcPts val="0"/>
              </a:spcBef>
              <a:spcAft>
                <a:spcPts val="854"/>
              </a:spcAft>
              <a:buNone/>
            </a:pPr>
            <a:r>
              <a:rPr lang="fr-FR" sz="2276" b="1" dirty="0">
                <a:solidFill>
                  <a:schemeClr val="accent1">
                    <a:lumMod val="75000"/>
                  </a:schemeClr>
                </a:solidFill>
                <a:latin typeface="Calibri" panose="020F0502020204030204" pitchFamily="34" charset="0"/>
              </a:rPr>
              <a:t>Depuis sa création en 1999, l’OEE a :</a:t>
            </a:r>
          </a:p>
          <a:p>
            <a:pPr algn="just">
              <a:spcBef>
                <a:spcPts val="0"/>
              </a:spcBef>
              <a:spcAft>
                <a:spcPts val="854"/>
              </a:spcAft>
            </a:pPr>
            <a:r>
              <a:rPr lang="fr-FR" sz="2276" dirty="0">
                <a:latin typeface="Calibri" panose="020F0502020204030204" pitchFamily="34" charset="0"/>
              </a:rPr>
              <a:t>facilité la réalisation de plus de 50 études par des équipes de recherche universitaires de renom sur les sujets de l’épargne et constitué une base de données statistiques unique ;</a:t>
            </a:r>
          </a:p>
          <a:p>
            <a:pPr algn="just">
              <a:spcBef>
                <a:spcPts val="0"/>
              </a:spcBef>
              <a:spcAft>
                <a:spcPts val="854"/>
              </a:spcAft>
            </a:pPr>
            <a:r>
              <a:rPr lang="fr-FR" sz="2276" dirty="0">
                <a:latin typeface="Calibri" panose="020F0502020204030204" pitchFamily="34" charset="0"/>
              </a:rPr>
              <a:t>activement contribué au débat public et constitué un lieu de rencontre et d’échange privilégié pour ses membres ;</a:t>
            </a:r>
          </a:p>
          <a:p>
            <a:pPr algn="just">
              <a:spcBef>
                <a:spcPts val="0"/>
              </a:spcBef>
              <a:spcAft>
                <a:spcPts val="854"/>
              </a:spcAft>
            </a:pPr>
            <a:r>
              <a:rPr lang="fr-FR" sz="2276" dirty="0">
                <a:latin typeface="Calibri" panose="020F0502020204030204" pitchFamily="34" charset="0"/>
              </a:rPr>
              <a:t>répondu avec succès aux appels d’offres d’institutions internationales telles que la Commission Européenne, la BCE, la Banque de France, la Fédération bancaire française ou l’OCDE.</a:t>
            </a:r>
          </a:p>
        </p:txBody>
      </p:sp>
      <p:sp>
        <p:nvSpPr>
          <p:cNvPr id="4" name="TextBox 2">
            <a:extLst>
              <a:ext uri="{FF2B5EF4-FFF2-40B4-BE49-F238E27FC236}">
                <a16:creationId xmlns:a16="http://schemas.microsoft.com/office/drawing/2014/main" id="{113FA547-801D-BA2D-55A9-4911199D73B4}"/>
              </a:ext>
            </a:extLst>
          </p:cNvPr>
          <p:cNvSpPr txBox="1"/>
          <p:nvPr/>
        </p:nvSpPr>
        <p:spPr>
          <a:xfrm>
            <a:off x="3041228" y="9094317"/>
            <a:ext cx="8195577" cy="355034"/>
          </a:xfrm>
          <a:prstGeom prst="rect">
            <a:avLst/>
          </a:prstGeom>
          <a:noFill/>
        </p:spPr>
        <p:txBody>
          <a:bodyPr wrap="square" rtlCol="0">
            <a:spAutoFit/>
          </a:bodyPr>
          <a:lstStyle/>
          <a:p>
            <a:r>
              <a:rPr lang="fr-FR" sz="1707" dirty="0">
                <a:solidFill>
                  <a:schemeClr val="tx1">
                    <a:lumMod val="50000"/>
                    <a:lumOff val="50000"/>
                  </a:schemeClr>
                </a:solidFill>
                <a:latin typeface="Calibri" panose="020F0502020204030204" pitchFamily="34" charset="0"/>
                <a:cs typeface="Calibri" panose="020F0502020204030204" pitchFamily="34" charset="0"/>
              </a:rPr>
              <a:t>AFG Club Export  -  Jeudi 30 janvier 2025</a:t>
            </a:r>
          </a:p>
        </p:txBody>
      </p:sp>
      <p:sp>
        <p:nvSpPr>
          <p:cNvPr id="6" name="TextBox 4">
            <a:extLst>
              <a:ext uri="{FF2B5EF4-FFF2-40B4-BE49-F238E27FC236}">
                <a16:creationId xmlns:a16="http://schemas.microsoft.com/office/drawing/2014/main" id="{D151141C-2CEC-B913-AFF6-291A7A81F716}"/>
              </a:ext>
            </a:extLst>
          </p:cNvPr>
          <p:cNvSpPr txBox="1"/>
          <p:nvPr/>
        </p:nvSpPr>
        <p:spPr>
          <a:xfrm>
            <a:off x="12671031" y="9094317"/>
            <a:ext cx="1844005" cy="355034"/>
          </a:xfrm>
          <a:prstGeom prst="rect">
            <a:avLst/>
          </a:prstGeom>
          <a:noFill/>
        </p:spPr>
        <p:txBody>
          <a:bodyPr wrap="square" rtlCol="0">
            <a:spAutoFit/>
          </a:bodyPr>
          <a:lstStyle/>
          <a:p>
            <a:pPr algn="r"/>
            <a:r>
              <a:rPr lang="fr-FR" sz="1707" dirty="0">
                <a:solidFill>
                  <a:schemeClr val="tx1">
                    <a:lumMod val="50000"/>
                    <a:lumOff val="50000"/>
                  </a:schemeClr>
                </a:solidFill>
                <a:latin typeface="Calibri" panose="020F0502020204030204" pitchFamily="34" charset="0"/>
                <a:cs typeface="Calibri" panose="020F0502020204030204" pitchFamily="34" charset="0"/>
              </a:rPr>
              <a:t>2/29</a:t>
            </a:r>
            <a:endParaRPr lang="en-US" sz="1707" dirty="0">
              <a:solidFill>
                <a:schemeClr val="tx1">
                  <a:lumMod val="50000"/>
                  <a:lumOff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143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53629" y="473264"/>
            <a:ext cx="11708130" cy="1076005"/>
          </a:xfrm>
        </p:spPr>
        <p:txBody>
          <a:bodyPr>
            <a:normAutofit/>
          </a:bodyPr>
          <a:lstStyle/>
          <a:p>
            <a:r>
              <a:rPr lang="fr-FR" sz="2845"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SOMMAIRE</a:t>
            </a:r>
          </a:p>
        </p:txBody>
      </p:sp>
      <p:sp>
        <p:nvSpPr>
          <p:cNvPr id="11" name="Espace réservé du contenu 4">
            <a:extLst>
              <a:ext uri="{FF2B5EF4-FFF2-40B4-BE49-F238E27FC236}">
                <a16:creationId xmlns:a16="http://schemas.microsoft.com/office/drawing/2014/main" id="{8DB6DEED-3DD6-4F56-9E49-42444903B738}"/>
              </a:ext>
            </a:extLst>
          </p:cNvPr>
          <p:cNvSpPr txBox="1">
            <a:spLocks/>
          </p:cNvSpPr>
          <p:nvPr/>
        </p:nvSpPr>
        <p:spPr>
          <a:xfrm>
            <a:off x="2836338" y="1702601"/>
            <a:ext cx="11708130" cy="5327125"/>
          </a:xfrm>
          <a:prstGeom prst="rect">
            <a:avLst/>
          </a:prstGeom>
        </p:spPr>
        <p:txBody>
          <a:bodyPr>
            <a:no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487844" indent="-487844">
              <a:lnSpc>
                <a:spcPct val="200000"/>
              </a:lnSpc>
              <a:spcBef>
                <a:spcPts val="0"/>
              </a:spcBef>
              <a:spcAft>
                <a:spcPts val="854"/>
              </a:spcAft>
              <a:buFont typeface="+mj-lt"/>
              <a:buAutoNum type="arabicPeriod"/>
            </a:pPr>
            <a:r>
              <a:rPr lang="en-US" sz="2845" dirty="0" err="1">
                <a:latin typeface="Calibri" panose="020F0502020204030204" pitchFamily="34" charset="0"/>
              </a:rPr>
              <a:t>Comportements</a:t>
            </a:r>
            <a:r>
              <a:rPr lang="en-US" sz="2845" dirty="0">
                <a:latin typeface="Calibri" panose="020F0502020204030204" pitchFamily="34" charset="0"/>
              </a:rPr>
              <a:t> </a:t>
            </a:r>
            <a:r>
              <a:rPr lang="en-US" sz="2845" dirty="0" err="1">
                <a:latin typeface="Calibri" panose="020F0502020204030204" pitchFamily="34" charset="0"/>
              </a:rPr>
              <a:t>d’épargne</a:t>
            </a:r>
            <a:r>
              <a:rPr lang="en-US" sz="2845" dirty="0">
                <a:latin typeface="Calibri" panose="020F0502020204030204" pitchFamily="34" charset="0"/>
              </a:rPr>
              <a:t> des ménages dans les </a:t>
            </a:r>
            <a:r>
              <a:rPr lang="en-US" sz="2845" dirty="0" err="1">
                <a:latin typeface="Calibri" panose="020F0502020204030204" pitchFamily="34" charset="0"/>
              </a:rPr>
              <a:t>différents</a:t>
            </a:r>
            <a:r>
              <a:rPr lang="en-US" sz="2845" dirty="0">
                <a:latin typeface="Calibri" panose="020F0502020204030204" pitchFamily="34" charset="0"/>
              </a:rPr>
              <a:t> pays </a:t>
            </a:r>
            <a:r>
              <a:rPr lang="en-US" sz="2845" dirty="0" err="1">
                <a:latin typeface="Calibri" panose="020F0502020204030204" pitchFamily="34" charset="0"/>
              </a:rPr>
              <a:t>d’Europe</a:t>
            </a:r>
            <a:endParaRPr lang="en-US" sz="2845" dirty="0">
              <a:latin typeface="Calibri" panose="020F0502020204030204" pitchFamily="34" charset="0"/>
            </a:endParaRPr>
          </a:p>
          <a:p>
            <a:pPr marL="487844" indent="-487844">
              <a:lnSpc>
                <a:spcPct val="200000"/>
              </a:lnSpc>
              <a:spcBef>
                <a:spcPts val="0"/>
              </a:spcBef>
              <a:spcAft>
                <a:spcPts val="854"/>
              </a:spcAft>
              <a:buFont typeface="+mj-lt"/>
              <a:buAutoNum type="arabicPeriod"/>
            </a:pPr>
            <a:r>
              <a:rPr lang="en-US" sz="2845" dirty="0">
                <a:latin typeface="Calibri" panose="020F0502020204030204" pitchFamily="34" charset="0"/>
              </a:rPr>
              <a:t>Motivations des </a:t>
            </a:r>
            <a:r>
              <a:rPr lang="en-US" sz="2845" dirty="0" err="1">
                <a:latin typeface="Calibri" panose="020F0502020204030204" pitchFamily="34" charset="0"/>
              </a:rPr>
              <a:t>épargnants</a:t>
            </a:r>
            <a:r>
              <a:rPr lang="en-US" sz="2845" dirty="0">
                <a:latin typeface="Calibri" panose="020F0502020204030204" pitchFamily="34" charset="0"/>
              </a:rPr>
              <a:t> et </a:t>
            </a:r>
            <a:r>
              <a:rPr lang="en-US" sz="2845" dirty="0" err="1">
                <a:latin typeface="Calibri" panose="020F0502020204030204" pitchFamily="34" charset="0"/>
              </a:rPr>
              <a:t>facteurs</a:t>
            </a:r>
            <a:r>
              <a:rPr lang="en-US" sz="2845" dirty="0">
                <a:latin typeface="Calibri" panose="020F0502020204030204" pitchFamily="34" charset="0"/>
              </a:rPr>
              <a:t> </a:t>
            </a:r>
            <a:r>
              <a:rPr lang="en-US" sz="2845" dirty="0" err="1">
                <a:latin typeface="Calibri" panose="020F0502020204030204" pitchFamily="34" charset="0"/>
              </a:rPr>
              <a:t>explicatifs</a:t>
            </a:r>
            <a:endParaRPr lang="en-US" sz="2845" dirty="0">
              <a:latin typeface="Calibri" panose="020F0502020204030204" pitchFamily="34" charset="0"/>
            </a:endParaRPr>
          </a:p>
          <a:p>
            <a:pPr marL="487844" indent="-487844">
              <a:lnSpc>
                <a:spcPct val="200000"/>
              </a:lnSpc>
              <a:spcBef>
                <a:spcPts val="0"/>
              </a:spcBef>
              <a:spcAft>
                <a:spcPts val="854"/>
              </a:spcAft>
              <a:buFont typeface="+mj-lt"/>
              <a:buAutoNum type="arabicPeriod"/>
            </a:pPr>
            <a:r>
              <a:rPr lang="en-US" sz="2845" dirty="0">
                <a:latin typeface="Calibri" panose="020F0502020204030204" pitchFamily="34" charset="0"/>
              </a:rPr>
              <a:t>Composition de </a:t>
            </a:r>
            <a:r>
              <a:rPr lang="en-US" sz="2845" dirty="0" err="1">
                <a:latin typeface="Calibri" panose="020F0502020204030204" pitchFamily="34" charset="0"/>
              </a:rPr>
              <a:t>patrimoine</a:t>
            </a:r>
            <a:r>
              <a:rPr lang="en-US" sz="2845" dirty="0">
                <a:latin typeface="Calibri" panose="020F0502020204030204" pitchFamily="34" charset="0"/>
              </a:rPr>
              <a:t> financier et performance</a:t>
            </a:r>
          </a:p>
          <a:p>
            <a:pPr marL="487844" indent="-487844">
              <a:lnSpc>
                <a:spcPct val="200000"/>
              </a:lnSpc>
              <a:spcBef>
                <a:spcPts val="0"/>
              </a:spcBef>
              <a:spcAft>
                <a:spcPts val="854"/>
              </a:spcAft>
              <a:buFont typeface="+mj-lt"/>
              <a:buAutoNum type="arabicPeriod"/>
            </a:pPr>
            <a:r>
              <a:rPr lang="en-US" sz="2845" dirty="0" err="1">
                <a:latin typeface="Calibri" panose="020F0502020204030204" pitchFamily="34" charset="0"/>
              </a:rPr>
              <a:t>Quelles</a:t>
            </a:r>
            <a:r>
              <a:rPr lang="en-US" sz="2845" dirty="0">
                <a:latin typeface="Calibri" panose="020F0502020204030204" pitchFamily="34" charset="0"/>
              </a:rPr>
              <a:t> </a:t>
            </a:r>
            <a:r>
              <a:rPr lang="en-US" sz="2845" dirty="0" err="1">
                <a:latin typeface="Calibri" panose="020F0502020204030204" pitchFamily="34" charset="0"/>
              </a:rPr>
              <a:t>sont</a:t>
            </a:r>
            <a:r>
              <a:rPr lang="en-US" sz="2845" dirty="0">
                <a:latin typeface="Calibri" panose="020F0502020204030204" pitchFamily="34" charset="0"/>
              </a:rPr>
              <a:t> les tendances sur les six premiers </a:t>
            </a:r>
            <a:r>
              <a:rPr lang="en-US" sz="2845" dirty="0" err="1">
                <a:latin typeface="Calibri" panose="020F0502020204030204" pitchFamily="34" charset="0"/>
              </a:rPr>
              <a:t>mois</a:t>
            </a:r>
            <a:r>
              <a:rPr lang="en-US" sz="2845" dirty="0">
                <a:latin typeface="Calibri" panose="020F0502020204030204" pitchFamily="34" charset="0"/>
              </a:rPr>
              <a:t> de 2024?</a:t>
            </a:r>
          </a:p>
        </p:txBody>
      </p:sp>
      <p:sp>
        <p:nvSpPr>
          <p:cNvPr id="5" name="TextBox 4">
            <a:extLst>
              <a:ext uri="{FF2B5EF4-FFF2-40B4-BE49-F238E27FC236}">
                <a16:creationId xmlns:a16="http://schemas.microsoft.com/office/drawing/2014/main" id="{F989059C-7BB6-4E5F-965F-89CAB3A682B3}"/>
              </a:ext>
            </a:extLst>
          </p:cNvPr>
          <p:cNvSpPr txBox="1"/>
          <p:nvPr/>
        </p:nvSpPr>
        <p:spPr>
          <a:xfrm>
            <a:off x="12671031" y="9094317"/>
            <a:ext cx="1844005" cy="355034"/>
          </a:xfrm>
          <a:prstGeom prst="rect">
            <a:avLst/>
          </a:prstGeom>
          <a:noFill/>
        </p:spPr>
        <p:txBody>
          <a:bodyPr wrap="square" rtlCol="0">
            <a:spAutoFit/>
          </a:bodyPr>
          <a:lstStyle/>
          <a:p>
            <a:pPr algn="r"/>
            <a:r>
              <a:rPr lang="fr-FR" sz="1707" dirty="0">
                <a:solidFill>
                  <a:schemeClr val="tx1">
                    <a:lumMod val="50000"/>
                    <a:lumOff val="50000"/>
                  </a:schemeClr>
                </a:solidFill>
                <a:latin typeface="Calibri" panose="020F0502020204030204" pitchFamily="34" charset="0"/>
                <a:cs typeface="Calibri" panose="020F0502020204030204" pitchFamily="34" charset="0"/>
              </a:rPr>
              <a:t>3/29</a:t>
            </a:r>
            <a:endParaRPr lang="en-US" sz="1707"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2C1F8239-28CF-8F99-2A62-C21C7EAD660F}"/>
              </a:ext>
            </a:extLst>
          </p:cNvPr>
          <p:cNvSpPr txBox="1"/>
          <p:nvPr/>
        </p:nvSpPr>
        <p:spPr>
          <a:xfrm>
            <a:off x="3041228" y="9094317"/>
            <a:ext cx="8195577" cy="355034"/>
          </a:xfrm>
          <a:prstGeom prst="rect">
            <a:avLst/>
          </a:prstGeom>
          <a:noFill/>
        </p:spPr>
        <p:txBody>
          <a:bodyPr wrap="square" rtlCol="0">
            <a:spAutoFit/>
          </a:bodyPr>
          <a:lstStyle/>
          <a:p>
            <a:r>
              <a:rPr lang="fr-FR" sz="1707" dirty="0">
                <a:solidFill>
                  <a:schemeClr val="tx1">
                    <a:lumMod val="50000"/>
                    <a:lumOff val="50000"/>
                  </a:schemeClr>
                </a:solidFill>
                <a:latin typeface="Calibri" panose="020F0502020204030204" pitchFamily="34" charset="0"/>
                <a:cs typeface="Calibri" panose="020F0502020204030204" pitchFamily="34" charset="0"/>
              </a:rPr>
              <a:t>AFG Club Export  -  Jeudi 30 janvier 2025</a:t>
            </a:r>
          </a:p>
        </p:txBody>
      </p:sp>
    </p:spTree>
    <p:extLst>
      <p:ext uri="{BB962C8B-B14F-4D97-AF65-F5344CB8AC3E}">
        <p14:creationId xmlns:p14="http://schemas.microsoft.com/office/powerpoint/2010/main" val="4214924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53629" y="3649051"/>
            <a:ext cx="11708130" cy="1076005"/>
          </a:xfrm>
        </p:spPr>
        <p:txBody>
          <a:bodyPr>
            <a:normAutofit/>
          </a:bodyPr>
          <a:lstStyle/>
          <a:p>
            <a:r>
              <a:rPr lang="fr-FR" sz="3414"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1. Comportements d’EPARGNE DES MENAGES dans les différents pays d’Europe</a:t>
            </a:r>
          </a:p>
        </p:txBody>
      </p:sp>
      <p:sp>
        <p:nvSpPr>
          <p:cNvPr id="5" name="TextBox 4">
            <a:extLst>
              <a:ext uri="{FF2B5EF4-FFF2-40B4-BE49-F238E27FC236}">
                <a16:creationId xmlns:a16="http://schemas.microsoft.com/office/drawing/2014/main" id="{5E5D95FA-9290-A328-EA46-BDDA1C1EE7BF}"/>
              </a:ext>
            </a:extLst>
          </p:cNvPr>
          <p:cNvSpPr txBox="1"/>
          <p:nvPr/>
        </p:nvSpPr>
        <p:spPr>
          <a:xfrm>
            <a:off x="12671031" y="9094317"/>
            <a:ext cx="1844005" cy="355034"/>
          </a:xfrm>
          <a:prstGeom prst="rect">
            <a:avLst/>
          </a:prstGeom>
          <a:noFill/>
        </p:spPr>
        <p:txBody>
          <a:bodyPr wrap="square" rtlCol="0">
            <a:spAutoFit/>
          </a:bodyPr>
          <a:lstStyle/>
          <a:p>
            <a:pPr algn="r"/>
            <a:r>
              <a:rPr lang="fr-FR" sz="1707" dirty="0">
                <a:solidFill>
                  <a:schemeClr val="tx1">
                    <a:lumMod val="50000"/>
                    <a:lumOff val="50000"/>
                  </a:schemeClr>
                </a:solidFill>
                <a:latin typeface="Calibri" panose="020F0502020204030204" pitchFamily="34" charset="0"/>
                <a:cs typeface="Calibri" panose="020F0502020204030204" pitchFamily="34" charset="0"/>
              </a:rPr>
              <a:t>4/29</a:t>
            </a:r>
            <a:endParaRPr lang="en-US" sz="1707"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BEA837CC-3537-212D-5CA4-12F2D03510B8}"/>
              </a:ext>
            </a:extLst>
          </p:cNvPr>
          <p:cNvSpPr txBox="1"/>
          <p:nvPr/>
        </p:nvSpPr>
        <p:spPr>
          <a:xfrm>
            <a:off x="3041228" y="9094317"/>
            <a:ext cx="8195577" cy="355034"/>
          </a:xfrm>
          <a:prstGeom prst="rect">
            <a:avLst/>
          </a:prstGeom>
          <a:noFill/>
        </p:spPr>
        <p:txBody>
          <a:bodyPr wrap="square" rtlCol="0">
            <a:spAutoFit/>
          </a:bodyPr>
          <a:lstStyle/>
          <a:p>
            <a:r>
              <a:rPr lang="fr-FR" sz="1707" dirty="0">
                <a:solidFill>
                  <a:schemeClr val="tx1">
                    <a:lumMod val="50000"/>
                    <a:lumOff val="50000"/>
                  </a:schemeClr>
                </a:solidFill>
                <a:latin typeface="Calibri" panose="020F0502020204030204" pitchFamily="34" charset="0"/>
                <a:cs typeface="Calibri" panose="020F0502020204030204" pitchFamily="34" charset="0"/>
              </a:rPr>
              <a:t>AFG Club Export  -  Jeudi 30 janvier 2025</a:t>
            </a:r>
          </a:p>
        </p:txBody>
      </p:sp>
    </p:spTree>
    <p:extLst>
      <p:ext uri="{BB962C8B-B14F-4D97-AF65-F5344CB8AC3E}">
        <p14:creationId xmlns:p14="http://schemas.microsoft.com/office/powerpoint/2010/main" val="1681574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53629" y="473264"/>
            <a:ext cx="11708130" cy="1076005"/>
          </a:xfrm>
        </p:spPr>
        <p:txBody>
          <a:bodyPr vert="horz" anchor="b" anchorCtr="0">
            <a:normAutofit/>
          </a:bodyPr>
          <a:lstStyle/>
          <a:p>
            <a:r>
              <a:rPr lang="fr-FR" sz="2845" b="1" dirty="0">
                <a:solidFill>
                  <a:schemeClr val="tx1">
                    <a:lumMod val="75000"/>
                    <a:lumOff val="25000"/>
                  </a:schemeClr>
                </a:solidFill>
                <a:latin typeface="Verdana" panose="020B0604030504040204" pitchFamily="34" charset="0"/>
                <a:ea typeface="Verdana" panose="020B0604030504040204" pitchFamily="34" charset="0"/>
              </a:rPr>
              <a:t>TAUX D’ÉPARGNE DES MÉNAGES EN EUROPE </a:t>
            </a:r>
            <a:br>
              <a:rPr lang="fr-FR" sz="2845" b="1" dirty="0">
                <a:solidFill>
                  <a:schemeClr val="tx1">
                    <a:lumMod val="75000"/>
                    <a:lumOff val="25000"/>
                  </a:schemeClr>
                </a:solidFill>
                <a:latin typeface="Verdana" panose="020B0604030504040204" pitchFamily="34" charset="0"/>
                <a:ea typeface="Verdana" panose="020B0604030504040204" pitchFamily="34" charset="0"/>
              </a:rPr>
            </a:br>
            <a:r>
              <a:rPr lang="fr-FR" sz="2845" b="1" dirty="0">
                <a:solidFill>
                  <a:schemeClr val="tx1">
                    <a:lumMod val="75000"/>
                    <a:lumOff val="25000"/>
                  </a:schemeClr>
                </a:solidFill>
                <a:latin typeface="Verdana" panose="020B0604030504040204" pitchFamily="34" charset="0"/>
                <a:ea typeface="Verdana" panose="020B0604030504040204" pitchFamily="34" charset="0"/>
              </a:rPr>
              <a:t>AVANT ET APRES LE COVID (% DU RDB)</a:t>
            </a:r>
          </a:p>
        </p:txBody>
      </p:sp>
      <p:sp>
        <p:nvSpPr>
          <p:cNvPr id="5" name="TextBox 4">
            <a:extLst>
              <a:ext uri="{FF2B5EF4-FFF2-40B4-BE49-F238E27FC236}">
                <a16:creationId xmlns:a16="http://schemas.microsoft.com/office/drawing/2014/main" id="{02767C38-82EE-975C-A5B5-49FEF1F56275}"/>
              </a:ext>
            </a:extLst>
          </p:cNvPr>
          <p:cNvSpPr txBox="1"/>
          <p:nvPr/>
        </p:nvSpPr>
        <p:spPr>
          <a:xfrm>
            <a:off x="12671031" y="9094317"/>
            <a:ext cx="1844005" cy="355034"/>
          </a:xfrm>
          <a:prstGeom prst="rect">
            <a:avLst/>
          </a:prstGeom>
          <a:noFill/>
        </p:spPr>
        <p:txBody>
          <a:bodyPr wrap="square" rtlCol="0">
            <a:spAutoFit/>
          </a:bodyPr>
          <a:lstStyle/>
          <a:p>
            <a:pPr algn="r"/>
            <a:r>
              <a:rPr lang="fr-FR" sz="1707" dirty="0">
                <a:solidFill>
                  <a:schemeClr val="tx1">
                    <a:lumMod val="50000"/>
                    <a:lumOff val="50000"/>
                  </a:schemeClr>
                </a:solidFill>
                <a:latin typeface="Calibri" panose="020F0502020204030204" pitchFamily="34" charset="0"/>
                <a:cs typeface="Calibri" panose="020F0502020204030204" pitchFamily="34" charset="0"/>
              </a:rPr>
              <a:t>5/29</a:t>
            </a:r>
            <a:endParaRPr lang="en-US" sz="1707" dirty="0">
              <a:solidFill>
                <a:schemeClr val="tx1">
                  <a:lumMod val="50000"/>
                  <a:lumOff val="50000"/>
                </a:schemeClr>
              </a:solidFill>
              <a:latin typeface="Calibri" panose="020F0502020204030204" pitchFamily="34" charset="0"/>
              <a:cs typeface="Calibri" panose="020F0502020204030204" pitchFamily="34" charset="0"/>
            </a:endParaRPr>
          </a:p>
        </p:txBody>
      </p:sp>
      <p:graphicFrame>
        <p:nvGraphicFramePr>
          <p:cNvPr id="4" name="Graphique 3">
            <a:extLst>
              <a:ext uri="{FF2B5EF4-FFF2-40B4-BE49-F238E27FC236}">
                <a16:creationId xmlns:a16="http://schemas.microsoft.com/office/drawing/2014/main" id="{9DFD62DF-077F-4744-ABBF-65DBD0D6F3A1}"/>
              </a:ext>
            </a:extLst>
          </p:cNvPr>
          <p:cNvGraphicFramePr>
            <a:graphicFrameLocks/>
          </p:cNvGraphicFramePr>
          <p:nvPr/>
        </p:nvGraphicFramePr>
        <p:xfrm>
          <a:off x="2753629" y="1805047"/>
          <a:ext cx="11929124" cy="6683206"/>
        </p:xfrm>
        <a:graphic>
          <a:graphicData uri="http://schemas.openxmlformats.org/drawingml/2006/chart">
            <c:chart xmlns:c="http://schemas.openxmlformats.org/drawingml/2006/chart" xmlns:r="http://schemas.openxmlformats.org/officeDocument/2006/relationships" r:id="rId2"/>
          </a:graphicData>
        </a:graphic>
      </p:graphicFrame>
      <p:sp>
        <p:nvSpPr>
          <p:cNvPr id="3" name="Espace réservé du contenu 4">
            <a:extLst>
              <a:ext uri="{FF2B5EF4-FFF2-40B4-BE49-F238E27FC236}">
                <a16:creationId xmlns:a16="http://schemas.microsoft.com/office/drawing/2014/main" id="{29CC7C77-9CA2-357C-D79E-FE26E6274A43}"/>
              </a:ext>
            </a:extLst>
          </p:cNvPr>
          <p:cNvSpPr txBox="1">
            <a:spLocks/>
          </p:cNvSpPr>
          <p:nvPr/>
        </p:nvSpPr>
        <p:spPr>
          <a:xfrm>
            <a:off x="2836338" y="8172315"/>
            <a:ext cx="11929124" cy="394082"/>
          </a:xfrm>
          <a:prstGeom prst="rect">
            <a:avLst/>
          </a:prstGeom>
        </p:spPr>
        <p:txBody>
          <a:bodyPr>
            <a:no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spcBef>
                <a:spcPts val="0"/>
              </a:spcBef>
              <a:spcAft>
                <a:spcPts val="854"/>
              </a:spcAft>
              <a:buNone/>
            </a:pPr>
            <a:r>
              <a:rPr lang="fr-FR" sz="1707" dirty="0">
                <a:latin typeface="Calibri" panose="020F0502020204030204" pitchFamily="34" charset="0"/>
              </a:rPr>
              <a:t>Source : Eurostat – Compilation et calculs OEE (Observatoire de l’Epargne Européenne)</a:t>
            </a:r>
          </a:p>
        </p:txBody>
      </p:sp>
      <p:sp>
        <p:nvSpPr>
          <p:cNvPr id="6" name="TextBox 2">
            <a:extLst>
              <a:ext uri="{FF2B5EF4-FFF2-40B4-BE49-F238E27FC236}">
                <a16:creationId xmlns:a16="http://schemas.microsoft.com/office/drawing/2014/main" id="{B2BBF0C2-7ED1-F723-E836-EF233972B2BD}"/>
              </a:ext>
            </a:extLst>
          </p:cNvPr>
          <p:cNvSpPr txBox="1"/>
          <p:nvPr/>
        </p:nvSpPr>
        <p:spPr>
          <a:xfrm>
            <a:off x="3041228" y="9094317"/>
            <a:ext cx="8195577" cy="355034"/>
          </a:xfrm>
          <a:prstGeom prst="rect">
            <a:avLst/>
          </a:prstGeom>
          <a:noFill/>
        </p:spPr>
        <p:txBody>
          <a:bodyPr wrap="square" rtlCol="0">
            <a:spAutoFit/>
          </a:bodyPr>
          <a:lstStyle/>
          <a:p>
            <a:r>
              <a:rPr lang="fr-FR" sz="1707" dirty="0">
                <a:solidFill>
                  <a:schemeClr val="tx1">
                    <a:lumMod val="50000"/>
                    <a:lumOff val="50000"/>
                  </a:schemeClr>
                </a:solidFill>
                <a:latin typeface="Calibri" panose="020F0502020204030204" pitchFamily="34" charset="0"/>
                <a:cs typeface="Calibri" panose="020F0502020204030204" pitchFamily="34" charset="0"/>
              </a:rPr>
              <a:t>AFG Club Export  -  Jeudi 30 janvier 2025</a:t>
            </a:r>
          </a:p>
        </p:txBody>
      </p:sp>
    </p:spTree>
    <p:extLst>
      <p:ext uri="{BB962C8B-B14F-4D97-AF65-F5344CB8AC3E}">
        <p14:creationId xmlns:p14="http://schemas.microsoft.com/office/powerpoint/2010/main" val="3485170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58C5A-0E55-223D-7BA6-B6A6FA2D8DF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E9125FA-8296-C152-D5B8-CE0FB8B2A081}"/>
              </a:ext>
            </a:extLst>
          </p:cNvPr>
          <p:cNvSpPr>
            <a:spLocks noGrp="1"/>
          </p:cNvSpPr>
          <p:nvPr>
            <p:ph type="title"/>
          </p:nvPr>
        </p:nvSpPr>
        <p:spPr>
          <a:xfrm>
            <a:off x="2753629" y="473264"/>
            <a:ext cx="11708130" cy="1076005"/>
          </a:xfrm>
        </p:spPr>
        <p:txBody>
          <a:bodyPr vert="horz" anchor="b" anchorCtr="0">
            <a:normAutofit/>
          </a:bodyPr>
          <a:lstStyle/>
          <a:p>
            <a:r>
              <a:rPr lang="fr-FR" sz="2845" b="1" dirty="0">
                <a:solidFill>
                  <a:schemeClr val="tx1">
                    <a:lumMod val="75000"/>
                    <a:lumOff val="25000"/>
                  </a:schemeClr>
                </a:solidFill>
                <a:latin typeface="Verdana" panose="020B0604030504040204" pitchFamily="34" charset="0"/>
                <a:ea typeface="Verdana" panose="020B0604030504040204" pitchFamily="34" charset="0"/>
              </a:rPr>
              <a:t>ÉCART ENTRE LE TAUX D’ÉPARGNE DES MÉNAGES</a:t>
            </a:r>
            <a:br>
              <a:rPr lang="fr-FR" sz="2845" b="1" dirty="0">
                <a:solidFill>
                  <a:schemeClr val="tx1">
                    <a:lumMod val="75000"/>
                    <a:lumOff val="25000"/>
                  </a:schemeClr>
                </a:solidFill>
                <a:latin typeface="Verdana" panose="020B0604030504040204" pitchFamily="34" charset="0"/>
                <a:ea typeface="Verdana" panose="020B0604030504040204" pitchFamily="34" charset="0"/>
              </a:rPr>
            </a:br>
            <a:r>
              <a:rPr lang="fr-FR" sz="2845" b="1" dirty="0">
                <a:solidFill>
                  <a:schemeClr val="tx1">
                    <a:lumMod val="75000"/>
                    <a:lumOff val="25000"/>
                  </a:schemeClr>
                </a:solidFill>
                <a:latin typeface="Verdana" panose="020B0604030504040204" pitchFamily="34" charset="0"/>
                <a:ea typeface="Verdana" panose="020B0604030504040204" pitchFamily="34" charset="0"/>
              </a:rPr>
              <a:t>DE 2019 ET CELUI DE 2023 (POINTS DE POURCENTAGE)</a:t>
            </a:r>
          </a:p>
        </p:txBody>
      </p:sp>
      <p:sp>
        <p:nvSpPr>
          <p:cNvPr id="5" name="TextBox 4">
            <a:extLst>
              <a:ext uri="{FF2B5EF4-FFF2-40B4-BE49-F238E27FC236}">
                <a16:creationId xmlns:a16="http://schemas.microsoft.com/office/drawing/2014/main" id="{54E1EABB-5D87-36FD-58BC-7F38BB9342E9}"/>
              </a:ext>
            </a:extLst>
          </p:cNvPr>
          <p:cNvSpPr txBox="1"/>
          <p:nvPr/>
        </p:nvSpPr>
        <p:spPr>
          <a:xfrm>
            <a:off x="12671031" y="9094317"/>
            <a:ext cx="1844005" cy="355034"/>
          </a:xfrm>
          <a:prstGeom prst="rect">
            <a:avLst/>
          </a:prstGeom>
          <a:noFill/>
        </p:spPr>
        <p:txBody>
          <a:bodyPr wrap="square" rtlCol="0">
            <a:spAutoFit/>
          </a:bodyPr>
          <a:lstStyle/>
          <a:p>
            <a:pPr algn="r"/>
            <a:r>
              <a:rPr lang="fr-FR" sz="1707" dirty="0">
                <a:solidFill>
                  <a:schemeClr val="tx1">
                    <a:lumMod val="50000"/>
                    <a:lumOff val="50000"/>
                  </a:schemeClr>
                </a:solidFill>
                <a:latin typeface="Calibri" panose="020F0502020204030204" pitchFamily="34" charset="0"/>
                <a:cs typeface="Calibri" panose="020F0502020204030204" pitchFamily="34" charset="0"/>
              </a:rPr>
              <a:t>6/29</a:t>
            </a:r>
            <a:endParaRPr lang="en-US" sz="1707"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3" name="Espace réservé du contenu 4">
            <a:extLst>
              <a:ext uri="{FF2B5EF4-FFF2-40B4-BE49-F238E27FC236}">
                <a16:creationId xmlns:a16="http://schemas.microsoft.com/office/drawing/2014/main" id="{345587ED-8AAF-2E12-4E6A-EEF6DB0A056A}"/>
              </a:ext>
            </a:extLst>
          </p:cNvPr>
          <p:cNvSpPr txBox="1">
            <a:spLocks/>
          </p:cNvSpPr>
          <p:nvPr/>
        </p:nvSpPr>
        <p:spPr>
          <a:xfrm>
            <a:off x="2753629" y="8488252"/>
            <a:ext cx="11929124" cy="394082"/>
          </a:xfrm>
          <a:prstGeom prst="rect">
            <a:avLst/>
          </a:prstGeom>
        </p:spPr>
        <p:txBody>
          <a:bodyPr>
            <a:no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spcBef>
                <a:spcPts val="0"/>
              </a:spcBef>
              <a:spcAft>
                <a:spcPts val="854"/>
              </a:spcAft>
              <a:buNone/>
            </a:pPr>
            <a:r>
              <a:rPr lang="fr-FR" sz="1707" dirty="0">
                <a:latin typeface="Calibri" panose="020F0502020204030204" pitchFamily="34" charset="0"/>
              </a:rPr>
              <a:t>Source : Eurostat – Compilation et calculs OEE (Observatoire de l’Epargne Européenne)</a:t>
            </a:r>
          </a:p>
        </p:txBody>
      </p:sp>
      <p:graphicFrame>
        <p:nvGraphicFramePr>
          <p:cNvPr id="6" name="Graphique 5">
            <a:extLst>
              <a:ext uri="{FF2B5EF4-FFF2-40B4-BE49-F238E27FC236}">
                <a16:creationId xmlns:a16="http://schemas.microsoft.com/office/drawing/2014/main" id="{528D38B1-4825-980C-0784-398724026A97}"/>
              </a:ext>
            </a:extLst>
          </p:cNvPr>
          <p:cNvGraphicFramePr>
            <a:graphicFrameLocks/>
          </p:cNvGraphicFramePr>
          <p:nvPr/>
        </p:nvGraphicFramePr>
        <p:xfrm>
          <a:off x="2727634" y="1911620"/>
          <a:ext cx="11787402" cy="647064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2">
            <a:extLst>
              <a:ext uri="{FF2B5EF4-FFF2-40B4-BE49-F238E27FC236}">
                <a16:creationId xmlns:a16="http://schemas.microsoft.com/office/drawing/2014/main" id="{9522B337-2D62-F808-98D9-8AEBA78EDAD0}"/>
              </a:ext>
            </a:extLst>
          </p:cNvPr>
          <p:cNvSpPr txBox="1"/>
          <p:nvPr/>
        </p:nvSpPr>
        <p:spPr>
          <a:xfrm>
            <a:off x="3041228" y="9094317"/>
            <a:ext cx="8195577" cy="355034"/>
          </a:xfrm>
          <a:prstGeom prst="rect">
            <a:avLst/>
          </a:prstGeom>
          <a:noFill/>
        </p:spPr>
        <p:txBody>
          <a:bodyPr wrap="square" rtlCol="0">
            <a:spAutoFit/>
          </a:bodyPr>
          <a:lstStyle/>
          <a:p>
            <a:r>
              <a:rPr lang="fr-FR" sz="1707" dirty="0">
                <a:solidFill>
                  <a:schemeClr val="tx1">
                    <a:lumMod val="50000"/>
                    <a:lumOff val="50000"/>
                  </a:schemeClr>
                </a:solidFill>
                <a:latin typeface="Calibri" panose="020F0502020204030204" pitchFamily="34" charset="0"/>
                <a:cs typeface="Calibri" panose="020F0502020204030204" pitchFamily="34" charset="0"/>
              </a:rPr>
              <a:t>AFG Club Export  -  Jeudi 30 janvier 2025</a:t>
            </a:r>
          </a:p>
        </p:txBody>
      </p:sp>
    </p:spTree>
    <p:extLst>
      <p:ext uri="{BB962C8B-B14F-4D97-AF65-F5344CB8AC3E}">
        <p14:creationId xmlns:p14="http://schemas.microsoft.com/office/powerpoint/2010/main" val="3478973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707CF-F7F1-BB10-1E78-4A641F02531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8D85A11-4F1D-9497-F8F5-2F8F5DA16CB6}"/>
              </a:ext>
            </a:extLst>
          </p:cNvPr>
          <p:cNvSpPr>
            <a:spLocks noGrp="1"/>
          </p:cNvSpPr>
          <p:nvPr>
            <p:ph type="title"/>
          </p:nvPr>
        </p:nvSpPr>
        <p:spPr>
          <a:xfrm>
            <a:off x="2753629" y="473264"/>
            <a:ext cx="11708130" cy="1076005"/>
          </a:xfrm>
        </p:spPr>
        <p:txBody>
          <a:bodyPr vert="horz" anchor="b" anchorCtr="0">
            <a:normAutofit/>
          </a:bodyPr>
          <a:lstStyle/>
          <a:p>
            <a:r>
              <a:rPr lang="fr-FR" sz="2845" b="1" dirty="0">
                <a:solidFill>
                  <a:schemeClr val="tx1">
                    <a:lumMod val="75000"/>
                    <a:lumOff val="25000"/>
                  </a:schemeClr>
                </a:solidFill>
                <a:latin typeface="Verdana" panose="020B0604030504040204" pitchFamily="34" charset="0"/>
                <a:ea typeface="Verdana" panose="020B0604030504040204" pitchFamily="34" charset="0"/>
              </a:rPr>
              <a:t>ÉVOLUTION DES FLUX D’ÉPARGNE DES MÉNAGES </a:t>
            </a:r>
            <a:br>
              <a:rPr lang="fr-FR" sz="2845" b="1" dirty="0">
                <a:solidFill>
                  <a:schemeClr val="tx1">
                    <a:lumMod val="75000"/>
                    <a:lumOff val="25000"/>
                  </a:schemeClr>
                </a:solidFill>
                <a:latin typeface="Verdana" panose="020B0604030504040204" pitchFamily="34" charset="0"/>
                <a:ea typeface="Verdana" panose="020B0604030504040204" pitchFamily="34" charset="0"/>
              </a:rPr>
            </a:br>
            <a:r>
              <a:rPr lang="fr-FR" sz="2845" b="1" dirty="0">
                <a:solidFill>
                  <a:schemeClr val="tx1">
                    <a:lumMod val="75000"/>
                    <a:lumOff val="25000"/>
                  </a:schemeClr>
                </a:solidFill>
                <a:latin typeface="Verdana" panose="020B0604030504040204" pitchFamily="34" charset="0"/>
                <a:ea typeface="Verdana" panose="020B0604030504040204" pitchFamily="34" charset="0"/>
              </a:rPr>
              <a:t>SUR LES CINQ DERNIÈRES ANNÉES</a:t>
            </a:r>
          </a:p>
        </p:txBody>
      </p:sp>
      <p:sp>
        <p:nvSpPr>
          <p:cNvPr id="5" name="TextBox 4">
            <a:extLst>
              <a:ext uri="{FF2B5EF4-FFF2-40B4-BE49-F238E27FC236}">
                <a16:creationId xmlns:a16="http://schemas.microsoft.com/office/drawing/2014/main" id="{8FF98241-3C19-FC22-D19E-C68D90FFA245}"/>
              </a:ext>
            </a:extLst>
          </p:cNvPr>
          <p:cNvSpPr txBox="1"/>
          <p:nvPr/>
        </p:nvSpPr>
        <p:spPr>
          <a:xfrm>
            <a:off x="12671031" y="9094317"/>
            <a:ext cx="1844005" cy="355034"/>
          </a:xfrm>
          <a:prstGeom prst="rect">
            <a:avLst/>
          </a:prstGeom>
          <a:noFill/>
        </p:spPr>
        <p:txBody>
          <a:bodyPr wrap="square" rtlCol="0">
            <a:spAutoFit/>
          </a:bodyPr>
          <a:lstStyle/>
          <a:p>
            <a:pPr algn="r"/>
            <a:r>
              <a:rPr lang="fr-FR" sz="1707" dirty="0">
                <a:solidFill>
                  <a:schemeClr val="tx1">
                    <a:lumMod val="50000"/>
                    <a:lumOff val="50000"/>
                  </a:schemeClr>
                </a:solidFill>
                <a:latin typeface="Calibri" panose="020F0502020204030204" pitchFamily="34" charset="0"/>
                <a:cs typeface="Calibri" panose="020F0502020204030204" pitchFamily="34" charset="0"/>
              </a:rPr>
              <a:t>7/29</a:t>
            </a:r>
            <a:endParaRPr lang="en-US" sz="1707" dirty="0">
              <a:solidFill>
                <a:schemeClr val="tx1">
                  <a:lumMod val="50000"/>
                  <a:lumOff val="50000"/>
                </a:schemeClr>
              </a:solidFill>
              <a:latin typeface="Calibri" panose="020F0502020204030204" pitchFamily="34" charset="0"/>
              <a:cs typeface="Calibri" panose="020F0502020204030204" pitchFamily="34" charset="0"/>
            </a:endParaRPr>
          </a:p>
        </p:txBody>
      </p:sp>
      <p:pic>
        <p:nvPicPr>
          <p:cNvPr id="4" name="Image 3">
            <a:extLst>
              <a:ext uri="{FF2B5EF4-FFF2-40B4-BE49-F238E27FC236}">
                <a16:creationId xmlns:a16="http://schemas.microsoft.com/office/drawing/2014/main" id="{F93E72F7-4724-E379-DAF7-86804E2A6AD9}"/>
              </a:ext>
            </a:extLst>
          </p:cNvPr>
          <p:cNvPicPr>
            <a:picLocks noChangeAspect="1"/>
          </p:cNvPicPr>
          <p:nvPr/>
        </p:nvPicPr>
        <p:blipFill>
          <a:blip r:embed="rId2"/>
          <a:stretch>
            <a:fillRect/>
          </a:stretch>
        </p:blipFill>
        <p:spPr>
          <a:xfrm>
            <a:off x="2713828" y="3649051"/>
            <a:ext cx="11747932" cy="5224680"/>
          </a:xfrm>
          <a:prstGeom prst="rect">
            <a:avLst/>
          </a:prstGeom>
        </p:spPr>
      </p:pic>
      <p:sp>
        <p:nvSpPr>
          <p:cNvPr id="6" name="ZoneTexte 5">
            <a:extLst>
              <a:ext uri="{FF2B5EF4-FFF2-40B4-BE49-F238E27FC236}">
                <a16:creationId xmlns:a16="http://schemas.microsoft.com/office/drawing/2014/main" id="{2A9EEF41-3370-0A5E-DE76-B42C8F7902B2}"/>
              </a:ext>
            </a:extLst>
          </p:cNvPr>
          <p:cNvSpPr txBox="1"/>
          <p:nvPr/>
        </p:nvSpPr>
        <p:spPr>
          <a:xfrm>
            <a:off x="2631449" y="1702601"/>
            <a:ext cx="12395810" cy="1867499"/>
          </a:xfrm>
          <a:prstGeom prst="rect">
            <a:avLst/>
          </a:prstGeom>
          <a:noFill/>
        </p:spPr>
        <p:txBody>
          <a:bodyPr wrap="square">
            <a:spAutoFit/>
          </a:bodyPr>
          <a:lstStyle/>
          <a:p>
            <a:pPr algn="just">
              <a:spcBef>
                <a:spcPts val="854"/>
              </a:spcBef>
              <a:buFont typeface="+mj-lt"/>
              <a:buAutoNum type="arabicPeriod"/>
            </a:pPr>
            <a:r>
              <a:rPr lang="fr-FR" sz="1707" kern="100" dirty="0">
                <a:latin typeface="Arial" panose="020B0604020202020204" pitchFamily="34" charset="0"/>
                <a:ea typeface="Aptos" panose="020B0004020202020204" pitchFamily="34" charset="0"/>
                <a:cs typeface="Times New Roman" panose="02020603050405020304" pitchFamily="18" charset="0"/>
              </a:rPr>
              <a:t>Mars 2019 à mars 2020 : période pré-Covid (base 100)</a:t>
            </a:r>
            <a:endParaRPr lang="fr-FR" sz="1707" kern="100" dirty="0">
              <a:latin typeface="Aptos" panose="020B0004020202020204" pitchFamily="34" charset="0"/>
              <a:ea typeface="Aptos" panose="020B0004020202020204" pitchFamily="34" charset="0"/>
              <a:cs typeface="Times New Roman" panose="02020603050405020304" pitchFamily="18" charset="0"/>
            </a:endParaRPr>
          </a:p>
          <a:p>
            <a:pPr algn="just">
              <a:spcBef>
                <a:spcPts val="854"/>
              </a:spcBef>
              <a:buFont typeface="+mj-lt"/>
              <a:buAutoNum type="arabicPeriod"/>
            </a:pPr>
            <a:r>
              <a:rPr lang="fr-FR" sz="1707" kern="100" dirty="0">
                <a:latin typeface="Arial" panose="020B0604020202020204" pitchFamily="34" charset="0"/>
                <a:ea typeface="Aptos" panose="020B0004020202020204" pitchFamily="34" charset="0"/>
                <a:cs typeface="Times New Roman" panose="02020603050405020304" pitchFamily="18" charset="0"/>
              </a:rPr>
              <a:t>Mars 2020 à mars 2021 : Covid (mis en place de mesure de confinement dans la plupart des pays) </a:t>
            </a:r>
            <a:endParaRPr lang="fr-FR" sz="1707" kern="100" dirty="0">
              <a:latin typeface="Aptos" panose="020B0004020202020204" pitchFamily="34" charset="0"/>
              <a:ea typeface="Aptos" panose="020B0004020202020204" pitchFamily="34" charset="0"/>
              <a:cs typeface="Times New Roman" panose="02020603050405020304" pitchFamily="18" charset="0"/>
            </a:endParaRPr>
          </a:p>
          <a:p>
            <a:pPr algn="just">
              <a:spcBef>
                <a:spcPts val="854"/>
              </a:spcBef>
              <a:buFont typeface="+mj-lt"/>
              <a:buAutoNum type="arabicPeriod"/>
            </a:pPr>
            <a:r>
              <a:rPr lang="fr-FR" sz="1707" kern="100" dirty="0">
                <a:latin typeface="Arial" panose="020B0604020202020204" pitchFamily="34" charset="0"/>
                <a:ea typeface="Aptos" panose="020B0004020202020204" pitchFamily="34" charset="0"/>
                <a:cs typeface="Times New Roman" panose="02020603050405020304" pitchFamily="18" charset="0"/>
              </a:rPr>
              <a:t>Mars 2021 à mars 2022 : période de transition se terminant par le déclanchement du conflit en Ukraine en février 2022</a:t>
            </a:r>
            <a:endParaRPr lang="fr-FR" sz="1707" kern="100" dirty="0">
              <a:latin typeface="Aptos" panose="020B0004020202020204" pitchFamily="34" charset="0"/>
              <a:ea typeface="Aptos" panose="020B0004020202020204" pitchFamily="34" charset="0"/>
              <a:cs typeface="Times New Roman" panose="02020603050405020304" pitchFamily="18" charset="0"/>
            </a:endParaRPr>
          </a:p>
          <a:p>
            <a:pPr algn="just">
              <a:spcBef>
                <a:spcPts val="854"/>
              </a:spcBef>
              <a:buFont typeface="+mj-lt"/>
              <a:buAutoNum type="arabicPeriod"/>
            </a:pPr>
            <a:r>
              <a:rPr lang="fr-FR" sz="1707" kern="100" dirty="0">
                <a:latin typeface="Arial" panose="020B0604020202020204" pitchFamily="34" charset="0"/>
                <a:ea typeface="Aptos" panose="020B0004020202020204" pitchFamily="34" charset="0"/>
                <a:cs typeface="Times New Roman" panose="02020603050405020304" pitchFamily="18" charset="0"/>
              </a:rPr>
              <a:t>Mars 2022 à mars 2023 : retour à des niveaux d’inflation jamais observés depuis les années 70/80</a:t>
            </a:r>
          </a:p>
          <a:p>
            <a:pPr algn="just">
              <a:spcBef>
                <a:spcPts val="854"/>
              </a:spcBef>
              <a:buFont typeface="+mj-lt"/>
              <a:buAutoNum type="arabicPeriod"/>
            </a:pPr>
            <a:r>
              <a:rPr lang="fr-FR" sz="1707" kern="100" dirty="0">
                <a:latin typeface="Arial" panose="020B0604020202020204" pitchFamily="34" charset="0"/>
                <a:ea typeface="Aptos" panose="020B0004020202020204" pitchFamily="34" charset="0"/>
                <a:cs typeface="Times New Roman" panose="02020603050405020304" pitchFamily="18" charset="0"/>
              </a:rPr>
              <a:t>Mars 2023 à mars 2024 : période pendant laquelle les hausses des taux directeurs ont été les plus nombreuses</a:t>
            </a:r>
            <a:endParaRPr lang="fr-FR" sz="1707"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7" name="Espace réservé du contenu 4">
            <a:extLst>
              <a:ext uri="{FF2B5EF4-FFF2-40B4-BE49-F238E27FC236}">
                <a16:creationId xmlns:a16="http://schemas.microsoft.com/office/drawing/2014/main" id="{4C991696-1B70-0A83-F0D6-DE5B2AB3A07B}"/>
              </a:ext>
            </a:extLst>
          </p:cNvPr>
          <p:cNvSpPr txBox="1">
            <a:spLocks/>
          </p:cNvSpPr>
          <p:nvPr/>
        </p:nvSpPr>
        <p:spPr>
          <a:xfrm>
            <a:off x="2753629" y="8676690"/>
            <a:ext cx="11929124" cy="394082"/>
          </a:xfrm>
          <a:prstGeom prst="rect">
            <a:avLst/>
          </a:prstGeom>
        </p:spPr>
        <p:txBody>
          <a:bodyPr>
            <a:no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spcBef>
                <a:spcPts val="0"/>
              </a:spcBef>
              <a:spcAft>
                <a:spcPts val="854"/>
              </a:spcAft>
              <a:buNone/>
            </a:pPr>
            <a:r>
              <a:rPr lang="fr-FR" sz="1707" dirty="0">
                <a:latin typeface="Calibri" panose="020F0502020204030204" pitchFamily="34" charset="0"/>
              </a:rPr>
              <a:t>Source : Eurostat – Compilation et calculs OEE (Observatoire de l’Epargne Européenne) pour Revue Banque</a:t>
            </a:r>
          </a:p>
        </p:txBody>
      </p:sp>
      <p:sp>
        <p:nvSpPr>
          <p:cNvPr id="3" name="TextBox 2">
            <a:extLst>
              <a:ext uri="{FF2B5EF4-FFF2-40B4-BE49-F238E27FC236}">
                <a16:creationId xmlns:a16="http://schemas.microsoft.com/office/drawing/2014/main" id="{BF5C0DF0-EA2E-8D33-4D94-371FE8BF9A7A}"/>
              </a:ext>
            </a:extLst>
          </p:cNvPr>
          <p:cNvSpPr txBox="1"/>
          <p:nvPr/>
        </p:nvSpPr>
        <p:spPr>
          <a:xfrm>
            <a:off x="3041228" y="9094317"/>
            <a:ext cx="8195577" cy="355034"/>
          </a:xfrm>
          <a:prstGeom prst="rect">
            <a:avLst/>
          </a:prstGeom>
          <a:noFill/>
        </p:spPr>
        <p:txBody>
          <a:bodyPr wrap="square" rtlCol="0">
            <a:spAutoFit/>
          </a:bodyPr>
          <a:lstStyle/>
          <a:p>
            <a:r>
              <a:rPr lang="fr-FR" sz="1707" dirty="0">
                <a:solidFill>
                  <a:schemeClr val="tx1">
                    <a:lumMod val="50000"/>
                    <a:lumOff val="50000"/>
                  </a:schemeClr>
                </a:solidFill>
                <a:latin typeface="Calibri" panose="020F0502020204030204" pitchFamily="34" charset="0"/>
                <a:cs typeface="Calibri" panose="020F0502020204030204" pitchFamily="34" charset="0"/>
              </a:rPr>
              <a:t>AFG Club Export  -  Jeudi 30 janvier 2025</a:t>
            </a:r>
          </a:p>
        </p:txBody>
      </p:sp>
    </p:spTree>
    <p:extLst>
      <p:ext uri="{BB962C8B-B14F-4D97-AF65-F5344CB8AC3E}">
        <p14:creationId xmlns:p14="http://schemas.microsoft.com/office/powerpoint/2010/main" val="1765843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FA616-D1CD-2331-457E-BBC89E638D8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5F8234B-B694-BFB4-AA61-90D971218446}"/>
              </a:ext>
            </a:extLst>
          </p:cNvPr>
          <p:cNvSpPr txBox="1"/>
          <p:nvPr/>
        </p:nvSpPr>
        <p:spPr>
          <a:xfrm>
            <a:off x="12671031" y="9094317"/>
            <a:ext cx="1844005" cy="355034"/>
          </a:xfrm>
          <a:prstGeom prst="rect">
            <a:avLst/>
          </a:prstGeom>
          <a:noFill/>
        </p:spPr>
        <p:txBody>
          <a:bodyPr wrap="square" rtlCol="0">
            <a:spAutoFit/>
          </a:bodyPr>
          <a:lstStyle/>
          <a:p>
            <a:pPr algn="r"/>
            <a:r>
              <a:rPr lang="fr-FR" sz="1707" dirty="0">
                <a:solidFill>
                  <a:schemeClr val="tx1">
                    <a:lumMod val="50000"/>
                    <a:lumOff val="50000"/>
                  </a:schemeClr>
                </a:solidFill>
                <a:latin typeface="Calibri" panose="020F0502020204030204" pitchFamily="34" charset="0"/>
                <a:cs typeface="Calibri" panose="020F0502020204030204" pitchFamily="34" charset="0"/>
              </a:rPr>
              <a:t>8/29</a:t>
            </a:r>
            <a:endParaRPr lang="en-US" sz="1707" dirty="0">
              <a:solidFill>
                <a:schemeClr val="tx1">
                  <a:lumMod val="50000"/>
                  <a:lumOff val="50000"/>
                </a:schemeClr>
              </a:solidFill>
              <a:latin typeface="Calibri" panose="020F0502020204030204" pitchFamily="34" charset="0"/>
              <a:cs typeface="Calibri" panose="020F0502020204030204" pitchFamily="34" charset="0"/>
            </a:endParaRPr>
          </a:p>
        </p:txBody>
      </p:sp>
      <p:pic>
        <p:nvPicPr>
          <p:cNvPr id="6" name="Image 5">
            <a:extLst>
              <a:ext uri="{FF2B5EF4-FFF2-40B4-BE49-F238E27FC236}">
                <a16:creationId xmlns:a16="http://schemas.microsoft.com/office/drawing/2014/main" id="{AC7F0E11-A50E-4407-ACE9-B3A075C0684F}"/>
              </a:ext>
            </a:extLst>
          </p:cNvPr>
          <p:cNvPicPr>
            <a:picLocks noChangeAspect="1"/>
          </p:cNvPicPr>
          <p:nvPr/>
        </p:nvPicPr>
        <p:blipFill>
          <a:blip r:embed="rId2"/>
          <a:stretch>
            <a:fillRect/>
          </a:stretch>
        </p:blipFill>
        <p:spPr>
          <a:xfrm>
            <a:off x="2766592" y="2624604"/>
            <a:ext cx="11750695" cy="5224680"/>
          </a:xfrm>
          <a:prstGeom prst="rect">
            <a:avLst/>
          </a:prstGeom>
        </p:spPr>
      </p:pic>
      <p:sp>
        <p:nvSpPr>
          <p:cNvPr id="8" name="Titre 1">
            <a:extLst>
              <a:ext uri="{FF2B5EF4-FFF2-40B4-BE49-F238E27FC236}">
                <a16:creationId xmlns:a16="http://schemas.microsoft.com/office/drawing/2014/main" id="{A2C98610-5258-03D6-DD63-2BE716E97060}"/>
              </a:ext>
            </a:extLst>
          </p:cNvPr>
          <p:cNvSpPr>
            <a:spLocks noGrp="1"/>
          </p:cNvSpPr>
          <p:nvPr>
            <p:ph type="title"/>
          </p:nvPr>
        </p:nvSpPr>
        <p:spPr>
          <a:xfrm>
            <a:off x="2753629" y="473264"/>
            <a:ext cx="11708130" cy="1076005"/>
          </a:xfrm>
        </p:spPr>
        <p:txBody>
          <a:bodyPr vert="horz" anchor="b" anchorCtr="0">
            <a:normAutofit/>
          </a:bodyPr>
          <a:lstStyle/>
          <a:p>
            <a:r>
              <a:rPr lang="fr-FR" sz="2845" b="1" dirty="0">
                <a:solidFill>
                  <a:schemeClr val="tx1">
                    <a:lumMod val="75000"/>
                    <a:lumOff val="25000"/>
                  </a:schemeClr>
                </a:solidFill>
                <a:latin typeface="Verdana" panose="020B0604030504040204" pitchFamily="34" charset="0"/>
                <a:ea typeface="Verdana" panose="020B0604030504040204" pitchFamily="34" charset="0"/>
              </a:rPr>
              <a:t>ÉVOLUTION DES FLUX DE PLACEMENTS FINANCIERS DES MÉNAGES SUR LES CINQ DERNIÈRES ANNÉES</a:t>
            </a:r>
          </a:p>
        </p:txBody>
      </p:sp>
      <p:sp>
        <p:nvSpPr>
          <p:cNvPr id="2" name="TextBox 2">
            <a:extLst>
              <a:ext uri="{FF2B5EF4-FFF2-40B4-BE49-F238E27FC236}">
                <a16:creationId xmlns:a16="http://schemas.microsoft.com/office/drawing/2014/main" id="{324002B6-51C6-9D28-0B46-80D202F31EB0}"/>
              </a:ext>
            </a:extLst>
          </p:cNvPr>
          <p:cNvSpPr txBox="1"/>
          <p:nvPr/>
        </p:nvSpPr>
        <p:spPr>
          <a:xfrm>
            <a:off x="3041228" y="9094317"/>
            <a:ext cx="8195577" cy="355034"/>
          </a:xfrm>
          <a:prstGeom prst="rect">
            <a:avLst/>
          </a:prstGeom>
          <a:noFill/>
        </p:spPr>
        <p:txBody>
          <a:bodyPr wrap="square" rtlCol="0">
            <a:spAutoFit/>
          </a:bodyPr>
          <a:lstStyle/>
          <a:p>
            <a:r>
              <a:rPr lang="fr-FR" sz="1707" dirty="0">
                <a:solidFill>
                  <a:schemeClr val="tx1">
                    <a:lumMod val="50000"/>
                    <a:lumOff val="50000"/>
                  </a:schemeClr>
                </a:solidFill>
                <a:latin typeface="Calibri" panose="020F0502020204030204" pitchFamily="34" charset="0"/>
                <a:cs typeface="Calibri" panose="020F0502020204030204" pitchFamily="34" charset="0"/>
              </a:rPr>
              <a:t>AFG Club Export  -  Jeudi 30 janvier 2025</a:t>
            </a:r>
          </a:p>
        </p:txBody>
      </p:sp>
      <p:sp>
        <p:nvSpPr>
          <p:cNvPr id="3" name="Espace réservé du contenu 4">
            <a:extLst>
              <a:ext uri="{FF2B5EF4-FFF2-40B4-BE49-F238E27FC236}">
                <a16:creationId xmlns:a16="http://schemas.microsoft.com/office/drawing/2014/main" id="{48E85C20-FABD-62D9-BFD8-6B152A581F3D}"/>
              </a:ext>
            </a:extLst>
          </p:cNvPr>
          <p:cNvSpPr txBox="1">
            <a:spLocks/>
          </p:cNvSpPr>
          <p:nvPr/>
        </p:nvSpPr>
        <p:spPr>
          <a:xfrm>
            <a:off x="2711125" y="7652243"/>
            <a:ext cx="11929124" cy="394082"/>
          </a:xfrm>
          <a:prstGeom prst="rect">
            <a:avLst/>
          </a:prstGeom>
        </p:spPr>
        <p:txBody>
          <a:bodyPr>
            <a:no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spcBef>
                <a:spcPts val="0"/>
              </a:spcBef>
              <a:spcAft>
                <a:spcPts val="854"/>
              </a:spcAft>
              <a:buNone/>
            </a:pPr>
            <a:r>
              <a:rPr lang="fr-FR" sz="1707" dirty="0">
                <a:latin typeface="Calibri" panose="020F0502020204030204" pitchFamily="34" charset="0"/>
              </a:rPr>
              <a:t>Source : Eurostat – Compilation et calculs OEE (Observatoire de l’Epargne Européenne) pour Revue Banque</a:t>
            </a:r>
          </a:p>
        </p:txBody>
      </p:sp>
    </p:spTree>
    <p:extLst>
      <p:ext uri="{BB962C8B-B14F-4D97-AF65-F5344CB8AC3E}">
        <p14:creationId xmlns:p14="http://schemas.microsoft.com/office/powerpoint/2010/main" val="26405582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7E46F-C345-9409-08CC-8D64BB78443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695A525-DD9C-71C9-4973-21753A3FC8DA}"/>
              </a:ext>
            </a:extLst>
          </p:cNvPr>
          <p:cNvSpPr>
            <a:spLocks noGrp="1"/>
          </p:cNvSpPr>
          <p:nvPr>
            <p:ph type="title"/>
          </p:nvPr>
        </p:nvSpPr>
        <p:spPr>
          <a:xfrm>
            <a:off x="2753629" y="473264"/>
            <a:ext cx="11708130" cy="1076005"/>
          </a:xfrm>
        </p:spPr>
        <p:txBody>
          <a:bodyPr vert="horz" anchor="b" anchorCtr="0">
            <a:normAutofit/>
          </a:bodyPr>
          <a:lstStyle/>
          <a:p>
            <a:r>
              <a:rPr lang="fr-FR" sz="2845" b="1" dirty="0">
                <a:solidFill>
                  <a:schemeClr val="tx1">
                    <a:lumMod val="75000"/>
                    <a:lumOff val="25000"/>
                  </a:schemeClr>
                </a:solidFill>
                <a:latin typeface="Verdana" panose="020B0604030504040204" pitchFamily="34" charset="0"/>
                <a:ea typeface="Verdana" panose="020B0604030504040204" pitchFamily="34" charset="0"/>
              </a:rPr>
              <a:t>TABLEAU DES EMPLOIS ET RESSOURCES </a:t>
            </a:r>
            <a:br>
              <a:rPr lang="fr-FR" sz="2845" b="1" dirty="0">
                <a:solidFill>
                  <a:schemeClr val="tx1">
                    <a:lumMod val="75000"/>
                    <a:lumOff val="25000"/>
                  </a:schemeClr>
                </a:solidFill>
                <a:latin typeface="Verdana" panose="020B0604030504040204" pitchFamily="34" charset="0"/>
                <a:ea typeface="Verdana" panose="020B0604030504040204" pitchFamily="34" charset="0"/>
              </a:rPr>
            </a:br>
            <a:r>
              <a:rPr lang="fr-FR" sz="2845" b="1" dirty="0">
                <a:solidFill>
                  <a:schemeClr val="tx1">
                    <a:lumMod val="75000"/>
                    <a:lumOff val="25000"/>
                  </a:schemeClr>
                </a:solidFill>
                <a:latin typeface="Verdana" panose="020B0604030504040204" pitchFamily="34" charset="0"/>
                <a:ea typeface="Verdana" panose="020B0604030504040204" pitchFamily="34" charset="0"/>
              </a:rPr>
              <a:t>(2</a:t>
            </a:r>
            <a:r>
              <a:rPr lang="fr-FR" sz="2845" b="1" baseline="30000" dirty="0">
                <a:solidFill>
                  <a:schemeClr val="tx1">
                    <a:lumMod val="75000"/>
                    <a:lumOff val="25000"/>
                  </a:schemeClr>
                </a:solidFill>
                <a:latin typeface="Verdana" panose="020B0604030504040204" pitchFamily="34" charset="0"/>
                <a:ea typeface="Verdana" panose="020B0604030504040204" pitchFamily="34" charset="0"/>
              </a:rPr>
              <a:t>ND</a:t>
            </a:r>
            <a:r>
              <a:rPr lang="fr-FR" sz="2845" b="1" dirty="0">
                <a:solidFill>
                  <a:schemeClr val="tx1">
                    <a:lumMod val="75000"/>
                    <a:lumOff val="25000"/>
                  </a:schemeClr>
                </a:solidFill>
                <a:latin typeface="Verdana" panose="020B0604030504040204" pitchFamily="34" charset="0"/>
                <a:ea typeface="Verdana" panose="020B0604030504040204" pitchFamily="34" charset="0"/>
              </a:rPr>
              <a:t> TRIMESTRE 2024)</a:t>
            </a:r>
          </a:p>
        </p:txBody>
      </p:sp>
      <p:sp>
        <p:nvSpPr>
          <p:cNvPr id="5" name="TextBox 4">
            <a:extLst>
              <a:ext uri="{FF2B5EF4-FFF2-40B4-BE49-F238E27FC236}">
                <a16:creationId xmlns:a16="http://schemas.microsoft.com/office/drawing/2014/main" id="{1487E4AA-307F-6542-34E9-3C26D10B2461}"/>
              </a:ext>
            </a:extLst>
          </p:cNvPr>
          <p:cNvSpPr txBox="1"/>
          <p:nvPr/>
        </p:nvSpPr>
        <p:spPr>
          <a:xfrm>
            <a:off x="12671031" y="9094317"/>
            <a:ext cx="1844005" cy="355034"/>
          </a:xfrm>
          <a:prstGeom prst="rect">
            <a:avLst/>
          </a:prstGeom>
          <a:noFill/>
        </p:spPr>
        <p:txBody>
          <a:bodyPr wrap="square" rtlCol="0">
            <a:spAutoFit/>
          </a:bodyPr>
          <a:lstStyle/>
          <a:p>
            <a:pPr algn="r"/>
            <a:r>
              <a:rPr lang="fr-FR" sz="1707" dirty="0">
                <a:solidFill>
                  <a:schemeClr val="tx1">
                    <a:lumMod val="50000"/>
                    <a:lumOff val="50000"/>
                  </a:schemeClr>
                </a:solidFill>
                <a:latin typeface="Calibri" panose="020F0502020204030204" pitchFamily="34" charset="0"/>
                <a:cs typeface="Calibri" panose="020F0502020204030204" pitchFamily="34" charset="0"/>
              </a:rPr>
              <a:t>9/29</a:t>
            </a:r>
            <a:endParaRPr lang="en-US" sz="1707" dirty="0">
              <a:solidFill>
                <a:schemeClr val="tx1">
                  <a:lumMod val="50000"/>
                  <a:lumOff val="50000"/>
                </a:schemeClr>
              </a:solidFill>
              <a:latin typeface="Calibri" panose="020F0502020204030204" pitchFamily="34" charset="0"/>
              <a:cs typeface="Calibri" panose="020F0502020204030204" pitchFamily="34" charset="0"/>
            </a:endParaRPr>
          </a:p>
        </p:txBody>
      </p:sp>
      <p:pic>
        <p:nvPicPr>
          <p:cNvPr id="4" name="Image 3">
            <a:extLst>
              <a:ext uri="{FF2B5EF4-FFF2-40B4-BE49-F238E27FC236}">
                <a16:creationId xmlns:a16="http://schemas.microsoft.com/office/drawing/2014/main" id="{50977928-2F00-A42C-3261-CD10D4D2C0ED}"/>
              </a:ext>
            </a:extLst>
          </p:cNvPr>
          <p:cNvPicPr>
            <a:picLocks noChangeAspect="1"/>
          </p:cNvPicPr>
          <p:nvPr/>
        </p:nvPicPr>
        <p:blipFill>
          <a:blip r:embed="rId2"/>
          <a:stretch>
            <a:fillRect/>
          </a:stretch>
        </p:blipFill>
        <p:spPr>
          <a:xfrm>
            <a:off x="2938783" y="2309107"/>
            <a:ext cx="11576253" cy="5064611"/>
          </a:xfrm>
          <a:prstGeom prst="rect">
            <a:avLst/>
          </a:prstGeom>
        </p:spPr>
      </p:pic>
      <p:sp>
        <p:nvSpPr>
          <p:cNvPr id="7" name="Espace réservé du contenu 4">
            <a:extLst>
              <a:ext uri="{FF2B5EF4-FFF2-40B4-BE49-F238E27FC236}">
                <a16:creationId xmlns:a16="http://schemas.microsoft.com/office/drawing/2014/main" id="{8B7BFAD5-AABE-2F25-175F-1BAEC56911AB}"/>
              </a:ext>
            </a:extLst>
          </p:cNvPr>
          <p:cNvSpPr txBox="1">
            <a:spLocks/>
          </p:cNvSpPr>
          <p:nvPr/>
        </p:nvSpPr>
        <p:spPr>
          <a:xfrm>
            <a:off x="2912799" y="7447668"/>
            <a:ext cx="11929124" cy="394082"/>
          </a:xfrm>
          <a:prstGeom prst="rect">
            <a:avLst/>
          </a:prstGeom>
        </p:spPr>
        <p:txBody>
          <a:bodyPr>
            <a:no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spcBef>
                <a:spcPts val="0"/>
              </a:spcBef>
              <a:spcAft>
                <a:spcPts val="854"/>
              </a:spcAft>
              <a:buNone/>
            </a:pPr>
            <a:r>
              <a:rPr lang="fr-FR" sz="1707" dirty="0">
                <a:latin typeface="Calibri" panose="020F0502020204030204" pitchFamily="34" charset="0"/>
              </a:rPr>
              <a:t>Source : Eurostat – Compilation et calculs OEE (Observatoire de l’Epargne Européenne) pour le Tableau de Bord Trimestriel de l’Epargne en Europe.</a:t>
            </a:r>
          </a:p>
        </p:txBody>
      </p:sp>
      <p:sp>
        <p:nvSpPr>
          <p:cNvPr id="3" name="TextBox 2">
            <a:extLst>
              <a:ext uri="{FF2B5EF4-FFF2-40B4-BE49-F238E27FC236}">
                <a16:creationId xmlns:a16="http://schemas.microsoft.com/office/drawing/2014/main" id="{69567FB9-45BA-6493-C06B-1D88C53E8B78}"/>
              </a:ext>
            </a:extLst>
          </p:cNvPr>
          <p:cNvSpPr txBox="1"/>
          <p:nvPr/>
        </p:nvSpPr>
        <p:spPr>
          <a:xfrm>
            <a:off x="3041228" y="9094317"/>
            <a:ext cx="8195577" cy="355034"/>
          </a:xfrm>
          <a:prstGeom prst="rect">
            <a:avLst/>
          </a:prstGeom>
          <a:noFill/>
        </p:spPr>
        <p:txBody>
          <a:bodyPr wrap="square" rtlCol="0">
            <a:spAutoFit/>
          </a:bodyPr>
          <a:lstStyle/>
          <a:p>
            <a:r>
              <a:rPr lang="fr-FR" sz="1707" dirty="0">
                <a:solidFill>
                  <a:schemeClr val="tx1">
                    <a:lumMod val="50000"/>
                    <a:lumOff val="50000"/>
                  </a:schemeClr>
                </a:solidFill>
                <a:latin typeface="Calibri" panose="020F0502020204030204" pitchFamily="34" charset="0"/>
                <a:cs typeface="Calibri" panose="020F0502020204030204" pitchFamily="34" charset="0"/>
              </a:rPr>
              <a:t>AFG Club Export  -  Jeudi 30 janvier 2025</a:t>
            </a:r>
          </a:p>
        </p:txBody>
      </p:sp>
    </p:spTree>
    <p:extLst>
      <p:ext uri="{BB962C8B-B14F-4D97-AF65-F5344CB8AC3E}">
        <p14:creationId xmlns:p14="http://schemas.microsoft.com/office/powerpoint/2010/main" val="19398577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18D96-3FF7-DAC5-EE15-6D717F48E87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D3859E5-24EE-C47F-AE44-9839D7031603}"/>
              </a:ext>
            </a:extLst>
          </p:cNvPr>
          <p:cNvSpPr>
            <a:spLocks noGrp="1"/>
          </p:cNvSpPr>
          <p:nvPr>
            <p:ph type="title"/>
          </p:nvPr>
        </p:nvSpPr>
        <p:spPr>
          <a:xfrm>
            <a:off x="2753629" y="3649051"/>
            <a:ext cx="11708130" cy="1076005"/>
          </a:xfrm>
        </p:spPr>
        <p:txBody>
          <a:bodyPr>
            <a:normAutofit/>
          </a:bodyPr>
          <a:lstStyle/>
          <a:p>
            <a:r>
              <a:rPr lang="fr-FR" sz="3414"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2. motivations des épargnants et </a:t>
            </a:r>
            <a:br>
              <a:rPr lang="fr-FR" sz="3414"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br>
            <a:r>
              <a:rPr lang="fr-FR" sz="3414"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facteurs explicatifs</a:t>
            </a:r>
          </a:p>
        </p:txBody>
      </p:sp>
      <p:sp>
        <p:nvSpPr>
          <p:cNvPr id="5" name="TextBox 4">
            <a:extLst>
              <a:ext uri="{FF2B5EF4-FFF2-40B4-BE49-F238E27FC236}">
                <a16:creationId xmlns:a16="http://schemas.microsoft.com/office/drawing/2014/main" id="{FA00663C-87B7-CD21-F49C-2BBC92056C16}"/>
              </a:ext>
            </a:extLst>
          </p:cNvPr>
          <p:cNvSpPr txBox="1"/>
          <p:nvPr/>
        </p:nvSpPr>
        <p:spPr>
          <a:xfrm>
            <a:off x="12671031" y="9094317"/>
            <a:ext cx="1844005" cy="355034"/>
          </a:xfrm>
          <a:prstGeom prst="rect">
            <a:avLst/>
          </a:prstGeom>
          <a:noFill/>
        </p:spPr>
        <p:txBody>
          <a:bodyPr wrap="square" rtlCol="0">
            <a:spAutoFit/>
          </a:bodyPr>
          <a:lstStyle/>
          <a:p>
            <a:pPr algn="r"/>
            <a:r>
              <a:rPr lang="fr-FR" sz="1707" dirty="0">
                <a:solidFill>
                  <a:schemeClr val="tx1">
                    <a:lumMod val="50000"/>
                    <a:lumOff val="50000"/>
                  </a:schemeClr>
                </a:solidFill>
                <a:latin typeface="Calibri" panose="020F0502020204030204" pitchFamily="34" charset="0"/>
                <a:cs typeface="Calibri" panose="020F0502020204030204" pitchFamily="34" charset="0"/>
              </a:rPr>
              <a:t>10/29</a:t>
            </a:r>
            <a:endParaRPr lang="en-US" sz="1707"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3B4D2313-73AA-FD80-1E76-E8B2CA59AEFC}"/>
              </a:ext>
            </a:extLst>
          </p:cNvPr>
          <p:cNvSpPr txBox="1"/>
          <p:nvPr/>
        </p:nvSpPr>
        <p:spPr>
          <a:xfrm>
            <a:off x="3041228" y="9094317"/>
            <a:ext cx="8195577" cy="355034"/>
          </a:xfrm>
          <a:prstGeom prst="rect">
            <a:avLst/>
          </a:prstGeom>
          <a:noFill/>
        </p:spPr>
        <p:txBody>
          <a:bodyPr wrap="square" rtlCol="0">
            <a:spAutoFit/>
          </a:bodyPr>
          <a:lstStyle/>
          <a:p>
            <a:r>
              <a:rPr lang="fr-FR" sz="1707" dirty="0">
                <a:solidFill>
                  <a:schemeClr val="tx1">
                    <a:lumMod val="50000"/>
                    <a:lumOff val="50000"/>
                  </a:schemeClr>
                </a:solidFill>
                <a:latin typeface="Calibri" panose="020F0502020204030204" pitchFamily="34" charset="0"/>
                <a:cs typeface="Calibri" panose="020F0502020204030204" pitchFamily="34" charset="0"/>
              </a:rPr>
              <a:t>AFG Club Export  -  Jeudi 30 janvier 2025</a:t>
            </a:r>
          </a:p>
        </p:txBody>
      </p:sp>
    </p:spTree>
    <p:extLst>
      <p:ext uri="{BB962C8B-B14F-4D97-AF65-F5344CB8AC3E}">
        <p14:creationId xmlns:p14="http://schemas.microsoft.com/office/powerpoint/2010/main" val="2135345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C2B87B-93D5-6844-923B-0DE7B0F4EDC0}"/>
              </a:ext>
            </a:extLst>
          </p:cNvPr>
          <p:cNvSpPr>
            <a:spLocks noGrp="1"/>
          </p:cNvSpPr>
          <p:nvPr>
            <p:ph type="title"/>
          </p:nvPr>
        </p:nvSpPr>
        <p:spPr>
          <a:xfrm>
            <a:off x="415637" y="2425547"/>
            <a:ext cx="16604672" cy="3323987"/>
          </a:xfrm>
        </p:spPr>
        <p:txBody>
          <a:bodyPr/>
          <a:lstStyle/>
          <a:p>
            <a:pPr algn="ctr"/>
            <a:r>
              <a:rPr lang="fr-FR" sz="5400" spc="-5" dirty="0">
                <a:latin typeface="+mn-lt"/>
                <a:cs typeface="Trebuchet MS"/>
              </a:rPr>
              <a:t>Modération de </a:t>
            </a:r>
            <a:r>
              <a:rPr lang="fr-FR" sz="5400" dirty="0">
                <a:latin typeface="+mn-lt"/>
                <a:cs typeface="Trebuchet MS"/>
              </a:rPr>
              <a:t>la </a:t>
            </a:r>
            <a:r>
              <a:rPr lang="fr-FR" sz="5400" spc="-5" dirty="0">
                <a:latin typeface="+mn-lt"/>
                <a:cs typeface="Trebuchet MS"/>
              </a:rPr>
              <a:t>conférence </a:t>
            </a:r>
            <a:r>
              <a:rPr lang="fr-FR" sz="5400" dirty="0">
                <a:latin typeface="+mn-lt"/>
                <a:cs typeface="Trebuchet MS"/>
              </a:rPr>
              <a:t>: </a:t>
            </a:r>
            <a:br>
              <a:rPr lang="fr-FR" sz="5400" dirty="0">
                <a:latin typeface="+mn-lt"/>
                <a:cs typeface="Trebuchet MS"/>
              </a:rPr>
            </a:br>
            <a:r>
              <a:rPr lang="fr-FR" sz="5400" spc="-15" dirty="0">
                <a:latin typeface="+mn-lt"/>
                <a:cs typeface="Trebuchet MS"/>
              </a:rPr>
              <a:t>Virginie </a:t>
            </a:r>
            <a:r>
              <a:rPr lang="fr-FR" sz="5400" spc="-35" dirty="0">
                <a:latin typeface="+mn-lt"/>
                <a:cs typeface="Trebuchet MS"/>
              </a:rPr>
              <a:t>Buey,</a:t>
            </a:r>
            <a:br>
              <a:rPr lang="fr-FR" sz="5400" spc="-35" dirty="0">
                <a:latin typeface="+mn-lt"/>
                <a:cs typeface="Trebuchet MS"/>
              </a:rPr>
            </a:br>
            <a:r>
              <a:rPr lang="fr-FR" sz="5400" spc="-35" dirty="0">
                <a:latin typeface="+mn-lt"/>
                <a:cs typeface="Trebuchet MS"/>
              </a:rPr>
              <a:t>Directrice de la promotion internationale, AFG</a:t>
            </a:r>
            <a:br>
              <a:rPr lang="fr-FR" sz="5400" spc="-35" dirty="0">
                <a:latin typeface="+mn-lt"/>
                <a:cs typeface="Trebuchet MS"/>
              </a:rPr>
            </a:br>
            <a:endParaRPr lang="fr-FR" sz="5400" spc="-5" dirty="0">
              <a:latin typeface="+mn-lt"/>
              <a:cs typeface="Trebuchet MS"/>
            </a:endParaRPr>
          </a:p>
        </p:txBody>
      </p:sp>
      <p:sp>
        <p:nvSpPr>
          <p:cNvPr id="3" name="Espace réservé du pied de page 5">
            <a:extLst>
              <a:ext uri="{FF2B5EF4-FFF2-40B4-BE49-F238E27FC236}">
                <a16:creationId xmlns:a16="http://schemas.microsoft.com/office/drawing/2014/main" id="{5E7E72F5-A542-5276-F76D-0FA4350C3801}"/>
              </a:ext>
            </a:extLst>
          </p:cNvPr>
          <p:cNvSpPr>
            <a:spLocks noGrp="1"/>
          </p:cNvSpPr>
          <p:nvPr>
            <p:ph type="ftr" sz="quarter" idx="11"/>
          </p:nvPr>
        </p:nvSpPr>
        <p:spPr>
          <a:xfrm>
            <a:off x="9163536" y="8810551"/>
            <a:ext cx="7388674" cy="430887"/>
          </a:xfrm>
        </p:spPr>
        <p:txBody>
          <a:bodyPr/>
          <a:lstStyle/>
          <a:p>
            <a:r>
              <a:rPr lang="fr-FR" dirty="0"/>
              <a:t>Club Export – Réunion pays Synthèse 2024  et Perspectives  2025</a:t>
            </a:r>
          </a:p>
          <a:p>
            <a:r>
              <a:rPr lang="fr-FR" dirty="0"/>
              <a:t>30 janvier 2025</a:t>
            </a:r>
          </a:p>
        </p:txBody>
      </p:sp>
    </p:spTree>
    <p:extLst>
      <p:ext uri="{BB962C8B-B14F-4D97-AF65-F5344CB8AC3E}">
        <p14:creationId xmlns:p14="http://schemas.microsoft.com/office/powerpoint/2010/main" val="370874207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53629" y="473264"/>
            <a:ext cx="11708130" cy="1076005"/>
          </a:xfrm>
        </p:spPr>
        <p:txBody>
          <a:bodyPr vert="horz" anchor="b" anchorCtr="0">
            <a:normAutofit/>
          </a:bodyPr>
          <a:lstStyle/>
          <a:p>
            <a:r>
              <a:rPr lang="fr-FR" sz="2845" b="1" dirty="0">
                <a:solidFill>
                  <a:schemeClr val="tx1">
                    <a:lumMod val="75000"/>
                    <a:lumOff val="25000"/>
                  </a:schemeClr>
                </a:solidFill>
                <a:latin typeface="Verdana" panose="020B0604030504040204" pitchFamily="34" charset="0"/>
                <a:ea typeface="Verdana" panose="020B0604030504040204" pitchFamily="34" charset="0"/>
              </a:rPr>
              <a:t>MOTIVATIONS DES ÉPARGNANTS ET PRINCIPAUX FACTEURS D’INFLUENCE</a:t>
            </a:r>
          </a:p>
        </p:txBody>
      </p:sp>
      <p:sp>
        <p:nvSpPr>
          <p:cNvPr id="11" name="Espace réservé du contenu 4">
            <a:extLst>
              <a:ext uri="{FF2B5EF4-FFF2-40B4-BE49-F238E27FC236}">
                <a16:creationId xmlns:a16="http://schemas.microsoft.com/office/drawing/2014/main" id="{8DB6DEED-3DD6-4F56-9E49-42444903B738}"/>
              </a:ext>
            </a:extLst>
          </p:cNvPr>
          <p:cNvSpPr txBox="1">
            <a:spLocks/>
          </p:cNvSpPr>
          <p:nvPr/>
        </p:nvSpPr>
        <p:spPr>
          <a:xfrm>
            <a:off x="2836338" y="1702601"/>
            <a:ext cx="11708130" cy="6954370"/>
          </a:xfrm>
          <a:prstGeom prst="rect">
            <a:avLst/>
          </a:prstGeom>
        </p:spPr>
        <p:txBody>
          <a:bodyPr>
            <a:no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spcBef>
                <a:spcPts val="0"/>
              </a:spcBef>
              <a:spcAft>
                <a:spcPts val="854"/>
              </a:spcAft>
              <a:buNone/>
            </a:pPr>
            <a:endParaRPr lang="fr-FR" sz="2276" dirty="0">
              <a:latin typeface="Calibri" panose="020F0502020204030204" pitchFamily="34" charset="0"/>
            </a:endParaRPr>
          </a:p>
          <a:p>
            <a:pPr marL="0" indent="0">
              <a:spcBef>
                <a:spcPts val="0"/>
              </a:spcBef>
              <a:spcAft>
                <a:spcPts val="854"/>
              </a:spcAft>
              <a:buNone/>
            </a:pPr>
            <a:r>
              <a:rPr lang="fr-FR" sz="2276" b="1" dirty="0">
                <a:solidFill>
                  <a:schemeClr val="accent1">
                    <a:lumMod val="75000"/>
                  </a:schemeClr>
                </a:solidFill>
                <a:latin typeface="Calibri" panose="020F0502020204030204" pitchFamily="34" charset="0"/>
              </a:rPr>
              <a:t>Motivation des épargnants :</a:t>
            </a:r>
          </a:p>
          <a:p>
            <a:pPr>
              <a:spcBef>
                <a:spcPts val="0"/>
              </a:spcBef>
              <a:spcAft>
                <a:spcPts val="854"/>
              </a:spcAft>
            </a:pPr>
            <a:r>
              <a:rPr lang="fr-FR" sz="2276" dirty="0">
                <a:latin typeface="Calibri" panose="020F0502020204030204" pitchFamily="34" charset="0"/>
              </a:rPr>
              <a:t>Epargne de projet (notamment l’achat de la résidence principale)</a:t>
            </a:r>
          </a:p>
          <a:p>
            <a:pPr>
              <a:spcBef>
                <a:spcPts val="0"/>
              </a:spcBef>
              <a:spcAft>
                <a:spcPts val="854"/>
              </a:spcAft>
            </a:pPr>
            <a:r>
              <a:rPr lang="fr-FR" sz="2276" dirty="0">
                <a:latin typeface="Calibri" panose="020F0502020204030204" pitchFamily="34" charset="0"/>
              </a:rPr>
              <a:t>Epargne de précaution en cas d’imprévus </a:t>
            </a:r>
          </a:p>
          <a:p>
            <a:pPr>
              <a:spcBef>
                <a:spcPts val="0"/>
              </a:spcBef>
              <a:spcAft>
                <a:spcPts val="854"/>
              </a:spcAft>
            </a:pPr>
            <a:r>
              <a:rPr lang="fr-FR" sz="2276" dirty="0">
                <a:latin typeface="Calibri" panose="020F0502020204030204" pitchFamily="34" charset="0"/>
              </a:rPr>
              <a:t>Epargne retraite</a:t>
            </a:r>
          </a:p>
          <a:p>
            <a:pPr marL="0" indent="0">
              <a:spcBef>
                <a:spcPts val="0"/>
              </a:spcBef>
              <a:spcAft>
                <a:spcPts val="854"/>
              </a:spcAft>
              <a:buNone/>
            </a:pPr>
            <a:endParaRPr lang="fr-FR" sz="2276" dirty="0">
              <a:latin typeface="Calibri" panose="020F0502020204030204" pitchFamily="34" charset="0"/>
            </a:endParaRPr>
          </a:p>
          <a:p>
            <a:pPr marL="0" indent="0">
              <a:spcBef>
                <a:spcPts val="0"/>
              </a:spcBef>
              <a:spcAft>
                <a:spcPts val="854"/>
              </a:spcAft>
              <a:buNone/>
            </a:pPr>
            <a:r>
              <a:rPr lang="fr-FR" sz="2276" b="1" dirty="0">
                <a:solidFill>
                  <a:schemeClr val="accent1">
                    <a:lumMod val="75000"/>
                  </a:schemeClr>
                </a:solidFill>
                <a:latin typeface="Calibri" panose="020F0502020204030204" pitchFamily="34" charset="0"/>
              </a:rPr>
              <a:t>Facteurs susceptibles d’influencer les comportements d’épargne :</a:t>
            </a:r>
          </a:p>
          <a:p>
            <a:pPr>
              <a:spcBef>
                <a:spcPts val="0"/>
              </a:spcBef>
              <a:spcAft>
                <a:spcPts val="854"/>
              </a:spcAft>
            </a:pPr>
            <a:r>
              <a:rPr lang="fr-FR" sz="2276" dirty="0">
                <a:latin typeface="Calibri" panose="020F0502020204030204" pitchFamily="34" charset="0"/>
              </a:rPr>
              <a:t>Système de retraite et de protection sociale</a:t>
            </a:r>
          </a:p>
          <a:p>
            <a:pPr>
              <a:spcBef>
                <a:spcPts val="0"/>
              </a:spcBef>
              <a:spcAft>
                <a:spcPts val="854"/>
              </a:spcAft>
            </a:pPr>
            <a:r>
              <a:rPr lang="fr-FR" sz="2276" dirty="0">
                <a:latin typeface="Calibri" panose="020F0502020204030204" pitchFamily="34" charset="0"/>
              </a:rPr>
              <a:t>Niveaux de taux d’intérêt, rémunération offerte et prix de l’immobilier</a:t>
            </a:r>
          </a:p>
          <a:p>
            <a:pPr>
              <a:spcBef>
                <a:spcPts val="0"/>
              </a:spcBef>
              <a:spcAft>
                <a:spcPts val="854"/>
              </a:spcAft>
            </a:pPr>
            <a:r>
              <a:rPr lang="fr-FR" sz="2276" dirty="0">
                <a:latin typeface="Calibri" panose="020F0502020204030204" pitchFamily="34" charset="0"/>
              </a:rPr>
              <a:t>Aversion au risque et facteurs socio-culturels</a:t>
            </a:r>
          </a:p>
          <a:p>
            <a:pPr>
              <a:spcBef>
                <a:spcPts val="0"/>
              </a:spcBef>
              <a:spcAft>
                <a:spcPts val="854"/>
              </a:spcAft>
            </a:pPr>
            <a:r>
              <a:rPr lang="fr-FR" sz="2276" dirty="0">
                <a:latin typeface="Calibri" panose="020F0502020204030204" pitchFamily="34" charset="0"/>
              </a:rPr>
              <a:t>Revenu disponible brut, consommation, recours au crédit et propension à épargner</a:t>
            </a:r>
          </a:p>
          <a:p>
            <a:pPr>
              <a:spcBef>
                <a:spcPts val="0"/>
              </a:spcBef>
              <a:spcAft>
                <a:spcPts val="854"/>
              </a:spcAft>
            </a:pPr>
            <a:r>
              <a:rPr lang="fr-FR" sz="2276" dirty="0">
                <a:latin typeface="Calibri" panose="020F0502020204030204" pitchFamily="34" charset="0"/>
              </a:rPr>
              <a:t>Pertinence des produits offerts, notamment avec les produits d’épargne réglementés</a:t>
            </a:r>
          </a:p>
          <a:p>
            <a:pPr>
              <a:spcBef>
                <a:spcPts val="0"/>
              </a:spcBef>
              <a:spcAft>
                <a:spcPts val="854"/>
              </a:spcAft>
            </a:pPr>
            <a:r>
              <a:rPr lang="fr-FR" sz="2276" dirty="0">
                <a:latin typeface="Calibri" panose="020F0502020204030204" pitchFamily="34" charset="0"/>
              </a:rPr>
              <a:t>Conseil et éducation financière</a:t>
            </a:r>
          </a:p>
          <a:p>
            <a:pPr>
              <a:spcBef>
                <a:spcPts val="0"/>
              </a:spcBef>
              <a:spcAft>
                <a:spcPts val="854"/>
              </a:spcAft>
            </a:pPr>
            <a:endParaRPr lang="fr-FR" sz="2276" dirty="0">
              <a:latin typeface="Calibri" panose="020F0502020204030204" pitchFamily="34" charset="0"/>
            </a:endParaRPr>
          </a:p>
          <a:p>
            <a:pPr marL="0" indent="0">
              <a:spcBef>
                <a:spcPts val="0"/>
              </a:spcBef>
              <a:spcAft>
                <a:spcPts val="854"/>
              </a:spcAft>
              <a:buNone/>
            </a:pPr>
            <a:endParaRPr lang="fr-FR" sz="2276" dirty="0">
              <a:latin typeface="Calibri" panose="020F0502020204030204" pitchFamily="34" charset="0"/>
            </a:endParaRPr>
          </a:p>
        </p:txBody>
      </p:sp>
      <p:sp>
        <p:nvSpPr>
          <p:cNvPr id="5" name="TextBox 4">
            <a:extLst>
              <a:ext uri="{FF2B5EF4-FFF2-40B4-BE49-F238E27FC236}">
                <a16:creationId xmlns:a16="http://schemas.microsoft.com/office/drawing/2014/main" id="{5C03B715-BCC6-2ACE-BFC3-4D80AFC96B1A}"/>
              </a:ext>
            </a:extLst>
          </p:cNvPr>
          <p:cNvSpPr txBox="1"/>
          <p:nvPr/>
        </p:nvSpPr>
        <p:spPr>
          <a:xfrm>
            <a:off x="12671031" y="9094317"/>
            <a:ext cx="1844005" cy="355034"/>
          </a:xfrm>
          <a:prstGeom prst="rect">
            <a:avLst/>
          </a:prstGeom>
          <a:noFill/>
        </p:spPr>
        <p:txBody>
          <a:bodyPr wrap="square" rtlCol="0">
            <a:spAutoFit/>
          </a:bodyPr>
          <a:lstStyle/>
          <a:p>
            <a:pPr algn="r"/>
            <a:r>
              <a:rPr lang="fr-FR" sz="1707" dirty="0">
                <a:solidFill>
                  <a:schemeClr val="tx1">
                    <a:lumMod val="50000"/>
                    <a:lumOff val="50000"/>
                  </a:schemeClr>
                </a:solidFill>
                <a:latin typeface="Calibri" panose="020F0502020204030204" pitchFamily="34" charset="0"/>
                <a:cs typeface="Calibri" panose="020F0502020204030204" pitchFamily="34" charset="0"/>
              </a:rPr>
              <a:t>11/29</a:t>
            </a:r>
            <a:endParaRPr lang="en-US" sz="1707"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120476BD-CCD8-807D-CC05-4E4DABC398D0}"/>
              </a:ext>
            </a:extLst>
          </p:cNvPr>
          <p:cNvSpPr txBox="1"/>
          <p:nvPr/>
        </p:nvSpPr>
        <p:spPr>
          <a:xfrm>
            <a:off x="3041228" y="9094317"/>
            <a:ext cx="8195577" cy="355034"/>
          </a:xfrm>
          <a:prstGeom prst="rect">
            <a:avLst/>
          </a:prstGeom>
          <a:noFill/>
        </p:spPr>
        <p:txBody>
          <a:bodyPr wrap="square" rtlCol="0">
            <a:spAutoFit/>
          </a:bodyPr>
          <a:lstStyle/>
          <a:p>
            <a:r>
              <a:rPr lang="fr-FR" sz="1707" dirty="0">
                <a:solidFill>
                  <a:schemeClr val="tx1">
                    <a:lumMod val="50000"/>
                    <a:lumOff val="50000"/>
                  </a:schemeClr>
                </a:solidFill>
                <a:latin typeface="Calibri" panose="020F0502020204030204" pitchFamily="34" charset="0"/>
                <a:cs typeface="Calibri" panose="020F0502020204030204" pitchFamily="34" charset="0"/>
              </a:rPr>
              <a:t>AFG Club Export  -  Jeudi 30 janvier 2025</a:t>
            </a:r>
          </a:p>
        </p:txBody>
      </p:sp>
    </p:spTree>
    <p:extLst>
      <p:ext uri="{BB962C8B-B14F-4D97-AF65-F5344CB8AC3E}">
        <p14:creationId xmlns:p14="http://schemas.microsoft.com/office/powerpoint/2010/main" val="28366810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53629" y="473264"/>
            <a:ext cx="12273630" cy="1076005"/>
          </a:xfrm>
        </p:spPr>
        <p:txBody>
          <a:bodyPr>
            <a:normAutofit/>
          </a:bodyPr>
          <a:lstStyle/>
          <a:p>
            <a:r>
              <a:rPr lang="en-US" sz="2845"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TAILLE DU PATRIMOINE FINANCIER ET </a:t>
            </a:r>
            <a:br>
              <a:rPr lang="en-US" sz="2845"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br>
            <a:r>
              <a:rPr lang="en-US" sz="2845"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NIVEAU DE </a:t>
            </a:r>
            <a:r>
              <a:rPr lang="en-US" sz="2845" b="1" dirty="0" err="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dépenses</a:t>
            </a:r>
            <a:r>
              <a:rPr lang="en-US" sz="2845"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a:t>
            </a:r>
            <a:r>
              <a:rPr lang="en-US" sz="2845" b="1" dirty="0" err="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publiques</a:t>
            </a:r>
            <a:r>
              <a:rPr lang="en-US" sz="2845"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pour la </a:t>
            </a:r>
            <a:r>
              <a:rPr lang="en-US" sz="2845" b="1" dirty="0" err="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retraite</a:t>
            </a:r>
            <a:endParaRPr lang="en-US" sz="2845"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Espace réservé du contenu 2"/>
          <p:cNvSpPr>
            <a:spLocks noGrp="1"/>
          </p:cNvSpPr>
          <p:nvPr>
            <p:ph sz="quarter" idx="1"/>
          </p:nvPr>
        </p:nvSpPr>
        <p:spPr>
          <a:xfrm>
            <a:off x="2836338" y="2009935"/>
            <a:ext cx="11708130" cy="6749480"/>
          </a:xfrm>
        </p:spPr>
        <p:txBody>
          <a:bodyPr>
            <a:normAutofit/>
          </a:bodyPr>
          <a:lstStyle/>
          <a:p>
            <a:endParaRPr lang="fr-FR" sz="2845" dirty="0"/>
          </a:p>
          <a:p>
            <a:endParaRPr lang="fr-FR" sz="2276" dirty="0">
              <a:solidFill>
                <a:schemeClr val="accent1">
                  <a:lumMod val="75000"/>
                </a:schemeClr>
              </a:solidFill>
              <a:latin typeface="Calibri" panose="020F0502020204030204" pitchFamily="34" charset="0"/>
            </a:endParaRPr>
          </a:p>
        </p:txBody>
      </p:sp>
      <p:sp>
        <p:nvSpPr>
          <p:cNvPr id="6" name="TextBox 5">
            <a:extLst>
              <a:ext uri="{FF2B5EF4-FFF2-40B4-BE49-F238E27FC236}">
                <a16:creationId xmlns:a16="http://schemas.microsoft.com/office/drawing/2014/main" id="{E016941E-F646-4D95-8835-D7472DC76017}"/>
              </a:ext>
            </a:extLst>
          </p:cNvPr>
          <p:cNvSpPr txBox="1"/>
          <p:nvPr/>
        </p:nvSpPr>
        <p:spPr>
          <a:xfrm>
            <a:off x="12671031" y="9094317"/>
            <a:ext cx="1844005" cy="355034"/>
          </a:xfrm>
          <a:prstGeom prst="rect">
            <a:avLst/>
          </a:prstGeom>
          <a:noFill/>
        </p:spPr>
        <p:txBody>
          <a:bodyPr wrap="square" rtlCol="0">
            <a:spAutoFit/>
          </a:bodyPr>
          <a:lstStyle/>
          <a:p>
            <a:pPr algn="r"/>
            <a:r>
              <a:rPr lang="fr-FR" sz="1707" dirty="0">
                <a:solidFill>
                  <a:schemeClr val="tx1">
                    <a:lumMod val="50000"/>
                    <a:lumOff val="50000"/>
                  </a:schemeClr>
                </a:solidFill>
                <a:latin typeface="Calibri" panose="020F0502020204030204" pitchFamily="34" charset="0"/>
                <a:cs typeface="Calibri" panose="020F0502020204030204" pitchFamily="34" charset="0"/>
              </a:rPr>
              <a:t>12/29</a:t>
            </a:r>
            <a:endParaRPr lang="en-US" sz="1707"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7" name="Espace réservé du contenu 4">
            <a:extLst>
              <a:ext uri="{FF2B5EF4-FFF2-40B4-BE49-F238E27FC236}">
                <a16:creationId xmlns:a16="http://schemas.microsoft.com/office/drawing/2014/main" id="{45BC6247-727D-33BF-2FB9-23EAE425F48B}"/>
              </a:ext>
            </a:extLst>
          </p:cNvPr>
          <p:cNvSpPr txBox="1">
            <a:spLocks/>
          </p:cNvSpPr>
          <p:nvPr/>
        </p:nvSpPr>
        <p:spPr>
          <a:xfrm>
            <a:off x="2753629" y="8136420"/>
            <a:ext cx="11929124" cy="790447"/>
          </a:xfrm>
          <a:prstGeom prst="rect">
            <a:avLst/>
          </a:prstGeom>
        </p:spPr>
        <p:txBody>
          <a:bodyPr>
            <a:no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spcBef>
                <a:spcPts val="0"/>
              </a:spcBef>
              <a:spcAft>
                <a:spcPts val="854"/>
              </a:spcAft>
              <a:buNone/>
            </a:pPr>
            <a:r>
              <a:rPr lang="fr-FR" sz="1707" dirty="0">
                <a:latin typeface="Calibri" panose="020F0502020204030204" pitchFamily="34" charset="0"/>
              </a:rPr>
              <a:t>Source : Etude AFG sur l’épargne de long terme des ménages et la participation aux matchés actions en Europe</a:t>
            </a:r>
          </a:p>
          <a:p>
            <a:pPr marL="0" indent="0">
              <a:spcBef>
                <a:spcPts val="0"/>
              </a:spcBef>
              <a:spcAft>
                <a:spcPts val="854"/>
              </a:spcAft>
              <a:buNone/>
            </a:pPr>
            <a:r>
              <a:rPr lang="fr-FR" sz="1707" dirty="0">
                <a:latin typeface="Calibri" panose="020F0502020204030204" pitchFamily="34" charset="0"/>
              </a:rPr>
              <a:t>Eurostat – Données relatives à l’année 2019 - Compilation et calculs IEM Finance</a:t>
            </a:r>
          </a:p>
        </p:txBody>
      </p:sp>
      <p:sp>
        <p:nvSpPr>
          <p:cNvPr id="4" name="TextBox 2">
            <a:extLst>
              <a:ext uri="{FF2B5EF4-FFF2-40B4-BE49-F238E27FC236}">
                <a16:creationId xmlns:a16="http://schemas.microsoft.com/office/drawing/2014/main" id="{901EA9CF-7E23-9F6F-07D8-F7310F4DDBCC}"/>
              </a:ext>
            </a:extLst>
          </p:cNvPr>
          <p:cNvSpPr txBox="1"/>
          <p:nvPr/>
        </p:nvSpPr>
        <p:spPr>
          <a:xfrm>
            <a:off x="3041228" y="9094317"/>
            <a:ext cx="8195577" cy="355034"/>
          </a:xfrm>
          <a:prstGeom prst="rect">
            <a:avLst/>
          </a:prstGeom>
          <a:noFill/>
        </p:spPr>
        <p:txBody>
          <a:bodyPr wrap="square" rtlCol="0">
            <a:spAutoFit/>
          </a:bodyPr>
          <a:lstStyle/>
          <a:p>
            <a:r>
              <a:rPr lang="fr-FR" sz="1707" dirty="0">
                <a:solidFill>
                  <a:schemeClr val="tx1">
                    <a:lumMod val="50000"/>
                    <a:lumOff val="50000"/>
                  </a:schemeClr>
                </a:solidFill>
                <a:latin typeface="Calibri" panose="020F0502020204030204" pitchFamily="34" charset="0"/>
                <a:cs typeface="Calibri" panose="020F0502020204030204" pitchFamily="34" charset="0"/>
              </a:rPr>
              <a:t>AFG Club Export  -  Jeudi 30 janvier 2025</a:t>
            </a:r>
          </a:p>
        </p:txBody>
      </p:sp>
      <p:graphicFrame>
        <p:nvGraphicFramePr>
          <p:cNvPr id="8" name="Graphique 7">
            <a:extLst>
              <a:ext uri="{FF2B5EF4-FFF2-40B4-BE49-F238E27FC236}">
                <a16:creationId xmlns:a16="http://schemas.microsoft.com/office/drawing/2014/main" id="{EF365C6B-7487-4A06-9167-F5634258EBCA}"/>
              </a:ext>
            </a:extLst>
          </p:cNvPr>
          <p:cNvGraphicFramePr>
            <a:graphicFrameLocks/>
          </p:cNvGraphicFramePr>
          <p:nvPr/>
        </p:nvGraphicFramePr>
        <p:xfrm>
          <a:off x="2784057" y="1845179"/>
          <a:ext cx="11730980" cy="61237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052424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1534C-9A7B-87C7-0EF7-18AB6E55AA8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C431533-68A7-5791-FC9E-96956BD07C2D}"/>
              </a:ext>
            </a:extLst>
          </p:cNvPr>
          <p:cNvSpPr>
            <a:spLocks noGrp="1"/>
          </p:cNvSpPr>
          <p:nvPr>
            <p:ph type="title"/>
          </p:nvPr>
        </p:nvSpPr>
        <p:spPr>
          <a:xfrm>
            <a:off x="2753629" y="473264"/>
            <a:ext cx="12273630" cy="1076005"/>
          </a:xfrm>
        </p:spPr>
        <p:txBody>
          <a:bodyPr>
            <a:normAutofit/>
          </a:bodyPr>
          <a:lstStyle/>
          <a:p>
            <a:r>
              <a:rPr lang="en-US" sz="2845"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PART DES ACTIFS NON-financiers Dans le </a:t>
            </a:r>
            <a:r>
              <a:rPr lang="en-US" sz="2845" b="1" dirty="0" err="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patrimoine</a:t>
            </a:r>
            <a:r>
              <a:rPr lang="en-US" sz="2845"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ET NIVEAU D’ENDETTEMENT</a:t>
            </a:r>
          </a:p>
        </p:txBody>
      </p:sp>
      <p:sp>
        <p:nvSpPr>
          <p:cNvPr id="3" name="Espace réservé du contenu 2">
            <a:extLst>
              <a:ext uri="{FF2B5EF4-FFF2-40B4-BE49-F238E27FC236}">
                <a16:creationId xmlns:a16="http://schemas.microsoft.com/office/drawing/2014/main" id="{74D3D97A-4941-11E9-A3BA-CD98B7ED5166}"/>
              </a:ext>
            </a:extLst>
          </p:cNvPr>
          <p:cNvSpPr>
            <a:spLocks noGrp="1"/>
          </p:cNvSpPr>
          <p:nvPr>
            <p:ph sz="quarter" idx="1"/>
          </p:nvPr>
        </p:nvSpPr>
        <p:spPr>
          <a:xfrm>
            <a:off x="2836338" y="2009935"/>
            <a:ext cx="11708130" cy="6749480"/>
          </a:xfrm>
        </p:spPr>
        <p:txBody>
          <a:bodyPr>
            <a:normAutofit/>
          </a:bodyPr>
          <a:lstStyle/>
          <a:p>
            <a:endParaRPr lang="fr-FR" sz="2845" dirty="0"/>
          </a:p>
          <a:p>
            <a:endParaRPr lang="fr-FR" sz="2276" dirty="0">
              <a:solidFill>
                <a:schemeClr val="accent1">
                  <a:lumMod val="75000"/>
                </a:schemeClr>
              </a:solidFill>
              <a:latin typeface="Calibri" panose="020F0502020204030204" pitchFamily="34" charset="0"/>
            </a:endParaRPr>
          </a:p>
        </p:txBody>
      </p:sp>
      <p:sp>
        <p:nvSpPr>
          <p:cNvPr id="6" name="TextBox 5">
            <a:extLst>
              <a:ext uri="{FF2B5EF4-FFF2-40B4-BE49-F238E27FC236}">
                <a16:creationId xmlns:a16="http://schemas.microsoft.com/office/drawing/2014/main" id="{0E8311C4-B19C-9F9E-6575-E41F75D3AD8D}"/>
              </a:ext>
            </a:extLst>
          </p:cNvPr>
          <p:cNvSpPr txBox="1"/>
          <p:nvPr/>
        </p:nvSpPr>
        <p:spPr>
          <a:xfrm>
            <a:off x="12671031" y="9094317"/>
            <a:ext cx="1844005" cy="355034"/>
          </a:xfrm>
          <a:prstGeom prst="rect">
            <a:avLst/>
          </a:prstGeom>
          <a:noFill/>
        </p:spPr>
        <p:txBody>
          <a:bodyPr wrap="square" rtlCol="0">
            <a:spAutoFit/>
          </a:bodyPr>
          <a:lstStyle/>
          <a:p>
            <a:pPr algn="r"/>
            <a:r>
              <a:rPr lang="fr-FR" sz="1707" dirty="0">
                <a:solidFill>
                  <a:schemeClr val="tx1">
                    <a:lumMod val="50000"/>
                    <a:lumOff val="50000"/>
                  </a:schemeClr>
                </a:solidFill>
                <a:latin typeface="Calibri" panose="020F0502020204030204" pitchFamily="34" charset="0"/>
                <a:cs typeface="Calibri" panose="020F0502020204030204" pitchFamily="34" charset="0"/>
              </a:rPr>
              <a:t>13/29</a:t>
            </a:r>
            <a:endParaRPr lang="en-US" sz="1707"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5" name="TextBox 2">
            <a:extLst>
              <a:ext uri="{FF2B5EF4-FFF2-40B4-BE49-F238E27FC236}">
                <a16:creationId xmlns:a16="http://schemas.microsoft.com/office/drawing/2014/main" id="{377ED20C-B4A9-B2C3-4373-9CF3ED6F3EB0}"/>
              </a:ext>
            </a:extLst>
          </p:cNvPr>
          <p:cNvSpPr txBox="1"/>
          <p:nvPr/>
        </p:nvSpPr>
        <p:spPr>
          <a:xfrm>
            <a:off x="3041228" y="9094317"/>
            <a:ext cx="8195577" cy="355034"/>
          </a:xfrm>
          <a:prstGeom prst="rect">
            <a:avLst/>
          </a:prstGeom>
          <a:noFill/>
        </p:spPr>
        <p:txBody>
          <a:bodyPr wrap="square" rtlCol="0">
            <a:spAutoFit/>
          </a:bodyPr>
          <a:lstStyle/>
          <a:p>
            <a:r>
              <a:rPr lang="fr-FR" sz="1707" dirty="0">
                <a:solidFill>
                  <a:schemeClr val="tx1">
                    <a:lumMod val="50000"/>
                    <a:lumOff val="50000"/>
                  </a:schemeClr>
                </a:solidFill>
                <a:latin typeface="Calibri" panose="020F0502020204030204" pitchFamily="34" charset="0"/>
                <a:cs typeface="Calibri" panose="020F0502020204030204" pitchFamily="34" charset="0"/>
              </a:rPr>
              <a:t>AFG Club Export  -  Jeudi 30 janvier 2025</a:t>
            </a:r>
          </a:p>
        </p:txBody>
      </p:sp>
      <p:graphicFrame>
        <p:nvGraphicFramePr>
          <p:cNvPr id="8" name="Graphique 7">
            <a:extLst>
              <a:ext uri="{FF2B5EF4-FFF2-40B4-BE49-F238E27FC236}">
                <a16:creationId xmlns:a16="http://schemas.microsoft.com/office/drawing/2014/main" id="{02860BBC-4CA8-48E7-906F-E02BA54888AB}"/>
              </a:ext>
            </a:extLst>
          </p:cNvPr>
          <p:cNvGraphicFramePr>
            <a:graphicFrameLocks/>
          </p:cNvGraphicFramePr>
          <p:nvPr/>
        </p:nvGraphicFramePr>
        <p:xfrm>
          <a:off x="2789424" y="1796877"/>
          <a:ext cx="11708130" cy="6172092"/>
        </p:xfrm>
        <a:graphic>
          <a:graphicData uri="http://schemas.openxmlformats.org/drawingml/2006/chart">
            <c:chart xmlns:c="http://schemas.openxmlformats.org/drawingml/2006/chart" xmlns:r="http://schemas.openxmlformats.org/officeDocument/2006/relationships" r:id="rId2"/>
          </a:graphicData>
        </a:graphic>
      </p:graphicFrame>
      <p:sp>
        <p:nvSpPr>
          <p:cNvPr id="9" name="Espace réservé du contenu 4">
            <a:extLst>
              <a:ext uri="{FF2B5EF4-FFF2-40B4-BE49-F238E27FC236}">
                <a16:creationId xmlns:a16="http://schemas.microsoft.com/office/drawing/2014/main" id="{57D6E6C7-C86F-DDF2-8B9A-289305E02FA1}"/>
              </a:ext>
            </a:extLst>
          </p:cNvPr>
          <p:cNvSpPr txBox="1">
            <a:spLocks/>
          </p:cNvSpPr>
          <p:nvPr/>
        </p:nvSpPr>
        <p:spPr>
          <a:xfrm>
            <a:off x="2753629" y="8136420"/>
            <a:ext cx="11929124" cy="790447"/>
          </a:xfrm>
          <a:prstGeom prst="rect">
            <a:avLst/>
          </a:prstGeom>
        </p:spPr>
        <p:txBody>
          <a:bodyPr>
            <a:no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spcBef>
                <a:spcPts val="0"/>
              </a:spcBef>
              <a:spcAft>
                <a:spcPts val="854"/>
              </a:spcAft>
              <a:buNone/>
            </a:pPr>
            <a:r>
              <a:rPr lang="fr-FR" sz="1707" dirty="0">
                <a:latin typeface="Calibri" panose="020F0502020204030204" pitchFamily="34" charset="0"/>
              </a:rPr>
              <a:t>Source : Etude AFG sur l’épargne de long terme des ménages et la participation aux matchés actions en Europe</a:t>
            </a:r>
          </a:p>
          <a:p>
            <a:pPr marL="0" indent="0">
              <a:spcBef>
                <a:spcPts val="0"/>
              </a:spcBef>
              <a:spcAft>
                <a:spcPts val="854"/>
              </a:spcAft>
              <a:buNone/>
            </a:pPr>
            <a:r>
              <a:rPr lang="fr-FR" sz="1707" dirty="0">
                <a:latin typeface="Calibri" panose="020F0502020204030204" pitchFamily="34" charset="0"/>
              </a:rPr>
              <a:t>Eurostat – Données relatives à l’année 2019 - Compilation et calculs IEM Finance</a:t>
            </a:r>
          </a:p>
        </p:txBody>
      </p:sp>
    </p:spTree>
    <p:extLst>
      <p:ext uri="{BB962C8B-B14F-4D97-AF65-F5344CB8AC3E}">
        <p14:creationId xmlns:p14="http://schemas.microsoft.com/office/powerpoint/2010/main" val="9721392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B56AF-D931-3C50-817B-71A9B79E401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2678E84-A51E-3CD3-4EAD-44998DF0B5BA}"/>
              </a:ext>
            </a:extLst>
          </p:cNvPr>
          <p:cNvSpPr>
            <a:spLocks noGrp="1"/>
          </p:cNvSpPr>
          <p:nvPr>
            <p:ph type="title"/>
          </p:nvPr>
        </p:nvSpPr>
        <p:spPr>
          <a:xfrm>
            <a:off x="2753629" y="473264"/>
            <a:ext cx="12273630" cy="1076005"/>
          </a:xfrm>
        </p:spPr>
        <p:txBody>
          <a:bodyPr>
            <a:normAutofit/>
          </a:bodyPr>
          <a:lstStyle/>
          <a:p>
            <a:r>
              <a:rPr lang="en-US" sz="2845"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EFFET RICHESSE: </a:t>
            </a:r>
            <a:r>
              <a:rPr lang="en-US" sz="2845" b="1" dirty="0" err="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Répartition</a:t>
            </a:r>
            <a:r>
              <a:rPr lang="en-US" sz="2845"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de la detention </a:t>
            </a:r>
            <a:r>
              <a:rPr lang="en-US" sz="2845" b="1" dirty="0" err="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d’actions</a:t>
            </a:r>
            <a:r>
              <a:rPr lang="en-US" sz="2845"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par </a:t>
            </a:r>
            <a:r>
              <a:rPr lang="en-US" sz="2845" b="1" dirty="0" err="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déciles</a:t>
            </a:r>
            <a:r>
              <a:rPr lang="en-US" sz="2845"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de </a:t>
            </a:r>
            <a:r>
              <a:rPr lang="en-US" sz="2845" b="1" dirty="0" err="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patrimoine</a:t>
            </a:r>
            <a:endParaRPr lang="en-US" sz="2845"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Espace réservé du contenu 2">
            <a:extLst>
              <a:ext uri="{FF2B5EF4-FFF2-40B4-BE49-F238E27FC236}">
                <a16:creationId xmlns:a16="http://schemas.microsoft.com/office/drawing/2014/main" id="{DB3E87D3-5B88-59BE-0FB7-3B97E2F88F55}"/>
              </a:ext>
            </a:extLst>
          </p:cNvPr>
          <p:cNvSpPr>
            <a:spLocks noGrp="1"/>
          </p:cNvSpPr>
          <p:nvPr>
            <p:ph sz="quarter" idx="1"/>
          </p:nvPr>
        </p:nvSpPr>
        <p:spPr>
          <a:xfrm>
            <a:off x="2836338" y="2009935"/>
            <a:ext cx="11708130" cy="6749480"/>
          </a:xfrm>
        </p:spPr>
        <p:txBody>
          <a:bodyPr>
            <a:normAutofit/>
          </a:bodyPr>
          <a:lstStyle/>
          <a:p>
            <a:endParaRPr lang="fr-FR" sz="2845" dirty="0"/>
          </a:p>
          <a:p>
            <a:endParaRPr lang="fr-FR" sz="2276" dirty="0">
              <a:solidFill>
                <a:schemeClr val="accent1">
                  <a:lumMod val="75000"/>
                </a:schemeClr>
              </a:solidFill>
              <a:latin typeface="Calibri" panose="020F0502020204030204" pitchFamily="34" charset="0"/>
            </a:endParaRPr>
          </a:p>
        </p:txBody>
      </p:sp>
      <p:sp>
        <p:nvSpPr>
          <p:cNvPr id="6" name="TextBox 5">
            <a:extLst>
              <a:ext uri="{FF2B5EF4-FFF2-40B4-BE49-F238E27FC236}">
                <a16:creationId xmlns:a16="http://schemas.microsoft.com/office/drawing/2014/main" id="{A1F7E463-52BD-5652-76D2-7F680A79787B}"/>
              </a:ext>
            </a:extLst>
          </p:cNvPr>
          <p:cNvSpPr txBox="1"/>
          <p:nvPr/>
        </p:nvSpPr>
        <p:spPr>
          <a:xfrm>
            <a:off x="12671031" y="9094317"/>
            <a:ext cx="1844005" cy="355034"/>
          </a:xfrm>
          <a:prstGeom prst="rect">
            <a:avLst/>
          </a:prstGeom>
          <a:noFill/>
        </p:spPr>
        <p:txBody>
          <a:bodyPr wrap="square" rtlCol="0">
            <a:spAutoFit/>
          </a:bodyPr>
          <a:lstStyle/>
          <a:p>
            <a:pPr algn="r"/>
            <a:r>
              <a:rPr lang="fr-FR" sz="1707" dirty="0">
                <a:solidFill>
                  <a:schemeClr val="tx1">
                    <a:lumMod val="50000"/>
                    <a:lumOff val="50000"/>
                  </a:schemeClr>
                </a:solidFill>
                <a:latin typeface="Calibri" panose="020F0502020204030204" pitchFamily="34" charset="0"/>
                <a:cs typeface="Calibri" panose="020F0502020204030204" pitchFamily="34" charset="0"/>
              </a:rPr>
              <a:t>14/29</a:t>
            </a:r>
            <a:endParaRPr lang="en-US" sz="1707"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7" name="Espace réservé du contenu 4">
            <a:extLst>
              <a:ext uri="{FF2B5EF4-FFF2-40B4-BE49-F238E27FC236}">
                <a16:creationId xmlns:a16="http://schemas.microsoft.com/office/drawing/2014/main" id="{68FDE7EF-6712-004C-99E5-82A16F91BF0C}"/>
              </a:ext>
            </a:extLst>
          </p:cNvPr>
          <p:cNvSpPr txBox="1">
            <a:spLocks/>
          </p:cNvSpPr>
          <p:nvPr/>
        </p:nvSpPr>
        <p:spPr>
          <a:xfrm>
            <a:off x="2711125" y="7878395"/>
            <a:ext cx="12316134" cy="790447"/>
          </a:xfrm>
          <a:prstGeom prst="rect">
            <a:avLst/>
          </a:prstGeom>
        </p:spPr>
        <p:txBody>
          <a:bodyPr>
            <a:no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spcBef>
                <a:spcPts val="0"/>
              </a:spcBef>
              <a:spcAft>
                <a:spcPts val="854"/>
              </a:spcAft>
              <a:buNone/>
            </a:pPr>
            <a:r>
              <a:rPr lang="en-US" sz="1707" dirty="0">
                <a:latin typeface="Calibri" panose="020F0502020204030204" pitchFamily="34" charset="0"/>
              </a:rPr>
              <a:t>Source: </a:t>
            </a:r>
            <a:r>
              <a:rPr lang="fr-FR" sz="1707" dirty="0">
                <a:latin typeface="Calibri" panose="020F0502020204030204" pitchFamily="34" charset="0"/>
              </a:rPr>
              <a:t>Source : Etude AFG sur l’épargne de long terme des ménages et la participation aux matchés actions en Europe</a:t>
            </a:r>
          </a:p>
          <a:p>
            <a:pPr marL="0" indent="0">
              <a:spcBef>
                <a:spcPts val="0"/>
              </a:spcBef>
              <a:spcAft>
                <a:spcPts val="854"/>
              </a:spcAft>
              <a:buNone/>
            </a:pPr>
            <a:r>
              <a:rPr lang="en-US" sz="1707" dirty="0">
                <a:latin typeface="Calibri" panose="020F0502020204030204" pitchFamily="34" charset="0"/>
              </a:rPr>
              <a:t>ECB DWA data – Compilation et </a:t>
            </a:r>
            <a:r>
              <a:rPr lang="en-US" sz="1707" dirty="0" err="1">
                <a:latin typeface="Calibri" panose="020F0502020204030204" pitchFamily="34" charset="0"/>
              </a:rPr>
              <a:t>calculs</a:t>
            </a:r>
            <a:r>
              <a:rPr lang="en-US" sz="1707" dirty="0">
                <a:latin typeface="Calibri" panose="020F0502020204030204" pitchFamily="34" charset="0"/>
              </a:rPr>
              <a:t> IEM Finance.</a:t>
            </a:r>
            <a:endParaRPr lang="fr-FR" sz="1707" dirty="0">
              <a:latin typeface="Calibri" panose="020F0502020204030204" pitchFamily="34" charset="0"/>
            </a:endParaRPr>
          </a:p>
        </p:txBody>
      </p:sp>
      <p:sp>
        <p:nvSpPr>
          <p:cNvPr id="4" name="TextBox 2">
            <a:extLst>
              <a:ext uri="{FF2B5EF4-FFF2-40B4-BE49-F238E27FC236}">
                <a16:creationId xmlns:a16="http://schemas.microsoft.com/office/drawing/2014/main" id="{A307D602-23C4-50B8-8939-59B5B751C493}"/>
              </a:ext>
            </a:extLst>
          </p:cNvPr>
          <p:cNvSpPr txBox="1"/>
          <p:nvPr/>
        </p:nvSpPr>
        <p:spPr>
          <a:xfrm>
            <a:off x="3041228" y="9094317"/>
            <a:ext cx="8195577" cy="355034"/>
          </a:xfrm>
          <a:prstGeom prst="rect">
            <a:avLst/>
          </a:prstGeom>
          <a:noFill/>
        </p:spPr>
        <p:txBody>
          <a:bodyPr wrap="square" rtlCol="0">
            <a:spAutoFit/>
          </a:bodyPr>
          <a:lstStyle/>
          <a:p>
            <a:r>
              <a:rPr lang="fr-FR" sz="1707" dirty="0">
                <a:solidFill>
                  <a:schemeClr val="tx1">
                    <a:lumMod val="50000"/>
                    <a:lumOff val="50000"/>
                  </a:schemeClr>
                </a:solidFill>
                <a:latin typeface="Calibri" panose="020F0502020204030204" pitchFamily="34" charset="0"/>
                <a:cs typeface="Calibri" panose="020F0502020204030204" pitchFamily="34" charset="0"/>
              </a:rPr>
              <a:t>AFG Club Export  -  Jeudi 30 janvier 2025</a:t>
            </a:r>
          </a:p>
        </p:txBody>
      </p:sp>
      <p:graphicFrame>
        <p:nvGraphicFramePr>
          <p:cNvPr id="8" name="Graphique 7">
            <a:extLst>
              <a:ext uri="{FF2B5EF4-FFF2-40B4-BE49-F238E27FC236}">
                <a16:creationId xmlns:a16="http://schemas.microsoft.com/office/drawing/2014/main" id="{B4557E07-A1A6-4AC2-9A7C-1617BDE96E83}"/>
              </a:ext>
            </a:extLst>
          </p:cNvPr>
          <p:cNvGraphicFramePr>
            <a:graphicFrameLocks/>
          </p:cNvGraphicFramePr>
          <p:nvPr/>
        </p:nvGraphicFramePr>
        <p:xfrm>
          <a:off x="2711125" y="1993065"/>
          <a:ext cx="11833343" cy="58853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181324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53629" y="473264"/>
            <a:ext cx="11708130" cy="1076005"/>
          </a:xfrm>
        </p:spPr>
        <p:txBody>
          <a:bodyPr vert="horz" anchor="b" anchorCtr="0">
            <a:normAutofit/>
          </a:bodyPr>
          <a:lstStyle/>
          <a:p>
            <a:r>
              <a:rPr lang="fr-FR" sz="2845" b="1" dirty="0">
                <a:solidFill>
                  <a:schemeClr val="tx1">
                    <a:lumMod val="75000"/>
                    <a:lumOff val="25000"/>
                  </a:schemeClr>
                </a:solidFill>
                <a:latin typeface="Verdana" panose="020B0604030504040204" pitchFamily="34" charset="0"/>
                <a:ea typeface="Verdana" panose="020B0604030504040204" pitchFamily="34" charset="0"/>
              </a:rPr>
              <a:t>NIVEAU DE compétences en matière </a:t>
            </a:r>
            <a:br>
              <a:rPr lang="fr-FR" sz="2845" b="1" dirty="0">
                <a:solidFill>
                  <a:schemeClr val="tx1">
                    <a:lumMod val="75000"/>
                    <a:lumOff val="25000"/>
                  </a:schemeClr>
                </a:solidFill>
                <a:latin typeface="Verdana" panose="020B0604030504040204" pitchFamily="34" charset="0"/>
                <a:ea typeface="Verdana" panose="020B0604030504040204" pitchFamily="34" charset="0"/>
              </a:rPr>
            </a:br>
            <a:r>
              <a:rPr lang="fr-FR" sz="2845" b="1" dirty="0">
                <a:solidFill>
                  <a:schemeClr val="tx1">
                    <a:lumMod val="75000"/>
                    <a:lumOff val="25000"/>
                  </a:schemeClr>
                </a:solidFill>
                <a:latin typeface="Verdana" panose="020B0604030504040204" pitchFamily="34" charset="0"/>
                <a:ea typeface="Verdana" panose="020B0604030504040204" pitchFamily="34" charset="0"/>
              </a:rPr>
              <a:t>d’éducation financière</a:t>
            </a:r>
          </a:p>
        </p:txBody>
      </p:sp>
      <p:sp>
        <p:nvSpPr>
          <p:cNvPr id="8" name="ZoneTexte 7">
            <a:extLst>
              <a:ext uri="{FF2B5EF4-FFF2-40B4-BE49-F238E27FC236}">
                <a16:creationId xmlns:a16="http://schemas.microsoft.com/office/drawing/2014/main" id="{8AE6189D-D7E3-383D-8AF5-23EBDDAC608A}"/>
              </a:ext>
            </a:extLst>
          </p:cNvPr>
          <p:cNvSpPr txBox="1"/>
          <p:nvPr/>
        </p:nvSpPr>
        <p:spPr>
          <a:xfrm>
            <a:off x="2753641" y="1822316"/>
            <a:ext cx="11612366" cy="880497"/>
          </a:xfrm>
          <a:prstGeom prst="rect">
            <a:avLst/>
          </a:prstGeom>
        </p:spPr>
        <p:txBody>
          <a:bodyPr wrap="square">
            <a:spAutoFit/>
          </a:bodyPr>
          <a:lstStyle>
            <a:defPPr>
              <a:defRPr lang="fr-FR"/>
            </a:defPPr>
            <a:lvl1pPr>
              <a:defRPr sz="1400">
                <a:latin typeface="Calibri" panose="020F0502020204030204" pitchFamily="34" charset="0"/>
                <a:ea typeface="Calibri" panose="020F0502020204030204" pitchFamily="34" charset="0"/>
                <a:cs typeface="Calibri" panose="020F0502020204030204" pitchFamily="34" charset="0"/>
              </a:defRPr>
            </a:lvl1pPr>
          </a:lstStyle>
          <a:p>
            <a:r>
              <a:rPr lang="fr-FR" sz="2561" dirty="0"/>
              <a:t>(Nombre de réponses correctes aux cinq questions de base sur les concepts financiers en % par pays)</a:t>
            </a:r>
          </a:p>
        </p:txBody>
      </p:sp>
      <p:sp>
        <p:nvSpPr>
          <p:cNvPr id="9" name="ZoneTexte 8">
            <a:extLst>
              <a:ext uri="{FF2B5EF4-FFF2-40B4-BE49-F238E27FC236}">
                <a16:creationId xmlns:a16="http://schemas.microsoft.com/office/drawing/2014/main" id="{30C1E9A9-D469-4913-4B2E-83D2F659777A}"/>
              </a:ext>
            </a:extLst>
          </p:cNvPr>
          <p:cNvSpPr txBox="1"/>
          <p:nvPr/>
        </p:nvSpPr>
        <p:spPr>
          <a:xfrm>
            <a:off x="2753629" y="8132518"/>
            <a:ext cx="12095470" cy="766271"/>
          </a:xfrm>
          <a:prstGeom prst="rect">
            <a:avLst/>
          </a:prstGeom>
        </p:spPr>
        <p:txBody>
          <a:bodyPr>
            <a:noAutofit/>
          </a:bodyPr>
          <a:lstStyle>
            <a:defPPr>
              <a:defRPr lang="fr-FR"/>
            </a:defPPr>
            <a:lvl1pPr indent="0">
              <a:spcBef>
                <a:spcPts val="0"/>
              </a:spcBef>
              <a:spcAft>
                <a:spcPts val="600"/>
              </a:spcAft>
              <a:buClr>
                <a:schemeClr val="accent1"/>
              </a:buClr>
              <a:buSzPct val="76000"/>
              <a:buFont typeface="Wingdings 3"/>
              <a:buNone/>
              <a:defRPr kumimoji="0" sz="1200">
                <a:latin typeface="Calibri" panose="020F0502020204030204" pitchFamily="34" charset="0"/>
              </a:defRPr>
            </a:lvl1pPr>
            <a:lvl2pPr marL="548640" indent="-274320">
              <a:spcBef>
                <a:spcPts val="500"/>
              </a:spcBef>
              <a:buClr>
                <a:schemeClr val="accent2"/>
              </a:buClr>
              <a:buSzPct val="76000"/>
              <a:buFont typeface="Wingdings 3"/>
              <a:buChar char=""/>
              <a:defRPr kumimoji="0" sz="2300">
                <a:solidFill>
                  <a:schemeClr val="tx2"/>
                </a:solidFill>
              </a:defRPr>
            </a:lvl2pPr>
            <a:lvl3pPr marL="822960" indent="-228600">
              <a:spcBef>
                <a:spcPts val="500"/>
              </a:spcBef>
              <a:buClr>
                <a:schemeClr val="bg1">
                  <a:shade val="50000"/>
                </a:schemeClr>
              </a:buClr>
              <a:buSzPct val="76000"/>
              <a:buFont typeface="Wingdings 3"/>
              <a:buChar char=""/>
              <a:defRPr kumimoji="0" sz="2000"/>
            </a:lvl3pPr>
            <a:lvl4pPr marL="1097280" indent="-228600">
              <a:spcBef>
                <a:spcPts val="400"/>
              </a:spcBef>
              <a:buClr>
                <a:schemeClr val="accent2">
                  <a:shade val="75000"/>
                </a:schemeClr>
              </a:buClr>
              <a:buSzPct val="70000"/>
              <a:buFont typeface="Wingdings"/>
              <a:buChar char=""/>
              <a:defRPr kumimoji="0"/>
            </a:lvl4pPr>
            <a:lvl5pPr marL="1371600" indent="-228600">
              <a:spcBef>
                <a:spcPts val="300"/>
              </a:spcBef>
              <a:buClr>
                <a:schemeClr val="accent2"/>
              </a:buClr>
              <a:buSzPct val="70000"/>
              <a:buFont typeface="Wingdings"/>
              <a:buChar char=""/>
              <a:defRPr kumimoji="0" sz="1600"/>
            </a:lvl5pPr>
            <a:lvl6pPr marL="1645920" indent="-182880">
              <a:spcBef>
                <a:spcPts val="300"/>
              </a:spcBef>
              <a:buClr>
                <a:srgbClr val="9FB8CD">
                  <a:shade val="75000"/>
                </a:srgbClr>
              </a:buClr>
              <a:buSzPct val="75000"/>
              <a:buFont typeface="Wingdings 3"/>
              <a:buChar char=""/>
              <a:defRPr kumimoji="0" sz="1600"/>
            </a:lvl6pPr>
            <a:lvl7pPr marL="1828800" indent="-182880">
              <a:spcBef>
                <a:spcPts val="300"/>
              </a:spcBef>
              <a:buClr>
                <a:srgbClr val="727CA3">
                  <a:shade val="75000"/>
                </a:srgbClr>
              </a:buClr>
              <a:buSzPct val="75000"/>
              <a:buFont typeface="Wingdings 3"/>
              <a:buChar char=""/>
              <a:defRPr kumimoji="0" sz="1400"/>
            </a:lvl7pPr>
            <a:lvl8pPr marL="2011680" indent="-182880">
              <a:spcBef>
                <a:spcPts val="300"/>
              </a:spcBef>
              <a:buClr>
                <a:prstClr val="white">
                  <a:shade val="50000"/>
                </a:prstClr>
              </a:buClr>
              <a:buSzPct val="75000"/>
              <a:buFont typeface="Wingdings 3"/>
              <a:buChar char=""/>
              <a:defRPr kumimoji="0" sz="1400"/>
            </a:lvl8pPr>
            <a:lvl9pPr marL="2194560" indent="-182880">
              <a:spcBef>
                <a:spcPts val="300"/>
              </a:spcBef>
              <a:buClr>
                <a:srgbClr val="9FB8CD"/>
              </a:buClr>
              <a:buSzPct val="75000"/>
              <a:buFont typeface="Wingdings 3"/>
              <a:buChar char=""/>
              <a:defRPr kumimoji="0" sz="1200"/>
            </a:lvl9pPr>
          </a:lstStyle>
          <a:p>
            <a:r>
              <a:rPr lang="fr-FR" sz="1707" dirty="0"/>
              <a:t>Source : Etude AFG sur l’épargne de long terme des ménages et la participation aux matchés actions en Europe</a:t>
            </a:r>
          </a:p>
          <a:p>
            <a:r>
              <a:rPr lang="fr-FR" sz="1707" dirty="0" err="1"/>
              <a:t>European</a:t>
            </a:r>
            <a:r>
              <a:rPr lang="fr-FR" sz="1707" dirty="0"/>
              <a:t> Commission – Flash </a:t>
            </a:r>
            <a:r>
              <a:rPr lang="fr-FR" sz="1707" dirty="0" err="1"/>
              <a:t>Eurobarometer</a:t>
            </a:r>
            <a:endParaRPr lang="fr-FR" sz="1707" dirty="0"/>
          </a:p>
        </p:txBody>
      </p:sp>
      <p:sp>
        <p:nvSpPr>
          <p:cNvPr id="13" name="TextBox 4">
            <a:extLst>
              <a:ext uri="{FF2B5EF4-FFF2-40B4-BE49-F238E27FC236}">
                <a16:creationId xmlns:a16="http://schemas.microsoft.com/office/drawing/2014/main" id="{7743BD3A-526B-C63C-A719-84905BF8D345}"/>
              </a:ext>
            </a:extLst>
          </p:cNvPr>
          <p:cNvSpPr txBox="1"/>
          <p:nvPr/>
        </p:nvSpPr>
        <p:spPr>
          <a:xfrm>
            <a:off x="12671031" y="9094317"/>
            <a:ext cx="1844005" cy="355034"/>
          </a:xfrm>
          <a:prstGeom prst="rect">
            <a:avLst/>
          </a:prstGeom>
          <a:noFill/>
        </p:spPr>
        <p:txBody>
          <a:bodyPr wrap="square" rtlCol="0">
            <a:spAutoFit/>
          </a:bodyPr>
          <a:lstStyle/>
          <a:p>
            <a:pPr algn="r"/>
            <a:r>
              <a:rPr lang="fr-FR" sz="1707" dirty="0">
                <a:solidFill>
                  <a:schemeClr val="tx1">
                    <a:lumMod val="50000"/>
                    <a:lumOff val="50000"/>
                  </a:schemeClr>
                </a:solidFill>
                <a:latin typeface="Calibri" panose="020F0502020204030204" pitchFamily="34" charset="0"/>
                <a:cs typeface="Calibri" panose="020F0502020204030204" pitchFamily="34" charset="0"/>
              </a:rPr>
              <a:t>15/29</a:t>
            </a:r>
            <a:endParaRPr lang="en-US" sz="1707"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4" name="TextBox 2">
            <a:extLst>
              <a:ext uri="{FF2B5EF4-FFF2-40B4-BE49-F238E27FC236}">
                <a16:creationId xmlns:a16="http://schemas.microsoft.com/office/drawing/2014/main" id="{45173CCD-E8DF-675E-D9B1-E146DD1D9DD7}"/>
              </a:ext>
            </a:extLst>
          </p:cNvPr>
          <p:cNvSpPr txBox="1"/>
          <p:nvPr/>
        </p:nvSpPr>
        <p:spPr>
          <a:xfrm>
            <a:off x="3041228" y="9094317"/>
            <a:ext cx="8195577" cy="355034"/>
          </a:xfrm>
          <a:prstGeom prst="rect">
            <a:avLst/>
          </a:prstGeom>
          <a:noFill/>
        </p:spPr>
        <p:txBody>
          <a:bodyPr wrap="square" rtlCol="0">
            <a:spAutoFit/>
          </a:bodyPr>
          <a:lstStyle/>
          <a:p>
            <a:r>
              <a:rPr lang="fr-FR" sz="1707" dirty="0">
                <a:solidFill>
                  <a:schemeClr val="tx1">
                    <a:lumMod val="50000"/>
                    <a:lumOff val="50000"/>
                  </a:schemeClr>
                </a:solidFill>
                <a:latin typeface="Calibri" panose="020F0502020204030204" pitchFamily="34" charset="0"/>
                <a:cs typeface="Calibri" panose="020F0502020204030204" pitchFamily="34" charset="0"/>
              </a:rPr>
              <a:t>AFG Club Export  -  Jeudi 30 janvier 2025</a:t>
            </a:r>
          </a:p>
        </p:txBody>
      </p:sp>
      <p:graphicFrame>
        <p:nvGraphicFramePr>
          <p:cNvPr id="5" name="Graphique 4">
            <a:extLst>
              <a:ext uri="{FF2B5EF4-FFF2-40B4-BE49-F238E27FC236}">
                <a16:creationId xmlns:a16="http://schemas.microsoft.com/office/drawing/2014/main" id="{112DCA05-3F3C-3E4C-E515-2BBDC4CB8555}"/>
              </a:ext>
            </a:extLst>
          </p:cNvPr>
          <p:cNvGraphicFramePr>
            <a:graphicFrameLocks/>
          </p:cNvGraphicFramePr>
          <p:nvPr/>
        </p:nvGraphicFramePr>
        <p:xfrm>
          <a:off x="2751990" y="2741840"/>
          <a:ext cx="11612366" cy="53906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695784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53629" y="3649051"/>
            <a:ext cx="11708130" cy="1076005"/>
          </a:xfrm>
        </p:spPr>
        <p:txBody>
          <a:bodyPr>
            <a:normAutofit/>
          </a:bodyPr>
          <a:lstStyle/>
          <a:p>
            <a:r>
              <a:rPr lang="fr-FR" sz="3414"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3. Composition de patrimoine financier et performance de l’épargne financière</a:t>
            </a:r>
          </a:p>
        </p:txBody>
      </p:sp>
      <p:sp>
        <p:nvSpPr>
          <p:cNvPr id="5" name="TextBox 4">
            <a:extLst>
              <a:ext uri="{FF2B5EF4-FFF2-40B4-BE49-F238E27FC236}">
                <a16:creationId xmlns:a16="http://schemas.microsoft.com/office/drawing/2014/main" id="{FBFA6586-D8EF-B1D2-04D2-237DA1A21B6E}"/>
              </a:ext>
            </a:extLst>
          </p:cNvPr>
          <p:cNvSpPr txBox="1"/>
          <p:nvPr/>
        </p:nvSpPr>
        <p:spPr>
          <a:xfrm>
            <a:off x="12671031" y="9094317"/>
            <a:ext cx="1844005" cy="355034"/>
          </a:xfrm>
          <a:prstGeom prst="rect">
            <a:avLst/>
          </a:prstGeom>
          <a:noFill/>
        </p:spPr>
        <p:txBody>
          <a:bodyPr wrap="square" rtlCol="0">
            <a:spAutoFit/>
          </a:bodyPr>
          <a:lstStyle/>
          <a:p>
            <a:pPr algn="r"/>
            <a:r>
              <a:rPr lang="fr-FR" sz="1707" dirty="0">
                <a:solidFill>
                  <a:schemeClr val="tx1">
                    <a:lumMod val="50000"/>
                    <a:lumOff val="50000"/>
                  </a:schemeClr>
                </a:solidFill>
                <a:latin typeface="Calibri" panose="020F0502020204030204" pitchFamily="34" charset="0"/>
                <a:cs typeface="Calibri" panose="020F0502020204030204" pitchFamily="34" charset="0"/>
              </a:rPr>
              <a:t>16/29</a:t>
            </a:r>
            <a:endParaRPr lang="en-US" sz="1707"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DBDED62C-019C-0616-C86F-AA5E7C0CFFFC}"/>
              </a:ext>
            </a:extLst>
          </p:cNvPr>
          <p:cNvSpPr txBox="1"/>
          <p:nvPr/>
        </p:nvSpPr>
        <p:spPr>
          <a:xfrm>
            <a:off x="3041228" y="9094317"/>
            <a:ext cx="8195577" cy="355034"/>
          </a:xfrm>
          <a:prstGeom prst="rect">
            <a:avLst/>
          </a:prstGeom>
          <a:noFill/>
        </p:spPr>
        <p:txBody>
          <a:bodyPr wrap="square" rtlCol="0">
            <a:spAutoFit/>
          </a:bodyPr>
          <a:lstStyle/>
          <a:p>
            <a:r>
              <a:rPr lang="fr-FR" sz="1707" dirty="0">
                <a:solidFill>
                  <a:schemeClr val="tx1">
                    <a:lumMod val="50000"/>
                    <a:lumOff val="50000"/>
                  </a:schemeClr>
                </a:solidFill>
                <a:latin typeface="Calibri" panose="020F0502020204030204" pitchFamily="34" charset="0"/>
                <a:cs typeface="Calibri" panose="020F0502020204030204" pitchFamily="34" charset="0"/>
              </a:rPr>
              <a:t>AFG Club Export  -  Jeudi 30 janvier 2025</a:t>
            </a:r>
          </a:p>
        </p:txBody>
      </p:sp>
    </p:spTree>
    <p:extLst>
      <p:ext uri="{BB962C8B-B14F-4D97-AF65-F5344CB8AC3E}">
        <p14:creationId xmlns:p14="http://schemas.microsoft.com/office/powerpoint/2010/main" val="6563276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914E5-4CA2-FCE5-BBF1-182F25F0635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84F18C3-C2C1-5146-C1BF-1C90EE17353B}"/>
              </a:ext>
            </a:extLst>
          </p:cNvPr>
          <p:cNvSpPr>
            <a:spLocks noGrp="1"/>
          </p:cNvSpPr>
          <p:nvPr>
            <p:ph type="title"/>
          </p:nvPr>
        </p:nvSpPr>
        <p:spPr>
          <a:xfrm>
            <a:off x="2753629" y="473264"/>
            <a:ext cx="12273630" cy="1076005"/>
          </a:xfrm>
        </p:spPr>
        <p:txBody>
          <a:bodyPr>
            <a:normAutofit/>
          </a:bodyPr>
          <a:lstStyle/>
          <a:p>
            <a:r>
              <a:rPr lang="en-US" sz="2845" b="1" dirty="0" err="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patrimoine</a:t>
            </a:r>
            <a:r>
              <a:rPr lang="en-US" sz="2845"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financier des ménages en </a:t>
            </a:r>
            <a:r>
              <a:rPr lang="en-US" sz="2845" b="1" dirty="0" err="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europe</a:t>
            </a:r>
            <a:endParaRPr lang="en-US" sz="2845"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Espace réservé du contenu 2">
            <a:extLst>
              <a:ext uri="{FF2B5EF4-FFF2-40B4-BE49-F238E27FC236}">
                <a16:creationId xmlns:a16="http://schemas.microsoft.com/office/drawing/2014/main" id="{3AFB20AD-EE11-F839-99AD-368C52C4085B}"/>
              </a:ext>
            </a:extLst>
          </p:cNvPr>
          <p:cNvSpPr>
            <a:spLocks noGrp="1"/>
          </p:cNvSpPr>
          <p:nvPr>
            <p:ph sz="quarter" idx="1"/>
          </p:nvPr>
        </p:nvSpPr>
        <p:spPr>
          <a:xfrm>
            <a:off x="2836338" y="2009935"/>
            <a:ext cx="11708130" cy="6749480"/>
          </a:xfrm>
        </p:spPr>
        <p:txBody>
          <a:bodyPr>
            <a:normAutofit/>
          </a:bodyPr>
          <a:lstStyle/>
          <a:p>
            <a:endParaRPr lang="fr-FR" sz="2845" dirty="0"/>
          </a:p>
          <a:p>
            <a:endParaRPr lang="fr-FR" sz="2276" dirty="0">
              <a:solidFill>
                <a:schemeClr val="accent1">
                  <a:lumMod val="75000"/>
                </a:schemeClr>
              </a:solidFill>
              <a:latin typeface="Calibri" panose="020F0502020204030204" pitchFamily="34" charset="0"/>
            </a:endParaRPr>
          </a:p>
        </p:txBody>
      </p:sp>
      <p:sp>
        <p:nvSpPr>
          <p:cNvPr id="6" name="TextBox 5">
            <a:extLst>
              <a:ext uri="{FF2B5EF4-FFF2-40B4-BE49-F238E27FC236}">
                <a16:creationId xmlns:a16="http://schemas.microsoft.com/office/drawing/2014/main" id="{707B24D5-A4DE-C0AE-2450-9066B032D54D}"/>
              </a:ext>
            </a:extLst>
          </p:cNvPr>
          <p:cNvSpPr txBox="1"/>
          <p:nvPr/>
        </p:nvSpPr>
        <p:spPr>
          <a:xfrm>
            <a:off x="12671031" y="9094317"/>
            <a:ext cx="1844005" cy="355034"/>
          </a:xfrm>
          <a:prstGeom prst="rect">
            <a:avLst/>
          </a:prstGeom>
          <a:noFill/>
        </p:spPr>
        <p:txBody>
          <a:bodyPr wrap="square" rtlCol="0">
            <a:spAutoFit/>
          </a:bodyPr>
          <a:lstStyle/>
          <a:p>
            <a:pPr algn="r"/>
            <a:r>
              <a:rPr lang="fr-FR" sz="1707" dirty="0">
                <a:solidFill>
                  <a:schemeClr val="tx1">
                    <a:lumMod val="50000"/>
                    <a:lumOff val="50000"/>
                  </a:schemeClr>
                </a:solidFill>
                <a:latin typeface="Calibri" panose="020F0502020204030204" pitchFamily="34" charset="0"/>
                <a:cs typeface="Calibri" panose="020F0502020204030204" pitchFamily="34" charset="0"/>
              </a:rPr>
              <a:t>17/29</a:t>
            </a:r>
            <a:endParaRPr lang="en-US" sz="1707"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4" name="ZoneTexte 3">
            <a:extLst>
              <a:ext uri="{FF2B5EF4-FFF2-40B4-BE49-F238E27FC236}">
                <a16:creationId xmlns:a16="http://schemas.microsoft.com/office/drawing/2014/main" id="{7C54D3E8-20D4-BB0F-F6C9-5AD9C98E46E2}"/>
              </a:ext>
            </a:extLst>
          </p:cNvPr>
          <p:cNvSpPr txBox="1"/>
          <p:nvPr/>
        </p:nvSpPr>
        <p:spPr>
          <a:xfrm>
            <a:off x="2776438" y="1864698"/>
            <a:ext cx="12867625" cy="530145"/>
          </a:xfrm>
          <a:prstGeom prst="rect">
            <a:avLst/>
          </a:prstGeom>
          <a:noFill/>
        </p:spPr>
        <p:txBody>
          <a:bodyPr wrap="none" rtlCol="0">
            <a:spAutoFit/>
          </a:bodyPr>
          <a:lstStyle/>
          <a:p>
            <a:r>
              <a:rPr lang="fr-FR" sz="2845" dirty="0"/>
              <a:t>Encours par habitant, hors actions non cotées et autres participations</a:t>
            </a:r>
          </a:p>
        </p:txBody>
      </p:sp>
      <p:sp>
        <p:nvSpPr>
          <p:cNvPr id="8" name="Espace réservé du contenu 4">
            <a:extLst>
              <a:ext uri="{FF2B5EF4-FFF2-40B4-BE49-F238E27FC236}">
                <a16:creationId xmlns:a16="http://schemas.microsoft.com/office/drawing/2014/main" id="{5D11063C-CEDC-477B-D10C-CDFED14F615F}"/>
              </a:ext>
            </a:extLst>
          </p:cNvPr>
          <p:cNvSpPr txBox="1">
            <a:spLocks/>
          </p:cNvSpPr>
          <p:nvPr/>
        </p:nvSpPr>
        <p:spPr>
          <a:xfrm>
            <a:off x="2735760" y="8580413"/>
            <a:ext cx="11708130" cy="790447"/>
          </a:xfrm>
          <a:prstGeom prst="rect">
            <a:avLst/>
          </a:prstGeom>
        </p:spPr>
        <p:txBody>
          <a:bodyPr>
            <a:no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spcBef>
                <a:spcPts val="0"/>
              </a:spcBef>
              <a:spcAft>
                <a:spcPts val="854"/>
              </a:spcAft>
              <a:buNone/>
            </a:pPr>
            <a:r>
              <a:rPr lang="fr-FR" sz="1992" dirty="0">
                <a:latin typeface="Calibri" panose="020F0502020204030204" pitchFamily="34" charset="0"/>
              </a:rPr>
              <a:t>Source: Eurostat, Bank of </a:t>
            </a:r>
            <a:r>
              <a:rPr lang="fr-FR" sz="1992" dirty="0" err="1">
                <a:latin typeface="Calibri" panose="020F0502020204030204" pitchFamily="34" charset="0"/>
              </a:rPr>
              <a:t>England</a:t>
            </a:r>
            <a:r>
              <a:rPr lang="fr-FR" sz="1992" dirty="0">
                <a:latin typeface="Calibri" panose="020F0502020204030204" pitchFamily="34" charset="0"/>
              </a:rPr>
              <a:t> - Compilation et calculs OEE - 2022</a:t>
            </a:r>
          </a:p>
        </p:txBody>
      </p:sp>
      <p:graphicFrame>
        <p:nvGraphicFramePr>
          <p:cNvPr id="9" name="Graphique 8">
            <a:extLst>
              <a:ext uri="{FF2B5EF4-FFF2-40B4-BE49-F238E27FC236}">
                <a16:creationId xmlns:a16="http://schemas.microsoft.com/office/drawing/2014/main" id="{267CEDD6-F86E-CA4F-A66F-7B0D0182A63B}"/>
              </a:ext>
            </a:extLst>
          </p:cNvPr>
          <p:cNvGraphicFramePr>
            <a:graphicFrameLocks/>
          </p:cNvGraphicFramePr>
          <p:nvPr/>
        </p:nvGraphicFramePr>
        <p:xfrm>
          <a:off x="2872203" y="2636930"/>
          <a:ext cx="11642834" cy="582594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2">
            <a:extLst>
              <a:ext uri="{FF2B5EF4-FFF2-40B4-BE49-F238E27FC236}">
                <a16:creationId xmlns:a16="http://schemas.microsoft.com/office/drawing/2014/main" id="{E7CCA5D9-A56F-66F4-3D14-532584709AAD}"/>
              </a:ext>
            </a:extLst>
          </p:cNvPr>
          <p:cNvSpPr txBox="1"/>
          <p:nvPr/>
        </p:nvSpPr>
        <p:spPr>
          <a:xfrm>
            <a:off x="3041228" y="9094317"/>
            <a:ext cx="8195577" cy="355034"/>
          </a:xfrm>
          <a:prstGeom prst="rect">
            <a:avLst/>
          </a:prstGeom>
          <a:noFill/>
        </p:spPr>
        <p:txBody>
          <a:bodyPr wrap="square" rtlCol="0">
            <a:spAutoFit/>
          </a:bodyPr>
          <a:lstStyle/>
          <a:p>
            <a:r>
              <a:rPr lang="fr-FR" sz="1707" dirty="0">
                <a:solidFill>
                  <a:schemeClr val="tx1">
                    <a:lumMod val="50000"/>
                    <a:lumOff val="50000"/>
                  </a:schemeClr>
                </a:solidFill>
                <a:latin typeface="Calibri" panose="020F0502020204030204" pitchFamily="34" charset="0"/>
                <a:cs typeface="Calibri" panose="020F0502020204030204" pitchFamily="34" charset="0"/>
              </a:rPr>
              <a:t>AFG Club Export  -  Jeudi 30 janvier 2025</a:t>
            </a:r>
          </a:p>
        </p:txBody>
      </p:sp>
    </p:spTree>
    <p:extLst>
      <p:ext uri="{BB962C8B-B14F-4D97-AF65-F5344CB8AC3E}">
        <p14:creationId xmlns:p14="http://schemas.microsoft.com/office/powerpoint/2010/main" val="12630551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DDED4-E43E-1AC6-C0C4-E5D7C19FF09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26D1B86-210C-9FE8-1C6C-44AD5A9AF788}"/>
              </a:ext>
            </a:extLst>
          </p:cNvPr>
          <p:cNvSpPr>
            <a:spLocks noGrp="1"/>
          </p:cNvSpPr>
          <p:nvPr>
            <p:ph type="title"/>
          </p:nvPr>
        </p:nvSpPr>
        <p:spPr>
          <a:xfrm>
            <a:off x="2753629" y="473264"/>
            <a:ext cx="12273630" cy="1076005"/>
          </a:xfrm>
        </p:spPr>
        <p:txBody>
          <a:bodyPr>
            <a:normAutofit/>
          </a:bodyPr>
          <a:lstStyle/>
          <a:p>
            <a:r>
              <a:rPr lang="en-US" sz="2845"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Estimation de la part </a:t>
            </a:r>
            <a:r>
              <a:rPr lang="en-US" sz="2845" b="1" dirty="0" err="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d’actions</a:t>
            </a:r>
            <a:r>
              <a:rPr lang="en-US" sz="2845"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dans les </a:t>
            </a:r>
            <a:r>
              <a:rPr lang="en-US" sz="2845" b="1" dirty="0" err="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portefeuilles</a:t>
            </a:r>
            <a:endParaRPr lang="en-US" sz="2845"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Espace réservé du contenu 2">
            <a:extLst>
              <a:ext uri="{FF2B5EF4-FFF2-40B4-BE49-F238E27FC236}">
                <a16:creationId xmlns:a16="http://schemas.microsoft.com/office/drawing/2014/main" id="{8757B83F-6BEF-73EC-38AD-1A4E4C9CAC85}"/>
              </a:ext>
            </a:extLst>
          </p:cNvPr>
          <p:cNvSpPr>
            <a:spLocks noGrp="1"/>
          </p:cNvSpPr>
          <p:nvPr>
            <p:ph sz="quarter" idx="1"/>
          </p:nvPr>
        </p:nvSpPr>
        <p:spPr>
          <a:xfrm>
            <a:off x="2836338" y="2009935"/>
            <a:ext cx="11708130" cy="6749480"/>
          </a:xfrm>
        </p:spPr>
        <p:txBody>
          <a:bodyPr>
            <a:normAutofit/>
          </a:bodyPr>
          <a:lstStyle/>
          <a:p>
            <a:endParaRPr lang="fr-FR" sz="2845" dirty="0"/>
          </a:p>
        </p:txBody>
      </p:sp>
      <p:sp>
        <p:nvSpPr>
          <p:cNvPr id="6" name="TextBox 5">
            <a:extLst>
              <a:ext uri="{FF2B5EF4-FFF2-40B4-BE49-F238E27FC236}">
                <a16:creationId xmlns:a16="http://schemas.microsoft.com/office/drawing/2014/main" id="{D6B737D7-62D5-B01F-0F3E-B47C4FFD5046}"/>
              </a:ext>
            </a:extLst>
          </p:cNvPr>
          <p:cNvSpPr txBox="1"/>
          <p:nvPr/>
        </p:nvSpPr>
        <p:spPr>
          <a:xfrm>
            <a:off x="12671031" y="9094317"/>
            <a:ext cx="1844005" cy="355034"/>
          </a:xfrm>
          <a:prstGeom prst="rect">
            <a:avLst/>
          </a:prstGeom>
          <a:noFill/>
        </p:spPr>
        <p:txBody>
          <a:bodyPr wrap="square" rtlCol="0">
            <a:spAutoFit/>
          </a:bodyPr>
          <a:lstStyle/>
          <a:p>
            <a:pPr algn="r"/>
            <a:r>
              <a:rPr lang="fr-FR" sz="1707" dirty="0">
                <a:solidFill>
                  <a:schemeClr val="tx1">
                    <a:lumMod val="50000"/>
                    <a:lumOff val="50000"/>
                  </a:schemeClr>
                </a:solidFill>
                <a:latin typeface="Calibri" panose="020F0502020204030204" pitchFamily="34" charset="0"/>
                <a:cs typeface="Calibri" panose="020F0502020204030204" pitchFamily="34" charset="0"/>
              </a:rPr>
              <a:t>18/29</a:t>
            </a:r>
            <a:endParaRPr lang="en-US" sz="1707"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5" name="TextBox 2">
            <a:extLst>
              <a:ext uri="{FF2B5EF4-FFF2-40B4-BE49-F238E27FC236}">
                <a16:creationId xmlns:a16="http://schemas.microsoft.com/office/drawing/2014/main" id="{CDFAC4F0-C7A9-56B6-2793-B2DC2CC7D437}"/>
              </a:ext>
            </a:extLst>
          </p:cNvPr>
          <p:cNvSpPr txBox="1"/>
          <p:nvPr/>
        </p:nvSpPr>
        <p:spPr>
          <a:xfrm>
            <a:off x="3041228" y="9094317"/>
            <a:ext cx="8195577" cy="355034"/>
          </a:xfrm>
          <a:prstGeom prst="rect">
            <a:avLst/>
          </a:prstGeom>
          <a:noFill/>
        </p:spPr>
        <p:txBody>
          <a:bodyPr wrap="square" rtlCol="0">
            <a:spAutoFit/>
          </a:bodyPr>
          <a:lstStyle/>
          <a:p>
            <a:r>
              <a:rPr lang="fr-FR" sz="1707" dirty="0">
                <a:solidFill>
                  <a:schemeClr val="tx1">
                    <a:lumMod val="50000"/>
                    <a:lumOff val="50000"/>
                  </a:schemeClr>
                </a:solidFill>
                <a:latin typeface="Calibri" panose="020F0502020204030204" pitchFamily="34" charset="0"/>
                <a:cs typeface="Calibri" panose="020F0502020204030204" pitchFamily="34" charset="0"/>
              </a:rPr>
              <a:t>AFG Club Export  -  Jeudi 30 janvier 2025</a:t>
            </a:r>
          </a:p>
        </p:txBody>
      </p:sp>
      <p:pic>
        <p:nvPicPr>
          <p:cNvPr id="7" name="Image 6">
            <a:extLst>
              <a:ext uri="{FF2B5EF4-FFF2-40B4-BE49-F238E27FC236}">
                <a16:creationId xmlns:a16="http://schemas.microsoft.com/office/drawing/2014/main" id="{8586CC52-DBB3-B20C-1E63-86D8FEF3ADC8}"/>
              </a:ext>
            </a:extLst>
          </p:cNvPr>
          <p:cNvPicPr>
            <a:picLocks noChangeAspect="1"/>
          </p:cNvPicPr>
          <p:nvPr/>
        </p:nvPicPr>
        <p:blipFill>
          <a:blip r:embed="rId2"/>
          <a:stretch>
            <a:fillRect/>
          </a:stretch>
        </p:blipFill>
        <p:spPr>
          <a:xfrm>
            <a:off x="2821622" y="2046212"/>
            <a:ext cx="11708130" cy="5664350"/>
          </a:xfrm>
          <a:prstGeom prst="rect">
            <a:avLst/>
          </a:prstGeom>
        </p:spPr>
      </p:pic>
      <p:sp>
        <p:nvSpPr>
          <p:cNvPr id="9" name="ZoneTexte 8">
            <a:extLst>
              <a:ext uri="{FF2B5EF4-FFF2-40B4-BE49-F238E27FC236}">
                <a16:creationId xmlns:a16="http://schemas.microsoft.com/office/drawing/2014/main" id="{A9B77942-F5D9-C6D2-AF67-9EDD45CA0A82}"/>
              </a:ext>
            </a:extLst>
          </p:cNvPr>
          <p:cNvSpPr txBox="1"/>
          <p:nvPr/>
        </p:nvSpPr>
        <p:spPr>
          <a:xfrm>
            <a:off x="2753629" y="7780984"/>
            <a:ext cx="11966296" cy="394082"/>
          </a:xfrm>
          <a:prstGeom prst="rect">
            <a:avLst/>
          </a:prstGeom>
        </p:spPr>
        <p:txBody>
          <a:bodyPr>
            <a:noAutofit/>
          </a:bodyPr>
          <a:lstStyle>
            <a:defPPr>
              <a:defRPr lang="fr-FR"/>
            </a:defPPr>
            <a:lvl1pPr indent="0">
              <a:spcBef>
                <a:spcPts val="0"/>
              </a:spcBef>
              <a:spcAft>
                <a:spcPts val="600"/>
              </a:spcAft>
              <a:buClr>
                <a:schemeClr val="accent1"/>
              </a:buClr>
              <a:buSzPct val="76000"/>
              <a:buFont typeface="Wingdings 3"/>
              <a:buNone/>
              <a:defRPr kumimoji="0" sz="1400">
                <a:latin typeface="Calibri" panose="020F0502020204030204" pitchFamily="34" charset="0"/>
              </a:defRPr>
            </a:lvl1pPr>
            <a:lvl2pPr marL="548640" indent="-274320">
              <a:spcBef>
                <a:spcPts val="500"/>
              </a:spcBef>
              <a:buClr>
                <a:schemeClr val="accent2"/>
              </a:buClr>
              <a:buSzPct val="76000"/>
              <a:buFont typeface="Wingdings 3"/>
              <a:buChar char=""/>
              <a:defRPr kumimoji="0" sz="2300">
                <a:solidFill>
                  <a:schemeClr val="tx2"/>
                </a:solidFill>
              </a:defRPr>
            </a:lvl2pPr>
            <a:lvl3pPr marL="822960" indent="-228600">
              <a:spcBef>
                <a:spcPts val="500"/>
              </a:spcBef>
              <a:buClr>
                <a:schemeClr val="bg1">
                  <a:shade val="50000"/>
                </a:schemeClr>
              </a:buClr>
              <a:buSzPct val="76000"/>
              <a:buFont typeface="Wingdings 3"/>
              <a:buChar char=""/>
              <a:defRPr kumimoji="0" sz="2000"/>
            </a:lvl3pPr>
            <a:lvl4pPr marL="1097280" indent="-228600">
              <a:spcBef>
                <a:spcPts val="400"/>
              </a:spcBef>
              <a:buClr>
                <a:schemeClr val="accent2">
                  <a:shade val="75000"/>
                </a:schemeClr>
              </a:buClr>
              <a:buSzPct val="70000"/>
              <a:buFont typeface="Wingdings"/>
              <a:buChar char=""/>
              <a:defRPr kumimoji="0"/>
            </a:lvl4pPr>
            <a:lvl5pPr marL="1371600" indent="-228600">
              <a:spcBef>
                <a:spcPts val="300"/>
              </a:spcBef>
              <a:buClr>
                <a:schemeClr val="accent2"/>
              </a:buClr>
              <a:buSzPct val="70000"/>
              <a:buFont typeface="Wingdings"/>
              <a:buChar char=""/>
              <a:defRPr kumimoji="0" sz="1600"/>
            </a:lvl5pPr>
            <a:lvl6pPr marL="1645920" indent="-182880">
              <a:spcBef>
                <a:spcPts val="300"/>
              </a:spcBef>
              <a:buClr>
                <a:srgbClr val="9FB8CD">
                  <a:shade val="75000"/>
                </a:srgbClr>
              </a:buClr>
              <a:buSzPct val="75000"/>
              <a:buFont typeface="Wingdings 3"/>
              <a:buChar char=""/>
              <a:defRPr kumimoji="0" sz="1600"/>
            </a:lvl6pPr>
            <a:lvl7pPr marL="1828800" indent="-182880">
              <a:spcBef>
                <a:spcPts val="300"/>
              </a:spcBef>
              <a:buClr>
                <a:srgbClr val="727CA3">
                  <a:shade val="75000"/>
                </a:srgbClr>
              </a:buClr>
              <a:buSzPct val="75000"/>
              <a:buFont typeface="Wingdings 3"/>
              <a:buChar char=""/>
              <a:defRPr kumimoji="0" sz="1400"/>
            </a:lvl7pPr>
            <a:lvl8pPr marL="2011680" indent="-182880">
              <a:spcBef>
                <a:spcPts val="300"/>
              </a:spcBef>
              <a:buClr>
                <a:prstClr val="white">
                  <a:shade val="50000"/>
                </a:prstClr>
              </a:buClr>
              <a:buSzPct val="75000"/>
              <a:buFont typeface="Wingdings 3"/>
              <a:buChar char=""/>
              <a:defRPr kumimoji="0" sz="1400"/>
            </a:lvl8pPr>
            <a:lvl9pPr marL="2194560" indent="-182880">
              <a:spcBef>
                <a:spcPts val="300"/>
              </a:spcBef>
              <a:buClr>
                <a:srgbClr val="9FB8CD"/>
              </a:buClr>
              <a:buSzPct val="75000"/>
              <a:buFont typeface="Wingdings 3"/>
              <a:buChar char=""/>
              <a:defRPr kumimoji="0" sz="1200"/>
            </a:lvl9pPr>
          </a:lstStyle>
          <a:p>
            <a:r>
              <a:rPr lang="fr-FR" sz="1992" dirty="0"/>
              <a:t>Source : Etude AFG sur l’épargne de long terme des ménages et la participation aux matchés actions en Europe.</a:t>
            </a:r>
          </a:p>
          <a:p>
            <a:r>
              <a:rPr lang="fr-FR" sz="1992" dirty="0"/>
              <a:t>Eurostat, ECB, EIOPA, France Assureurs – Compilation et calculs IEM Finance.</a:t>
            </a:r>
          </a:p>
        </p:txBody>
      </p:sp>
    </p:spTree>
    <p:extLst>
      <p:ext uri="{BB962C8B-B14F-4D97-AF65-F5344CB8AC3E}">
        <p14:creationId xmlns:p14="http://schemas.microsoft.com/office/powerpoint/2010/main" val="21220864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Graphique 11">
            <a:extLst>
              <a:ext uri="{FF2B5EF4-FFF2-40B4-BE49-F238E27FC236}">
                <a16:creationId xmlns:a16="http://schemas.microsoft.com/office/drawing/2014/main" id="{C0B44AAA-6FF1-FA9A-C7A4-2D455A514D7C}"/>
              </a:ext>
            </a:extLst>
          </p:cNvPr>
          <p:cNvGraphicFramePr>
            <a:graphicFrameLocks/>
          </p:cNvGraphicFramePr>
          <p:nvPr/>
        </p:nvGraphicFramePr>
        <p:xfrm>
          <a:off x="2712986" y="1683197"/>
          <a:ext cx="11802050" cy="637097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re 1"/>
          <p:cNvSpPr>
            <a:spLocks noGrp="1"/>
          </p:cNvSpPr>
          <p:nvPr>
            <p:ph type="title"/>
          </p:nvPr>
        </p:nvSpPr>
        <p:spPr>
          <a:xfrm>
            <a:off x="2753629" y="473264"/>
            <a:ext cx="12273630" cy="1076005"/>
          </a:xfrm>
        </p:spPr>
        <p:txBody>
          <a:bodyPr>
            <a:normAutofit/>
          </a:bodyPr>
          <a:lstStyle/>
          <a:p>
            <a:r>
              <a:rPr lang="en-US" sz="2845"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POIDS DE </a:t>
            </a:r>
            <a:r>
              <a:rPr lang="en-US" sz="2845" b="1" dirty="0" err="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l’épargne</a:t>
            </a:r>
            <a:r>
              <a:rPr lang="en-US" sz="2845"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a:t>
            </a:r>
            <a:r>
              <a:rPr lang="en-US" sz="2845" b="1" dirty="0" err="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réglementée</a:t>
            </a:r>
            <a:r>
              <a:rPr lang="en-US" sz="2845"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dans le </a:t>
            </a:r>
            <a:r>
              <a:rPr lang="en-US" sz="2845" b="1" dirty="0" err="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patrimoine</a:t>
            </a:r>
            <a:r>
              <a:rPr lang="en-US" sz="2845"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financier des ménages</a:t>
            </a:r>
          </a:p>
        </p:txBody>
      </p:sp>
      <p:sp>
        <p:nvSpPr>
          <p:cNvPr id="6" name="TextBox 5">
            <a:extLst>
              <a:ext uri="{FF2B5EF4-FFF2-40B4-BE49-F238E27FC236}">
                <a16:creationId xmlns:a16="http://schemas.microsoft.com/office/drawing/2014/main" id="{E016941E-F646-4D95-8835-D7472DC76017}"/>
              </a:ext>
            </a:extLst>
          </p:cNvPr>
          <p:cNvSpPr txBox="1"/>
          <p:nvPr/>
        </p:nvSpPr>
        <p:spPr>
          <a:xfrm>
            <a:off x="12671031" y="9094317"/>
            <a:ext cx="1844005" cy="355034"/>
          </a:xfrm>
          <a:prstGeom prst="rect">
            <a:avLst/>
          </a:prstGeom>
          <a:noFill/>
        </p:spPr>
        <p:txBody>
          <a:bodyPr wrap="square" rtlCol="0">
            <a:spAutoFit/>
          </a:bodyPr>
          <a:lstStyle/>
          <a:p>
            <a:pPr algn="r"/>
            <a:r>
              <a:rPr lang="fr-FR" sz="1707" dirty="0">
                <a:solidFill>
                  <a:schemeClr val="tx1">
                    <a:lumMod val="50000"/>
                    <a:lumOff val="50000"/>
                  </a:schemeClr>
                </a:solidFill>
                <a:latin typeface="Calibri" panose="020F0502020204030204" pitchFamily="34" charset="0"/>
                <a:cs typeface="Calibri" panose="020F0502020204030204" pitchFamily="34" charset="0"/>
              </a:rPr>
              <a:t>19/29</a:t>
            </a:r>
            <a:endParaRPr lang="en-US" sz="1707"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11" name="ZoneTexte 1">
            <a:extLst>
              <a:ext uri="{FF2B5EF4-FFF2-40B4-BE49-F238E27FC236}">
                <a16:creationId xmlns:a16="http://schemas.microsoft.com/office/drawing/2014/main" id="{E4B3FB68-1ECA-1E0C-9167-9B959B65BA14}"/>
              </a:ext>
            </a:extLst>
          </p:cNvPr>
          <p:cNvSpPr txBox="1"/>
          <p:nvPr/>
        </p:nvSpPr>
        <p:spPr>
          <a:xfrm>
            <a:off x="2725972" y="7966279"/>
            <a:ext cx="11802050" cy="39522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992" dirty="0">
                <a:latin typeface="Calibri" panose="020F0502020204030204" pitchFamily="34" charset="0"/>
                <a:ea typeface="Calibri" panose="020F0502020204030204" pitchFamily="34" charset="0"/>
                <a:cs typeface="Calibri" panose="020F0502020204030204" pitchFamily="34" charset="0"/>
              </a:rPr>
              <a:t>SOURCE: Rapport annuel sur l’épargne réglementée, </a:t>
            </a:r>
            <a:r>
              <a:rPr lang="de-DE" sz="1992" dirty="0">
                <a:latin typeface="Calibri" panose="020F0502020204030204" pitchFamily="34" charset="0"/>
                <a:ea typeface="Calibri" panose="020F0502020204030204" pitchFamily="34" charset="0"/>
                <a:cs typeface="Calibri" panose="020F0502020204030204" pitchFamily="34" charset="0"/>
              </a:rPr>
              <a:t>Banques </a:t>
            </a:r>
            <a:r>
              <a:rPr lang="de-DE" sz="1992" dirty="0" err="1">
                <a:latin typeface="Calibri" panose="020F0502020204030204" pitchFamily="34" charset="0"/>
                <a:ea typeface="Calibri" panose="020F0502020204030204" pitchFamily="34" charset="0"/>
                <a:cs typeface="Calibri" panose="020F0502020204030204" pitchFamily="34" charset="0"/>
              </a:rPr>
              <a:t>centrales</a:t>
            </a:r>
            <a:r>
              <a:rPr lang="de-DE" sz="1992" dirty="0">
                <a:latin typeface="Calibri" panose="020F0502020204030204" pitchFamily="34" charset="0"/>
                <a:ea typeface="Calibri" panose="020F0502020204030204" pitchFamily="34" charset="0"/>
                <a:cs typeface="Calibri" panose="020F0502020204030204" pitchFamily="34" charset="0"/>
              </a:rPr>
              <a:t> nationales, Verband der privaten Bausparkassen, Bausparkassenverband Österreich, UK Office </a:t>
            </a:r>
            <a:r>
              <a:rPr lang="de-DE" sz="1992" dirty="0" err="1">
                <a:latin typeface="Calibri" panose="020F0502020204030204" pitchFamily="34" charset="0"/>
                <a:ea typeface="Calibri" panose="020F0502020204030204" pitchFamily="34" charset="0"/>
                <a:cs typeface="Calibri" panose="020F0502020204030204" pitchFamily="34" charset="0"/>
              </a:rPr>
              <a:t>for</a:t>
            </a:r>
            <a:r>
              <a:rPr lang="de-DE" sz="1992" dirty="0">
                <a:latin typeface="Calibri" panose="020F0502020204030204" pitchFamily="34" charset="0"/>
                <a:ea typeface="Calibri" panose="020F0502020204030204" pitchFamily="34" charset="0"/>
                <a:cs typeface="Calibri" panose="020F0502020204030204" pitchFamily="34" charset="0"/>
              </a:rPr>
              <a:t> National </a:t>
            </a:r>
            <a:r>
              <a:rPr lang="de-DE" sz="1992" dirty="0" err="1">
                <a:latin typeface="Calibri" panose="020F0502020204030204" pitchFamily="34" charset="0"/>
                <a:ea typeface="Calibri" panose="020F0502020204030204" pitchFamily="34" charset="0"/>
                <a:cs typeface="Calibri" panose="020F0502020204030204" pitchFamily="34" charset="0"/>
              </a:rPr>
              <a:t>Statistics</a:t>
            </a:r>
            <a:r>
              <a:rPr lang="de-DE" sz="1992" dirty="0">
                <a:latin typeface="Calibri" panose="020F0502020204030204" pitchFamily="34" charset="0"/>
                <a:ea typeface="Calibri" panose="020F0502020204030204" pitchFamily="34" charset="0"/>
                <a:cs typeface="Calibri" panose="020F0502020204030204" pitchFamily="34" charset="0"/>
              </a:rPr>
              <a:t> – </a:t>
            </a:r>
            <a:r>
              <a:rPr lang="de-DE" sz="1992" dirty="0" err="1">
                <a:latin typeface="Calibri" panose="020F0502020204030204" pitchFamily="34" charset="0"/>
                <a:ea typeface="Calibri" panose="020F0502020204030204" pitchFamily="34" charset="0"/>
                <a:cs typeface="Calibri" panose="020F0502020204030204" pitchFamily="34" charset="0"/>
              </a:rPr>
              <a:t>Compilation</a:t>
            </a:r>
            <a:r>
              <a:rPr lang="de-DE" sz="1992" dirty="0">
                <a:latin typeface="Calibri" panose="020F0502020204030204" pitchFamily="34" charset="0"/>
                <a:ea typeface="Calibri" panose="020F0502020204030204" pitchFamily="34" charset="0"/>
                <a:cs typeface="Calibri" panose="020F0502020204030204" pitchFamily="34" charset="0"/>
              </a:rPr>
              <a:t> et </a:t>
            </a:r>
            <a:r>
              <a:rPr lang="de-DE" sz="1992" dirty="0" err="1">
                <a:latin typeface="Calibri" panose="020F0502020204030204" pitchFamily="34" charset="0"/>
                <a:ea typeface="Calibri" panose="020F0502020204030204" pitchFamily="34" charset="0"/>
                <a:cs typeface="Calibri" panose="020F0502020204030204" pitchFamily="34" charset="0"/>
              </a:rPr>
              <a:t>calculs</a:t>
            </a:r>
            <a:r>
              <a:rPr lang="de-DE" sz="1992" dirty="0">
                <a:latin typeface="Calibri" panose="020F0502020204030204" pitchFamily="34" charset="0"/>
                <a:ea typeface="Calibri" panose="020F0502020204030204" pitchFamily="34" charset="0"/>
                <a:cs typeface="Calibri" panose="020F0502020204030204" pitchFamily="34" charset="0"/>
              </a:rPr>
              <a:t> OEE</a:t>
            </a:r>
          </a:p>
          <a:p>
            <a:r>
              <a:rPr lang="de-DE" sz="1992" dirty="0">
                <a:latin typeface="Calibri" panose="020F0502020204030204" pitchFamily="34" charset="0"/>
                <a:ea typeface="Calibri" panose="020F0502020204030204" pitchFamily="34" charset="0"/>
                <a:cs typeface="Calibri" panose="020F0502020204030204" pitchFamily="34" charset="0"/>
              </a:rPr>
              <a:t>(1) Hors </a:t>
            </a:r>
            <a:r>
              <a:rPr lang="de-DE" sz="1992" dirty="0" err="1">
                <a:latin typeface="Calibri" panose="020F0502020204030204" pitchFamily="34" charset="0"/>
                <a:ea typeface="Calibri" panose="020F0502020204030204" pitchFamily="34" charset="0"/>
                <a:cs typeface="Calibri" panose="020F0502020204030204" pitchFamily="34" charset="0"/>
              </a:rPr>
              <a:t>actions</a:t>
            </a:r>
            <a:r>
              <a:rPr lang="de-DE" sz="1992" dirty="0">
                <a:latin typeface="Calibri" panose="020F0502020204030204" pitchFamily="34" charset="0"/>
                <a:ea typeface="Calibri" panose="020F0502020204030204" pitchFamily="34" charset="0"/>
                <a:cs typeface="Calibri" panose="020F0502020204030204" pitchFamily="34" charset="0"/>
              </a:rPr>
              <a:t> non-</a:t>
            </a:r>
            <a:r>
              <a:rPr lang="de-DE" sz="1992" dirty="0" err="1">
                <a:latin typeface="Calibri" panose="020F0502020204030204" pitchFamily="34" charset="0"/>
                <a:ea typeface="Calibri" panose="020F0502020204030204" pitchFamily="34" charset="0"/>
                <a:cs typeface="Calibri" panose="020F0502020204030204" pitchFamily="34" charset="0"/>
              </a:rPr>
              <a:t>cotées</a:t>
            </a:r>
            <a:r>
              <a:rPr lang="de-DE" sz="1992" dirty="0">
                <a:latin typeface="Calibri" panose="020F0502020204030204" pitchFamily="34" charset="0"/>
                <a:ea typeface="Calibri" panose="020F0502020204030204" pitchFamily="34" charset="0"/>
                <a:cs typeface="Calibri" panose="020F0502020204030204" pitchFamily="34" charset="0"/>
              </a:rPr>
              <a:t> et </a:t>
            </a:r>
            <a:r>
              <a:rPr lang="de-DE" sz="1992" dirty="0" err="1">
                <a:latin typeface="Calibri" panose="020F0502020204030204" pitchFamily="34" charset="0"/>
                <a:ea typeface="Calibri" panose="020F0502020204030204" pitchFamily="34" charset="0"/>
                <a:cs typeface="Calibri" panose="020F0502020204030204" pitchFamily="34" charset="0"/>
              </a:rPr>
              <a:t>autres</a:t>
            </a:r>
            <a:r>
              <a:rPr lang="de-DE" sz="1992" dirty="0">
                <a:latin typeface="Calibri" panose="020F0502020204030204" pitchFamily="34" charset="0"/>
                <a:ea typeface="Calibri" panose="020F0502020204030204" pitchFamily="34" charset="0"/>
                <a:cs typeface="Calibri" panose="020F0502020204030204" pitchFamily="34" charset="0"/>
              </a:rPr>
              <a:t> </a:t>
            </a:r>
            <a:r>
              <a:rPr lang="de-DE" sz="1992" dirty="0" err="1">
                <a:latin typeface="Calibri" panose="020F0502020204030204" pitchFamily="34" charset="0"/>
                <a:ea typeface="Calibri" panose="020F0502020204030204" pitchFamily="34" charset="0"/>
                <a:cs typeface="Calibri" panose="020F0502020204030204" pitchFamily="34" charset="0"/>
              </a:rPr>
              <a:t>participations</a:t>
            </a:r>
            <a:endParaRPr lang="de-DE" sz="1992" dirty="0">
              <a:latin typeface="Calibri" panose="020F0502020204030204" pitchFamily="34" charset="0"/>
              <a:ea typeface="Calibri" panose="020F0502020204030204" pitchFamily="34" charset="0"/>
              <a:cs typeface="Calibri" panose="020F0502020204030204" pitchFamily="34" charset="0"/>
            </a:endParaRPr>
          </a:p>
          <a:p>
            <a:endParaRPr lang="fr-FR" sz="1992" dirty="0">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EA9E9DD-6E19-7AB9-0184-EADE99C2AA6C}"/>
              </a:ext>
            </a:extLst>
          </p:cNvPr>
          <p:cNvSpPr txBox="1"/>
          <p:nvPr/>
        </p:nvSpPr>
        <p:spPr>
          <a:xfrm>
            <a:off x="3041228" y="9094317"/>
            <a:ext cx="8195577" cy="355034"/>
          </a:xfrm>
          <a:prstGeom prst="rect">
            <a:avLst/>
          </a:prstGeom>
          <a:noFill/>
        </p:spPr>
        <p:txBody>
          <a:bodyPr wrap="square" rtlCol="0">
            <a:spAutoFit/>
          </a:bodyPr>
          <a:lstStyle/>
          <a:p>
            <a:r>
              <a:rPr lang="fr-FR" sz="1707" dirty="0">
                <a:solidFill>
                  <a:schemeClr val="tx1">
                    <a:lumMod val="50000"/>
                    <a:lumOff val="50000"/>
                  </a:schemeClr>
                </a:solidFill>
                <a:latin typeface="Calibri" panose="020F0502020204030204" pitchFamily="34" charset="0"/>
                <a:cs typeface="Calibri" panose="020F0502020204030204" pitchFamily="34" charset="0"/>
              </a:rPr>
              <a:t>AFG Club Export  -  Jeudi 30 janvier 2025</a:t>
            </a:r>
          </a:p>
        </p:txBody>
      </p:sp>
    </p:spTree>
    <p:extLst>
      <p:ext uri="{BB962C8B-B14F-4D97-AF65-F5344CB8AC3E}">
        <p14:creationId xmlns:p14="http://schemas.microsoft.com/office/powerpoint/2010/main" val="4709002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53629" y="473264"/>
            <a:ext cx="12273630" cy="1076005"/>
          </a:xfrm>
        </p:spPr>
        <p:txBody>
          <a:bodyPr>
            <a:normAutofit/>
          </a:bodyPr>
          <a:lstStyle/>
          <a:p>
            <a:r>
              <a:rPr lang="en-US" sz="2845" b="1" dirty="0" err="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Évolution</a:t>
            </a:r>
            <a:r>
              <a:rPr lang="en-US" sz="2845"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de la composition en France </a:t>
            </a:r>
            <a:r>
              <a:rPr lang="en-US" sz="2845" b="1" dirty="0" err="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depuis</a:t>
            </a:r>
            <a:r>
              <a:rPr lang="en-US" sz="2845"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2012 et part des </a:t>
            </a:r>
            <a:r>
              <a:rPr lang="en-US" sz="2845" b="1" dirty="0" err="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produits</a:t>
            </a:r>
            <a:r>
              <a:rPr lang="en-US" sz="2845"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de fonds </a:t>
            </a:r>
            <a:r>
              <a:rPr lang="en-US" sz="2845" b="1" dirty="0" err="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propres</a:t>
            </a:r>
            <a:endParaRPr lang="en-US" sz="2845"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Espace réservé du contenu 2"/>
          <p:cNvSpPr>
            <a:spLocks noGrp="1"/>
          </p:cNvSpPr>
          <p:nvPr>
            <p:ph sz="quarter" idx="1"/>
          </p:nvPr>
        </p:nvSpPr>
        <p:spPr>
          <a:xfrm>
            <a:off x="2836338" y="2009935"/>
            <a:ext cx="11708130" cy="6749480"/>
          </a:xfrm>
        </p:spPr>
        <p:txBody>
          <a:bodyPr>
            <a:normAutofit/>
          </a:bodyPr>
          <a:lstStyle/>
          <a:p>
            <a:endParaRPr lang="fr-FR" sz="2845" dirty="0"/>
          </a:p>
          <a:p>
            <a:endParaRPr lang="fr-FR" sz="2276" dirty="0">
              <a:solidFill>
                <a:schemeClr val="accent1">
                  <a:lumMod val="75000"/>
                </a:schemeClr>
              </a:solidFill>
              <a:latin typeface="Calibri" panose="020F0502020204030204" pitchFamily="34" charset="0"/>
            </a:endParaRPr>
          </a:p>
        </p:txBody>
      </p:sp>
      <p:sp>
        <p:nvSpPr>
          <p:cNvPr id="6" name="TextBox 5">
            <a:extLst>
              <a:ext uri="{FF2B5EF4-FFF2-40B4-BE49-F238E27FC236}">
                <a16:creationId xmlns:a16="http://schemas.microsoft.com/office/drawing/2014/main" id="{E016941E-F646-4D95-8835-D7472DC76017}"/>
              </a:ext>
            </a:extLst>
          </p:cNvPr>
          <p:cNvSpPr txBox="1"/>
          <p:nvPr/>
        </p:nvSpPr>
        <p:spPr>
          <a:xfrm>
            <a:off x="12671031" y="9094317"/>
            <a:ext cx="1844005" cy="355034"/>
          </a:xfrm>
          <a:prstGeom prst="rect">
            <a:avLst/>
          </a:prstGeom>
          <a:noFill/>
        </p:spPr>
        <p:txBody>
          <a:bodyPr wrap="square" rtlCol="0">
            <a:spAutoFit/>
          </a:bodyPr>
          <a:lstStyle/>
          <a:p>
            <a:pPr algn="r"/>
            <a:r>
              <a:rPr lang="fr-FR" sz="1707" dirty="0">
                <a:solidFill>
                  <a:schemeClr val="tx1">
                    <a:lumMod val="50000"/>
                    <a:lumOff val="50000"/>
                  </a:schemeClr>
                </a:solidFill>
                <a:latin typeface="Calibri" panose="020F0502020204030204" pitchFamily="34" charset="0"/>
                <a:cs typeface="Calibri" panose="020F0502020204030204" pitchFamily="34" charset="0"/>
              </a:rPr>
              <a:t>20/29</a:t>
            </a:r>
            <a:endParaRPr lang="en-US" sz="1707" dirty="0">
              <a:solidFill>
                <a:schemeClr val="tx1">
                  <a:lumMod val="50000"/>
                  <a:lumOff val="50000"/>
                </a:schemeClr>
              </a:solidFill>
              <a:latin typeface="Calibri" panose="020F0502020204030204" pitchFamily="34" charset="0"/>
              <a:cs typeface="Calibri" panose="020F0502020204030204" pitchFamily="34" charset="0"/>
            </a:endParaRPr>
          </a:p>
        </p:txBody>
      </p:sp>
      <p:graphicFrame>
        <p:nvGraphicFramePr>
          <p:cNvPr id="5" name="Chart 1">
            <a:extLst>
              <a:ext uri="{FF2B5EF4-FFF2-40B4-BE49-F238E27FC236}">
                <a16:creationId xmlns:a16="http://schemas.microsoft.com/office/drawing/2014/main" id="{1F060D1F-103D-4F65-9EE5-81C267E36D09}"/>
              </a:ext>
            </a:extLst>
          </p:cNvPr>
          <p:cNvGraphicFramePr>
            <a:graphicFrameLocks/>
          </p:cNvGraphicFramePr>
          <p:nvPr/>
        </p:nvGraphicFramePr>
        <p:xfrm>
          <a:off x="2849142" y="1756534"/>
          <a:ext cx="12178117" cy="717033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2">
            <a:extLst>
              <a:ext uri="{FF2B5EF4-FFF2-40B4-BE49-F238E27FC236}">
                <a16:creationId xmlns:a16="http://schemas.microsoft.com/office/drawing/2014/main" id="{08DBF6D7-1CE5-806F-A75A-20775733E8F1}"/>
              </a:ext>
            </a:extLst>
          </p:cNvPr>
          <p:cNvSpPr txBox="1"/>
          <p:nvPr/>
        </p:nvSpPr>
        <p:spPr>
          <a:xfrm>
            <a:off x="3041228" y="9094317"/>
            <a:ext cx="8195577" cy="355034"/>
          </a:xfrm>
          <a:prstGeom prst="rect">
            <a:avLst/>
          </a:prstGeom>
          <a:noFill/>
        </p:spPr>
        <p:txBody>
          <a:bodyPr wrap="square" rtlCol="0">
            <a:spAutoFit/>
          </a:bodyPr>
          <a:lstStyle/>
          <a:p>
            <a:r>
              <a:rPr lang="fr-FR" sz="1707" dirty="0">
                <a:solidFill>
                  <a:schemeClr val="tx1">
                    <a:lumMod val="50000"/>
                    <a:lumOff val="50000"/>
                  </a:schemeClr>
                </a:solidFill>
                <a:latin typeface="Calibri" panose="020F0502020204030204" pitchFamily="34" charset="0"/>
                <a:cs typeface="Calibri" panose="020F0502020204030204" pitchFamily="34" charset="0"/>
              </a:rPr>
              <a:t>AFG Club Export  -  Jeudi 30 janvier 2025</a:t>
            </a:r>
          </a:p>
        </p:txBody>
      </p:sp>
    </p:spTree>
    <p:extLst>
      <p:ext uri="{BB962C8B-B14F-4D97-AF65-F5344CB8AC3E}">
        <p14:creationId xmlns:p14="http://schemas.microsoft.com/office/powerpoint/2010/main" val="2840143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B438CB-20EE-4949-A523-E011BF254FB0}"/>
              </a:ext>
            </a:extLst>
          </p:cNvPr>
          <p:cNvSpPr>
            <a:spLocks noGrp="1"/>
          </p:cNvSpPr>
          <p:nvPr>
            <p:ph type="title"/>
          </p:nvPr>
        </p:nvSpPr>
        <p:spPr>
          <a:xfrm>
            <a:off x="529063" y="260932"/>
            <a:ext cx="16293247" cy="461665"/>
          </a:xfrm>
        </p:spPr>
        <p:txBody>
          <a:bodyPr/>
          <a:lstStyle/>
          <a:p>
            <a:r>
              <a:rPr lang="fr-FR" dirty="0"/>
              <a:t>Synthèse 2024 et Perspectives 2025 - AGENDA</a:t>
            </a:r>
          </a:p>
        </p:txBody>
      </p:sp>
      <p:sp>
        <p:nvSpPr>
          <p:cNvPr id="5" name="ZoneTexte 4">
            <a:extLst>
              <a:ext uri="{FF2B5EF4-FFF2-40B4-BE49-F238E27FC236}">
                <a16:creationId xmlns:a16="http://schemas.microsoft.com/office/drawing/2014/main" id="{76BFE2DB-CB5D-D31A-94C4-FA129F33839F}"/>
              </a:ext>
            </a:extLst>
          </p:cNvPr>
          <p:cNvSpPr txBox="1"/>
          <p:nvPr/>
        </p:nvSpPr>
        <p:spPr>
          <a:xfrm>
            <a:off x="529063" y="1019053"/>
            <a:ext cx="16125727" cy="9233297"/>
          </a:xfrm>
          <a:prstGeom prst="rect">
            <a:avLst/>
          </a:prstGeom>
          <a:noFill/>
        </p:spPr>
        <p:txBody>
          <a:bodyPr wrap="square">
            <a:spAutoFit/>
          </a:bodyPr>
          <a:lstStyle/>
          <a:p>
            <a:pPr marL="468000" lvl="2" indent="-468000" defTabSz="914400">
              <a:spcBef>
                <a:spcPts val="1200"/>
              </a:spcBef>
              <a:buBlip>
                <a:blip r:embed="rId2">
                  <a:extLst>
                    <a:ext uri="{96DAC541-7B7A-43D3-8B79-37D633B846F1}">
                      <asvg:svgBlip xmlns:asvg="http://schemas.microsoft.com/office/drawing/2016/SVG/main" r:embed="rId3"/>
                    </a:ext>
                  </a:extLst>
                </a:blip>
              </a:buBlip>
              <a:defRPr/>
            </a:pPr>
            <a:r>
              <a:rPr lang="fr-FR" sz="2600" b="1" dirty="0">
                <a:solidFill>
                  <a:srgbClr val="1DBADF"/>
                </a:solidFill>
                <a:effectLst/>
                <a:ea typeface="Times New Roman" panose="02020603050405020304" pitchFamily="18" charset="0"/>
              </a:rPr>
              <a:t>Introduction</a:t>
            </a:r>
            <a:r>
              <a:rPr lang="fr-FR" sz="2400" b="1" dirty="0">
                <a:solidFill>
                  <a:srgbClr val="1DBADF"/>
                </a:solidFill>
                <a:effectLst/>
                <a:ea typeface="Times New Roman" panose="02020603050405020304" pitchFamily="18" charset="0"/>
              </a:rPr>
              <a:t>  par Simon Janin</a:t>
            </a:r>
            <a:r>
              <a:rPr lang="fr-FR" sz="2400" b="1" dirty="0">
                <a:solidFill>
                  <a:srgbClr val="1DBADF"/>
                </a:solidFill>
                <a:ea typeface="Times New Roman" panose="02020603050405020304" pitchFamily="18" charset="0"/>
              </a:rPr>
              <a:t>, Président du Club Export de l’AFG, </a:t>
            </a:r>
            <a:r>
              <a:rPr lang="en-US" sz="2400" b="1" dirty="0">
                <a:solidFill>
                  <a:srgbClr val="1DBADF"/>
                </a:solidFill>
                <a:effectLst/>
                <a:ea typeface="Times New Roman" panose="02020603050405020304" pitchFamily="18" charset="0"/>
              </a:rPr>
              <a:t>Head of Governance &amp; Public Affairs, General Secretary of Strategy, Finance and Control Division, - </a:t>
            </a:r>
            <a:r>
              <a:rPr lang="en-US" sz="2400" b="1" dirty="0" err="1">
                <a:solidFill>
                  <a:srgbClr val="1DBADF"/>
                </a:solidFill>
                <a:effectLst/>
                <a:ea typeface="Times New Roman" panose="02020603050405020304" pitchFamily="18" charset="0"/>
              </a:rPr>
              <a:t>Amundi</a:t>
            </a:r>
            <a:endParaRPr lang="en-US" sz="2400" b="1" dirty="0">
              <a:solidFill>
                <a:srgbClr val="1DBADF"/>
              </a:solidFill>
              <a:effectLst/>
              <a:ea typeface="Times New Roman" panose="02020603050405020304" pitchFamily="18" charset="0"/>
            </a:endParaRPr>
          </a:p>
          <a:p>
            <a:pPr marL="0" lvl="2" defTabSz="914400">
              <a:spcBef>
                <a:spcPts val="1200"/>
              </a:spcBef>
              <a:defRPr/>
            </a:pPr>
            <a:endParaRPr lang="fr-FR" sz="2400" b="1" dirty="0">
              <a:solidFill>
                <a:srgbClr val="1DBADF"/>
              </a:solidFill>
              <a:ea typeface="Times New Roman" panose="02020603050405020304" pitchFamily="18" charset="0"/>
            </a:endParaRPr>
          </a:p>
          <a:p>
            <a:pPr marL="468000" lvl="2" indent="-468000" defTabSz="914400">
              <a:spcBef>
                <a:spcPts val="1200"/>
              </a:spcBef>
              <a:buBlip>
                <a:blip r:embed="rId2">
                  <a:extLst>
                    <a:ext uri="{96DAC541-7B7A-43D3-8B79-37D633B846F1}">
                      <asvg:svgBlip xmlns:asvg="http://schemas.microsoft.com/office/drawing/2016/SVG/main" r:embed="rId3"/>
                    </a:ext>
                  </a:extLst>
                </a:blip>
              </a:buBlip>
              <a:defRPr/>
            </a:pPr>
            <a:r>
              <a:rPr lang="fr-FR" sz="2600" b="1" dirty="0">
                <a:solidFill>
                  <a:srgbClr val="1DBADF"/>
                </a:solidFill>
              </a:rPr>
              <a:t>Synthèse des réunions-pays 2024 </a:t>
            </a:r>
            <a:r>
              <a:rPr lang="fr-FR" sz="2400" b="1" dirty="0">
                <a:solidFill>
                  <a:srgbClr val="1DBADF"/>
                </a:solidFill>
              </a:rPr>
              <a:t>: </a:t>
            </a:r>
            <a:r>
              <a:rPr lang="fr-FR" sz="2400" b="1" dirty="0" err="1">
                <a:solidFill>
                  <a:srgbClr val="1DBADF"/>
                </a:solidFill>
              </a:rPr>
              <a:t>BeNelux</a:t>
            </a:r>
            <a:r>
              <a:rPr lang="fr-FR" sz="2400" b="1" dirty="0">
                <a:solidFill>
                  <a:srgbClr val="1DBADF"/>
                </a:solidFill>
              </a:rPr>
              <a:t>, Italie, Pays Nordiques, Péninsule Ibérique par </a:t>
            </a:r>
            <a:r>
              <a:rPr lang="en-US" sz="2400" b="1" dirty="0">
                <a:solidFill>
                  <a:srgbClr val="1DBADF"/>
                </a:solidFill>
              </a:rPr>
              <a:t>Yves Tambour, Group CEO &amp; Partner, </a:t>
            </a:r>
            <a:r>
              <a:rPr lang="en-US" sz="2400" b="1" dirty="0" err="1">
                <a:solidFill>
                  <a:srgbClr val="1DBADF"/>
                </a:solidFill>
              </a:rPr>
              <a:t>FundGlobam</a:t>
            </a:r>
            <a:endParaRPr lang="fr-FR" sz="2400" b="1" dirty="0">
              <a:solidFill>
                <a:srgbClr val="1DBADF"/>
              </a:solidFill>
            </a:endParaRPr>
          </a:p>
          <a:p>
            <a:pPr marL="0" lvl="2" defTabSz="914400">
              <a:spcBef>
                <a:spcPts val="1200"/>
              </a:spcBef>
              <a:defRPr/>
            </a:pPr>
            <a:endParaRPr lang="fr-FR" sz="2400" b="1" dirty="0">
              <a:solidFill>
                <a:srgbClr val="1DBADF"/>
              </a:solidFill>
              <a:effectLst/>
              <a:ea typeface="Times New Roman" panose="02020603050405020304" pitchFamily="18" charset="0"/>
            </a:endParaRPr>
          </a:p>
          <a:p>
            <a:pPr marL="468000" lvl="2" indent="-468000" defTabSz="914400">
              <a:spcBef>
                <a:spcPts val="1200"/>
              </a:spcBef>
              <a:buBlip>
                <a:blip r:embed="rId2">
                  <a:extLst>
                    <a:ext uri="{96DAC541-7B7A-43D3-8B79-37D633B846F1}">
                      <asvg:svgBlip xmlns:asvg="http://schemas.microsoft.com/office/drawing/2016/SVG/main" r:embed="rId3"/>
                    </a:ext>
                  </a:extLst>
                </a:blip>
              </a:buBlip>
              <a:defRPr/>
            </a:pPr>
            <a:r>
              <a:rPr lang="fr-FR" sz="2600" b="1" dirty="0">
                <a:solidFill>
                  <a:srgbClr val="1DBADF"/>
                </a:solidFill>
                <a:effectLst/>
                <a:ea typeface="Times New Roman" panose="02020603050405020304" pitchFamily="18" charset="0"/>
              </a:rPr>
              <a:t>Tendances de l’épargne en Europe </a:t>
            </a:r>
            <a:r>
              <a:rPr lang="fr-FR" sz="2400" b="1" dirty="0">
                <a:solidFill>
                  <a:srgbClr val="1DBADF"/>
                </a:solidFill>
                <a:effectLst/>
                <a:ea typeface="Times New Roman" panose="02020603050405020304" pitchFamily="18" charset="0"/>
              </a:rPr>
              <a:t>(20m</a:t>
            </a:r>
            <a:r>
              <a:rPr lang="fr-FR" sz="2400" b="1" dirty="0">
                <a:solidFill>
                  <a:srgbClr val="1DBADF"/>
                </a:solidFill>
                <a:ea typeface="Times New Roman" panose="02020603050405020304" pitchFamily="18" charset="0"/>
              </a:rPr>
              <a:t>n) </a:t>
            </a:r>
            <a:r>
              <a:rPr lang="fr-FR" sz="2400" b="1" dirty="0">
                <a:solidFill>
                  <a:srgbClr val="1DBADF"/>
                </a:solidFill>
                <a:effectLst/>
                <a:ea typeface="Times New Roman" panose="02020603050405020304" pitchFamily="18" charset="0"/>
              </a:rPr>
              <a:t>par Grégoire </a:t>
            </a:r>
            <a:r>
              <a:rPr lang="fr-FR" sz="2400" b="1" dirty="0" err="1">
                <a:solidFill>
                  <a:srgbClr val="1DBADF"/>
                </a:solidFill>
                <a:effectLst/>
                <a:ea typeface="Times New Roman" panose="02020603050405020304" pitchFamily="18" charset="0"/>
              </a:rPr>
              <a:t>Naacke</a:t>
            </a:r>
            <a:r>
              <a:rPr lang="fr-FR" sz="2400" b="1" dirty="0">
                <a:solidFill>
                  <a:srgbClr val="1DBADF"/>
                </a:solidFill>
                <a:effectLst/>
                <a:ea typeface="Times New Roman" panose="02020603050405020304" pitchFamily="18" charset="0"/>
              </a:rPr>
              <a:t>, Chief </a:t>
            </a:r>
            <a:r>
              <a:rPr lang="fr-FR" sz="2400" b="1" dirty="0" err="1">
                <a:solidFill>
                  <a:srgbClr val="1DBADF"/>
                </a:solidFill>
                <a:effectLst/>
                <a:ea typeface="Times New Roman" panose="02020603050405020304" pitchFamily="18" charset="0"/>
              </a:rPr>
              <a:t>Executive</a:t>
            </a:r>
            <a:r>
              <a:rPr lang="fr-FR" sz="2400" b="1" dirty="0">
                <a:solidFill>
                  <a:srgbClr val="1DBADF"/>
                </a:solidFill>
                <a:effectLst/>
                <a:ea typeface="Times New Roman" panose="02020603050405020304" pitchFamily="18" charset="0"/>
              </a:rPr>
              <a:t> – Observatoire de l’Epargne Européenne (OEE) &amp; </a:t>
            </a:r>
            <a:r>
              <a:rPr lang="fr-FR" sz="2400" b="1" dirty="0" err="1">
                <a:solidFill>
                  <a:srgbClr val="1DBADF"/>
                </a:solidFill>
                <a:effectLst/>
                <a:ea typeface="Times New Roman" panose="02020603050405020304" pitchFamily="18" charset="0"/>
              </a:rPr>
              <a:t>Managing</a:t>
            </a:r>
            <a:r>
              <a:rPr lang="fr-FR" sz="2400" b="1" dirty="0">
                <a:solidFill>
                  <a:srgbClr val="1DBADF"/>
                </a:solidFill>
                <a:effectLst/>
                <a:ea typeface="Times New Roman" panose="02020603050405020304" pitchFamily="18" charset="0"/>
              </a:rPr>
              <a:t> Partner - IEM FINANCE</a:t>
            </a:r>
          </a:p>
          <a:p>
            <a:pPr marL="468000" lvl="2" indent="-468000" defTabSz="914400">
              <a:spcBef>
                <a:spcPts val="1200"/>
              </a:spcBef>
              <a:buBlip>
                <a:blip r:embed="rId2">
                  <a:extLst>
                    <a:ext uri="{96DAC541-7B7A-43D3-8B79-37D633B846F1}">
                      <asvg:svgBlip xmlns:asvg="http://schemas.microsoft.com/office/drawing/2016/SVG/main" r:embed="rId3"/>
                    </a:ext>
                  </a:extLst>
                </a:blip>
              </a:buBlip>
              <a:defRPr/>
            </a:pPr>
            <a:endParaRPr lang="fr-FR" sz="2400" b="1" dirty="0">
              <a:solidFill>
                <a:srgbClr val="1DBADF"/>
              </a:solidFill>
              <a:effectLst/>
              <a:ea typeface="Times New Roman" panose="02020603050405020304" pitchFamily="18" charset="0"/>
            </a:endParaRPr>
          </a:p>
          <a:p>
            <a:pPr marL="468000" lvl="2" indent="-468000" defTabSz="914400">
              <a:spcBef>
                <a:spcPts val="1200"/>
              </a:spcBef>
              <a:buBlip>
                <a:blip r:embed="rId2">
                  <a:extLst>
                    <a:ext uri="{96DAC541-7B7A-43D3-8B79-37D633B846F1}">
                      <asvg:svgBlip xmlns:asvg="http://schemas.microsoft.com/office/drawing/2016/SVG/main" r:embed="rId3"/>
                    </a:ext>
                  </a:extLst>
                </a:blip>
              </a:buBlip>
              <a:defRPr/>
            </a:pPr>
            <a:r>
              <a:rPr lang="fr-FR" sz="2600" b="1" dirty="0">
                <a:solidFill>
                  <a:srgbClr val="1DBADF"/>
                </a:solidFill>
                <a:effectLst/>
                <a:ea typeface="Times New Roman" panose="02020603050405020304" pitchFamily="18" charset="0"/>
              </a:rPr>
              <a:t>Principales caractéristiques fiscales des pays de l’EEE </a:t>
            </a:r>
            <a:r>
              <a:rPr lang="fr-FR" sz="2400" b="1" dirty="0">
                <a:solidFill>
                  <a:srgbClr val="1DBADF"/>
                </a:solidFill>
                <a:effectLst/>
                <a:ea typeface="Times New Roman" panose="02020603050405020304" pitchFamily="18" charset="0"/>
              </a:rPr>
              <a:t>(20mn) par Charlotte </a:t>
            </a:r>
            <a:r>
              <a:rPr lang="fr-FR" sz="2400" b="1" dirty="0" err="1">
                <a:solidFill>
                  <a:srgbClr val="1DBADF"/>
                </a:solidFill>
                <a:effectLst/>
                <a:ea typeface="Times New Roman" panose="02020603050405020304" pitchFamily="18" charset="0"/>
              </a:rPr>
              <a:t>Helluy</a:t>
            </a:r>
            <a:r>
              <a:rPr lang="fr-FR" sz="2400" b="1" dirty="0">
                <a:solidFill>
                  <a:srgbClr val="1DBADF"/>
                </a:solidFill>
                <a:effectLst/>
                <a:ea typeface="Times New Roman" panose="02020603050405020304" pitchFamily="18" charset="0"/>
              </a:rPr>
              <a:t>-Lafont, Directrice Fiscalité et Comptabilité - AFG  et Yves Tambour, CEO Group &amp; Partner – </a:t>
            </a:r>
            <a:r>
              <a:rPr lang="fr-FR" sz="2400" b="1" dirty="0" err="1">
                <a:solidFill>
                  <a:srgbClr val="1DBADF"/>
                </a:solidFill>
                <a:effectLst/>
                <a:ea typeface="Times New Roman" panose="02020603050405020304" pitchFamily="18" charset="0"/>
              </a:rPr>
              <a:t>FundGlobam</a:t>
            </a:r>
            <a:endParaRPr lang="fr-FR" sz="2400" b="1" dirty="0">
              <a:solidFill>
                <a:srgbClr val="1DBADF"/>
              </a:solidFill>
              <a:effectLst/>
              <a:ea typeface="Times New Roman" panose="02020603050405020304" pitchFamily="18" charset="0"/>
            </a:endParaRPr>
          </a:p>
          <a:p>
            <a:pPr marL="468000" lvl="2" indent="-468000" defTabSz="914400">
              <a:spcBef>
                <a:spcPts val="1200"/>
              </a:spcBef>
              <a:buBlip>
                <a:blip r:embed="rId2">
                  <a:extLst>
                    <a:ext uri="{96DAC541-7B7A-43D3-8B79-37D633B846F1}">
                      <asvg:svgBlip xmlns:asvg="http://schemas.microsoft.com/office/drawing/2016/SVG/main" r:embed="rId3"/>
                    </a:ext>
                  </a:extLst>
                </a:blip>
              </a:buBlip>
              <a:defRPr/>
            </a:pPr>
            <a:endParaRPr lang="fr-FR" sz="2400" b="1" dirty="0">
              <a:solidFill>
                <a:srgbClr val="1DBADF"/>
              </a:solidFill>
              <a:effectLst/>
              <a:ea typeface="Times New Roman" panose="02020603050405020304" pitchFamily="18" charset="0"/>
            </a:endParaRPr>
          </a:p>
          <a:p>
            <a:pPr marL="468000" lvl="2" indent="-468000" defTabSz="914400">
              <a:spcBef>
                <a:spcPts val="1200"/>
              </a:spcBef>
              <a:buBlip>
                <a:blip r:embed="rId2">
                  <a:extLst>
                    <a:ext uri="{96DAC541-7B7A-43D3-8B79-37D633B846F1}">
                      <asvg:svgBlip xmlns:asvg="http://schemas.microsoft.com/office/drawing/2016/SVG/main" r:embed="rId3"/>
                    </a:ext>
                  </a:extLst>
                </a:blip>
              </a:buBlip>
              <a:defRPr/>
            </a:pPr>
            <a:r>
              <a:rPr lang="fr-FR" sz="2600" b="1" dirty="0">
                <a:solidFill>
                  <a:srgbClr val="1DBADF"/>
                </a:solidFill>
                <a:effectLst/>
                <a:ea typeface="Times New Roman" panose="02020603050405020304" pitchFamily="18" charset="0"/>
              </a:rPr>
              <a:t>Résultats de l’enquête 2024 du Club et proposition d’agenda pour 2025 </a:t>
            </a:r>
            <a:r>
              <a:rPr lang="fr-FR" sz="2400" b="1" dirty="0">
                <a:solidFill>
                  <a:srgbClr val="1DBADF"/>
                </a:solidFill>
                <a:effectLst/>
                <a:ea typeface="Times New Roman" panose="02020603050405020304" pitchFamily="18" charset="0"/>
              </a:rPr>
              <a:t>(10mn) par Virginie </a:t>
            </a:r>
            <a:r>
              <a:rPr lang="fr-FR" sz="2400" b="1" dirty="0" err="1">
                <a:solidFill>
                  <a:srgbClr val="1DBADF"/>
                </a:solidFill>
                <a:effectLst/>
                <a:ea typeface="Times New Roman" panose="02020603050405020304" pitchFamily="18" charset="0"/>
              </a:rPr>
              <a:t>Buey</a:t>
            </a:r>
            <a:r>
              <a:rPr lang="fr-FR" sz="2400" b="1" dirty="0">
                <a:solidFill>
                  <a:srgbClr val="1DBADF"/>
                </a:solidFill>
                <a:effectLst/>
                <a:ea typeface="Times New Roman" panose="02020603050405020304" pitchFamily="18" charset="0"/>
              </a:rPr>
              <a:t>, Directrice de la Promotion Internationale</a:t>
            </a:r>
          </a:p>
          <a:p>
            <a:pPr marL="468000" lvl="2" indent="-468000" defTabSz="914400">
              <a:spcBef>
                <a:spcPts val="1200"/>
              </a:spcBef>
              <a:buBlip>
                <a:blip r:embed="rId2">
                  <a:extLst>
                    <a:ext uri="{96DAC541-7B7A-43D3-8B79-37D633B846F1}">
                      <asvg:svgBlip xmlns:asvg="http://schemas.microsoft.com/office/drawing/2016/SVG/main" r:embed="rId3"/>
                    </a:ext>
                  </a:extLst>
                </a:blip>
              </a:buBlip>
              <a:defRPr/>
            </a:pPr>
            <a:endParaRPr lang="fr-FR" sz="2400" b="1" dirty="0">
              <a:solidFill>
                <a:srgbClr val="1DBADF"/>
              </a:solidFill>
              <a:effectLst/>
              <a:ea typeface="Times New Roman" panose="02020603050405020304" pitchFamily="18" charset="0"/>
            </a:endParaRPr>
          </a:p>
          <a:p>
            <a:pPr marL="468000" lvl="2" indent="-468000" defTabSz="914400">
              <a:spcBef>
                <a:spcPts val="1200"/>
              </a:spcBef>
              <a:buBlip>
                <a:blip r:embed="rId2">
                  <a:extLst>
                    <a:ext uri="{96DAC541-7B7A-43D3-8B79-37D633B846F1}">
                      <asvg:svgBlip xmlns:asvg="http://schemas.microsoft.com/office/drawing/2016/SVG/main" r:embed="rId3"/>
                    </a:ext>
                  </a:extLst>
                </a:blip>
              </a:buBlip>
              <a:defRPr/>
            </a:pPr>
            <a:r>
              <a:rPr lang="fr-FR" sz="2600" b="1" dirty="0">
                <a:solidFill>
                  <a:srgbClr val="1DBADF"/>
                </a:solidFill>
                <a:effectLst/>
                <a:ea typeface="Times New Roman" panose="02020603050405020304" pitchFamily="18" charset="0"/>
              </a:rPr>
              <a:t>Conclusion</a:t>
            </a:r>
            <a:r>
              <a:rPr lang="fr-FR" sz="2400" b="1" dirty="0">
                <a:solidFill>
                  <a:srgbClr val="1DBADF"/>
                </a:solidFill>
                <a:effectLst/>
                <a:ea typeface="Times New Roman" panose="02020603050405020304" pitchFamily="18" charset="0"/>
              </a:rPr>
              <a:t> (5mn) par </a:t>
            </a:r>
            <a:r>
              <a:rPr lang="fr-FR" sz="2400" b="1" dirty="0">
                <a:solidFill>
                  <a:srgbClr val="1DBADF"/>
                </a:solidFill>
                <a:ea typeface="Times New Roman" panose="02020603050405020304" pitchFamily="18" charset="0"/>
              </a:rPr>
              <a:t>D</a:t>
            </a:r>
            <a:r>
              <a:rPr lang="fr-FR" sz="2400" b="1" dirty="0">
                <a:solidFill>
                  <a:srgbClr val="1DBADF"/>
                </a:solidFill>
                <a:effectLst/>
                <a:ea typeface="Times New Roman" panose="02020603050405020304" pitchFamily="18" charset="0"/>
              </a:rPr>
              <a:t>elphine de Chaisemartin, Directrice Générale Adjointe - AFG</a:t>
            </a:r>
          </a:p>
          <a:p>
            <a:pPr marL="468000" lvl="2" indent="-468000" defTabSz="914400">
              <a:spcBef>
                <a:spcPts val="1200"/>
              </a:spcBef>
              <a:buBlip>
                <a:blip r:embed="rId2">
                  <a:extLst>
                    <a:ext uri="{96DAC541-7B7A-43D3-8B79-37D633B846F1}">
                      <asvg:svgBlip xmlns:asvg="http://schemas.microsoft.com/office/drawing/2016/SVG/main" r:embed="rId3"/>
                    </a:ext>
                  </a:extLst>
                </a:blip>
              </a:buBlip>
              <a:defRPr/>
            </a:pPr>
            <a:endParaRPr lang="fr-FR" sz="2400" b="1" dirty="0">
              <a:solidFill>
                <a:srgbClr val="1DBADF"/>
              </a:solidFill>
              <a:effectLst/>
              <a:ea typeface="Times New Roman" panose="02020603050405020304" pitchFamily="18" charset="0"/>
            </a:endParaRPr>
          </a:p>
          <a:p>
            <a:pPr marL="1549120" lvl="4" indent="-466725" defTabSz="914400">
              <a:spcBef>
                <a:spcPts val="1200"/>
              </a:spcBef>
              <a:buFont typeface="Wingdings" panose="05000000000000000000" pitchFamily="2" charset="2"/>
              <a:buChar char="Ø"/>
              <a:defRPr/>
            </a:pPr>
            <a:endParaRPr lang="fr-FR" sz="2400" b="1" dirty="0">
              <a:solidFill>
                <a:srgbClr val="1DBADF"/>
              </a:solidFill>
              <a:effectLst/>
              <a:ea typeface="Times New Roman" panose="02020603050405020304" pitchFamily="18" charset="0"/>
            </a:endParaRPr>
          </a:p>
          <a:p>
            <a:pPr marL="0" lvl="2" defTabSz="914400">
              <a:spcBef>
                <a:spcPts val="1200"/>
              </a:spcBef>
              <a:defRPr/>
            </a:pPr>
            <a:endParaRPr lang="fr-FR" sz="2400" b="1" dirty="0">
              <a:effectLst/>
              <a:ea typeface="Calibri" panose="020F0502020204030204" pitchFamily="34" charset="0"/>
            </a:endParaRPr>
          </a:p>
        </p:txBody>
      </p:sp>
      <p:sp>
        <p:nvSpPr>
          <p:cNvPr id="3" name="Espace réservé du pied de page 5">
            <a:extLst>
              <a:ext uri="{FF2B5EF4-FFF2-40B4-BE49-F238E27FC236}">
                <a16:creationId xmlns:a16="http://schemas.microsoft.com/office/drawing/2014/main" id="{8CA8E167-1B42-724E-43F9-DB272255969F}"/>
              </a:ext>
            </a:extLst>
          </p:cNvPr>
          <p:cNvSpPr>
            <a:spLocks noGrp="1"/>
          </p:cNvSpPr>
          <p:nvPr>
            <p:ph type="ftr" sz="quarter" idx="11"/>
          </p:nvPr>
        </p:nvSpPr>
        <p:spPr>
          <a:xfrm>
            <a:off x="9433636" y="8947475"/>
            <a:ext cx="7388674" cy="430887"/>
          </a:xfrm>
        </p:spPr>
        <p:txBody>
          <a:bodyPr/>
          <a:lstStyle/>
          <a:p>
            <a:r>
              <a:rPr lang="fr-FR" dirty="0"/>
              <a:t>Club Export – Réunion pays Synthèse 2024  et Perspectives  2025</a:t>
            </a:r>
          </a:p>
          <a:p>
            <a:r>
              <a:rPr lang="fr-FR" dirty="0"/>
              <a:t>30 janvier 2025</a:t>
            </a:r>
          </a:p>
        </p:txBody>
      </p:sp>
    </p:spTree>
    <p:extLst>
      <p:ext uri="{BB962C8B-B14F-4D97-AF65-F5344CB8AC3E}">
        <p14:creationId xmlns:p14="http://schemas.microsoft.com/office/powerpoint/2010/main" val="4107148194"/>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53629" y="473264"/>
            <a:ext cx="12273630" cy="1076005"/>
          </a:xfrm>
        </p:spPr>
        <p:txBody>
          <a:bodyPr>
            <a:normAutofit/>
          </a:bodyPr>
          <a:lstStyle/>
          <a:p>
            <a:r>
              <a:rPr lang="en-US" sz="2845"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PERFORMANCE ANNUELLE DE </a:t>
            </a:r>
            <a:r>
              <a:rPr lang="en-US" sz="2845" b="1" dirty="0" err="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l’épargne</a:t>
            </a:r>
            <a:r>
              <a:rPr lang="en-US" sz="2845"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financière des ménages français </a:t>
            </a:r>
            <a:r>
              <a:rPr lang="en-US" sz="2845" b="1" dirty="0" err="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depuis</a:t>
            </a:r>
            <a:r>
              <a:rPr lang="en-US" sz="2845"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2012</a:t>
            </a:r>
          </a:p>
        </p:txBody>
      </p:sp>
      <p:sp>
        <p:nvSpPr>
          <p:cNvPr id="3" name="Espace réservé du contenu 2"/>
          <p:cNvSpPr>
            <a:spLocks noGrp="1"/>
          </p:cNvSpPr>
          <p:nvPr>
            <p:ph sz="quarter" idx="1"/>
          </p:nvPr>
        </p:nvSpPr>
        <p:spPr>
          <a:xfrm>
            <a:off x="2836338" y="2009935"/>
            <a:ext cx="11708130" cy="6749480"/>
          </a:xfrm>
        </p:spPr>
        <p:txBody>
          <a:bodyPr>
            <a:normAutofit/>
          </a:bodyPr>
          <a:lstStyle/>
          <a:p>
            <a:endParaRPr lang="fr-FR" sz="2845" dirty="0"/>
          </a:p>
          <a:p>
            <a:endParaRPr lang="fr-FR" sz="2276" dirty="0">
              <a:solidFill>
                <a:schemeClr val="accent1">
                  <a:lumMod val="75000"/>
                </a:schemeClr>
              </a:solidFill>
              <a:latin typeface="Calibri" panose="020F0502020204030204" pitchFamily="34" charset="0"/>
            </a:endParaRPr>
          </a:p>
        </p:txBody>
      </p:sp>
      <p:sp>
        <p:nvSpPr>
          <p:cNvPr id="6" name="TextBox 5">
            <a:extLst>
              <a:ext uri="{FF2B5EF4-FFF2-40B4-BE49-F238E27FC236}">
                <a16:creationId xmlns:a16="http://schemas.microsoft.com/office/drawing/2014/main" id="{E016941E-F646-4D95-8835-D7472DC76017}"/>
              </a:ext>
            </a:extLst>
          </p:cNvPr>
          <p:cNvSpPr txBox="1"/>
          <p:nvPr/>
        </p:nvSpPr>
        <p:spPr>
          <a:xfrm>
            <a:off x="12671031" y="9094317"/>
            <a:ext cx="1844005" cy="355034"/>
          </a:xfrm>
          <a:prstGeom prst="rect">
            <a:avLst/>
          </a:prstGeom>
          <a:noFill/>
        </p:spPr>
        <p:txBody>
          <a:bodyPr wrap="square" rtlCol="0">
            <a:spAutoFit/>
          </a:bodyPr>
          <a:lstStyle/>
          <a:p>
            <a:pPr algn="r"/>
            <a:r>
              <a:rPr lang="fr-FR" sz="1707">
                <a:solidFill>
                  <a:schemeClr val="tx1">
                    <a:lumMod val="50000"/>
                    <a:lumOff val="50000"/>
                  </a:schemeClr>
                </a:solidFill>
                <a:latin typeface="Calibri" panose="020F0502020204030204" pitchFamily="34" charset="0"/>
                <a:cs typeface="Calibri" panose="020F0502020204030204" pitchFamily="34" charset="0"/>
              </a:rPr>
              <a:t>21/29</a:t>
            </a:r>
            <a:endParaRPr lang="en-US" sz="1707" dirty="0">
              <a:solidFill>
                <a:schemeClr val="tx1">
                  <a:lumMod val="50000"/>
                  <a:lumOff val="50000"/>
                </a:schemeClr>
              </a:solidFill>
              <a:latin typeface="Calibri" panose="020F0502020204030204" pitchFamily="34" charset="0"/>
              <a:cs typeface="Calibri" panose="020F0502020204030204" pitchFamily="34" charset="0"/>
            </a:endParaRPr>
          </a:p>
        </p:txBody>
      </p:sp>
      <p:graphicFrame>
        <p:nvGraphicFramePr>
          <p:cNvPr id="5" name="Graphique 4">
            <a:extLst>
              <a:ext uri="{FF2B5EF4-FFF2-40B4-BE49-F238E27FC236}">
                <a16:creationId xmlns:a16="http://schemas.microsoft.com/office/drawing/2014/main" id="{CBAC2E97-EE9A-4461-FA64-0B14EC709810}"/>
              </a:ext>
            </a:extLst>
          </p:cNvPr>
          <p:cNvGraphicFramePr>
            <a:graphicFrameLocks/>
          </p:cNvGraphicFramePr>
          <p:nvPr/>
        </p:nvGraphicFramePr>
        <p:xfrm>
          <a:off x="2849222" y="1722220"/>
          <a:ext cx="11665814" cy="715151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2">
            <a:extLst>
              <a:ext uri="{FF2B5EF4-FFF2-40B4-BE49-F238E27FC236}">
                <a16:creationId xmlns:a16="http://schemas.microsoft.com/office/drawing/2014/main" id="{8BC128CE-2AEB-F00E-847F-28D49C9D3435}"/>
              </a:ext>
            </a:extLst>
          </p:cNvPr>
          <p:cNvSpPr txBox="1"/>
          <p:nvPr/>
        </p:nvSpPr>
        <p:spPr>
          <a:xfrm>
            <a:off x="3041228" y="9094317"/>
            <a:ext cx="8195577" cy="355034"/>
          </a:xfrm>
          <a:prstGeom prst="rect">
            <a:avLst/>
          </a:prstGeom>
          <a:noFill/>
        </p:spPr>
        <p:txBody>
          <a:bodyPr wrap="square" rtlCol="0">
            <a:spAutoFit/>
          </a:bodyPr>
          <a:lstStyle/>
          <a:p>
            <a:r>
              <a:rPr lang="fr-FR" sz="1707" dirty="0">
                <a:solidFill>
                  <a:schemeClr val="tx1">
                    <a:lumMod val="50000"/>
                    <a:lumOff val="50000"/>
                  </a:schemeClr>
                </a:solidFill>
                <a:latin typeface="Calibri" panose="020F0502020204030204" pitchFamily="34" charset="0"/>
                <a:cs typeface="Calibri" panose="020F0502020204030204" pitchFamily="34" charset="0"/>
              </a:rPr>
              <a:t>AFG Club Export  -  Jeudi 30 janvier 2025</a:t>
            </a:r>
          </a:p>
        </p:txBody>
      </p:sp>
    </p:spTree>
    <p:extLst>
      <p:ext uri="{BB962C8B-B14F-4D97-AF65-F5344CB8AC3E}">
        <p14:creationId xmlns:p14="http://schemas.microsoft.com/office/powerpoint/2010/main" val="1419533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53629" y="473264"/>
            <a:ext cx="12273630" cy="1076005"/>
          </a:xfrm>
        </p:spPr>
        <p:txBody>
          <a:bodyPr>
            <a:normAutofit/>
          </a:bodyPr>
          <a:lstStyle/>
          <a:p>
            <a:r>
              <a:rPr lang="fr-FR" sz="2845"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CONTRIBUTION DES PRODUITS DE TAUX ET DES PRODUITS DE FONDS PROPRES À LA PERFORMANCE</a:t>
            </a:r>
            <a:endParaRPr lang="en-US" sz="2845"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Espace réservé du contenu 2"/>
          <p:cNvSpPr>
            <a:spLocks noGrp="1"/>
          </p:cNvSpPr>
          <p:nvPr>
            <p:ph sz="quarter" idx="1"/>
          </p:nvPr>
        </p:nvSpPr>
        <p:spPr>
          <a:xfrm>
            <a:off x="2836338" y="2009935"/>
            <a:ext cx="11708130" cy="6749480"/>
          </a:xfrm>
        </p:spPr>
        <p:txBody>
          <a:bodyPr>
            <a:normAutofit/>
          </a:bodyPr>
          <a:lstStyle/>
          <a:p>
            <a:endParaRPr lang="fr-FR" sz="2845" dirty="0"/>
          </a:p>
          <a:p>
            <a:endParaRPr lang="fr-FR" sz="2276" dirty="0">
              <a:solidFill>
                <a:schemeClr val="accent1">
                  <a:lumMod val="75000"/>
                </a:schemeClr>
              </a:solidFill>
              <a:latin typeface="Calibri" panose="020F0502020204030204" pitchFamily="34" charset="0"/>
            </a:endParaRPr>
          </a:p>
        </p:txBody>
      </p:sp>
      <p:sp>
        <p:nvSpPr>
          <p:cNvPr id="6" name="TextBox 5">
            <a:extLst>
              <a:ext uri="{FF2B5EF4-FFF2-40B4-BE49-F238E27FC236}">
                <a16:creationId xmlns:a16="http://schemas.microsoft.com/office/drawing/2014/main" id="{E016941E-F646-4D95-8835-D7472DC76017}"/>
              </a:ext>
            </a:extLst>
          </p:cNvPr>
          <p:cNvSpPr txBox="1"/>
          <p:nvPr/>
        </p:nvSpPr>
        <p:spPr>
          <a:xfrm>
            <a:off x="12671031" y="9094317"/>
            <a:ext cx="1844005" cy="355034"/>
          </a:xfrm>
          <a:prstGeom prst="rect">
            <a:avLst/>
          </a:prstGeom>
          <a:noFill/>
        </p:spPr>
        <p:txBody>
          <a:bodyPr wrap="square" rtlCol="0">
            <a:spAutoFit/>
          </a:bodyPr>
          <a:lstStyle/>
          <a:p>
            <a:pPr algn="r"/>
            <a:r>
              <a:rPr lang="fr-FR" sz="1707" dirty="0">
                <a:solidFill>
                  <a:schemeClr val="tx1">
                    <a:lumMod val="50000"/>
                    <a:lumOff val="50000"/>
                  </a:schemeClr>
                </a:solidFill>
                <a:latin typeface="Calibri" panose="020F0502020204030204" pitchFamily="34" charset="0"/>
                <a:cs typeface="Calibri" panose="020F0502020204030204" pitchFamily="34" charset="0"/>
              </a:rPr>
              <a:t>22/29</a:t>
            </a:r>
            <a:endParaRPr lang="en-US" sz="1707" dirty="0">
              <a:solidFill>
                <a:schemeClr val="tx1">
                  <a:lumMod val="50000"/>
                  <a:lumOff val="50000"/>
                </a:schemeClr>
              </a:solidFill>
              <a:latin typeface="Calibri" panose="020F0502020204030204" pitchFamily="34" charset="0"/>
              <a:cs typeface="Calibri" panose="020F0502020204030204" pitchFamily="34" charset="0"/>
            </a:endParaRPr>
          </a:p>
        </p:txBody>
      </p:sp>
      <p:graphicFrame>
        <p:nvGraphicFramePr>
          <p:cNvPr id="4" name="Chart 2">
            <a:extLst>
              <a:ext uri="{FF2B5EF4-FFF2-40B4-BE49-F238E27FC236}">
                <a16:creationId xmlns:a16="http://schemas.microsoft.com/office/drawing/2014/main" id="{FD0EEA2C-B53B-1E93-16DF-F25C37DC5040}"/>
              </a:ext>
            </a:extLst>
          </p:cNvPr>
          <p:cNvGraphicFramePr>
            <a:graphicFrameLocks/>
          </p:cNvGraphicFramePr>
          <p:nvPr/>
        </p:nvGraphicFramePr>
        <p:xfrm>
          <a:off x="2836339" y="1805558"/>
          <a:ext cx="11678697" cy="706817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2">
            <a:extLst>
              <a:ext uri="{FF2B5EF4-FFF2-40B4-BE49-F238E27FC236}">
                <a16:creationId xmlns:a16="http://schemas.microsoft.com/office/drawing/2014/main" id="{5C78E774-18C4-3B06-FF6A-3D8E9038D99D}"/>
              </a:ext>
            </a:extLst>
          </p:cNvPr>
          <p:cNvSpPr txBox="1"/>
          <p:nvPr/>
        </p:nvSpPr>
        <p:spPr>
          <a:xfrm>
            <a:off x="3041228" y="9094317"/>
            <a:ext cx="8195577" cy="355034"/>
          </a:xfrm>
          <a:prstGeom prst="rect">
            <a:avLst/>
          </a:prstGeom>
          <a:noFill/>
        </p:spPr>
        <p:txBody>
          <a:bodyPr wrap="square" rtlCol="0">
            <a:spAutoFit/>
          </a:bodyPr>
          <a:lstStyle/>
          <a:p>
            <a:r>
              <a:rPr lang="fr-FR" sz="1707" dirty="0">
                <a:solidFill>
                  <a:schemeClr val="tx1">
                    <a:lumMod val="50000"/>
                    <a:lumOff val="50000"/>
                  </a:schemeClr>
                </a:solidFill>
                <a:latin typeface="Calibri" panose="020F0502020204030204" pitchFamily="34" charset="0"/>
                <a:cs typeface="Calibri" panose="020F0502020204030204" pitchFamily="34" charset="0"/>
              </a:rPr>
              <a:t>AFG Club Export  -  Jeudi 30 janvier 2025</a:t>
            </a:r>
          </a:p>
        </p:txBody>
      </p:sp>
    </p:spTree>
    <p:extLst>
      <p:ext uri="{BB962C8B-B14F-4D97-AF65-F5344CB8AC3E}">
        <p14:creationId xmlns:p14="http://schemas.microsoft.com/office/powerpoint/2010/main" val="9171436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53629" y="473264"/>
            <a:ext cx="12273630" cy="1076005"/>
          </a:xfrm>
        </p:spPr>
        <p:txBody>
          <a:bodyPr>
            <a:normAutofit/>
          </a:bodyPr>
          <a:lstStyle/>
          <a:p>
            <a:r>
              <a:rPr lang="fr-FR" sz="2845"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PERFORMANCE réelle de l’épargne financière des ménages français sur 11 ans</a:t>
            </a:r>
            <a:endParaRPr lang="en-US" sz="2845"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Espace réservé du contenu 2"/>
          <p:cNvSpPr>
            <a:spLocks noGrp="1"/>
          </p:cNvSpPr>
          <p:nvPr>
            <p:ph sz="quarter" idx="1"/>
          </p:nvPr>
        </p:nvSpPr>
        <p:spPr>
          <a:xfrm>
            <a:off x="2836338" y="2009935"/>
            <a:ext cx="11708130" cy="6749480"/>
          </a:xfrm>
        </p:spPr>
        <p:txBody>
          <a:bodyPr>
            <a:normAutofit/>
          </a:bodyPr>
          <a:lstStyle/>
          <a:p>
            <a:endParaRPr lang="fr-FR" sz="2845" dirty="0"/>
          </a:p>
          <a:p>
            <a:endParaRPr lang="fr-FR" sz="2276" dirty="0">
              <a:solidFill>
                <a:schemeClr val="accent1">
                  <a:lumMod val="75000"/>
                </a:schemeClr>
              </a:solidFill>
              <a:latin typeface="Calibri" panose="020F0502020204030204" pitchFamily="34" charset="0"/>
            </a:endParaRPr>
          </a:p>
        </p:txBody>
      </p:sp>
      <p:sp>
        <p:nvSpPr>
          <p:cNvPr id="6" name="TextBox 5">
            <a:extLst>
              <a:ext uri="{FF2B5EF4-FFF2-40B4-BE49-F238E27FC236}">
                <a16:creationId xmlns:a16="http://schemas.microsoft.com/office/drawing/2014/main" id="{E016941E-F646-4D95-8835-D7472DC76017}"/>
              </a:ext>
            </a:extLst>
          </p:cNvPr>
          <p:cNvSpPr txBox="1"/>
          <p:nvPr/>
        </p:nvSpPr>
        <p:spPr>
          <a:xfrm>
            <a:off x="12671031" y="9094317"/>
            <a:ext cx="1844005" cy="355034"/>
          </a:xfrm>
          <a:prstGeom prst="rect">
            <a:avLst/>
          </a:prstGeom>
          <a:noFill/>
        </p:spPr>
        <p:txBody>
          <a:bodyPr wrap="square" rtlCol="0">
            <a:spAutoFit/>
          </a:bodyPr>
          <a:lstStyle/>
          <a:p>
            <a:pPr algn="r"/>
            <a:r>
              <a:rPr lang="fr-FR" sz="1707" dirty="0">
                <a:solidFill>
                  <a:schemeClr val="tx1">
                    <a:lumMod val="50000"/>
                    <a:lumOff val="50000"/>
                  </a:schemeClr>
                </a:solidFill>
                <a:latin typeface="Calibri" panose="020F0502020204030204" pitchFamily="34" charset="0"/>
                <a:cs typeface="Calibri" panose="020F0502020204030204" pitchFamily="34" charset="0"/>
              </a:rPr>
              <a:t>23/29</a:t>
            </a:r>
            <a:endParaRPr lang="en-US" sz="1707" dirty="0">
              <a:solidFill>
                <a:schemeClr val="tx1">
                  <a:lumMod val="50000"/>
                  <a:lumOff val="50000"/>
                </a:schemeClr>
              </a:solidFill>
              <a:latin typeface="Calibri" panose="020F0502020204030204" pitchFamily="34" charset="0"/>
              <a:cs typeface="Calibri" panose="020F0502020204030204" pitchFamily="34" charset="0"/>
            </a:endParaRPr>
          </a:p>
        </p:txBody>
      </p:sp>
      <p:graphicFrame>
        <p:nvGraphicFramePr>
          <p:cNvPr id="5" name="Chart 2">
            <a:extLst>
              <a:ext uri="{FF2B5EF4-FFF2-40B4-BE49-F238E27FC236}">
                <a16:creationId xmlns:a16="http://schemas.microsoft.com/office/drawing/2014/main" id="{BFEB5081-A135-9304-A5AB-EE7917D4E53F}"/>
              </a:ext>
            </a:extLst>
          </p:cNvPr>
          <p:cNvGraphicFramePr>
            <a:graphicFrameLocks/>
          </p:cNvGraphicFramePr>
          <p:nvPr/>
        </p:nvGraphicFramePr>
        <p:xfrm>
          <a:off x="2816671" y="1850333"/>
          <a:ext cx="11708130" cy="706868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2">
            <a:extLst>
              <a:ext uri="{FF2B5EF4-FFF2-40B4-BE49-F238E27FC236}">
                <a16:creationId xmlns:a16="http://schemas.microsoft.com/office/drawing/2014/main" id="{C7D7DFE0-3298-8220-B842-401EDE02D455}"/>
              </a:ext>
            </a:extLst>
          </p:cNvPr>
          <p:cNvSpPr txBox="1"/>
          <p:nvPr/>
        </p:nvSpPr>
        <p:spPr>
          <a:xfrm>
            <a:off x="3041228" y="9094317"/>
            <a:ext cx="8195577" cy="355034"/>
          </a:xfrm>
          <a:prstGeom prst="rect">
            <a:avLst/>
          </a:prstGeom>
          <a:noFill/>
        </p:spPr>
        <p:txBody>
          <a:bodyPr wrap="square" rtlCol="0">
            <a:spAutoFit/>
          </a:bodyPr>
          <a:lstStyle/>
          <a:p>
            <a:r>
              <a:rPr lang="fr-FR" sz="1707" dirty="0">
                <a:solidFill>
                  <a:schemeClr val="tx1">
                    <a:lumMod val="50000"/>
                    <a:lumOff val="50000"/>
                  </a:schemeClr>
                </a:solidFill>
                <a:latin typeface="Calibri" panose="020F0502020204030204" pitchFamily="34" charset="0"/>
                <a:cs typeface="Calibri" panose="020F0502020204030204" pitchFamily="34" charset="0"/>
              </a:rPr>
              <a:t>AFG Club Export  -  Jeudi 30 janvier 2025</a:t>
            </a:r>
          </a:p>
        </p:txBody>
      </p:sp>
    </p:spTree>
    <p:extLst>
      <p:ext uri="{BB962C8B-B14F-4D97-AF65-F5344CB8AC3E}">
        <p14:creationId xmlns:p14="http://schemas.microsoft.com/office/powerpoint/2010/main" val="6917782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40022-BFAD-5F44-DBE9-EEDF509D5D3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10B4ED8-5A52-31A0-E6D1-894EC3B23714}"/>
              </a:ext>
            </a:extLst>
          </p:cNvPr>
          <p:cNvSpPr>
            <a:spLocks noGrp="1"/>
          </p:cNvSpPr>
          <p:nvPr>
            <p:ph type="title"/>
          </p:nvPr>
        </p:nvSpPr>
        <p:spPr>
          <a:xfrm>
            <a:off x="2753629" y="3649051"/>
            <a:ext cx="11708130" cy="1076005"/>
          </a:xfrm>
        </p:spPr>
        <p:txBody>
          <a:bodyPr>
            <a:normAutofit/>
          </a:bodyPr>
          <a:lstStyle/>
          <a:p>
            <a:r>
              <a:rPr lang="fr-FR" sz="3414"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4. Quelles sont les tendances sur les six premiers mois de 2024?</a:t>
            </a:r>
          </a:p>
        </p:txBody>
      </p:sp>
      <p:sp>
        <p:nvSpPr>
          <p:cNvPr id="5" name="TextBox 4">
            <a:extLst>
              <a:ext uri="{FF2B5EF4-FFF2-40B4-BE49-F238E27FC236}">
                <a16:creationId xmlns:a16="http://schemas.microsoft.com/office/drawing/2014/main" id="{4CCB7603-4CCD-F70E-6FD7-5A0661262E11}"/>
              </a:ext>
            </a:extLst>
          </p:cNvPr>
          <p:cNvSpPr txBox="1"/>
          <p:nvPr/>
        </p:nvSpPr>
        <p:spPr>
          <a:xfrm>
            <a:off x="12671031" y="9094317"/>
            <a:ext cx="1844005" cy="355034"/>
          </a:xfrm>
          <a:prstGeom prst="rect">
            <a:avLst/>
          </a:prstGeom>
          <a:noFill/>
        </p:spPr>
        <p:txBody>
          <a:bodyPr wrap="square" rtlCol="0">
            <a:spAutoFit/>
          </a:bodyPr>
          <a:lstStyle/>
          <a:p>
            <a:pPr algn="r"/>
            <a:r>
              <a:rPr lang="fr-FR" sz="1707" dirty="0">
                <a:solidFill>
                  <a:schemeClr val="tx1">
                    <a:lumMod val="50000"/>
                    <a:lumOff val="50000"/>
                  </a:schemeClr>
                </a:solidFill>
                <a:latin typeface="Calibri" panose="020F0502020204030204" pitchFamily="34" charset="0"/>
                <a:cs typeface="Calibri" panose="020F0502020204030204" pitchFamily="34" charset="0"/>
              </a:rPr>
              <a:t>24/29</a:t>
            </a:r>
            <a:endParaRPr lang="en-US" sz="1707"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87485769-1A69-112C-F157-ED85FEAC4C1E}"/>
              </a:ext>
            </a:extLst>
          </p:cNvPr>
          <p:cNvSpPr txBox="1"/>
          <p:nvPr/>
        </p:nvSpPr>
        <p:spPr>
          <a:xfrm>
            <a:off x="3041228" y="9094317"/>
            <a:ext cx="8195577" cy="355034"/>
          </a:xfrm>
          <a:prstGeom prst="rect">
            <a:avLst/>
          </a:prstGeom>
          <a:noFill/>
        </p:spPr>
        <p:txBody>
          <a:bodyPr wrap="square" rtlCol="0">
            <a:spAutoFit/>
          </a:bodyPr>
          <a:lstStyle/>
          <a:p>
            <a:r>
              <a:rPr lang="fr-FR" sz="1707" dirty="0">
                <a:solidFill>
                  <a:schemeClr val="tx1">
                    <a:lumMod val="50000"/>
                    <a:lumOff val="50000"/>
                  </a:schemeClr>
                </a:solidFill>
                <a:latin typeface="Calibri" panose="020F0502020204030204" pitchFamily="34" charset="0"/>
                <a:cs typeface="Calibri" panose="020F0502020204030204" pitchFamily="34" charset="0"/>
              </a:rPr>
              <a:t>AFG Club Export  -  Jeudi 30 janvier 2025</a:t>
            </a:r>
          </a:p>
        </p:txBody>
      </p:sp>
    </p:spTree>
    <p:extLst>
      <p:ext uri="{BB962C8B-B14F-4D97-AF65-F5344CB8AC3E}">
        <p14:creationId xmlns:p14="http://schemas.microsoft.com/office/powerpoint/2010/main" val="17918882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7E0B0-A581-C50E-F334-DC70DBFEF97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208D319-D00C-B581-63CE-6A1A272D5F60}"/>
              </a:ext>
            </a:extLst>
          </p:cNvPr>
          <p:cNvSpPr>
            <a:spLocks noGrp="1"/>
          </p:cNvSpPr>
          <p:nvPr>
            <p:ph type="title"/>
          </p:nvPr>
        </p:nvSpPr>
        <p:spPr>
          <a:xfrm>
            <a:off x="2753629" y="473264"/>
            <a:ext cx="11708130" cy="1076005"/>
          </a:xfrm>
        </p:spPr>
        <p:txBody>
          <a:bodyPr vert="horz" anchor="b" anchorCtr="0">
            <a:normAutofit/>
          </a:bodyPr>
          <a:lstStyle/>
          <a:p>
            <a:r>
              <a:rPr lang="fr-FR" sz="2845" b="1" dirty="0">
                <a:solidFill>
                  <a:schemeClr val="tx1">
                    <a:lumMod val="75000"/>
                    <a:lumOff val="25000"/>
                  </a:schemeClr>
                </a:solidFill>
                <a:latin typeface="Verdana" panose="020B0604030504040204" pitchFamily="34" charset="0"/>
                <a:ea typeface="Verdana" panose="020B0604030504040204" pitchFamily="34" charset="0"/>
              </a:rPr>
              <a:t>TAUX D’ÉPARGNE DES MÉNAGES</a:t>
            </a:r>
          </a:p>
        </p:txBody>
      </p:sp>
      <p:sp>
        <p:nvSpPr>
          <p:cNvPr id="5" name="TextBox 4">
            <a:extLst>
              <a:ext uri="{FF2B5EF4-FFF2-40B4-BE49-F238E27FC236}">
                <a16:creationId xmlns:a16="http://schemas.microsoft.com/office/drawing/2014/main" id="{0CB7495C-EA14-6313-2E1B-203B464B309B}"/>
              </a:ext>
            </a:extLst>
          </p:cNvPr>
          <p:cNvSpPr txBox="1"/>
          <p:nvPr/>
        </p:nvSpPr>
        <p:spPr>
          <a:xfrm>
            <a:off x="12671031" y="9094317"/>
            <a:ext cx="1844005" cy="355034"/>
          </a:xfrm>
          <a:prstGeom prst="rect">
            <a:avLst/>
          </a:prstGeom>
          <a:noFill/>
        </p:spPr>
        <p:txBody>
          <a:bodyPr wrap="square" rtlCol="0">
            <a:spAutoFit/>
          </a:bodyPr>
          <a:lstStyle/>
          <a:p>
            <a:pPr algn="r"/>
            <a:r>
              <a:rPr lang="fr-FR" sz="1707" dirty="0">
                <a:solidFill>
                  <a:schemeClr val="tx1">
                    <a:lumMod val="50000"/>
                    <a:lumOff val="50000"/>
                  </a:schemeClr>
                </a:solidFill>
                <a:latin typeface="Calibri" panose="020F0502020204030204" pitchFamily="34" charset="0"/>
                <a:cs typeface="Calibri" panose="020F0502020204030204" pitchFamily="34" charset="0"/>
              </a:rPr>
              <a:t>25/29</a:t>
            </a:r>
            <a:endParaRPr lang="en-US" sz="1707" dirty="0">
              <a:solidFill>
                <a:schemeClr val="tx1">
                  <a:lumMod val="50000"/>
                  <a:lumOff val="50000"/>
                </a:schemeClr>
              </a:solidFill>
              <a:latin typeface="Calibri" panose="020F0502020204030204" pitchFamily="34" charset="0"/>
              <a:cs typeface="Calibri" panose="020F0502020204030204" pitchFamily="34" charset="0"/>
            </a:endParaRPr>
          </a:p>
        </p:txBody>
      </p:sp>
      <p:pic>
        <p:nvPicPr>
          <p:cNvPr id="6" name="Image 5">
            <a:extLst>
              <a:ext uri="{FF2B5EF4-FFF2-40B4-BE49-F238E27FC236}">
                <a16:creationId xmlns:a16="http://schemas.microsoft.com/office/drawing/2014/main" id="{8E2D6A75-0335-E393-8D58-E61A689A3972}"/>
              </a:ext>
            </a:extLst>
          </p:cNvPr>
          <p:cNvPicPr>
            <a:picLocks noChangeAspect="1"/>
          </p:cNvPicPr>
          <p:nvPr/>
        </p:nvPicPr>
        <p:blipFill>
          <a:blip r:embed="rId2"/>
          <a:stretch>
            <a:fillRect/>
          </a:stretch>
        </p:blipFill>
        <p:spPr>
          <a:xfrm>
            <a:off x="2776437" y="1805045"/>
            <a:ext cx="11765668" cy="6556462"/>
          </a:xfrm>
          <a:prstGeom prst="rect">
            <a:avLst/>
          </a:prstGeom>
        </p:spPr>
      </p:pic>
      <p:sp>
        <p:nvSpPr>
          <p:cNvPr id="3" name="ZoneTexte 1">
            <a:extLst>
              <a:ext uri="{FF2B5EF4-FFF2-40B4-BE49-F238E27FC236}">
                <a16:creationId xmlns:a16="http://schemas.microsoft.com/office/drawing/2014/main" id="{9937C205-BE5A-CF17-98E7-65899624CD83}"/>
              </a:ext>
            </a:extLst>
          </p:cNvPr>
          <p:cNvSpPr txBox="1"/>
          <p:nvPr/>
        </p:nvSpPr>
        <p:spPr>
          <a:xfrm>
            <a:off x="2938784" y="8416356"/>
            <a:ext cx="9285250" cy="40185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565" dirty="0"/>
              <a:t>SOURCE: Tableau de Bord Trimestriel de l’Epargne en Europe de l’Observatoire de l’Epargne en Europe</a:t>
            </a:r>
          </a:p>
        </p:txBody>
      </p:sp>
      <p:sp>
        <p:nvSpPr>
          <p:cNvPr id="4" name="TextBox 2">
            <a:extLst>
              <a:ext uri="{FF2B5EF4-FFF2-40B4-BE49-F238E27FC236}">
                <a16:creationId xmlns:a16="http://schemas.microsoft.com/office/drawing/2014/main" id="{77850667-CE20-A660-8E7D-65F3398F1926}"/>
              </a:ext>
            </a:extLst>
          </p:cNvPr>
          <p:cNvSpPr txBox="1"/>
          <p:nvPr/>
        </p:nvSpPr>
        <p:spPr>
          <a:xfrm>
            <a:off x="3041228" y="9094317"/>
            <a:ext cx="8195577" cy="355034"/>
          </a:xfrm>
          <a:prstGeom prst="rect">
            <a:avLst/>
          </a:prstGeom>
          <a:noFill/>
        </p:spPr>
        <p:txBody>
          <a:bodyPr wrap="square" rtlCol="0">
            <a:spAutoFit/>
          </a:bodyPr>
          <a:lstStyle/>
          <a:p>
            <a:r>
              <a:rPr lang="fr-FR" sz="1707" dirty="0">
                <a:solidFill>
                  <a:schemeClr val="tx1">
                    <a:lumMod val="50000"/>
                    <a:lumOff val="50000"/>
                  </a:schemeClr>
                </a:solidFill>
                <a:latin typeface="Calibri" panose="020F0502020204030204" pitchFamily="34" charset="0"/>
                <a:cs typeface="Calibri" panose="020F0502020204030204" pitchFamily="34" charset="0"/>
              </a:rPr>
              <a:t>AFG Club Export  -  Jeudi 30 janvier 2025</a:t>
            </a:r>
          </a:p>
        </p:txBody>
      </p:sp>
    </p:spTree>
    <p:extLst>
      <p:ext uri="{BB962C8B-B14F-4D97-AF65-F5344CB8AC3E}">
        <p14:creationId xmlns:p14="http://schemas.microsoft.com/office/powerpoint/2010/main" val="20987104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8957E-70A9-3C32-DEA0-BA492DE42DC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C0B1A5F-140C-5478-B7C7-2CB48C1606D2}"/>
              </a:ext>
            </a:extLst>
          </p:cNvPr>
          <p:cNvSpPr>
            <a:spLocks noGrp="1"/>
          </p:cNvSpPr>
          <p:nvPr>
            <p:ph type="title"/>
          </p:nvPr>
        </p:nvSpPr>
        <p:spPr>
          <a:xfrm>
            <a:off x="2753629" y="473264"/>
            <a:ext cx="11708130" cy="1076005"/>
          </a:xfrm>
        </p:spPr>
        <p:txBody>
          <a:bodyPr vert="horz" anchor="b" anchorCtr="0">
            <a:normAutofit/>
          </a:bodyPr>
          <a:lstStyle/>
          <a:p>
            <a:r>
              <a:rPr lang="fr-FR" sz="2845" b="1" dirty="0">
                <a:solidFill>
                  <a:schemeClr val="tx1">
                    <a:lumMod val="75000"/>
                    <a:lumOff val="25000"/>
                  </a:schemeClr>
                </a:solidFill>
                <a:latin typeface="Verdana" panose="020B0604030504040204" pitchFamily="34" charset="0"/>
                <a:ea typeface="Verdana" panose="020B0604030504040204" pitchFamily="34" charset="0"/>
              </a:rPr>
              <a:t>ENCOURS DE MONNAIE ET DÉPÔTS PAR HABITANT</a:t>
            </a:r>
          </a:p>
        </p:txBody>
      </p:sp>
      <p:sp>
        <p:nvSpPr>
          <p:cNvPr id="5" name="TextBox 4">
            <a:extLst>
              <a:ext uri="{FF2B5EF4-FFF2-40B4-BE49-F238E27FC236}">
                <a16:creationId xmlns:a16="http://schemas.microsoft.com/office/drawing/2014/main" id="{8AB633B0-9B7D-59D9-6F5F-F350741AB23E}"/>
              </a:ext>
            </a:extLst>
          </p:cNvPr>
          <p:cNvSpPr txBox="1"/>
          <p:nvPr/>
        </p:nvSpPr>
        <p:spPr>
          <a:xfrm>
            <a:off x="12671031" y="9094317"/>
            <a:ext cx="1844005" cy="355034"/>
          </a:xfrm>
          <a:prstGeom prst="rect">
            <a:avLst/>
          </a:prstGeom>
          <a:noFill/>
        </p:spPr>
        <p:txBody>
          <a:bodyPr wrap="square" rtlCol="0">
            <a:spAutoFit/>
          </a:bodyPr>
          <a:lstStyle/>
          <a:p>
            <a:pPr algn="r"/>
            <a:r>
              <a:rPr lang="fr-FR" sz="1707" dirty="0">
                <a:solidFill>
                  <a:schemeClr val="tx1">
                    <a:lumMod val="50000"/>
                    <a:lumOff val="50000"/>
                  </a:schemeClr>
                </a:solidFill>
                <a:latin typeface="Calibri" panose="020F0502020204030204" pitchFamily="34" charset="0"/>
                <a:cs typeface="Calibri" panose="020F0502020204030204" pitchFamily="34" charset="0"/>
              </a:rPr>
              <a:t>26/29</a:t>
            </a:r>
            <a:endParaRPr lang="en-US" sz="1707" dirty="0">
              <a:solidFill>
                <a:schemeClr val="tx1">
                  <a:lumMod val="50000"/>
                  <a:lumOff val="50000"/>
                </a:schemeClr>
              </a:solidFill>
              <a:latin typeface="Calibri" panose="020F0502020204030204" pitchFamily="34" charset="0"/>
              <a:cs typeface="Calibri" panose="020F0502020204030204" pitchFamily="34" charset="0"/>
            </a:endParaRPr>
          </a:p>
        </p:txBody>
      </p:sp>
      <p:pic>
        <p:nvPicPr>
          <p:cNvPr id="4" name="Image 3">
            <a:extLst>
              <a:ext uri="{FF2B5EF4-FFF2-40B4-BE49-F238E27FC236}">
                <a16:creationId xmlns:a16="http://schemas.microsoft.com/office/drawing/2014/main" id="{BFAF519E-740B-D8EE-F780-E4F2EB40B41D}"/>
              </a:ext>
            </a:extLst>
          </p:cNvPr>
          <p:cNvPicPr>
            <a:picLocks noChangeAspect="1"/>
          </p:cNvPicPr>
          <p:nvPr/>
        </p:nvPicPr>
        <p:blipFill>
          <a:blip r:embed="rId2"/>
          <a:stretch>
            <a:fillRect/>
          </a:stretch>
        </p:blipFill>
        <p:spPr>
          <a:xfrm>
            <a:off x="3143673" y="1805045"/>
            <a:ext cx="11064029" cy="7000542"/>
          </a:xfrm>
          <a:prstGeom prst="rect">
            <a:avLst/>
          </a:prstGeom>
        </p:spPr>
      </p:pic>
      <p:sp>
        <p:nvSpPr>
          <p:cNvPr id="7" name="ZoneTexte 1">
            <a:extLst>
              <a:ext uri="{FF2B5EF4-FFF2-40B4-BE49-F238E27FC236}">
                <a16:creationId xmlns:a16="http://schemas.microsoft.com/office/drawing/2014/main" id="{DA6077EE-A81E-BA9E-4D2C-BB44414C3C3C}"/>
              </a:ext>
            </a:extLst>
          </p:cNvPr>
          <p:cNvSpPr txBox="1"/>
          <p:nvPr/>
        </p:nvSpPr>
        <p:spPr>
          <a:xfrm>
            <a:off x="2938784" y="8416356"/>
            <a:ext cx="9285250" cy="40185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565" dirty="0"/>
              <a:t>SOURCE: Tableau de Bord Trimestriel de l’Epargne en Europe de l’Observatoire de l’Epargne en Europe</a:t>
            </a:r>
          </a:p>
        </p:txBody>
      </p:sp>
      <p:sp>
        <p:nvSpPr>
          <p:cNvPr id="8" name="TextBox 2">
            <a:extLst>
              <a:ext uri="{FF2B5EF4-FFF2-40B4-BE49-F238E27FC236}">
                <a16:creationId xmlns:a16="http://schemas.microsoft.com/office/drawing/2014/main" id="{6DAEF4D5-F4A7-DAED-EB41-E631BED0E527}"/>
              </a:ext>
            </a:extLst>
          </p:cNvPr>
          <p:cNvSpPr txBox="1"/>
          <p:nvPr/>
        </p:nvSpPr>
        <p:spPr>
          <a:xfrm>
            <a:off x="3041228" y="9094317"/>
            <a:ext cx="8195577" cy="355034"/>
          </a:xfrm>
          <a:prstGeom prst="rect">
            <a:avLst/>
          </a:prstGeom>
          <a:noFill/>
        </p:spPr>
        <p:txBody>
          <a:bodyPr wrap="square" rtlCol="0">
            <a:spAutoFit/>
          </a:bodyPr>
          <a:lstStyle/>
          <a:p>
            <a:r>
              <a:rPr lang="fr-FR" sz="1707" dirty="0">
                <a:solidFill>
                  <a:schemeClr val="tx1">
                    <a:lumMod val="50000"/>
                    <a:lumOff val="50000"/>
                  </a:schemeClr>
                </a:solidFill>
                <a:latin typeface="Calibri" panose="020F0502020204030204" pitchFamily="34" charset="0"/>
                <a:cs typeface="Calibri" panose="020F0502020204030204" pitchFamily="34" charset="0"/>
              </a:rPr>
              <a:t>AFG Club Export  -  Jeudi 30 janvier 2025</a:t>
            </a:r>
          </a:p>
        </p:txBody>
      </p:sp>
    </p:spTree>
    <p:extLst>
      <p:ext uri="{BB962C8B-B14F-4D97-AF65-F5344CB8AC3E}">
        <p14:creationId xmlns:p14="http://schemas.microsoft.com/office/powerpoint/2010/main" val="40823486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D4FF0-2B6E-1308-5081-AED1E606B52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6A660E1-0782-454C-80CB-C277DAEACB11}"/>
              </a:ext>
            </a:extLst>
          </p:cNvPr>
          <p:cNvSpPr>
            <a:spLocks noGrp="1"/>
          </p:cNvSpPr>
          <p:nvPr>
            <p:ph type="title"/>
          </p:nvPr>
        </p:nvSpPr>
        <p:spPr>
          <a:xfrm>
            <a:off x="2753629" y="473264"/>
            <a:ext cx="11708130" cy="1076005"/>
          </a:xfrm>
        </p:spPr>
        <p:txBody>
          <a:bodyPr vert="horz" anchor="b" anchorCtr="0">
            <a:normAutofit/>
          </a:bodyPr>
          <a:lstStyle/>
          <a:p>
            <a:r>
              <a:rPr lang="fr-FR" sz="2845" b="1" dirty="0">
                <a:solidFill>
                  <a:schemeClr val="tx1">
                    <a:lumMod val="75000"/>
                    <a:lumOff val="25000"/>
                  </a:schemeClr>
                </a:solidFill>
                <a:latin typeface="Verdana" panose="020B0604030504040204" pitchFamily="34" charset="0"/>
                <a:ea typeface="Verdana" panose="020B0604030504040204" pitchFamily="34" charset="0"/>
              </a:rPr>
              <a:t>ENCOURS D’ACTIONS COTÉES DÉTENUES EN DIRECT PAR HABITANT</a:t>
            </a:r>
          </a:p>
        </p:txBody>
      </p:sp>
      <p:sp>
        <p:nvSpPr>
          <p:cNvPr id="5" name="TextBox 4">
            <a:extLst>
              <a:ext uri="{FF2B5EF4-FFF2-40B4-BE49-F238E27FC236}">
                <a16:creationId xmlns:a16="http://schemas.microsoft.com/office/drawing/2014/main" id="{6BED1A30-122F-A03A-5115-41B8A6514943}"/>
              </a:ext>
            </a:extLst>
          </p:cNvPr>
          <p:cNvSpPr txBox="1"/>
          <p:nvPr/>
        </p:nvSpPr>
        <p:spPr>
          <a:xfrm>
            <a:off x="12671031" y="9094317"/>
            <a:ext cx="1844005" cy="355034"/>
          </a:xfrm>
          <a:prstGeom prst="rect">
            <a:avLst/>
          </a:prstGeom>
          <a:noFill/>
        </p:spPr>
        <p:txBody>
          <a:bodyPr wrap="square" rtlCol="0">
            <a:spAutoFit/>
          </a:bodyPr>
          <a:lstStyle/>
          <a:p>
            <a:pPr algn="r"/>
            <a:r>
              <a:rPr lang="fr-FR" sz="1707" dirty="0">
                <a:solidFill>
                  <a:schemeClr val="tx1">
                    <a:lumMod val="50000"/>
                    <a:lumOff val="50000"/>
                  </a:schemeClr>
                </a:solidFill>
                <a:latin typeface="Calibri" panose="020F0502020204030204" pitchFamily="34" charset="0"/>
                <a:cs typeface="Calibri" panose="020F0502020204030204" pitchFamily="34" charset="0"/>
              </a:rPr>
              <a:t>27/29</a:t>
            </a:r>
            <a:endParaRPr lang="en-US" sz="1707" dirty="0">
              <a:solidFill>
                <a:schemeClr val="tx1">
                  <a:lumMod val="50000"/>
                  <a:lumOff val="50000"/>
                </a:schemeClr>
              </a:solidFill>
              <a:latin typeface="Calibri" panose="020F0502020204030204" pitchFamily="34" charset="0"/>
              <a:cs typeface="Calibri" panose="020F0502020204030204" pitchFamily="34" charset="0"/>
            </a:endParaRPr>
          </a:p>
        </p:txBody>
      </p:sp>
      <p:pic>
        <p:nvPicPr>
          <p:cNvPr id="3" name="Image 2">
            <a:extLst>
              <a:ext uri="{FF2B5EF4-FFF2-40B4-BE49-F238E27FC236}">
                <a16:creationId xmlns:a16="http://schemas.microsoft.com/office/drawing/2014/main" id="{93DA9040-1EAE-65B9-EA7D-C2F7AE2135E5}"/>
              </a:ext>
            </a:extLst>
          </p:cNvPr>
          <p:cNvPicPr>
            <a:picLocks noChangeAspect="1"/>
          </p:cNvPicPr>
          <p:nvPr/>
        </p:nvPicPr>
        <p:blipFill>
          <a:blip r:embed="rId2"/>
          <a:stretch>
            <a:fillRect/>
          </a:stretch>
        </p:blipFill>
        <p:spPr>
          <a:xfrm>
            <a:off x="2938783" y="1907490"/>
            <a:ext cx="11670955" cy="6761351"/>
          </a:xfrm>
          <a:prstGeom prst="rect">
            <a:avLst/>
          </a:prstGeom>
        </p:spPr>
      </p:pic>
      <p:sp>
        <p:nvSpPr>
          <p:cNvPr id="6" name="ZoneTexte 1">
            <a:extLst>
              <a:ext uri="{FF2B5EF4-FFF2-40B4-BE49-F238E27FC236}">
                <a16:creationId xmlns:a16="http://schemas.microsoft.com/office/drawing/2014/main" id="{3057114F-C2A4-5B1B-974F-4FE05EC1BC1D}"/>
              </a:ext>
            </a:extLst>
          </p:cNvPr>
          <p:cNvSpPr txBox="1"/>
          <p:nvPr/>
        </p:nvSpPr>
        <p:spPr>
          <a:xfrm>
            <a:off x="2938784" y="8628406"/>
            <a:ext cx="9285250" cy="40185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565" dirty="0"/>
              <a:t>SOURCE: Tableau de Bord Trimestriel de l’Epargne en Europe de l’Observatoire de l’Epargne en Europe</a:t>
            </a:r>
          </a:p>
        </p:txBody>
      </p:sp>
      <p:sp>
        <p:nvSpPr>
          <p:cNvPr id="7" name="TextBox 2">
            <a:extLst>
              <a:ext uri="{FF2B5EF4-FFF2-40B4-BE49-F238E27FC236}">
                <a16:creationId xmlns:a16="http://schemas.microsoft.com/office/drawing/2014/main" id="{5C108D86-0C77-1684-1171-6446AEE2A82B}"/>
              </a:ext>
            </a:extLst>
          </p:cNvPr>
          <p:cNvSpPr txBox="1"/>
          <p:nvPr/>
        </p:nvSpPr>
        <p:spPr>
          <a:xfrm>
            <a:off x="3041228" y="9094317"/>
            <a:ext cx="8195577" cy="355034"/>
          </a:xfrm>
          <a:prstGeom prst="rect">
            <a:avLst/>
          </a:prstGeom>
          <a:noFill/>
        </p:spPr>
        <p:txBody>
          <a:bodyPr wrap="square" rtlCol="0">
            <a:spAutoFit/>
          </a:bodyPr>
          <a:lstStyle/>
          <a:p>
            <a:r>
              <a:rPr lang="fr-FR" sz="1707" dirty="0">
                <a:solidFill>
                  <a:schemeClr val="tx1">
                    <a:lumMod val="50000"/>
                    <a:lumOff val="50000"/>
                  </a:schemeClr>
                </a:solidFill>
                <a:latin typeface="Calibri" panose="020F0502020204030204" pitchFamily="34" charset="0"/>
                <a:cs typeface="Calibri" panose="020F0502020204030204" pitchFamily="34" charset="0"/>
              </a:rPr>
              <a:t>AFG Club Export  -  Jeudi 30 janvier 2025</a:t>
            </a:r>
          </a:p>
        </p:txBody>
      </p:sp>
    </p:spTree>
    <p:extLst>
      <p:ext uri="{BB962C8B-B14F-4D97-AF65-F5344CB8AC3E}">
        <p14:creationId xmlns:p14="http://schemas.microsoft.com/office/powerpoint/2010/main" val="40644110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006C8-BB4B-10FA-0CD2-ED1BBB74FD4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245F9C9-7191-BA7B-5B99-DA57A5473EEC}"/>
              </a:ext>
            </a:extLst>
          </p:cNvPr>
          <p:cNvSpPr>
            <a:spLocks noGrp="1"/>
          </p:cNvSpPr>
          <p:nvPr>
            <p:ph type="title"/>
          </p:nvPr>
        </p:nvSpPr>
        <p:spPr>
          <a:xfrm>
            <a:off x="2753629" y="473264"/>
            <a:ext cx="11708130" cy="1076005"/>
          </a:xfrm>
        </p:spPr>
        <p:txBody>
          <a:bodyPr vert="horz" anchor="b" anchorCtr="0">
            <a:normAutofit/>
          </a:bodyPr>
          <a:lstStyle/>
          <a:p>
            <a:r>
              <a:rPr lang="fr-FR" sz="2845" b="1" dirty="0">
                <a:solidFill>
                  <a:schemeClr val="tx1">
                    <a:lumMod val="75000"/>
                    <a:lumOff val="25000"/>
                  </a:schemeClr>
                </a:solidFill>
                <a:latin typeface="Verdana" panose="020B0604030504040204" pitchFamily="34" charset="0"/>
                <a:ea typeface="Verdana" panose="020B0604030504040204" pitchFamily="34" charset="0"/>
              </a:rPr>
              <a:t>ENCOURS DE PARTS D’OPC DÉTENUES EN DIRECT </a:t>
            </a:r>
            <a:br>
              <a:rPr lang="fr-FR" sz="2845" b="1" dirty="0">
                <a:solidFill>
                  <a:schemeClr val="tx1">
                    <a:lumMod val="75000"/>
                    <a:lumOff val="25000"/>
                  </a:schemeClr>
                </a:solidFill>
                <a:latin typeface="Verdana" panose="020B0604030504040204" pitchFamily="34" charset="0"/>
                <a:ea typeface="Verdana" panose="020B0604030504040204" pitchFamily="34" charset="0"/>
              </a:rPr>
            </a:br>
            <a:r>
              <a:rPr lang="fr-FR" sz="2845" b="1" dirty="0">
                <a:solidFill>
                  <a:schemeClr val="tx1">
                    <a:lumMod val="75000"/>
                    <a:lumOff val="25000"/>
                  </a:schemeClr>
                </a:solidFill>
                <a:latin typeface="Verdana" panose="020B0604030504040204" pitchFamily="34" charset="0"/>
                <a:ea typeface="Verdana" panose="020B0604030504040204" pitchFamily="34" charset="0"/>
              </a:rPr>
              <a:t>PAR HABITANT</a:t>
            </a:r>
          </a:p>
        </p:txBody>
      </p:sp>
      <p:sp>
        <p:nvSpPr>
          <p:cNvPr id="5" name="TextBox 4">
            <a:extLst>
              <a:ext uri="{FF2B5EF4-FFF2-40B4-BE49-F238E27FC236}">
                <a16:creationId xmlns:a16="http://schemas.microsoft.com/office/drawing/2014/main" id="{E66A441F-6A42-2959-4EB0-C3320ADD6ABC}"/>
              </a:ext>
            </a:extLst>
          </p:cNvPr>
          <p:cNvSpPr txBox="1"/>
          <p:nvPr/>
        </p:nvSpPr>
        <p:spPr>
          <a:xfrm>
            <a:off x="12671031" y="9094317"/>
            <a:ext cx="1844005" cy="355034"/>
          </a:xfrm>
          <a:prstGeom prst="rect">
            <a:avLst/>
          </a:prstGeom>
          <a:noFill/>
        </p:spPr>
        <p:txBody>
          <a:bodyPr wrap="square" rtlCol="0">
            <a:spAutoFit/>
          </a:bodyPr>
          <a:lstStyle/>
          <a:p>
            <a:pPr algn="r"/>
            <a:r>
              <a:rPr lang="fr-FR" sz="1707" dirty="0">
                <a:solidFill>
                  <a:schemeClr val="tx1">
                    <a:lumMod val="50000"/>
                    <a:lumOff val="50000"/>
                  </a:schemeClr>
                </a:solidFill>
                <a:latin typeface="Calibri" panose="020F0502020204030204" pitchFamily="34" charset="0"/>
                <a:cs typeface="Calibri" panose="020F0502020204030204" pitchFamily="34" charset="0"/>
              </a:rPr>
              <a:t>28/29</a:t>
            </a:r>
            <a:endParaRPr lang="en-US" sz="1707" dirty="0">
              <a:solidFill>
                <a:schemeClr val="tx1">
                  <a:lumMod val="50000"/>
                  <a:lumOff val="50000"/>
                </a:schemeClr>
              </a:solidFill>
              <a:latin typeface="Calibri" panose="020F0502020204030204" pitchFamily="34" charset="0"/>
              <a:cs typeface="Calibri" panose="020F0502020204030204" pitchFamily="34" charset="0"/>
            </a:endParaRPr>
          </a:p>
        </p:txBody>
      </p:sp>
      <p:pic>
        <p:nvPicPr>
          <p:cNvPr id="4" name="Image 3">
            <a:extLst>
              <a:ext uri="{FF2B5EF4-FFF2-40B4-BE49-F238E27FC236}">
                <a16:creationId xmlns:a16="http://schemas.microsoft.com/office/drawing/2014/main" id="{B5693191-606C-34FE-3FAA-DEE54353CCFB}"/>
              </a:ext>
            </a:extLst>
          </p:cNvPr>
          <p:cNvPicPr>
            <a:picLocks noChangeAspect="1"/>
          </p:cNvPicPr>
          <p:nvPr/>
        </p:nvPicPr>
        <p:blipFill>
          <a:blip r:embed="rId2"/>
          <a:stretch>
            <a:fillRect/>
          </a:stretch>
        </p:blipFill>
        <p:spPr>
          <a:xfrm>
            <a:off x="2868710" y="1907490"/>
            <a:ext cx="11613954" cy="6454017"/>
          </a:xfrm>
          <a:prstGeom prst="rect">
            <a:avLst/>
          </a:prstGeom>
        </p:spPr>
      </p:pic>
      <p:sp>
        <p:nvSpPr>
          <p:cNvPr id="6" name="ZoneTexte 1">
            <a:extLst>
              <a:ext uri="{FF2B5EF4-FFF2-40B4-BE49-F238E27FC236}">
                <a16:creationId xmlns:a16="http://schemas.microsoft.com/office/drawing/2014/main" id="{0F54390A-5BCC-8DCD-B40C-D5BBEA0FEEF0}"/>
              </a:ext>
            </a:extLst>
          </p:cNvPr>
          <p:cNvSpPr txBox="1"/>
          <p:nvPr/>
        </p:nvSpPr>
        <p:spPr>
          <a:xfrm>
            <a:off x="2938784" y="8416356"/>
            <a:ext cx="9285250" cy="40185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565" dirty="0"/>
              <a:t>SOURCE: Tableau de Bord Trimestriel de l’Epargne en Europe de l’Observatoire de l’Epargne en Europe</a:t>
            </a:r>
          </a:p>
        </p:txBody>
      </p:sp>
      <p:sp>
        <p:nvSpPr>
          <p:cNvPr id="7" name="TextBox 2">
            <a:extLst>
              <a:ext uri="{FF2B5EF4-FFF2-40B4-BE49-F238E27FC236}">
                <a16:creationId xmlns:a16="http://schemas.microsoft.com/office/drawing/2014/main" id="{00613DD2-4734-3192-D0AD-05A36664A356}"/>
              </a:ext>
            </a:extLst>
          </p:cNvPr>
          <p:cNvSpPr txBox="1"/>
          <p:nvPr/>
        </p:nvSpPr>
        <p:spPr>
          <a:xfrm>
            <a:off x="3041228" y="9094317"/>
            <a:ext cx="8195577" cy="355034"/>
          </a:xfrm>
          <a:prstGeom prst="rect">
            <a:avLst/>
          </a:prstGeom>
          <a:noFill/>
        </p:spPr>
        <p:txBody>
          <a:bodyPr wrap="square" rtlCol="0">
            <a:spAutoFit/>
          </a:bodyPr>
          <a:lstStyle/>
          <a:p>
            <a:r>
              <a:rPr lang="fr-FR" sz="1707" dirty="0">
                <a:solidFill>
                  <a:schemeClr val="tx1">
                    <a:lumMod val="50000"/>
                    <a:lumOff val="50000"/>
                  </a:schemeClr>
                </a:solidFill>
                <a:latin typeface="Calibri" panose="020F0502020204030204" pitchFamily="34" charset="0"/>
                <a:cs typeface="Calibri" panose="020F0502020204030204" pitchFamily="34" charset="0"/>
              </a:rPr>
              <a:t>AFG Club Export  -  Jeudi 30 janvier 2025</a:t>
            </a:r>
          </a:p>
        </p:txBody>
      </p:sp>
    </p:spTree>
    <p:extLst>
      <p:ext uri="{BB962C8B-B14F-4D97-AF65-F5344CB8AC3E}">
        <p14:creationId xmlns:p14="http://schemas.microsoft.com/office/powerpoint/2010/main" val="20926331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AD832-2CA5-134A-078A-B579672E950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99442AB-2697-7D4D-30AB-5E666CB9A97E}"/>
              </a:ext>
            </a:extLst>
          </p:cNvPr>
          <p:cNvSpPr>
            <a:spLocks noGrp="1"/>
          </p:cNvSpPr>
          <p:nvPr>
            <p:ph type="title"/>
          </p:nvPr>
        </p:nvSpPr>
        <p:spPr>
          <a:xfrm>
            <a:off x="2753629" y="473264"/>
            <a:ext cx="11708130" cy="1076005"/>
          </a:xfrm>
        </p:spPr>
        <p:txBody>
          <a:bodyPr vert="horz" anchor="b" anchorCtr="0">
            <a:normAutofit/>
          </a:bodyPr>
          <a:lstStyle/>
          <a:p>
            <a:r>
              <a:rPr lang="fr-FR" sz="2845" b="1" dirty="0">
                <a:solidFill>
                  <a:schemeClr val="tx1">
                    <a:lumMod val="75000"/>
                    <a:lumOff val="25000"/>
                  </a:schemeClr>
                </a:solidFill>
                <a:latin typeface="Verdana" panose="020B0604030504040204" pitchFamily="34" charset="0"/>
                <a:ea typeface="Verdana" panose="020B0604030504040204" pitchFamily="34" charset="0"/>
              </a:rPr>
              <a:t>ENCOURS DE CONTRATS D’ASSURANCE-VIE ET FONDS DE PENSION PAR HABITANT</a:t>
            </a:r>
          </a:p>
        </p:txBody>
      </p:sp>
      <p:sp>
        <p:nvSpPr>
          <p:cNvPr id="5" name="TextBox 4">
            <a:extLst>
              <a:ext uri="{FF2B5EF4-FFF2-40B4-BE49-F238E27FC236}">
                <a16:creationId xmlns:a16="http://schemas.microsoft.com/office/drawing/2014/main" id="{C151F495-FC7C-9A07-A78B-A7FAF67C01B4}"/>
              </a:ext>
            </a:extLst>
          </p:cNvPr>
          <p:cNvSpPr txBox="1"/>
          <p:nvPr/>
        </p:nvSpPr>
        <p:spPr>
          <a:xfrm>
            <a:off x="12671031" y="9094317"/>
            <a:ext cx="1844005" cy="355034"/>
          </a:xfrm>
          <a:prstGeom prst="rect">
            <a:avLst/>
          </a:prstGeom>
          <a:noFill/>
        </p:spPr>
        <p:txBody>
          <a:bodyPr wrap="square" rtlCol="0">
            <a:spAutoFit/>
          </a:bodyPr>
          <a:lstStyle/>
          <a:p>
            <a:pPr algn="r"/>
            <a:r>
              <a:rPr lang="fr-FR" sz="1707" dirty="0">
                <a:solidFill>
                  <a:schemeClr val="tx1">
                    <a:lumMod val="50000"/>
                    <a:lumOff val="50000"/>
                  </a:schemeClr>
                </a:solidFill>
                <a:latin typeface="Calibri" panose="020F0502020204030204" pitchFamily="34" charset="0"/>
                <a:cs typeface="Calibri" panose="020F0502020204030204" pitchFamily="34" charset="0"/>
              </a:rPr>
              <a:t>29/29</a:t>
            </a:r>
            <a:endParaRPr lang="en-US" sz="1707" dirty="0">
              <a:solidFill>
                <a:schemeClr val="tx1">
                  <a:lumMod val="50000"/>
                  <a:lumOff val="50000"/>
                </a:schemeClr>
              </a:solidFill>
              <a:latin typeface="Calibri" panose="020F0502020204030204" pitchFamily="34" charset="0"/>
              <a:cs typeface="Calibri" panose="020F0502020204030204" pitchFamily="34" charset="0"/>
            </a:endParaRPr>
          </a:p>
        </p:txBody>
      </p:sp>
      <p:graphicFrame>
        <p:nvGraphicFramePr>
          <p:cNvPr id="6" name="Graphique 5">
            <a:extLst>
              <a:ext uri="{FF2B5EF4-FFF2-40B4-BE49-F238E27FC236}">
                <a16:creationId xmlns:a16="http://schemas.microsoft.com/office/drawing/2014/main" id="{949C0B24-4ADB-43E4-8BAF-54ECA3B6A6B7}"/>
              </a:ext>
            </a:extLst>
          </p:cNvPr>
          <p:cNvGraphicFramePr>
            <a:graphicFrameLocks/>
          </p:cNvGraphicFramePr>
          <p:nvPr/>
        </p:nvGraphicFramePr>
        <p:xfrm>
          <a:off x="3041228" y="1907490"/>
          <a:ext cx="11420531" cy="6761351"/>
        </p:xfrm>
        <a:graphic>
          <a:graphicData uri="http://schemas.openxmlformats.org/drawingml/2006/chart">
            <c:chart xmlns:c="http://schemas.openxmlformats.org/drawingml/2006/chart" xmlns:r="http://schemas.openxmlformats.org/officeDocument/2006/relationships" r:id="rId2"/>
          </a:graphicData>
        </a:graphic>
      </p:graphicFrame>
      <p:sp>
        <p:nvSpPr>
          <p:cNvPr id="7" name="ZoneTexte 1">
            <a:extLst>
              <a:ext uri="{FF2B5EF4-FFF2-40B4-BE49-F238E27FC236}">
                <a16:creationId xmlns:a16="http://schemas.microsoft.com/office/drawing/2014/main" id="{B23ED6EB-E7E8-40A3-8530-EE0E995EC9A3}"/>
              </a:ext>
            </a:extLst>
          </p:cNvPr>
          <p:cNvSpPr txBox="1"/>
          <p:nvPr/>
        </p:nvSpPr>
        <p:spPr>
          <a:xfrm>
            <a:off x="2938784" y="8416356"/>
            <a:ext cx="9285250" cy="40185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565" dirty="0"/>
              <a:t>SOURCE: Tableau de Bord Trimestriel de l’Epargne en Europe de l’Observatoire de l’Epargne en Europe</a:t>
            </a:r>
          </a:p>
        </p:txBody>
      </p:sp>
      <p:sp>
        <p:nvSpPr>
          <p:cNvPr id="8" name="TextBox 2">
            <a:extLst>
              <a:ext uri="{FF2B5EF4-FFF2-40B4-BE49-F238E27FC236}">
                <a16:creationId xmlns:a16="http://schemas.microsoft.com/office/drawing/2014/main" id="{B3D7B004-E33C-E532-BDAF-FE938F54FADD}"/>
              </a:ext>
            </a:extLst>
          </p:cNvPr>
          <p:cNvSpPr txBox="1"/>
          <p:nvPr/>
        </p:nvSpPr>
        <p:spPr>
          <a:xfrm>
            <a:off x="3041228" y="9094317"/>
            <a:ext cx="8195577" cy="355034"/>
          </a:xfrm>
          <a:prstGeom prst="rect">
            <a:avLst/>
          </a:prstGeom>
          <a:noFill/>
        </p:spPr>
        <p:txBody>
          <a:bodyPr wrap="square" rtlCol="0">
            <a:spAutoFit/>
          </a:bodyPr>
          <a:lstStyle/>
          <a:p>
            <a:r>
              <a:rPr lang="fr-FR" sz="1707" dirty="0">
                <a:solidFill>
                  <a:schemeClr val="tx1">
                    <a:lumMod val="50000"/>
                    <a:lumOff val="50000"/>
                  </a:schemeClr>
                </a:solidFill>
                <a:latin typeface="Calibri" panose="020F0502020204030204" pitchFamily="34" charset="0"/>
                <a:cs typeface="Calibri" panose="020F0502020204030204" pitchFamily="34" charset="0"/>
              </a:rPr>
              <a:t>AFG Club Export  -  Jeudi 30 janvier 2025</a:t>
            </a:r>
          </a:p>
        </p:txBody>
      </p:sp>
    </p:spTree>
    <p:extLst>
      <p:ext uri="{BB962C8B-B14F-4D97-AF65-F5344CB8AC3E}">
        <p14:creationId xmlns:p14="http://schemas.microsoft.com/office/powerpoint/2010/main" val="6942908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B438CB-20EE-4949-A523-E011BF254FB0}"/>
              </a:ext>
            </a:extLst>
          </p:cNvPr>
          <p:cNvSpPr>
            <a:spLocks noGrp="1"/>
          </p:cNvSpPr>
          <p:nvPr>
            <p:ph type="title"/>
          </p:nvPr>
        </p:nvSpPr>
        <p:spPr/>
        <p:txBody>
          <a:bodyPr/>
          <a:lstStyle/>
          <a:p>
            <a:r>
              <a:rPr lang="fr-FR" dirty="0"/>
              <a:t>Synthèse 2024 et Perspectives 2025 </a:t>
            </a:r>
          </a:p>
        </p:txBody>
      </p:sp>
      <p:sp>
        <p:nvSpPr>
          <p:cNvPr id="5" name="Espace réservé du texte 4">
            <a:extLst>
              <a:ext uri="{FF2B5EF4-FFF2-40B4-BE49-F238E27FC236}">
                <a16:creationId xmlns:a16="http://schemas.microsoft.com/office/drawing/2014/main" id="{6B43C524-9B4D-D740-8123-21B51727D066}"/>
              </a:ext>
            </a:extLst>
          </p:cNvPr>
          <p:cNvSpPr>
            <a:spLocks noGrp="1"/>
          </p:cNvSpPr>
          <p:nvPr>
            <p:ph type="body" sz="quarter" idx="13"/>
          </p:nvPr>
        </p:nvSpPr>
        <p:spPr>
          <a:xfrm>
            <a:off x="1483098" y="1356506"/>
            <a:ext cx="14385175" cy="3172150"/>
          </a:xfrm>
        </p:spPr>
        <p:txBody>
          <a:bodyPr/>
          <a:lstStyle/>
          <a:p>
            <a:pPr algn="ctr"/>
            <a:endParaRPr lang="fr-FR" sz="2000" dirty="0">
              <a:effectLst/>
              <a:latin typeface="Montserrat" panose="00000500000000000000" pitchFamily="2" charset="0"/>
              <a:ea typeface="Calibri" panose="020F0502020204030204" pitchFamily="34" charset="0"/>
            </a:endParaRPr>
          </a:p>
          <a:p>
            <a:pPr algn="ctr"/>
            <a:r>
              <a:rPr lang="fr-FR" sz="2800" dirty="0">
                <a:solidFill>
                  <a:schemeClr val="bg1"/>
                </a:solidFill>
                <a:effectLst/>
                <a:latin typeface="Montserrat" panose="00000500000000000000" pitchFamily="2" charset="0"/>
                <a:ea typeface="Calibri" panose="020F0502020204030204" pitchFamily="34" charset="0"/>
              </a:rPr>
              <a:t> </a:t>
            </a:r>
          </a:p>
          <a:p>
            <a:pPr algn="ctr"/>
            <a:endParaRPr lang="pt-BR" sz="4800" dirty="0">
              <a:solidFill>
                <a:schemeClr val="bg1"/>
              </a:solidFill>
              <a:latin typeface="Montserrat" panose="00000500000000000000" pitchFamily="2" charset="0"/>
              <a:ea typeface="Calibri" panose="020F0502020204030204" pitchFamily="34" charset="0"/>
            </a:endParaRPr>
          </a:p>
          <a:p>
            <a:pPr algn="ctr"/>
            <a:endParaRPr lang="pt-BR" sz="4800" dirty="0">
              <a:solidFill>
                <a:schemeClr val="bg1"/>
              </a:solidFill>
              <a:latin typeface="Montserrat" panose="00000500000000000000" pitchFamily="2" charset="0"/>
              <a:ea typeface="Calibri" panose="020F0502020204030204" pitchFamily="34" charset="0"/>
            </a:endParaRPr>
          </a:p>
          <a:p>
            <a:pPr algn="ctr"/>
            <a:r>
              <a:rPr lang="pt-BR" sz="4800" dirty="0">
                <a:solidFill>
                  <a:schemeClr val="bg1"/>
                </a:solidFill>
                <a:latin typeface="Montserrat" panose="00000500000000000000" pitchFamily="2" charset="0"/>
                <a:ea typeface="Calibri" panose="020F0502020204030204" pitchFamily="34" charset="0"/>
              </a:rPr>
              <a:t>Q&amp;A avec Grégoire NAACKE</a:t>
            </a:r>
            <a:endParaRPr lang="fr-FR" sz="4800" dirty="0">
              <a:solidFill>
                <a:schemeClr val="bg1"/>
              </a:solidFill>
              <a:effectLst/>
              <a:latin typeface="Montserrat" panose="00000500000000000000" pitchFamily="2" charset="0"/>
              <a:ea typeface="Calibri" panose="020F0502020204030204" pitchFamily="34" charset="0"/>
            </a:endParaRPr>
          </a:p>
        </p:txBody>
      </p:sp>
      <p:sp>
        <p:nvSpPr>
          <p:cNvPr id="3" name="Espace réservé du pied de page 5">
            <a:extLst>
              <a:ext uri="{FF2B5EF4-FFF2-40B4-BE49-F238E27FC236}">
                <a16:creationId xmlns:a16="http://schemas.microsoft.com/office/drawing/2014/main" id="{6C3EB619-7FF1-9AB7-F034-902F6F10FD17}"/>
              </a:ext>
            </a:extLst>
          </p:cNvPr>
          <p:cNvSpPr>
            <a:spLocks noGrp="1"/>
          </p:cNvSpPr>
          <p:nvPr>
            <p:ph type="ftr" sz="quarter" idx="11"/>
          </p:nvPr>
        </p:nvSpPr>
        <p:spPr>
          <a:xfrm>
            <a:off x="9163536" y="8810551"/>
            <a:ext cx="7388674" cy="430887"/>
          </a:xfrm>
        </p:spPr>
        <p:txBody>
          <a:bodyPr/>
          <a:lstStyle/>
          <a:p>
            <a:r>
              <a:rPr lang="fr-FR" dirty="0"/>
              <a:t>Club Export – Réunion pays Synthèse 2024  et Perspectives  2025</a:t>
            </a:r>
          </a:p>
          <a:p>
            <a:r>
              <a:rPr lang="fr-FR" dirty="0"/>
              <a:t>30 janvier 2025</a:t>
            </a:r>
          </a:p>
        </p:txBody>
      </p:sp>
    </p:spTree>
    <p:extLst>
      <p:ext uri="{BB962C8B-B14F-4D97-AF65-F5344CB8AC3E}">
        <p14:creationId xmlns:p14="http://schemas.microsoft.com/office/powerpoint/2010/main" val="332785001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B438CB-20EE-4949-A523-E011BF254FB0}"/>
              </a:ext>
            </a:extLst>
          </p:cNvPr>
          <p:cNvSpPr>
            <a:spLocks noGrp="1"/>
          </p:cNvSpPr>
          <p:nvPr>
            <p:ph type="title"/>
          </p:nvPr>
        </p:nvSpPr>
        <p:spPr/>
        <p:txBody>
          <a:bodyPr/>
          <a:lstStyle/>
          <a:p>
            <a:r>
              <a:rPr lang="fr-FR" dirty="0"/>
              <a:t>Synthèse 2024 et Perspectives 2025 </a:t>
            </a:r>
          </a:p>
        </p:txBody>
      </p:sp>
      <p:sp>
        <p:nvSpPr>
          <p:cNvPr id="5" name="Espace réservé du texte 4">
            <a:extLst>
              <a:ext uri="{FF2B5EF4-FFF2-40B4-BE49-F238E27FC236}">
                <a16:creationId xmlns:a16="http://schemas.microsoft.com/office/drawing/2014/main" id="{6B43C524-9B4D-D740-8123-21B51727D066}"/>
              </a:ext>
            </a:extLst>
          </p:cNvPr>
          <p:cNvSpPr>
            <a:spLocks noGrp="1"/>
          </p:cNvSpPr>
          <p:nvPr>
            <p:ph type="body" sz="quarter" idx="13"/>
          </p:nvPr>
        </p:nvSpPr>
        <p:spPr>
          <a:xfrm>
            <a:off x="1113906" y="1356506"/>
            <a:ext cx="15295418" cy="4629985"/>
          </a:xfrm>
        </p:spPr>
        <p:txBody>
          <a:bodyPr/>
          <a:lstStyle/>
          <a:p>
            <a:pPr algn="ctr"/>
            <a:endParaRPr lang="fr-FR" sz="4800" dirty="0">
              <a:effectLst/>
              <a:latin typeface="+mn-lt"/>
              <a:ea typeface="Calibri" panose="020F0502020204030204" pitchFamily="34" charset="0"/>
            </a:endParaRPr>
          </a:p>
          <a:p>
            <a:pPr algn="ctr"/>
            <a:r>
              <a:rPr lang="fr-FR" sz="4800" dirty="0">
                <a:solidFill>
                  <a:schemeClr val="bg1"/>
                </a:solidFill>
                <a:effectLst/>
                <a:latin typeface="+mn-lt"/>
                <a:ea typeface="Calibri" panose="020F0502020204030204" pitchFamily="34" charset="0"/>
              </a:rPr>
              <a:t> </a:t>
            </a:r>
          </a:p>
          <a:p>
            <a:pPr algn="ctr"/>
            <a:endParaRPr lang="pt-BR" sz="4800" dirty="0">
              <a:solidFill>
                <a:schemeClr val="bg1"/>
              </a:solidFill>
              <a:latin typeface="+mn-lt"/>
              <a:ea typeface="Calibri" panose="020F0502020204030204" pitchFamily="34" charset="0"/>
            </a:endParaRPr>
          </a:p>
          <a:p>
            <a:pPr algn="ctr"/>
            <a:r>
              <a:rPr lang="pt-BR" sz="4800" dirty="0">
                <a:solidFill>
                  <a:schemeClr val="bg1"/>
                </a:solidFill>
                <a:latin typeface="+mn-lt"/>
                <a:ea typeface="Calibri" panose="020F0502020204030204" pitchFamily="34" charset="0"/>
              </a:rPr>
              <a:t>Yves Tambour, </a:t>
            </a:r>
          </a:p>
          <a:p>
            <a:pPr algn="ctr"/>
            <a:r>
              <a:rPr lang="pt-BR" sz="4800" dirty="0">
                <a:solidFill>
                  <a:schemeClr val="bg1"/>
                </a:solidFill>
                <a:latin typeface="+mn-lt"/>
                <a:ea typeface="Calibri" panose="020F0502020204030204" pitchFamily="34" charset="0"/>
              </a:rPr>
              <a:t>GROUP CEO &amp; Partner FUNDGLOBAM</a:t>
            </a:r>
          </a:p>
          <a:p>
            <a:pPr algn="ctr"/>
            <a:endParaRPr lang="fr-FR" sz="4800" dirty="0">
              <a:solidFill>
                <a:schemeClr val="bg1"/>
              </a:solidFill>
              <a:effectLst/>
              <a:latin typeface="+mn-lt"/>
              <a:ea typeface="Calibri" panose="020F0502020204030204" pitchFamily="34" charset="0"/>
            </a:endParaRPr>
          </a:p>
        </p:txBody>
      </p:sp>
      <p:sp>
        <p:nvSpPr>
          <p:cNvPr id="3" name="Espace réservé du pied de page 5">
            <a:extLst>
              <a:ext uri="{FF2B5EF4-FFF2-40B4-BE49-F238E27FC236}">
                <a16:creationId xmlns:a16="http://schemas.microsoft.com/office/drawing/2014/main" id="{9BC26374-4CD2-604D-3286-4CBF1FF4D626}"/>
              </a:ext>
            </a:extLst>
          </p:cNvPr>
          <p:cNvSpPr>
            <a:spLocks noGrp="1"/>
          </p:cNvSpPr>
          <p:nvPr>
            <p:ph type="ftr" sz="quarter" idx="11"/>
          </p:nvPr>
        </p:nvSpPr>
        <p:spPr>
          <a:xfrm>
            <a:off x="9163536" y="8810551"/>
            <a:ext cx="7388674" cy="430887"/>
          </a:xfrm>
        </p:spPr>
        <p:txBody>
          <a:bodyPr/>
          <a:lstStyle/>
          <a:p>
            <a:r>
              <a:rPr lang="fr-FR" dirty="0"/>
              <a:t>Club Export – Réunion pays Synthèse 2024  et Perspectives  2025</a:t>
            </a:r>
          </a:p>
          <a:p>
            <a:r>
              <a:rPr lang="fr-FR" dirty="0"/>
              <a:t>30 janvier 2025</a:t>
            </a:r>
          </a:p>
        </p:txBody>
      </p:sp>
    </p:spTree>
    <p:extLst>
      <p:ext uri="{BB962C8B-B14F-4D97-AF65-F5344CB8AC3E}">
        <p14:creationId xmlns:p14="http://schemas.microsoft.com/office/powerpoint/2010/main" val="1908943355"/>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B438CB-20EE-4949-A523-E011BF254FB0}"/>
              </a:ext>
            </a:extLst>
          </p:cNvPr>
          <p:cNvSpPr>
            <a:spLocks noGrp="1"/>
          </p:cNvSpPr>
          <p:nvPr>
            <p:ph type="title"/>
          </p:nvPr>
        </p:nvSpPr>
        <p:spPr>
          <a:xfrm>
            <a:off x="529063" y="435812"/>
            <a:ext cx="16293247" cy="461665"/>
          </a:xfrm>
        </p:spPr>
        <p:txBody>
          <a:bodyPr/>
          <a:lstStyle/>
          <a:p>
            <a:r>
              <a:rPr lang="fr-FR"/>
              <a:t>Synthèse 2024 et Perspectives 2025 </a:t>
            </a:r>
            <a:endParaRPr lang="fr-FR" dirty="0"/>
          </a:p>
        </p:txBody>
      </p:sp>
      <p:sp>
        <p:nvSpPr>
          <p:cNvPr id="5" name="Espace réservé du texte 4">
            <a:extLst>
              <a:ext uri="{FF2B5EF4-FFF2-40B4-BE49-F238E27FC236}">
                <a16:creationId xmlns:a16="http://schemas.microsoft.com/office/drawing/2014/main" id="{6B43C524-9B4D-D740-8123-21B51727D066}"/>
              </a:ext>
            </a:extLst>
          </p:cNvPr>
          <p:cNvSpPr>
            <a:spLocks noGrp="1"/>
          </p:cNvSpPr>
          <p:nvPr>
            <p:ph type="body" sz="quarter" idx="13"/>
          </p:nvPr>
        </p:nvSpPr>
        <p:spPr>
          <a:xfrm>
            <a:off x="1483098" y="1648521"/>
            <a:ext cx="14385175" cy="6752618"/>
          </a:xfrm>
        </p:spPr>
        <p:txBody>
          <a:bodyPr/>
          <a:lstStyle/>
          <a:p>
            <a:pPr algn="ctr"/>
            <a:r>
              <a:rPr lang="fr-FR" sz="4800" dirty="0">
                <a:solidFill>
                  <a:schemeClr val="bg1"/>
                </a:solidFill>
                <a:latin typeface="Montserrat" panose="00000500000000000000" pitchFamily="2" charset="0"/>
                <a:ea typeface="Calibri" panose="020F0502020204030204" pitchFamily="34" charset="0"/>
              </a:rPr>
              <a:t>Principales caractéristiques fiscales </a:t>
            </a:r>
          </a:p>
          <a:p>
            <a:pPr algn="ctr"/>
            <a:r>
              <a:rPr lang="fr-FR" sz="4800" dirty="0">
                <a:solidFill>
                  <a:schemeClr val="bg1"/>
                </a:solidFill>
                <a:latin typeface="Montserrat" panose="00000500000000000000" pitchFamily="2" charset="0"/>
                <a:ea typeface="Calibri" panose="020F0502020204030204" pitchFamily="34" charset="0"/>
              </a:rPr>
              <a:t>des pays de l’EEE </a:t>
            </a:r>
          </a:p>
          <a:p>
            <a:pPr algn="ctr"/>
            <a:endParaRPr lang="fr-FR" sz="4800" dirty="0">
              <a:solidFill>
                <a:schemeClr val="bg1"/>
              </a:solidFill>
              <a:latin typeface="Montserrat" panose="00000500000000000000" pitchFamily="2" charset="0"/>
              <a:ea typeface="Calibri" panose="020F0502020204030204" pitchFamily="34" charset="0"/>
            </a:endParaRPr>
          </a:p>
          <a:p>
            <a:pPr algn="ctr"/>
            <a:r>
              <a:rPr lang="fr-FR" sz="4800" dirty="0">
                <a:solidFill>
                  <a:schemeClr val="bg1"/>
                </a:solidFill>
                <a:latin typeface="Montserrat" panose="00000500000000000000" pitchFamily="2" charset="0"/>
                <a:ea typeface="Calibri" panose="020F0502020204030204" pitchFamily="34" charset="0"/>
              </a:rPr>
              <a:t>Charlotte </a:t>
            </a:r>
            <a:r>
              <a:rPr lang="fr-FR" sz="4800" dirty="0" err="1">
                <a:solidFill>
                  <a:schemeClr val="bg1"/>
                </a:solidFill>
                <a:latin typeface="Montserrat" panose="00000500000000000000" pitchFamily="2" charset="0"/>
                <a:ea typeface="Calibri" panose="020F0502020204030204" pitchFamily="34" charset="0"/>
              </a:rPr>
              <a:t>Helluy</a:t>
            </a:r>
            <a:r>
              <a:rPr lang="fr-FR" sz="4800" dirty="0">
                <a:solidFill>
                  <a:schemeClr val="bg1"/>
                </a:solidFill>
                <a:latin typeface="Montserrat" panose="00000500000000000000" pitchFamily="2" charset="0"/>
                <a:ea typeface="Calibri" panose="020F0502020204030204" pitchFamily="34" charset="0"/>
              </a:rPr>
              <a:t>-Lafont, Directrice Fiscalité et Comptabilité - AFG </a:t>
            </a:r>
          </a:p>
          <a:p>
            <a:pPr algn="ctr"/>
            <a:endParaRPr lang="fr-FR" sz="4800" dirty="0">
              <a:solidFill>
                <a:schemeClr val="bg1"/>
              </a:solidFill>
              <a:latin typeface="Montserrat" panose="00000500000000000000" pitchFamily="2" charset="0"/>
              <a:ea typeface="Calibri" panose="020F0502020204030204" pitchFamily="34" charset="0"/>
            </a:endParaRPr>
          </a:p>
          <a:p>
            <a:pPr algn="ctr"/>
            <a:r>
              <a:rPr lang="fr-FR" sz="4800" dirty="0">
                <a:solidFill>
                  <a:schemeClr val="bg1"/>
                </a:solidFill>
                <a:latin typeface="Montserrat" panose="00000500000000000000" pitchFamily="2" charset="0"/>
                <a:ea typeface="Calibri" panose="020F0502020204030204" pitchFamily="34" charset="0"/>
              </a:rPr>
              <a:t>Yves Tambour, CEO Group &amp; Partner - </a:t>
            </a:r>
            <a:r>
              <a:rPr lang="fr-FR" sz="4800" dirty="0" err="1">
                <a:solidFill>
                  <a:schemeClr val="bg1"/>
                </a:solidFill>
                <a:latin typeface="Montserrat" panose="00000500000000000000" pitchFamily="2" charset="0"/>
                <a:ea typeface="Calibri" panose="020F0502020204030204" pitchFamily="34" charset="0"/>
              </a:rPr>
              <a:t>FundGlobam</a:t>
            </a:r>
            <a:endParaRPr lang="fr-FR" sz="4800" dirty="0">
              <a:solidFill>
                <a:schemeClr val="bg1"/>
              </a:solidFill>
              <a:latin typeface="Montserrat" panose="00000500000000000000" pitchFamily="2" charset="0"/>
              <a:ea typeface="Calibri" panose="020F0502020204030204" pitchFamily="34" charset="0"/>
            </a:endParaRPr>
          </a:p>
          <a:p>
            <a:pPr algn="ctr"/>
            <a:endParaRPr lang="pt-BR" sz="4800" dirty="0">
              <a:solidFill>
                <a:schemeClr val="bg1"/>
              </a:solidFill>
              <a:latin typeface="Montserrat" panose="00000500000000000000" pitchFamily="2" charset="0"/>
              <a:ea typeface="Calibri" panose="020F0502020204030204" pitchFamily="34" charset="0"/>
            </a:endParaRPr>
          </a:p>
        </p:txBody>
      </p:sp>
      <p:sp>
        <p:nvSpPr>
          <p:cNvPr id="3" name="Espace réservé du pied de page 5">
            <a:extLst>
              <a:ext uri="{FF2B5EF4-FFF2-40B4-BE49-F238E27FC236}">
                <a16:creationId xmlns:a16="http://schemas.microsoft.com/office/drawing/2014/main" id="{45A21F85-D3E9-1D53-D481-4A17CCD8F101}"/>
              </a:ext>
            </a:extLst>
          </p:cNvPr>
          <p:cNvSpPr>
            <a:spLocks noGrp="1"/>
          </p:cNvSpPr>
          <p:nvPr>
            <p:ph type="ftr" sz="quarter" idx="11"/>
          </p:nvPr>
        </p:nvSpPr>
        <p:spPr>
          <a:xfrm>
            <a:off x="9163536" y="8810551"/>
            <a:ext cx="7388674" cy="430887"/>
          </a:xfrm>
        </p:spPr>
        <p:txBody>
          <a:bodyPr/>
          <a:lstStyle/>
          <a:p>
            <a:r>
              <a:rPr lang="fr-FR" dirty="0"/>
              <a:t>Club Export – Réunion pays Synthèse 2024  et Perspectives  2025</a:t>
            </a:r>
          </a:p>
          <a:p>
            <a:r>
              <a:rPr lang="fr-FR" dirty="0"/>
              <a:t>30 janvier 2025</a:t>
            </a:r>
          </a:p>
        </p:txBody>
      </p:sp>
    </p:spTree>
    <p:extLst>
      <p:ext uri="{BB962C8B-B14F-4D97-AF65-F5344CB8AC3E}">
        <p14:creationId xmlns:p14="http://schemas.microsoft.com/office/powerpoint/2010/main" val="4195790791"/>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AD4FB9-4498-7140-8761-ABC5211499AA}"/>
              </a:ext>
            </a:extLst>
          </p:cNvPr>
          <p:cNvSpPr>
            <a:spLocks noGrp="1"/>
          </p:cNvSpPr>
          <p:nvPr>
            <p:ph type="ctrTitle"/>
          </p:nvPr>
        </p:nvSpPr>
        <p:spPr>
          <a:xfrm>
            <a:off x="5186149" y="2928549"/>
            <a:ext cx="11319546" cy="1538883"/>
          </a:xfrm>
        </p:spPr>
        <p:txBody>
          <a:bodyPr anchor="t"/>
          <a:lstStyle/>
          <a:p>
            <a:r>
              <a:rPr lang="fr-FR" cap="all" dirty="0"/>
              <a:t>Panorama fiscal</a:t>
            </a:r>
            <a:br>
              <a:rPr lang="fr-FR" cap="all" dirty="0"/>
            </a:br>
            <a:r>
              <a:rPr lang="fr-FR" sz="4000" cap="all" dirty="0"/>
              <a:t>Distribution de fonds</a:t>
            </a:r>
            <a:endParaRPr lang="en-GB" sz="4000" cap="all" dirty="0"/>
          </a:p>
        </p:txBody>
      </p:sp>
      <p:sp>
        <p:nvSpPr>
          <p:cNvPr id="3" name="Sous-titre 2">
            <a:extLst>
              <a:ext uri="{FF2B5EF4-FFF2-40B4-BE49-F238E27FC236}">
                <a16:creationId xmlns:a16="http://schemas.microsoft.com/office/drawing/2014/main" id="{084C8C16-D032-8C44-BFB2-C20BF75CF9BE}"/>
              </a:ext>
            </a:extLst>
          </p:cNvPr>
          <p:cNvSpPr>
            <a:spLocks noGrp="1"/>
          </p:cNvSpPr>
          <p:nvPr>
            <p:ph type="subTitle" idx="1"/>
          </p:nvPr>
        </p:nvSpPr>
        <p:spPr/>
        <p:txBody>
          <a:bodyPr/>
          <a:lstStyle/>
          <a:p>
            <a:r>
              <a:rPr lang="fr-FR" dirty="0"/>
              <a:t>30 janvier 2025</a:t>
            </a:r>
          </a:p>
        </p:txBody>
      </p:sp>
      <p:sp>
        <p:nvSpPr>
          <p:cNvPr id="4" name="Espace réservé du texte 3">
            <a:extLst>
              <a:ext uri="{FF2B5EF4-FFF2-40B4-BE49-F238E27FC236}">
                <a16:creationId xmlns:a16="http://schemas.microsoft.com/office/drawing/2014/main" id="{24E6231A-E539-984B-AAFA-3B652B8E378A}"/>
              </a:ext>
            </a:extLst>
          </p:cNvPr>
          <p:cNvSpPr>
            <a:spLocks noGrp="1"/>
          </p:cNvSpPr>
          <p:nvPr>
            <p:ph type="body" sz="quarter" idx="10"/>
          </p:nvPr>
        </p:nvSpPr>
        <p:spPr>
          <a:xfrm>
            <a:off x="5186149" y="7133151"/>
            <a:ext cx="9996304" cy="1107996"/>
          </a:xfrm>
        </p:spPr>
        <p:txBody>
          <a:bodyPr/>
          <a:lstStyle/>
          <a:p>
            <a:r>
              <a:rPr lang="fr-FR" dirty="0"/>
              <a:t>Yves TAMBOUR</a:t>
            </a:r>
            <a:br>
              <a:rPr lang="fr-FR" dirty="0"/>
            </a:br>
            <a:r>
              <a:rPr lang="fr-FR" dirty="0"/>
              <a:t>CEO, Partner, FundGlobam</a:t>
            </a:r>
          </a:p>
        </p:txBody>
      </p:sp>
    </p:spTree>
    <p:extLst>
      <p:ext uri="{BB962C8B-B14F-4D97-AF65-F5344CB8AC3E}">
        <p14:creationId xmlns:p14="http://schemas.microsoft.com/office/powerpoint/2010/main" val="3185917182"/>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F3F2F9B-F392-DD42-B695-5B2D17AB4DE7}"/>
              </a:ext>
            </a:extLst>
          </p:cNvPr>
          <p:cNvSpPr>
            <a:spLocks noGrp="1"/>
          </p:cNvSpPr>
          <p:nvPr>
            <p:ph type="body" sz="quarter" idx="13"/>
          </p:nvPr>
        </p:nvSpPr>
        <p:spPr>
          <a:xfrm>
            <a:off x="9205784" y="1476499"/>
            <a:ext cx="7616526" cy="2523768"/>
          </a:xfrm>
        </p:spPr>
        <p:txBody>
          <a:bodyPr/>
          <a:lstStyle/>
          <a:p>
            <a:r>
              <a:rPr lang="fr-LU" sz="3200" dirty="0"/>
              <a:t>Panorama européen</a:t>
            </a:r>
            <a:br>
              <a:rPr lang="fr-LU" sz="3200" dirty="0"/>
            </a:br>
            <a:r>
              <a:rPr lang="fr-LU" sz="3200" dirty="0"/>
              <a:t>Complexité fiscale redistribution de fonds d’investissement</a:t>
            </a:r>
          </a:p>
          <a:p>
            <a:r>
              <a:rPr lang="fr-LU" sz="3200" dirty="0"/>
              <a:t>Mesure de la complexité fiscale </a:t>
            </a:r>
          </a:p>
          <a:p>
            <a:r>
              <a:rPr lang="fr-LU" sz="3200" dirty="0"/>
              <a:t>Indicateurs de complexité fiscale</a:t>
            </a:r>
          </a:p>
        </p:txBody>
      </p:sp>
      <p:sp>
        <p:nvSpPr>
          <p:cNvPr id="3" name="Titre 2">
            <a:extLst>
              <a:ext uri="{FF2B5EF4-FFF2-40B4-BE49-F238E27FC236}">
                <a16:creationId xmlns:a16="http://schemas.microsoft.com/office/drawing/2014/main" id="{04CA8AEC-5AC9-FF4F-BEA0-17AA0E2530C1}"/>
              </a:ext>
            </a:extLst>
          </p:cNvPr>
          <p:cNvSpPr>
            <a:spLocks noGrp="1"/>
          </p:cNvSpPr>
          <p:nvPr>
            <p:ph type="title"/>
          </p:nvPr>
        </p:nvSpPr>
        <p:spPr/>
        <p:txBody>
          <a:bodyPr/>
          <a:lstStyle/>
          <a:p>
            <a:r>
              <a:rPr lang="fr-FR" dirty="0"/>
              <a:t>Sommaire</a:t>
            </a:r>
          </a:p>
        </p:txBody>
      </p:sp>
      <p:sp>
        <p:nvSpPr>
          <p:cNvPr id="7" name="Espace réservé du numéro de diapositive 6">
            <a:extLst>
              <a:ext uri="{FF2B5EF4-FFF2-40B4-BE49-F238E27FC236}">
                <a16:creationId xmlns:a16="http://schemas.microsoft.com/office/drawing/2014/main" id="{6B3791AA-5C0B-4E46-9CF6-83154163B2A7}"/>
              </a:ext>
            </a:extLst>
          </p:cNvPr>
          <p:cNvSpPr>
            <a:spLocks noGrp="1"/>
          </p:cNvSpPr>
          <p:nvPr>
            <p:ph type="sldNum" sz="quarter" idx="12"/>
          </p:nvPr>
        </p:nvSpPr>
        <p:spPr/>
        <p:txBody>
          <a:bodyPr/>
          <a:lstStyle/>
          <a:p>
            <a:fld id="{D6CAF8E8-172B-4E70-9325-BA460E9DD579}" type="slidenum">
              <a:rPr lang="fr-FR" smtClean="0"/>
              <a:t>52</a:t>
            </a:fld>
            <a:endParaRPr lang="fr-FR"/>
          </a:p>
        </p:txBody>
      </p:sp>
      <p:sp>
        <p:nvSpPr>
          <p:cNvPr id="4" name="Espace réservé du pied de page 3">
            <a:extLst>
              <a:ext uri="{FF2B5EF4-FFF2-40B4-BE49-F238E27FC236}">
                <a16:creationId xmlns:a16="http://schemas.microsoft.com/office/drawing/2014/main" id="{09A262FE-CDED-1C9E-C082-98EAFE34EC8C}"/>
              </a:ext>
            </a:extLst>
          </p:cNvPr>
          <p:cNvSpPr>
            <a:spLocks noGrp="1"/>
          </p:cNvSpPr>
          <p:nvPr>
            <p:ph type="ftr" sz="quarter" idx="11"/>
          </p:nvPr>
        </p:nvSpPr>
        <p:spPr>
          <a:xfrm>
            <a:off x="8675689" y="9088998"/>
            <a:ext cx="7388674" cy="215444"/>
          </a:xfrm>
        </p:spPr>
        <p:txBody>
          <a:bodyPr/>
          <a:lstStyle/>
          <a:p>
            <a:r>
              <a:rPr lang="fr-FR" dirty="0"/>
              <a:t>Panorama complexité fiscale distribution de fonds - Janvier 2025</a:t>
            </a:r>
          </a:p>
        </p:txBody>
      </p:sp>
    </p:spTree>
    <p:extLst>
      <p:ext uri="{BB962C8B-B14F-4D97-AF65-F5344CB8AC3E}">
        <p14:creationId xmlns:p14="http://schemas.microsoft.com/office/powerpoint/2010/main" val="438113437"/>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93FF9-FBA1-9A46-6202-64327C4154AD}"/>
            </a:ext>
          </a:extLst>
        </p:cNvPr>
        <p:cNvGrpSpPr/>
        <p:nvPr/>
      </p:nvGrpSpPr>
      <p:grpSpPr>
        <a:xfrm>
          <a:off x="0" y="0"/>
          <a:ext cx="0" cy="0"/>
          <a:chOff x="0" y="0"/>
          <a:chExt cx="0" cy="0"/>
        </a:xfrm>
      </p:grpSpPr>
      <p:grpSp>
        <p:nvGrpSpPr>
          <p:cNvPr id="5" name="Group 26">
            <a:extLst>
              <a:ext uri="{FF2B5EF4-FFF2-40B4-BE49-F238E27FC236}">
                <a16:creationId xmlns:a16="http://schemas.microsoft.com/office/drawing/2014/main" id="{A35BB4B5-4379-EDD0-BB65-1C1234F52063}"/>
              </a:ext>
            </a:extLst>
          </p:cNvPr>
          <p:cNvGrpSpPr>
            <a:grpSpLocks noChangeAspect="1"/>
          </p:cNvGrpSpPr>
          <p:nvPr/>
        </p:nvGrpSpPr>
        <p:grpSpPr>
          <a:xfrm>
            <a:off x="6013903" y="961559"/>
            <a:ext cx="5973582" cy="7833655"/>
            <a:chOff x="2066193" y="2978789"/>
            <a:chExt cx="2627312" cy="3445411"/>
          </a:xfrm>
        </p:grpSpPr>
        <p:grpSp>
          <p:nvGrpSpPr>
            <p:cNvPr id="6" name="Group 27">
              <a:extLst>
                <a:ext uri="{FF2B5EF4-FFF2-40B4-BE49-F238E27FC236}">
                  <a16:creationId xmlns:a16="http://schemas.microsoft.com/office/drawing/2014/main" id="{77D032C8-159E-7471-A6F5-9B7F5ADCEA98}"/>
                </a:ext>
              </a:extLst>
            </p:cNvPr>
            <p:cNvGrpSpPr/>
            <p:nvPr/>
          </p:nvGrpSpPr>
          <p:grpSpPr>
            <a:xfrm>
              <a:off x="2066193" y="3003137"/>
              <a:ext cx="2627312" cy="3421063"/>
              <a:chOff x="2066193" y="3003137"/>
              <a:chExt cx="2627312" cy="3421063"/>
            </a:xfrm>
            <a:solidFill>
              <a:schemeClr val="bg1">
                <a:lumMod val="95000"/>
              </a:schemeClr>
            </a:solidFill>
          </p:grpSpPr>
          <p:sp>
            <p:nvSpPr>
              <p:cNvPr id="11" name="United Kingdom" descr="© INSCALE GmbH, 18.06.2010">
                <a:hlinkClick r:id="" action="ppaction://noaction"/>
                <a:extLst>
                  <a:ext uri="{FF2B5EF4-FFF2-40B4-BE49-F238E27FC236}">
                    <a16:creationId xmlns:a16="http://schemas.microsoft.com/office/drawing/2014/main" id="{0D289283-7BF4-4DE3-EF5A-823A14785200}"/>
                  </a:ext>
                </a:extLst>
              </p:cNvPr>
              <p:cNvSpPr>
                <a:spLocks noEditPoints="1"/>
              </p:cNvSpPr>
              <p:nvPr/>
            </p:nvSpPr>
            <p:spPr bwMode="auto">
              <a:xfrm>
                <a:off x="2283680" y="4377912"/>
                <a:ext cx="614363" cy="876300"/>
              </a:xfrm>
              <a:custGeom>
                <a:avLst/>
                <a:gdLst>
                  <a:gd name="T0" fmla="*/ 2147483647 w 576"/>
                  <a:gd name="T1" fmla="*/ 2147483647 h 822"/>
                  <a:gd name="T2" fmla="*/ 2147483647 w 576"/>
                  <a:gd name="T3" fmla="*/ 2147483647 h 822"/>
                  <a:gd name="T4" fmla="*/ 2147483647 w 576"/>
                  <a:gd name="T5" fmla="*/ 2147483647 h 822"/>
                  <a:gd name="T6" fmla="*/ 2147483647 w 576"/>
                  <a:gd name="T7" fmla="*/ 2147483647 h 822"/>
                  <a:gd name="T8" fmla="*/ 2147483647 w 576"/>
                  <a:gd name="T9" fmla="*/ 2147483647 h 822"/>
                  <a:gd name="T10" fmla="*/ 2147483647 w 576"/>
                  <a:gd name="T11" fmla="*/ 2147483647 h 822"/>
                  <a:gd name="T12" fmla="*/ 2147483647 w 576"/>
                  <a:gd name="T13" fmla="*/ 2147483647 h 822"/>
                  <a:gd name="T14" fmla="*/ 2147483647 w 576"/>
                  <a:gd name="T15" fmla="*/ 0 h 822"/>
                  <a:gd name="T16" fmla="*/ 2147483647 w 576"/>
                  <a:gd name="T17" fmla="*/ 0 h 822"/>
                  <a:gd name="T18" fmla="*/ 2147483647 w 576"/>
                  <a:gd name="T19" fmla="*/ 2147483647 h 822"/>
                  <a:gd name="T20" fmla="*/ 2147483647 w 576"/>
                  <a:gd name="T21" fmla="*/ 2147483647 h 822"/>
                  <a:gd name="T22" fmla="*/ 2147483647 w 576"/>
                  <a:gd name="T23" fmla="*/ 2147483647 h 822"/>
                  <a:gd name="T24" fmla="*/ 2147483647 w 576"/>
                  <a:gd name="T25" fmla="*/ 2147483647 h 822"/>
                  <a:gd name="T26" fmla="*/ 2147483647 w 576"/>
                  <a:gd name="T27" fmla="*/ 2147483647 h 822"/>
                  <a:gd name="T28" fmla="*/ 2147483647 w 576"/>
                  <a:gd name="T29" fmla="*/ 2147483647 h 822"/>
                  <a:gd name="T30" fmla="*/ 2147483647 w 576"/>
                  <a:gd name="T31" fmla="*/ 2147483647 h 822"/>
                  <a:gd name="T32" fmla="*/ 2147483647 w 576"/>
                  <a:gd name="T33" fmla="*/ 2147483647 h 822"/>
                  <a:gd name="T34" fmla="*/ 2147483647 w 576"/>
                  <a:gd name="T35" fmla="*/ 2147483647 h 822"/>
                  <a:gd name="T36" fmla="*/ 2147483647 w 576"/>
                  <a:gd name="T37" fmla="*/ 2147483647 h 822"/>
                  <a:gd name="T38" fmla="*/ 2147483647 w 576"/>
                  <a:gd name="T39" fmla="*/ 2147483647 h 822"/>
                  <a:gd name="T40" fmla="*/ 2147483647 w 576"/>
                  <a:gd name="T41" fmla="*/ 2147483647 h 822"/>
                  <a:gd name="T42" fmla="*/ 2147483647 w 576"/>
                  <a:gd name="T43" fmla="*/ 2147483647 h 822"/>
                  <a:gd name="T44" fmla="*/ 2147483647 w 576"/>
                  <a:gd name="T45" fmla="*/ 2147483647 h 822"/>
                  <a:gd name="T46" fmla="*/ 2147483647 w 576"/>
                  <a:gd name="T47" fmla="*/ 2147483647 h 822"/>
                  <a:gd name="T48" fmla="*/ 2147483647 w 576"/>
                  <a:gd name="T49" fmla="*/ 2147483647 h 822"/>
                  <a:gd name="T50" fmla="*/ 2147483647 w 576"/>
                  <a:gd name="T51" fmla="*/ 2147483647 h 822"/>
                  <a:gd name="T52" fmla="*/ 2147483647 w 576"/>
                  <a:gd name="T53" fmla="*/ 2147483647 h 822"/>
                  <a:gd name="T54" fmla="*/ 2147483647 w 576"/>
                  <a:gd name="T55" fmla="*/ 2147483647 h 822"/>
                  <a:gd name="T56" fmla="*/ 2147483647 w 576"/>
                  <a:gd name="T57" fmla="*/ 2147483647 h 822"/>
                  <a:gd name="T58" fmla="*/ 2147483647 w 576"/>
                  <a:gd name="T59" fmla="*/ 2147483647 h 822"/>
                  <a:gd name="T60" fmla="*/ 2147483647 w 576"/>
                  <a:gd name="T61" fmla="*/ 2147483647 h 822"/>
                  <a:gd name="T62" fmla="*/ 2147483647 w 576"/>
                  <a:gd name="T63" fmla="*/ 2147483647 h 822"/>
                  <a:gd name="T64" fmla="*/ 2147483647 w 576"/>
                  <a:gd name="T65" fmla="*/ 2147483647 h 822"/>
                  <a:gd name="T66" fmla="*/ 2147483647 w 576"/>
                  <a:gd name="T67" fmla="*/ 2147483647 h 822"/>
                  <a:gd name="T68" fmla="*/ 2147483647 w 576"/>
                  <a:gd name="T69" fmla="*/ 2147483647 h 822"/>
                  <a:gd name="T70" fmla="*/ 2147483647 w 576"/>
                  <a:gd name="T71" fmla="*/ 2147483647 h 822"/>
                  <a:gd name="T72" fmla="*/ 2147483647 w 576"/>
                  <a:gd name="T73" fmla="*/ 2147483647 h 822"/>
                  <a:gd name="T74" fmla="*/ 2147483647 w 576"/>
                  <a:gd name="T75" fmla="*/ 2147483647 h 822"/>
                  <a:gd name="T76" fmla="*/ 2147483647 w 576"/>
                  <a:gd name="T77" fmla="*/ 2147483647 h 822"/>
                  <a:gd name="T78" fmla="*/ 2147483647 w 576"/>
                  <a:gd name="T79" fmla="*/ 2147483647 h 822"/>
                  <a:gd name="T80" fmla="*/ 2147483647 w 576"/>
                  <a:gd name="T81" fmla="*/ 2147483647 h 822"/>
                  <a:gd name="T82" fmla="*/ 2147483647 w 576"/>
                  <a:gd name="T83" fmla="*/ 2147483647 h 822"/>
                  <a:gd name="T84" fmla="*/ 2147483647 w 576"/>
                  <a:gd name="T85" fmla="*/ 2147483647 h 822"/>
                  <a:gd name="T86" fmla="*/ 2147483647 w 576"/>
                  <a:gd name="T87" fmla="*/ 2147483647 h 822"/>
                  <a:gd name="T88" fmla="*/ 2147483647 w 576"/>
                  <a:gd name="T89" fmla="*/ 2147483647 h 822"/>
                  <a:gd name="T90" fmla="*/ 2147483647 w 576"/>
                  <a:gd name="T91" fmla="*/ 2147483647 h 822"/>
                  <a:gd name="T92" fmla="*/ 2147483647 w 576"/>
                  <a:gd name="T93" fmla="*/ 2147483647 h 822"/>
                  <a:gd name="T94" fmla="*/ 2147483647 w 576"/>
                  <a:gd name="T95" fmla="*/ 2147483647 h 822"/>
                  <a:gd name="T96" fmla="*/ 2147483647 w 576"/>
                  <a:gd name="T97" fmla="*/ 2147483647 h 822"/>
                  <a:gd name="T98" fmla="*/ 2147483647 w 576"/>
                  <a:gd name="T99" fmla="*/ 2147483647 h 822"/>
                  <a:gd name="T100" fmla="*/ 2147483647 w 576"/>
                  <a:gd name="T101" fmla="*/ 2147483647 h 822"/>
                  <a:gd name="T102" fmla="*/ 2147483647 w 576"/>
                  <a:gd name="T103" fmla="*/ 2147483647 h 822"/>
                  <a:gd name="T104" fmla="*/ 2147483647 w 576"/>
                  <a:gd name="T105" fmla="*/ 2147483647 h 822"/>
                  <a:gd name="T106" fmla="*/ 2147483647 w 576"/>
                  <a:gd name="T107" fmla="*/ 2147483647 h 822"/>
                  <a:gd name="T108" fmla="*/ 2147483647 w 576"/>
                  <a:gd name="T109" fmla="*/ 2147483647 h 822"/>
                  <a:gd name="T110" fmla="*/ 2147483647 w 576"/>
                  <a:gd name="T111" fmla="*/ 2147483647 h 822"/>
                  <a:gd name="T112" fmla="*/ 2147483647 w 576"/>
                  <a:gd name="T113" fmla="*/ 2147483647 h 822"/>
                  <a:gd name="T114" fmla="*/ 2147483647 w 576"/>
                  <a:gd name="T115" fmla="*/ 2147483647 h 822"/>
                  <a:gd name="T116" fmla="*/ 2147483647 w 576"/>
                  <a:gd name="T117" fmla="*/ 2147483647 h 822"/>
                  <a:gd name="T118" fmla="*/ 2147483647 w 576"/>
                  <a:gd name="T119" fmla="*/ 2147483647 h 822"/>
                  <a:gd name="T120" fmla="*/ 2147483647 w 576"/>
                  <a:gd name="T121" fmla="*/ 2147483647 h 822"/>
                  <a:gd name="T122" fmla="*/ 2147483647 w 576"/>
                  <a:gd name="T123" fmla="*/ 2147483647 h 82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76"/>
                  <a:gd name="T187" fmla="*/ 0 h 822"/>
                  <a:gd name="T188" fmla="*/ 576 w 576"/>
                  <a:gd name="T189" fmla="*/ 822 h 82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76" h="822">
                    <a:moveTo>
                      <a:pt x="162" y="378"/>
                    </a:moveTo>
                    <a:lnTo>
                      <a:pt x="156" y="378"/>
                    </a:lnTo>
                    <a:lnTo>
                      <a:pt x="150" y="384"/>
                    </a:lnTo>
                    <a:lnTo>
                      <a:pt x="150" y="396"/>
                    </a:lnTo>
                    <a:lnTo>
                      <a:pt x="144" y="414"/>
                    </a:lnTo>
                    <a:lnTo>
                      <a:pt x="156" y="402"/>
                    </a:lnTo>
                    <a:lnTo>
                      <a:pt x="162" y="390"/>
                    </a:lnTo>
                    <a:lnTo>
                      <a:pt x="162" y="378"/>
                    </a:lnTo>
                    <a:close/>
                    <a:moveTo>
                      <a:pt x="132" y="312"/>
                    </a:moveTo>
                    <a:lnTo>
                      <a:pt x="126" y="312"/>
                    </a:lnTo>
                    <a:lnTo>
                      <a:pt x="126" y="336"/>
                    </a:lnTo>
                    <a:lnTo>
                      <a:pt x="132" y="336"/>
                    </a:lnTo>
                    <a:lnTo>
                      <a:pt x="138" y="330"/>
                    </a:lnTo>
                    <a:lnTo>
                      <a:pt x="150" y="330"/>
                    </a:lnTo>
                    <a:lnTo>
                      <a:pt x="144" y="318"/>
                    </a:lnTo>
                    <a:lnTo>
                      <a:pt x="138" y="312"/>
                    </a:lnTo>
                    <a:lnTo>
                      <a:pt x="132" y="312"/>
                    </a:lnTo>
                    <a:close/>
                    <a:moveTo>
                      <a:pt x="114" y="390"/>
                    </a:moveTo>
                    <a:lnTo>
                      <a:pt x="126" y="390"/>
                    </a:lnTo>
                    <a:lnTo>
                      <a:pt x="138" y="384"/>
                    </a:lnTo>
                    <a:lnTo>
                      <a:pt x="138" y="372"/>
                    </a:lnTo>
                    <a:lnTo>
                      <a:pt x="132" y="366"/>
                    </a:lnTo>
                    <a:lnTo>
                      <a:pt x="120" y="366"/>
                    </a:lnTo>
                    <a:lnTo>
                      <a:pt x="114" y="372"/>
                    </a:lnTo>
                    <a:lnTo>
                      <a:pt x="108" y="384"/>
                    </a:lnTo>
                    <a:lnTo>
                      <a:pt x="108" y="390"/>
                    </a:lnTo>
                    <a:lnTo>
                      <a:pt x="114" y="390"/>
                    </a:lnTo>
                    <a:close/>
                    <a:moveTo>
                      <a:pt x="330" y="120"/>
                    </a:moveTo>
                    <a:lnTo>
                      <a:pt x="324" y="120"/>
                    </a:lnTo>
                    <a:lnTo>
                      <a:pt x="318" y="126"/>
                    </a:lnTo>
                    <a:lnTo>
                      <a:pt x="318" y="138"/>
                    </a:lnTo>
                    <a:lnTo>
                      <a:pt x="330" y="138"/>
                    </a:lnTo>
                    <a:lnTo>
                      <a:pt x="336" y="126"/>
                    </a:lnTo>
                    <a:lnTo>
                      <a:pt x="330" y="120"/>
                    </a:lnTo>
                    <a:close/>
                    <a:moveTo>
                      <a:pt x="138" y="258"/>
                    </a:moveTo>
                    <a:lnTo>
                      <a:pt x="138" y="234"/>
                    </a:lnTo>
                    <a:lnTo>
                      <a:pt x="126" y="234"/>
                    </a:lnTo>
                    <a:lnTo>
                      <a:pt x="120" y="240"/>
                    </a:lnTo>
                    <a:lnTo>
                      <a:pt x="120" y="246"/>
                    </a:lnTo>
                    <a:lnTo>
                      <a:pt x="126" y="252"/>
                    </a:lnTo>
                    <a:lnTo>
                      <a:pt x="108" y="252"/>
                    </a:lnTo>
                    <a:lnTo>
                      <a:pt x="108" y="258"/>
                    </a:lnTo>
                    <a:lnTo>
                      <a:pt x="114" y="264"/>
                    </a:lnTo>
                    <a:lnTo>
                      <a:pt x="120" y="264"/>
                    </a:lnTo>
                    <a:lnTo>
                      <a:pt x="126" y="270"/>
                    </a:lnTo>
                    <a:lnTo>
                      <a:pt x="150" y="270"/>
                    </a:lnTo>
                    <a:lnTo>
                      <a:pt x="138" y="258"/>
                    </a:lnTo>
                    <a:close/>
                    <a:moveTo>
                      <a:pt x="474" y="0"/>
                    </a:moveTo>
                    <a:lnTo>
                      <a:pt x="468" y="0"/>
                    </a:lnTo>
                    <a:lnTo>
                      <a:pt x="456" y="12"/>
                    </a:lnTo>
                    <a:lnTo>
                      <a:pt x="474" y="12"/>
                    </a:lnTo>
                    <a:lnTo>
                      <a:pt x="474" y="6"/>
                    </a:lnTo>
                    <a:lnTo>
                      <a:pt x="480" y="0"/>
                    </a:lnTo>
                    <a:lnTo>
                      <a:pt x="474" y="0"/>
                    </a:lnTo>
                    <a:close/>
                    <a:moveTo>
                      <a:pt x="432" y="48"/>
                    </a:moveTo>
                    <a:lnTo>
                      <a:pt x="432" y="66"/>
                    </a:lnTo>
                    <a:lnTo>
                      <a:pt x="438" y="66"/>
                    </a:lnTo>
                    <a:lnTo>
                      <a:pt x="444" y="60"/>
                    </a:lnTo>
                    <a:lnTo>
                      <a:pt x="450" y="48"/>
                    </a:lnTo>
                    <a:lnTo>
                      <a:pt x="450" y="24"/>
                    </a:lnTo>
                    <a:lnTo>
                      <a:pt x="438" y="12"/>
                    </a:lnTo>
                    <a:lnTo>
                      <a:pt x="432" y="24"/>
                    </a:lnTo>
                    <a:lnTo>
                      <a:pt x="426" y="30"/>
                    </a:lnTo>
                    <a:lnTo>
                      <a:pt x="420" y="30"/>
                    </a:lnTo>
                    <a:lnTo>
                      <a:pt x="420" y="42"/>
                    </a:lnTo>
                    <a:lnTo>
                      <a:pt x="426" y="42"/>
                    </a:lnTo>
                    <a:lnTo>
                      <a:pt x="432" y="48"/>
                    </a:lnTo>
                    <a:close/>
                    <a:moveTo>
                      <a:pt x="342" y="138"/>
                    </a:moveTo>
                    <a:lnTo>
                      <a:pt x="342" y="150"/>
                    </a:lnTo>
                    <a:lnTo>
                      <a:pt x="354" y="138"/>
                    </a:lnTo>
                    <a:lnTo>
                      <a:pt x="342" y="138"/>
                    </a:lnTo>
                    <a:close/>
                    <a:moveTo>
                      <a:pt x="192" y="402"/>
                    </a:moveTo>
                    <a:lnTo>
                      <a:pt x="192" y="390"/>
                    </a:lnTo>
                    <a:lnTo>
                      <a:pt x="186" y="384"/>
                    </a:lnTo>
                    <a:lnTo>
                      <a:pt x="186" y="378"/>
                    </a:lnTo>
                    <a:lnTo>
                      <a:pt x="174" y="390"/>
                    </a:lnTo>
                    <a:lnTo>
                      <a:pt x="174" y="396"/>
                    </a:lnTo>
                    <a:lnTo>
                      <a:pt x="180" y="402"/>
                    </a:lnTo>
                    <a:lnTo>
                      <a:pt x="192" y="402"/>
                    </a:lnTo>
                    <a:close/>
                    <a:moveTo>
                      <a:pt x="504" y="588"/>
                    </a:moveTo>
                    <a:lnTo>
                      <a:pt x="498" y="594"/>
                    </a:lnTo>
                    <a:lnTo>
                      <a:pt x="498" y="600"/>
                    </a:lnTo>
                    <a:lnTo>
                      <a:pt x="480" y="600"/>
                    </a:lnTo>
                    <a:lnTo>
                      <a:pt x="480" y="588"/>
                    </a:lnTo>
                    <a:lnTo>
                      <a:pt x="486" y="576"/>
                    </a:lnTo>
                    <a:lnTo>
                      <a:pt x="498" y="564"/>
                    </a:lnTo>
                    <a:lnTo>
                      <a:pt x="492" y="558"/>
                    </a:lnTo>
                    <a:lnTo>
                      <a:pt x="456" y="540"/>
                    </a:lnTo>
                    <a:lnTo>
                      <a:pt x="450" y="540"/>
                    </a:lnTo>
                    <a:lnTo>
                      <a:pt x="444" y="534"/>
                    </a:lnTo>
                    <a:lnTo>
                      <a:pt x="450" y="534"/>
                    </a:lnTo>
                    <a:lnTo>
                      <a:pt x="456" y="528"/>
                    </a:lnTo>
                    <a:lnTo>
                      <a:pt x="480" y="528"/>
                    </a:lnTo>
                    <a:lnTo>
                      <a:pt x="468" y="516"/>
                    </a:lnTo>
                    <a:lnTo>
                      <a:pt x="468" y="510"/>
                    </a:lnTo>
                    <a:lnTo>
                      <a:pt x="456" y="498"/>
                    </a:lnTo>
                    <a:lnTo>
                      <a:pt x="450" y="486"/>
                    </a:lnTo>
                    <a:lnTo>
                      <a:pt x="432" y="468"/>
                    </a:lnTo>
                    <a:lnTo>
                      <a:pt x="420" y="468"/>
                    </a:lnTo>
                    <a:lnTo>
                      <a:pt x="414" y="456"/>
                    </a:lnTo>
                    <a:lnTo>
                      <a:pt x="402" y="450"/>
                    </a:lnTo>
                    <a:lnTo>
                      <a:pt x="390" y="438"/>
                    </a:lnTo>
                    <a:lnTo>
                      <a:pt x="390" y="414"/>
                    </a:lnTo>
                    <a:lnTo>
                      <a:pt x="396" y="402"/>
                    </a:lnTo>
                    <a:lnTo>
                      <a:pt x="396" y="390"/>
                    </a:lnTo>
                    <a:lnTo>
                      <a:pt x="384" y="390"/>
                    </a:lnTo>
                    <a:lnTo>
                      <a:pt x="378" y="384"/>
                    </a:lnTo>
                    <a:lnTo>
                      <a:pt x="372" y="372"/>
                    </a:lnTo>
                    <a:lnTo>
                      <a:pt x="360" y="360"/>
                    </a:lnTo>
                    <a:lnTo>
                      <a:pt x="342" y="354"/>
                    </a:lnTo>
                    <a:lnTo>
                      <a:pt x="324" y="354"/>
                    </a:lnTo>
                    <a:lnTo>
                      <a:pt x="306" y="360"/>
                    </a:lnTo>
                    <a:lnTo>
                      <a:pt x="294" y="366"/>
                    </a:lnTo>
                    <a:lnTo>
                      <a:pt x="288" y="366"/>
                    </a:lnTo>
                    <a:lnTo>
                      <a:pt x="270" y="348"/>
                    </a:lnTo>
                    <a:lnTo>
                      <a:pt x="282" y="348"/>
                    </a:lnTo>
                    <a:lnTo>
                      <a:pt x="294" y="354"/>
                    </a:lnTo>
                    <a:lnTo>
                      <a:pt x="306" y="354"/>
                    </a:lnTo>
                    <a:lnTo>
                      <a:pt x="330" y="342"/>
                    </a:lnTo>
                    <a:lnTo>
                      <a:pt x="336" y="336"/>
                    </a:lnTo>
                    <a:lnTo>
                      <a:pt x="330" y="336"/>
                    </a:lnTo>
                    <a:lnTo>
                      <a:pt x="324" y="330"/>
                    </a:lnTo>
                    <a:lnTo>
                      <a:pt x="306" y="330"/>
                    </a:lnTo>
                    <a:lnTo>
                      <a:pt x="330" y="324"/>
                    </a:lnTo>
                    <a:lnTo>
                      <a:pt x="336" y="318"/>
                    </a:lnTo>
                    <a:lnTo>
                      <a:pt x="348" y="312"/>
                    </a:lnTo>
                    <a:lnTo>
                      <a:pt x="360" y="300"/>
                    </a:lnTo>
                    <a:lnTo>
                      <a:pt x="360" y="288"/>
                    </a:lnTo>
                    <a:lnTo>
                      <a:pt x="366" y="276"/>
                    </a:lnTo>
                    <a:lnTo>
                      <a:pt x="372" y="270"/>
                    </a:lnTo>
                    <a:lnTo>
                      <a:pt x="378" y="258"/>
                    </a:lnTo>
                    <a:lnTo>
                      <a:pt x="384" y="252"/>
                    </a:lnTo>
                    <a:lnTo>
                      <a:pt x="396" y="246"/>
                    </a:lnTo>
                    <a:lnTo>
                      <a:pt x="402" y="246"/>
                    </a:lnTo>
                    <a:lnTo>
                      <a:pt x="402" y="240"/>
                    </a:lnTo>
                    <a:lnTo>
                      <a:pt x="396" y="234"/>
                    </a:lnTo>
                    <a:lnTo>
                      <a:pt x="318" y="234"/>
                    </a:lnTo>
                    <a:lnTo>
                      <a:pt x="318" y="228"/>
                    </a:lnTo>
                    <a:lnTo>
                      <a:pt x="288" y="228"/>
                    </a:lnTo>
                    <a:lnTo>
                      <a:pt x="276" y="234"/>
                    </a:lnTo>
                    <a:lnTo>
                      <a:pt x="264" y="234"/>
                    </a:lnTo>
                    <a:lnTo>
                      <a:pt x="258" y="240"/>
                    </a:lnTo>
                    <a:lnTo>
                      <a:pt x="252" y="240"/>
                    </a:lnTo>
                    <a:lnTo>
                      <a:pt x="264" y="228"/>
                    </a:lnTo>
                    <a:lnTo>
                      <a:pt x="252" y="216"/>
                    </a:lnTo>
                    <a:lnTo>
                      <a:pt x="270" y="210"/>
                    </a:lnTo>
                    <a:lnTo>
                      <a:pt x="300" y="192"/>
                    </a:lnTo>
                    <a:lnTo>
                      <a:pt x="312" y="186"/>
                    </a:lnTo>
                    <a:lnTo>
                      <a:pt x="324" y="162"/>
                    </a:lnTo>
                    <a:lnTo>
                      <a:pt x="318" y="156"/>
                    </a:lnTo>
                    <a:lnTo>
                      <a:pt x="288" y="156"/>
                    </a:lnTo>
                    <a:lnTo>
                      <a:pt x="276" y="162"/>
                    </a:lnTo>
                    <a:lnTo>
                      <a:pt x="258" y="168"/>
                    </a:lnTo>
                    <a:lnTo>
                      <a:pt x="240" y="168"/>
                    </a:lnTo>
                    <a:lnTo>
                      <a:pt x="228" y="162"/>
                    </a:lnTo>
                    <a:lnTo>
                      <a:pt x="216" y="162"/>
                    </a:lnTo>
                    <a:lnTo>
                      <a:pt x="210" y="168"/>
                    </a:lnTo>
                    <a:lnTo>
                      <a:pt x="210" y="174"/>
                    </a:lnTo>
                    <a:lnTo>
                      <a:pt x="216" y="180"/>
                    </a:lnTo>
                    <a:lnTo>
                      <a:pt x="204" y="180"/>
                    </a:lnTo>
                    <a:lnTo>
                      <a:pt x="192" y="192"/>
                    </a:lnTo>
                    <a:lnTo>
                      <a:pt x="192" y="210"/>
                    </a:lnTo>
                    <a:lnTo>
                      <a:pt x="198" y="216"/>
                    </a:lnTo>
                    <a:lnTo>
                      <a:pt x="156" y="222"/>
                    </a:lnTo>
                    <a:lnTo>
                      <a:pt x="156" y="234"/>
                    </a:lnTo>
                    <a:lnTo>
                      <a:pt x="168" y="240"/>
                    </a:lnTo>
                    <a:lnTo>
                      <a:pt x="180" y="264"/>
                    </a:lnTo>
                    <a:lnTo>
                      <a:pt x="162" y="282"/>
                    </a:lnTo>
                    <a:lnTo>
                      <a:pt x="162" y="294"/>
                    </a:lnTo>
                    <a:lnTo>
                      <a:pt x="144" y="300"/>
                    </a:lnTo>
                    <a:lnTo>
                      <a:pt x="156" y="312"/>
                    </a:lnTo>
                    <a:lnTo>
                      <a:pt x="168" y="312"/>
                    </a:lnTo>
                    <a:lnTo>
                      <a:pt x="180" y="306"/>
                    </a:lnTo>
                    <a:lnTo>
                      <a:pt x="186" y="300"/>
                    </a:lnTo>
                    <a:lnTo>
                      <a:pt x="186" y="318"/>
                    </a:lnTo>
                    <a:lnTo>
                      <a:pt x="180" y="318"/>
                    </a:lnTo>
                    <a:lnTo>
                      <a:pt x="168" y="330"/>
                    </a:lnTo>
                    <a:lnTo>
                      <a:pt x="156" y="336"/>
                    </a:lnTo>
                    <a:lnTo>
                      <a:pt x="156" y="360"/>
                    </a:lnTo>
                    <a:lnTo>
                      <a:pt x="162" y="372"/>
                    </a:lnTo>
                    <a:lnTo>
                      <a:pt x="168" y="366"/>
                    </a:lnTo>
                    <a:lnTo>
                      <a:pt x="198" y="366"/>
                    </a:lnTo>
                    <a:lnTo>
                      <a:pt x="210" y="360"/>
                    </a:lnTo>
                    <a:lnTo>
                      <a:pt x="216" y="354"/>
                    </a:lnTo>
                    <a:lnTo>
                      <a:pt x="198" y="372"/>
                    </a:lnTo>
                    <a:lnTo>
                      <a:pt x="210" y="402"/>
                    </a:lnTo>
                    <a:lnTo>
                      <a:pt x="204" y="408"/>
                    </a:lnTo>
                    <a:lnTo>
                      <a:pt x="198" y="420"/>
                    </a:lnTo>
                    <a:lnTo>
                      <a:pt x="186" y="426"/>
                    </a:lnTo>
                    <a:lnTo>
                      <a:pt x="180" y="438"/>
                    </a:lnTo>
                    <a:lnTo>
                      <a:pt x="180" y="450"/>
                    </a:lnTo>
                    <a:lnTo>
                      <a:pt x="186" y="456"/>
                    </a:lnTo>
                    <a:lnTo>
                      <a:pt x="204" y="456"/>
                    </a:lnTo>
                    <a:lnTo>
                      <a:pt x="216" y="450"/>
                    </a:lnTo>
                    <a:lnTo>
                      <a:pt x="240" y="450"/>
                    </a:lnTo>
                    <a:lnTo>
                      <a:pt x="252" y="444"/>
                    </a:lnTo>
                    <a:lnTo>
                      <a:pt x="258" y="438"/>
                    </a:lnTo>
                    <a:lnTo>
                      <a:pt x="270" y="432"/>
                    </a:lnTo>
                    <a:lnTo>
                      <a:pt x="300" y="438"/>
                    </a:lnTo>
                    <a:lnTo>
                      <a:pt x="288" y="444"/>
                    </a:lnTo>
                    <a:lnTo>
                      <a:pt x="264" y="468"/>
                    </a:lnTo>
                    <a:lnTo>
                      <a:pt x="264" y="474"/>
                    </a:lnTo>
                    <a:lnTo>
                      <a:pt x="282" y="492"/>
                    </a:lnTo>
                    <a:lnTo>
                      <a:pt x="294" y="492"/>
                    </a:lnTo>
                    <a:lnTo>
                      <a:pt x="300" y="498"/>
                    </a:lnTo>
                    <a:lnTo>
                      <a:pt x="306" y="498"/>
                    </a:lnTo>
                    <a:lnTo>
                      <a:pt x="312" y="516"/>
                    </a:lnTo>
                    <a:lnTo>
                      <a:pt x="294" y="534"/>
                    </a:lnTo>
                    <a:lnTo>
                      <a:pt x="294" y="564"/>
                    </a:lnTo>
                    <a:lnTo>
                      <a:pt x="222" y="564"/>
                    </a:lnTo>
                    <a:lnTo>
                      <a:pt x="216" y="558"/>
                    </a:lnTo>
                    <a:lnTo>
                      <a:pt x="198" y="558"/>
                    </a:lnTo>
                    <a:lnTo>
                      <a:pt x="192" y="564"/>
                    </a:lnTo>
                    <a:lnTo>
                      <a:pt x="210" y="582"/>
                    </a:lnTo>
                    <a:lnTo>
                      <a:pt x="186" y="600"/>
                    </a:lnTo>
                    <a:lnTo>
                      <a:pt x="228" y="594"/>
                    </a:lnTo>
                    <a:lnTo>
                      <a:pt x="228" y="618"/>
                    </a:lnTo>
                    <a:lnTo>
                      <a:pt x="216" y="642"/>
                    </a:lnTo>
                    <a:lnTo>
                      <a:pt x="210" y="648"/>
                    </a:lnTo>
                    <a:lnTo>
                      <a:pt x="198" y="654"/>
                    </a:lnTo>
                    <a:lnTo>
                      <a:pt x="180" y="660"/>
                    </a:lnTo>
                    <a:lnTo>
                      <a:pt x="168" y="666"/>
                    </a:lnTo>
                    <a:lnTo>
                      <a:pt x="162" y="666"/>
                    </a:lnTo>
                    <a:lnTo>
                      <a:pt x="162" y="690"/>
                    </a:lnTo>
                    <a:lnTo>
                      <a:pt x="168" y="696"/>
                    </a:lnTo>
                    <a:lnTo>
                      <a:pt x="174" y="696"/>
                    </a:lnTo>
                    <a:lnTo>
                      <a:pt x="180" y="690"/>
                    </a:lnTo>
                    <a:lnTo>
                      <a:pt x="192" y="684"/>
                    </a:lnTo>
                    <a:lnTo>
                      <a:pt x="198" y="678"/>
                    </a:lnTo>
                    <a:lnTo>
                      <a:pt x="204" y="684"/>
                    </a:lnTo>
                    <a:lnTo>
                      <a:pt x="204" y="690"/>
                    </a:lnTo>
                    <a:lnTo>
                      <a:pt x="210" y="696"/>
                    </a:lnTo>
                    <a:lnTo>
                      <a:pt x="234" y="696"/>
                    </a:lnTo>
                    <a:lnTo>
                      <a:pt x="240" y="702"/>
                    </a:lnTo>
                    <a:lnTo>
                      <a:pt x="252" y="708"/>
                    </a:lnTo>
                    <a:lnTo>
                      <a:pt x="258" y="708"/>
                    </a:lnTo>
                    <a:lnTo>
                      <a:pt x="276" y="702"/>
                    </a:lnTo>
                    <a:lnTo>
                      <a:pt x="288" y="696"/>
                    </a:lnTo>
                    <a:lnTo>
                      <a:pt x="294" y="690"/>
                    </a:lnTo>
                    <a:lnTo>
                      <a:pt x="318" y="690"/>
                    </a:lnTo>
                    <a:lnTo>
                      <a:pt x="312" y="696"/>
                    </a:lnTo>
                    <a:lnTo>
                      <a:pt x="300" y="702"/>
                    </a:lnTo>
                    <a:lnTo>
                      <a:pt x="294" y="714"/>
                    </a:lnTo>
                    <a:lnTo>
                      <a:pt x="282" y="720"/>
                    </a:lnTo>
                    <a:lnTo>
                      <a:pt x="276" y="726"/>
                    </a:lnTo>
                    <a:lnTo>
                      <a:pt x="210" y="726"/>
                    </a:lnTo>
                    <a:lnTo>
                      <a:pt x="210" y="738"/>
                    </a:lnTo>
                    <a:lnTo>
                      <a:pt x="198" y="738"/>
                    </a:lnTo>
                    <a:lnTo>
                      <a:pt x="186" y="744"/>
                    </a:lnTo>
                    <a:lnTo>
                      <a:pt x="180" y="750"/>
                    </a:lnTo>
                    <a:lnTo>
                      <a:pt x="180" y="768"/>
                    </a:lnTo>
                    <a:lnTo>
                      <a:pt x="174" y="774"/>
                    </a:lnTo>
                    <a:lnTo>
                      <a:pt x="144" y="774"/>
                    </a:lnTo>
                    <a:lnTo>
                      <a:pt x="144" y="780"/>
                    </a:lnTo>
                    <a:lnTo>
                      <a:pt x="138" y="786"/>
                    </a:lnTo>
                    <a:lnTo>
                      <a:pt x="138" y="792"/>
                    </a:lnTo>
                    <a:lnTo>
                      <a:pt x="126" y="804"/>
                    </a:lnTo>
                    <a:lnTo>
                      <a:pt x="114" y="810"/>
                    </a:lnTo>
                    <a:lnTo>
                      <a:pt x="108" y="810"/>
                    </a:lnTo>
                    <a:lnTo>
                      <a:pt x="108" y="816"/>
                    </a:lnTo>
                    <a:lnTo>
                      <a:pt x="114" y="816"/>
                    </a:lnTo>
                    <a:lnTo>
                      <a:pt x="120" y="822"/>
                    </a:lnTo>
                    <a:lnTo>
                      <a:pt x="150" y="822"/>
                    </a:lnTo>
                    <a:lnTo>
                      <a:pt x="156" y="810"/>
                    </a:lnTo>
                    <a:lnTo>
                      <a:pt x="174" y="792"/>
                    </a:lnTo>
                    <a:lnTo>
                      <a:pt x="210" y="792"/>
                    </a:lnTo>
                    <a:lnTo>
                      <a:pt x="216" y="798"/>
                    </a:lnTo>
                    <a:lnTo>
                      <a:pt x="228" y="804"/>
                    </a:lnTo>
                    <a:lnTo>
                      <a:pt x="240" y="804"/>
                    </a:lnTo>
                    <a:lnTo>
                      <a:pt x="246" y="792"/>
                    </a:lnTo>
                    <a:lnTo>
                      <a:pt x="252" y="786"/>
                    </a:lnTo>
                    <a:lnTo>
                      <a:pt x="258" y="774"/>
                    </a:lnTo>
                    <a:lnTo>
                      <a:pt x="270" y="762"/>
                    </a:lnTo>
                    <a:lnTo>
                      <a:pt x="288" y="762"/>
                    </a:lnTo>
                    <a:lnTo>
                      <a:pt x="300" y="774"/>
                    </a:lnTo>
                    <a:lnTo>
                      <a:pt x="330" y="774"/>
                    </a:lnTo>
                    <a:lnTo>
                      <a:pt x="354" y="762"/>
                    </a:lnTo>
                    <a:lnTo>
                      <a:pt x="360" y="762"/>
                    </a:lnTo>
                    <a:lnTo>
                      <a:pt x="366" y="768"/>
                    </a:lnTo>
                    <a:lnTo>
                      <a:pt x="378" y="768"/>
                    </a:lnTo>
                    <a:lnTo>
                      <a:pt x="390" y="774"/>
                    </a:lnTo>
                    <a:lnTo>
                      <a:pt x="396" y="774"/>
                    </a:lnTo>
                    <a:lnTo>
                      <a:pt x="396" y="768"/>
                    </a:lnTo>
                    <a:lnTo>
                      <a:pt x="390" y="762"/>
                    </a:lnTo>
                    <a:lnTo>
                      <a:pt x="390" y="750"/>
                    </a:lnTo>
                    <a:lnTo>
                      <a:pt x="396" y="750"/>
                    </a:lnTo>
                    <a:lnTo>
                      <a:pt x="408" y="756"/>
                    </a:lnTo>
                    <a:lnTo>
                      <a:pt x="414" y="762"/>
                    </a:lnTo>
                    <a:lnTo>
                      <a:pt x="426" y="756"/>
                    </a:lnTo>
                    <a:lnTo>
                      <a:pt x="498" y="756"/>
                    </a:lnTo>
                    <a:lnTo>
                      <a:pt x="522" y="750"/>
                    </a:lnTo>
                    <a:lnTo>
                      <a:pt x="534" y="744"/>
                    </a:lnTo>
                    <a:lnTo>
                      <a:pt x="540" y="732"/>
                    </a:lnTo>
                    <a:lnTo>
                      <a:pt x="546" y="726"/>
                    </a:lnTo>
                    <a:lnTo>
                      <a:pt x="552" y="714"/>
                    </a:lnTo>
                    <a:lnTo>
                      <a:pt x="498" y="708"/>
                    </a:lnTo>
                    <a:lnTo>
                      <a:pt x="522" y="702"/>
                    </a:lnTo>
                    <a:lnTo>
                      <a:pt x="516" y="684"/>
                    </a:lnTo>
                    <a:lnTo>
                      <a:pt x="528" y="672"/>
                    </a:lnTo>
                    <a:lnTo>
                      <a:pt x="540" y="666"/>
                    </a:lnTo>
                    <a:lnTo>
                      <a:pt x="546" y="666"/>
                    </a:lnTo>
                    <a:lnTo>
                      <a:pt x="558" y="660"/>
                    </a:lnTo>
                    <a:lnTo>
                      <a:pt x="564" y="654"/>
                    </a:lnTo>
                    <a:lnTo>
                      <a:pt x="576" y="618"/>
                    </a:lnTo>
                    <a:lnTo>
                      <a:pt x="570" y="606"/>
                    </a:lnTo>
                    <a:lnTo>
                      <a:pt x="564" y="600"/>
                    </a:lnTo>
                    <a:lnTo>
                      <a:pt x="552" y="594"/>
                    </a:lnTo>
                    <a:lnTo>
                      <a:pt x="540" y="594"/>
                    </a:lnTo>
                    <a:lnTo>
                      <a:pt x="528" y="588"/>
                    </a:lnTo>
                    <a:lnTo>
                      <a:pt x="504" y="588"/>
                    </a:lnTo>
                    <a:close/>
                    <a:moveTo>
                      <a:pt x="222" y="486"/>
                    </a:moveTo>
                    <a:lnTo>
                      <a:pt x="216" y="480"/>
                    </a:lnTo>
                    <a:lnTo>
                      <a:pt x="204" y="480"/>
                    </a:lnTo>
                    <a:lnTo>
                      <a:pt x="204" y="486"/>
                    </a:lnTo>
                    <a:lnTo>
                      <a:pt x="198" y="498"/>
                    </a:lnTo>
                    <a:lnTo>
                      <a:pt x="192" y="504"/>
                    </a:lnTo>
                    <a:lnTo>
                      <a:pt x="210" y="504"/>
                    </a:lnTo>
                    <a:lnTo>
                      <a:pt x="222" y="492"/>
                    </a:lnTo>
                    <a:lnTo>
                      <a:pt x="222" y="486"/>
                    </a:lnTo>
                    <a:close/>
                    <a:moveTo>
                      <a:pt x="126" y="504"/>
                    </a:moveTo>
                    <a:lnTo>
                      <a:pt x="132" y="498"/>
                    </a:lnTo>
                    <a:lnTo>
                      <a:pt x="132" y="492"/>
                    </a:lnTo>
                    <a:lnTo>
                      <a:pt x="144" y="492"/>
                    </a:lnTo>
                    <a:lnTo>
                      <a:pt x="150" y="480"/>
                    </a:lnTo>
                    <a:lnTo>
                      <a:pt x="156" y="474"/>
                    </a:lnTo>
                    <a:lnTo>
                      <a:pt x="156" y="462"/>
                    </a:lnTo>
                    <a:lnTo>
                      <a:pt x="138" y="444"/>
                    </a:lnTo>
                    <a:lnTo>
                      <a:pt x="138" y="432"/>
                    </a:lnTo>
                    <a:lnTo>
                      <a:pt x="132" y="438"/>
                    </a:lnTo>
                    <a:lnTo>
                      <a:pt x="126" y="426"/>
                    </a:lnTo>
                    <a:lnTo>
                      <a:pt x="120" y="420"/>
                    </a:lnTo>
                    <a:lnTo>
                      <a:pt x="78" y="420"/>
                    </a:lnTo>
                    <a:lnTo>
                      <a:pt x="72" y="426"/>
                    </a:lnTo>
                    <a:lnTo>
                      <a:pt x="30" y="450"/>
                    </a:lnTo>
                    <a:lnTo>
                      <a:pt x="30" y="462"/>
                    </a:lnTo>
                    <a:lnTo>
                      <a:pt x="24" y="462"/>
                    </a:lnTo>
                    <a:lnTo>
                      <a:pt x="18" y="468"/>
                    </a:lnTo>
                    <a:lnTo>
                      <a:pt x="12" y="468"/>
                    </a:lnTo>
                    <a:lnTo>
                      <a:pt x="0" y="480"/>
                    </a:lnTo>
                    <a:lnTo>
                      <a:pt x="6" y="486"/>
                    </a:lnTo>
                    <a:lnTo>
                      <a:pt x="30" y="498"/>
                    </a:lnTo>
                    <a:lnTo>
                      <a:pt x="42" y="498"/>
                    </a:lnTo>
                    <a:lnTo>
                      <a:pt x="66" y="474"/>
                    </a:lnTo>
                    <a:lnTo>
                      <a:pt x="84" y="498"/>
                    </a:lnTo>
                    <a:lnTo>
                      <a:pt x="120" y="504"/>
                    </a:lnTo>
                    <a:lnTo>
                      <a:pt x="126" y="504"/>
                    </a:lnTo>
                    <a:close/>
                    <a:moveTo>
                      <a:pt x="78" y="228"/>
                    </a:moveTo>
                    <a:lnTo>
                      <a:pt x="72" y="228"/>
                    </a:lnTo>
                    <a:lnTo>
                      <a:pt x="66" y="234"/>
                    </a:lnTo>
                    <a:lnTo>
                      <a:pt x="66" y="240"/>
                    </a:lnTo>
                    <a:lnTo>
                      <a:pt x="84" y="240"/>
                    </a:lnTo>
                    <a:lnTo>
                      <a:pt x="84" y="228"/>
                    </a:lnTo>
                    <a:lnTo>
                      <a:pt x="78" y="228"/>
                    </a:lnTo>
                    <a:close/>
                    <a:moveTo>
                      <a:pt x="108" y="210"/>
                    </a:moveTo>
                    <a:lnTo>
                      <a:pt x="126" y="210"/>
                    </a:lnTo>
                    <a:lnTo>
                      <a:pt x="132" y="204"/>
                    </a:lnTo>
                    <a:lnTo>
                      <a:pt x="132" y="198"/>
                    </a:lnTo>
                    <a:lnTo>
                      <a:pt x="138" y="186"/>
                    </a:lnTo>
                    <a:lnTo>
                      <a:pt x="150" y="174"/>
                    </a:lnTo>
                    <a:lnTo>
                      <a:pt x="150" y="168"/>
                    </a:lnTo>
                    <a:lnTo>
                      <a:pt x="138" y="174"/>
                    </a:lnTo>
                    <a:lnTo>
                      <a:pt x="132" y="174"/>
                    </a:lnTo>
                    <a:lnTo>
                      <a:pt x="114" y="192"/>
                    </a:lnTo>
                    <a:lnTo>
                      <a:pt x="108" y="186"/>
                    </a:lnTo>
                    <a:lnTo>
                      <a:pt x="96" y="186"/>
                    </a:lnTo>
                    <a:lnTo>
                      <a:pt x="90" y="192"/>
                    </a:lnTo>
                    <a:lnTo>
                      <a:pt x="90" y="210"/>
                    </a:lnTo>
                    <a:lnTo>
                      <a:pt x="96" y="216"/>
                    </a:lnTo>
                    <a:lnTo>
                      <a:pt x="96" y="228"/>
                    </a:lnTo>
                    <a:lnTo>
                      <a:pt x="108" y="210"/>
                    </a:lnTo>
                    <a:close/>
                    <a:moveTo>
                      <a:pt x="72" y="252"/>
                    </a:moveTo>
                    <a:lnTo>
                      <a:pt x="60" y="282"/>
                    </a:lnTo>
                    <a:lnTo>
                      <a:pt x="78" y="258"/>
                    </a:lnTo>
                    <a:lnTo>
                      <a:pt x="72" y="252"/>
                    </a:lnTo>
                    <a:close/>
                  </a:path>
                </a:pathLst>
              </a:custGeom>
              <a:solidFill>
                <a:schemeClr val="accent1"/>
              </a:solidFill>
              <a:ln w="3175" algn="ctr">
                <a:solidFill>
                  <a:schemeClr val="bg1">
                    <a:lumMod val="65000"/>
                  </a:schemeClr>
                </a:solidFill>
                <a:round/>
                <a:headEnd/>
                <a:tailEnd/>
              </a:ln>
              <a:effectLst/>
            </p:spPr>
            <p:txBody>
              <a:bodyPr/>
              <a:lstStyle/>
              <a:p>
                <a:pPr marL="0" marR="0" lvl="0" indent="0" algn="l" defTabSz="10429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1">
                  <a:ln>
                    <a:noFill/>
                  </a:ln>
                  <a:solidFill>
                    <a:srgbClr val="000000"/>
                  </a:solidFill>
                  <a:effectLst/>
                  <a:uLnTx/>
                  <a:uFillTx/>
                  <a:latin typeface="Calibri" pitchFamily="34" charset="0"/>
                  <a:ea typeface="ＭＳ Ｐゴシック" charset="-128"/>
                  <a:cs typeface="Calibri" pitchFamily="34" charset="0"/>
                </a:endParaRPr>
              </a:p>
            </p:txBody>
          </p:sp>
          <p:sp>
            <p:nvSpPr>
              <p:cNvPr id="12" name="Switzerland" descr="© INSCALE GmbH, 18.06.2010">
                <a:hlinkClick r:id="" action="ppaction://noaction"/>
                <a:extLst>
                  <a:ext uri="{FF2B5EF4-FFF2-40B4-BE49-F238E27FC236}">
                    <a16:creationId xmlns:a16="http://schemas.microsoft.com/office/drawing/2014/main" id="{9A9FC469-ABEC-F9E9-4FFE-23BE0F36F8B2}"/>
                  </a:ext>
                </a:extLst>
              </p:cNvPr>
              <p:cNvSpPr>
                <a:spLocks/>
              </p:cNvSpPr>
              <p:nvPr/>
            </p:nvSpPr>
            <p:spPr bwMode="auto">
              <a:xfrm>
                <a:off x="3164743" y="5424075"/>
                <a:ext cx="307975" cy="169862"/>
              </a:xfrm>
              <a:custGeom>
                <a:avLst/>
                <a:gdLst>
                  <a:gd name="T0" fmla="*/ 2147483647 w 288"/>
                  <a:gd name="T1" fmla="*/ 2147483647 h 162"/>
                  <a:gd name="T2" fmla="*/ 2147483647 w 288"/>
                  <a:gd name="T3" fmla="*/ 2147483647 h 162"/>
                  <a:gd name="T4" fmla="*/ 2147483647 w 288"/>
                  <a:gd name="T5" fmla="*/ 2147483647 h 162"/>
                  <a:gd name="T6" fmla="*/ 2147483647 w 288"/>
                  <a:gd name="T7" fmla="*/ 2147483647 h 162"/>
                  <a:gd name="T8" fmla="*/ 2147483647 w 288"/>
                  <a:gd name="T9" fmla="*/ 2147483647 h 162"/>
                  <a:gd name="T10" fmla="*/ 2147483647 w 288"/>
                  <a:gd name="T11" fmla="*/ 2147483647 h 162"/>
                  <a:gd name="T12" fmla="*/ 2147483647 w 288"/>
                  <a:gd name="T13" fmla="*/ 2147483647 h 162"/>
                  <a:gd name="T14" fmla="*/ 0 w 288"/>
                  <a:gd name="T15" fmla="*/ 2147483647 h 162"/>
                  <a:gd name="T16" fmla="*/ 2147483647 w 288"/>
                  <a:gd name="T17" fmla="*/ 2147483647 h 162"/>
                  <a:gd name="T18" fmla="*/ 2147483647 w 288"/>
                  <a:gd name="T19" fmla="*/ 2147483647 h 162"/>
                  <a:gd name="T20" fmla="*/ 2147483647 w 288"/>
                  <a:gd name="T21" fmla="*/ 2147483647 h 162"/>
                  <a:gd name="T22" fmla="*/ 2147483647 w 288"/>
                  <a:gd name="T23" fmla="*/ 2147483647 h 162"/>
                  <a:gd name="T24" fmla="*/ 2147483647 w 288"/>
                  <a:gd name="T25" fmla="*/ 2147483647 h 162"/>
                  <a:gd name="T26" fmla="*/ 2147483647 w 288"/>
                  <a:gd name="T27" fmla="*/ 2147483647 h 162"/>
                  <a:gd name="T28" fmla="*/ 2147483647 w 288"/>
                  <a:gd name="T29" fmla="*/ 2147483647 h 162"/>
                  <a:gd name="T30" fmla="*/ 2147483647 w 288"/>
                  <a:gd name="T31" fmla="*/ 2147483647 h 162"/>
                  <a:gd name="T32" fmla="*/ 2147483647 w 288"/>
                  <a:gd name="T33" fmla="*/ 2147483647 h 162"/>
                  <a:gd name="T34" fmla="*/ 2147483647 w 288"/>
                  <a:gd name="T35" fmla="*/ 2147483647 h 162"/>
                  <a:gd name="T36" fmla="*/ 2147483647 w 288"/>
                  <a:gd name="T37" fmla="*/ 2147483647 h 162"/>
                  <a:gd name="T38" fmla="*/ 2147483647 w 288"/>
                  <a:gd name="T39" fmla="*/ 2147483647 h 162"/>
                  <a:gd name="T40" fmla="*/ 2147483647 w 288"/>
                  <a:gd name="T41" fmla="*/ 2147483647 h 162"/>
                  <a:gd name="T42" fmla="*/ 2147483647 w 288"/>
                  <a:gd name="T43" fmla="*/ 2147483647 h 162"/>
                  <a:gd name="T44" fmla="*/ 2147483647 w 288"/>
                  <a:gd name="T45" fmla="*/ 2147483647 h 162"/>
                  <a:gd name="T46" fmla="*/ 2147483647 w 288"/>
                  <a:gd name="T47" fmla="*/ 2147483647 h 162"/>
                  <a:gd name="T48" fmla="*/ 2147483647 w 288"/>
                  <a:gd name="T49" fmla="*/ 2147483647 h 162"/>
                  <a:gd name="T50" fmla="*/ 2147483647 w 288"/>
                  <a:gd name="T51" fmla="*/ 2147483647 h 162"/>
                  <a:gd name="T52" fmla="*/ 2147483647 w 288"/>
                  <a:gd name="T53" fmla="*/ 2147483647 h 162"/>
                  <a:gd name="T54" fmla="*/ 2147483647 w 288"/>
                  <a:gd name="T55" fmla="*/ 2147483647 h 162"/>
                  <a:gd name="T56" fmla="*/ 2147483647 w 288"/>
                  <a:gd name="T57" fmla="*/ 2147483647 h 162"/>
                  <a:gd name="T58" fmla="*/ 2147483647 w 288"/>
                  <a:gd name="T59" fmla="*/ 2147483647 h 162"/>
                  <a:gd name="T60" fmla="*/ 2147483647 w 288"/>
                  <a:gd name="T61" fmla="*/ 2147483647 h 162"/>
                  <a:gd name="T62" fmla="*/ 2147483647 w 288"/>
                  <a:gd name="T63" fmla="*/ 2147483647 h 162"/>
                  <a:gd name="T64" fmla="*/ 2147483647 w 288"/>
                  <a:gd name="T65" fmla="*/ 2147483647 h 162"/>
                  <a:gd name="T66" fmla="*/ 2147483647 w 288"/>
                  <a:gd name="T67" fmla="*/ 0 h 162"/>
                  <a:gd name="T68" fmla="*/ 2147483647 w 288"/>
                  <a:gd name="T69" fmla="*/ 2147483647 h 162"/>
                  <a:gd name="T70" fmla="*/ 2147483647 w 288"/>
                  <a:gd name="T71" fmla="*/ 2147483647 h 162"/>
                  <a:gd name="T72" fmla="*/ 2147483647 w 288"/>
                  <a:gd name="T73" fmla="*/ 2147483647 h 1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8"/>
                  <a:gd name="T112" fmla="*/ 0 h 162"/>
                  <a:gd name="T113" fmla="*/ 288 w 288"/>
                  <a:gd name="T114" fmla="*/ 162 h 16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8" h="162">
                    <a:moveTo>
                      <a:pt x="132" y="24"/>
                    </a:moveTo>
                    <a:lnTo>
                      <a:pt x="96" y="24"/>
                    </a:lnTo>
                    <a:lnTo>
                      <a:pt x="90" y="42"/>
                    </a:lnTo>
                    <a:lnTo>
                      <a:pt x="72" y="30"/>
                    </a:lnTo>
                    <a:lnTo>
                      <a:pt x="66" y="42"/>
                    </a:lnTo>
                    <a:lnTo>
                      <a:pt x="60" y="48"/>
                    </a:lnTo>
                    <a:lnTo>
                      <a:pt x="54" y="60"/>
                    </a:lnTo>
                    <a:lnTo>
                      <a:pt x="48" y="66"/>
                    </a:lnTo>
                    <a:lnTo>
                      <a:pt x="30" y="66"/>
                    </a:lnTo>
                    <a:lnTo>
                      <a:pt x="30" y="78"/>
                    </a:lnTo>
                    <a:lnTo>
                      <a:pt x="18" y="90"/>
                    </a:lnTo>
                    <a:lnTo>
                      <a:pt x="12" y="102"/>
                    </a:lnTo>
                    <a:lnTo>
                      <a:pt x="0" y="108"/>
                    </a:lnTo>
                    <a:lnTo>
                      <a:pt x="6" y="120"/>
                    </a:lnTo>
                    <a:lnTo>
                      <a:pt x="0" y="126"/>
                    </a:lnTo>
                    <a:lnTo>
                      <a:pt x="0" y="132"/>
                    </a:lnTo>
                    <a:lnTo>
                      <a:pt x="6" y="132"/>
                    </a:lnTo>
                    <a:lnTo>
                      <a:pt x="30" y="108"/>
                    </a:lnTo>
                    <a:lnTo>
                      <a:pt x="48" y="108"/>
                    </a:lnTo>
                    <a:lnTo>
                      <a:pt x="54" y="114"/>
                    </a:lnTo>
                    <a:lnTo>
                      <a:pt x="48" y="138"/>
                    </a:lnTo>
                    <a:lnTo>
                      <a:pt x="60" y="150"/>
                    </a:lnTo>
                    <a:lnTo>
                      <a:pt x="60" y="156"/>
                    </a:lnTo>
                    <a:lnTo>
                      <a:pt x="72" y="156"/>
                    </a:lnTo>
                    <a:lnTo>
                      <a:pt x="84" y="144"/>
                    </a:lnTo>
                    <a:lnTo>
                      <a:pt x="96" y="144"/>
                    </a:lnTo>
                    <a:lnTo>
                      <a:pt x="108" y="156"/>
                    </a:lnTo>
                    <a:lnTo>
                      <a:pt x="114" y="156"/>
                    </a:lnTo>
                    <a:lnTo>
                      <a:pt x="132" y="138"/>
                    </a:lnTo>
                    <a:lnTo>
                      <a:pt x="132" y="120"/>
                    </a:lnTo>
                    <a:lnTo>
                      <a:pt x="138" y="114"/>
                    </a:lnTo>
                    <a:lnTo>
                      <a:pt x="150" y="114"/>
                    </a:lnTo>
                    <a:lnTo>
                      <a:pt x="156" y="120"/>
                    </a:lnTo>
                    <a:lnTo>
                      <a:pt x="156" y="126"/>
                    </a:lnTo>
                    <a:lnTo>
                      <a:pt x="162" y="132"/>
                    </a:lnTo>
                    <a:lnTo>
                      <a:pt x="162" y="138"/>
                    </a:lnTo>
                    <a:lnTo>
                      <a:pt x="168" y="138"/>
                    </a:lnTo>
                    <a:lnTo>
                      <a:pt x="192" y="162"/>
                    </a:lnTo>
                    <a:lnTo>
                      <a:pt x="192" y="144"/>
                    </a:lnTo>
                    <a:lnTo>
                      <a:pt x="204" y="132"/>
                    </a:lnTo>
                    <a:lnTo>
                      <a:pt x="210" y="108"/>
                    </a:lnTo>
                    <a:lnTo>
                      <a:pt x="222" y="126"/>
                    </a:lnTo>
                    <a:lnTo>
                      <a:pt x="240" y="120"/>
                    </a:lnTo>
                    <a:lnTo>
                      <a:pt x="258" y="132"/>
                    </a:lnTo>
                    <a:lnTo>
                      <a:pt x="264" y="120"/>
                    </a:lnTo>
                    <a:lnTo>
                      <a:pt x="252" y="108"/>
                    </a:lnTo>
                    <a:lnTo>
                      <a:pt x="252" y="102"/>
                    </a:lnTo>
                    <a:lnTo>
                      <a:pt x="276" y="102"/>
                    </a:lnTo>
                    <a:lnTo>
                      <a:pt x="282" y="84"/>
                    </a:lnTo>
                    <a:lnTo>
                      <a:pt x="288" y="84"/>
                    </a:lnTo>
                    <a:lnTo>
                      <a:pt x="288" y="78"/>
                    </a:lnTo>
                    <a:lnTo>
                      <a:pt x="276" y="66"/>
                    </a:lnTo>
                    <a:lnTo>
                      <a:pt x="270" y="66"/>
                    </a:lnTo>
                    <a:lnTo>
                      <a:pt x="252" y="84"/>
                    </a:lnTo>
                    <a:lnTo>
                      <a:pt x="246" y="84"/>
                    </a:lnTo>
                    <a:lnTo>
                      <a:pt x="246" y="66"/>
                    </a:lnTo>
                    <a:lnTo>
                      <a:pt x="210" y="66"/>
                    </a:lnTo>
                    <a:lnTo>
                      <a:pt x="210" y="60"/>
                    </a:lnTo>
                    <a:lnTo>
                      <a:pt x="216" y="48"/>
                    </a:lnTo>
                    <a:lnTo>
                      <a:pt x="222" y="42"/>
                    </a:lnTo>
                    <a:lnTo>
                      <a:pt x="228" y="42"/>
                    </a:lnTo>
                    <a:lnTo>
                      <a:pt x="228" y="30"/>
                    </a:lnTo>
                    <a:lnTo>
                      <a:pt x="216" y="30"/>
                    </a:lnTo>
                    <a:lnTo>
                      <a:pt x="210" y="18"/>
                    </a:lnTo>
                    <a:lnTo>
                      <a:pt x="192" y="12"/>
                    </a:lnTo>
                    <a:lnTo>
                      <a:pt x="180" y="12"/>
                    </a:lnTo>
                    <a:lnTo>
                      <a:pt x="174" y="6"/>
                    </a:lnTo>
                    <a:lnTo>
                      <a:pt x="162" y="0"/>
                    </a:lnTo>
                    <a:lnTo>
                      <a:pt x="156" y="0"/>
                    </a:lnTo>
                    <a:lnTo>
                      <a:pt x="150" y="6"/>
                    </a:lnTo>
                    <a:lnTo>
                      <a:pt x="150" y="18"/>
                    </a:lnTo>
                    <a:lnTo>
                      <a:pt x="156" y="24"/>
                    </a:lnTo>
                    <a:lnTo>
                      <a:pt x="150" y="18"/>
                    </a:lnTo>
                    <a:lnTo>
                      <a:pt x="132" y="24"/>
                    </a:lnTo>
                    <a:close/>
                  </a:path>
                </a:pathLst>
              </a:custGeom>
              <a:solidFill>
                <a:schemeClr val="accent1">
                  <a:lumMod val="20000"/>
                  <a:lumOff val="80000"/>
                </a:schemeClr>
              </a:solidFill>
              <a:ln w="3175" algn="ctr">
                <a:solidFill>
                  <a:schemeClr val="bg1">
                    <a:lumMod val="65000"/>
                  </a:schemeClr>
                </a:solidFill>
                <a:round/>
                <a:headEnd/>
                <a:tailEnd/>
              </a:ln>
              <a:effectLst/>
            </p:spPr>
            <p:txBody>
              <a:bodyPr/>
              <a:lstStyle/>
              <a:p>
                <a:pPr marL="0" marR="0" lvl="0" indent="0" algn="l" defTabSz="10429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1">
                  <a:ln>
                    <a:noFill/>
                  </a:ln>
                  <a:solidFill>
                    <a:srgbClr val="000000"/>
                  </a:solidFill>
                  <a:effectLst/>
                  <a:uLnTx/>
                  <a:uFillTx/>
                  <a:latin typeface="Calibri" pitchFamily="34" charset="0"/>
                  <a:ea typeface="ＭＳ Ｐゴシック" charset="-128"/>
                  <a:cs typeface="Calibri" pitchFamily="34" charset="0"/>
                </a:endParaRPr>
              </a:p>
            </p:txBody>
          </p:sp>
          <p:sp>
            <p:nvSpPr>
              <p:cNvPr id="13" name="Sweden" descr="© INSCALE GmbH, 18.06.2010">
                <a:hlinkClick r:id="" action="ppaction://noaction"/>
                <a:extLst>
                  <a:ext uri="{FF2B5EF4-FFF2-40B4-BE49-F238E27FC236}">
                    <a16:creationId xmlns:a16="http://schemas.microsoft.com/office/drawing/2014/main" id="{99ED27B1-22FA-AA2C-C13B-043D59899EA0}"/>
                  </a:ext>
                </a:extLst>
              </p:cNvPr>
              <p:cNvSpPr>
                <a:spLocks noEditPoints="1"/>
              </p:cNvSpPr>
              <p:nvPr/>
            </p:nvSpPr>
            <p:spPr bwMode="auto">
              <a:xfrm>
                <a:off x="3513993" y="3754025"/>
                <a:ext cx="735012" cy="1050925"/>
              </a:xfrm>
              <a:custGeom>
                <a:avLst/>
                <a:gdLst>
                  <a:gd name="T0" fmla="*/ 2147483647 w 690"/>
                  <a:gd name="T1" fmla="*/ 2147483647 h 990"/>
                  <a:gd name="T2" fmla="*/ 2147483647 w 690"/>
                  <a:gd name="T3" fmla="*/ 2147483647 h 990"/>
                  <a:gd name="T4" fmla="*/ 2147483647 w 690"/>
                  <a:gd name="T5" fmla="*/ 2147483647 h 990"/>
                  <a:gd name="T6" fmla="*/ 2147483647 w 690"/>
                  <a:gd name="T7" fmla="*/ 2147483647 h 990"/>
                  <a:gd name="T8" fmla="*/ 2147483647 w 690"/>
                  <a:gd name="T9" fmla="*/ 2147483647 h 990"/>
                  <a:gd name="T10" fmla="*/ 2147483647 w 690"/>
                  <a:gd name="T11" fmla="*/ 2147483647 h 990"/>
                  <a:gd name="T12" fmla="*/ 2147483647 w 690"/>
                  <a:gd name="T13" fmla="*/ 2147483647 h 990"/>
                  <a:gd name="T14" fmla="*/ 2147483647 w 690"/>
                  <a:gd name="T15" fmla="*/ 2147483647 h 990"/>
                  <a:gd name="T16" fmla="*/ 2147483647 w 690"/>
                  <a:gd name="T17" fmla="*/ 2147483647 h 990"/>
                  <a:gd name="T18" fmla="*/ 2147483647 w 690"/>
                  <a:gd name="T19" fmla="*/ 2147483647 h 990"/>
                  <a:gd name="T20" fmla="*/ 2147483647 w 690"/>
                  <a:gd name="T21" fmla="*/ 2147483647 h 990"/>
                  <a:gd name="T22" fmla="*/ 2147483647 w 690"/>
                  <a:gd name="T23" fmla="*/ 2147483647 h 990"/>
                  <a:gd name="T24" fmla="*/ 2147483647 w 690"/>
                  <a:gd name="T25" fmla="*/ 2147483647 h 990"/>
                  <a:gd name="T26" fmla="*/ 2147483647 w 690"/>
                  <a:gd name="T27" fmla="*/ 2147483647 h 990"/>
                  <a:gd name="T28" fmla="*/ 2147483647 w 690"/>
                  <a:gd name="T29" fmla="*/ 2147483647 h 990"/>
                  <a:gd name="T30" fmla="*/ 2147483647 w 690"/>
                  <a:gd name="T31" fmla="*/ 2147483647 h 990"/>
                  <a:gd name="T32" fmla="*/ 2147483647 w 690"/>
                  <a:gd name="T33" fmla="*/ 2147483647 h 990"/>
                  <a:gd name="T34" fmla="*/ 2147483647 w 690"/>
                  <a:gd name="T35" fmla="*/ 2147483647 h 990"/>
                  <a:gd name="T36" fmla="*/ 2147483647 w 690"/>
                  <a:gd name="T37" fmla="*/ 2147483647 h 990"/>
                  <a:gd name="T38" fmla="*/ 2147483647 w 690"/>
                  <a:gd name="T39" fmla="*/ 2147483647 h 990"/>
                  <a:gd name="T40" fmla="*/ 2147483647 w 690"/>
                  <a:gd name="T41" fmla="*/ 2147483647 h 990"/>
                  <a:gd name="T42" fmla="*/ 2147483647 w 690"/>
                  <a:gd name="T43" fmla="*/ 2147483647 h 990"/>
                  <a:gd name="T44" fmla="*/ 2147483647 w 690"/>
                  <a:gd name="T45" fmla="*/ 2147483647 h 990"/>
                  <a:gd name="T46" fmla="*/ 0 w 690"/>
                  <a:gd name="T47" fmla="*/ 2147483647 h 990"/>
                  <a:gd name="T48" fmla="*/ 2147483647 w 690"/>
                  <a:gd name="T49" fmla="*/ 2147483647 h 990"/>
                  <a:gd name="T50" fmla="*/ 2147483647 w 690"/>
                  <a:gd name="T51" fmla="*/ 2147483647 h 990"/>
                  <a:gd name="T52" fmla="*/ 2147483647 w 690"/>
                  <a:gd name="T53" fmla="*/ 2147483647 h 990"/>
                  <a:gd name="T54" fmla="*/ 2147483647 w 690"/>
                  <a:gd name="T55" fmla="*/ 2147483647 h 990"/>
                  <a:gd name="T56" fmla="*/ 2147483647 w 690"/>
                  <a:gd name="T57" fmla="*/ 2147483647 h 990"/>
                  <a:gd name="T58" fmla="*/ 2147483647 w 690"/>
                  <a:gd name="T59" fmla="*/ 2147483647 h 990"/>
                  <a:gd name="T60" fmla="*/ 2147483647 w 690"/>
                  <a:gd name="T61" fmla="*/ 2147483647 h 990"/>
                  <a:gd name="T62" fmla="*/ 2147483647 w 690"/>
                  <a:gd name="T63" fmla="*/ 2147483647 h 990"/>
                  <a:gd name="T64" fmla="*/ 2147483647 w 690"/>
                  <a:gd name="T65" fmla="*/ 2147483647 h 990"/>
                  <a:gd name="T66" fmla="*/ 2147483647 w 690"/>
                  <a:gd name="T67" fmla="*/ 2147483647 h 990"/>
                  <a:gd name="T68" fmla="*/ 2147483647 w 690"/>
                  <a:gd name="T69" fmla="*/ 2147483647 h 990"/>
                  <a:gd name="T70" fmla="*/ 2147483647 w 690"/>
                  <a:gd name="T71" fmla="*/ 2147483647 h 990"/>
                  <a:gd name="T72" fmla="*/ 2147483647 w 690"/>
                  <a:gd name="T73" fmla="*/ 2147483647 h 990"/>
                  <a:gd name="T74" fmla="*/ 2147483647 w 690"/>
                  <a:gd name="T75" fmla="*/ 2147483647 h 990"/>
                  <a:gd name="T76" fmla="*/ 2147483647 w 690"/>
                  <a:gd name="T77" fmla="*/ 2147483647 h 990"/>
                  <a:gd name="T78" fmla="*/ 2147483647 w 690"/>
                  <a:gd name="T79" fmla="*/ 2147483647 h 990"/>
                  <a:gd name="T80" fmla="*/ 2147483647 w 690"/>
                  <a:gd name="T81" fmla="*/ 2147483647 h 990"/>
                  <a:gd name="T82" fmla="*/ 2147483647 w 690"/>
                  <a:gd name="T83" fmla="*/ 2147483647 h 990"/>
                  <a:gd name="T84" fmla="*/ 2147483647 w 690"/>
                  <a:gd name="T85" fmla="*/ 2147483647 h 990"/>
                  <a:gd name="T86" fmla="*/ 2147483647 w 690"/>
                  <a:gd name="T87" fmla="*/ 2147483647 h 990"/>
                  <a:gd name="T88" fmla="*/ 2147483647 w 690"/>
                  <a:gd name="T89" fmla="*/ 2147483647 h 990"/>
                  <a:gd name="T90" fmla="*/ 2147483647 w 690"/>
                  <a:gd name="T91" fmla="*/ 2147483647 h 990"/>
                  <a:gd name="T92" fmla="*/ 2147483647 w 690"/>
                  <a:gd name="T93" fmla="*/ 2147483647 h 990"/>
                  <a:gd name="T94" fmla="*/ 2147483647 w 690"/>
                  <a:gd name="T95" fmla="*/ 2147483647 h 990"/>
                  <a:gd name="T96" fmla="*/ 2147483647 w 690"/>
                  <a:gd name="T97" fmla="*/ 2147483647 h 990"/>
                  <a:gd name="T98" fmla="*/ 2147483647 w 690"/>
                  <a:gd name="T99" fmla="*/ 2147483647 h 990"/>
                  <a:gd name="T100" fmla="*/ 2147483647 w 690"/>
                  <a:gd name="T101" fmla="*/ 2147483647 h 9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90"/>
                  <a:gd name="T154" fmla="*/ 0 h 990"/>
                  <a:gd name="T155" fmla="*/ 690 w 690"/>
                  <a:gd name="T156" fmla="*/ 990 h 9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90" h="990">
                    <a:moveTo>
                      <a:pt x="678" y="204"/>
                    </a:moveTo>
                    <a:lnTo>
                      <a:pt x="672" y="198"/>
                    </a:lnTo>
                    <a:lnTo>
                      <a:pt x="660" y="192"/>
                    </a:lnTo>
                    <a:lnTo>
                      <a:pt x="648" y="180"/>
                    </a:lnTo>
                    <a:lnTo>
                      <a:pt x="648" y="174"/>
                    </a:lnTo>
                    <a:lnTo>
                      <a:pt x="654" y="162"/>
                    </a:lnTo>
                    <a:lnTo>
                      <a:pt x="660" y="156"/>
                    </a:lnTo>
                    <a:lnTo>
                      <a:pt x="666" y="144"/>
                    </a:lnTo>
                    <a:lnTo>
                      <a:pt x="642" y="132"/>
                    </a:lnTo>
                    <a:lnTo>
                      <a:pt x="648" y="108"/>
                    </a:lnTo>
                    <a:lnTo>
                      <a:pt x="636" y="102"/>
                    </a:lnTo>
                    <a:lnTo>
                      <a:pt x="636" y="96"/>
                    </a:lnTo>
                    <a:lnTo>
                      <a:pt x="642" y="90"/>
                    </a:lnTo>
                    <a:lnTo>
                      <a:pt x="642" y="66"/>
                    </a:lnTo>
                    <a:lnTo>
                      <a:pt x="636" y="66"/>
                    </a:lnTo>
                    <a:lnTo>
                      <a:pt x="630" y="60"/>
                    </a:lnTo>
                    <a:lnTo>
                      <a:pt x="618" y="60"/>
                    </a:lnTo>
                    <a:lnTo>
                      <a:pt x="588" y="42"/>
                    </a:lnTo>
                    <a:lnTo>
                      <a:pt x="552" y="42"/>
                    </a:lnTo>
                    <a:lnTo>
                      <a:pt x="540" y="30"/>
                    </a:lnTo>
                    <a:lnTo>
                      <a:pt x="534" y="30"/>
                    </a:lnTo>
                    <a:lnTo>
                      <a:pt x="528" y="24"/>
                    </a:lnTo>
                    <a:lnTo>
                      <a:pt x="516" y="24"/>
                    </a:lnTo>
                    <a:lnTo>
                      <a:pt x="504" y="18"/>
                    </a:lnTo>
                    <a:lnTo>
                      <a:pt x="498" y="12"/>
                    </a:lnTo>
                    <a:lnTo>
                      <a:pt x="486" y="6"/>
                    </a:lnTo>
                    <a:lnTo>
                      <a:pt x="456" y="0"/>
                    </a:lnTo>
                    <a:lnTo>
                      <a:pt x="456" y="24"/>
                    </a:lnTo>
                    <a:lnTo>
                      <a:pt x="444" y="24"/>
                    </a:lnTo>
                    <a:lnTo>
                      <a:pt x="444" y="30"/>
                    </a:lnTo>
                    <a:lnTo>
                      <a:pt x="456" y="42"/>
                    </a:lnTo>
                    <a:lnTo>
                      <a:pt x="462" y="42"/>
                    </a:lnTo>
                    <a:lnTo>
                      <a:pt x="456" y="48"/>
                    </a:lnTo>
                    <a:lnTo>
                      <a:pt x="444" y="48"/>
                    </a:lnTo>
                    <a:lnTo>
                      <a:pt x="438" y="42"/>
                    </a:lnTo>
                    <a:lnTo>
                      <a:pt x="414" y="42"/>
                    </a:lnTo>
                    <a:lnTo>
                      <a:pt x="390" y="36"/>
                    </a:lnTo>
                    <a:lnTo>
                      <a:pt x="366" y="42"/>
                    </a:lnTo>
                    <a:lnTo>
                      <a:pt x="366" y="30"/>
                    </a:lnTo>
                    <a:lnTo>
                      <a:pt x="360" y="24"/>
                    </a:lnTo>
                    <a:lnTo>
                      <a:pt x="348" y="36"/>
                    </a:lnTo>
                    <a:lnTo>
                      <a:pt x="348" y="66"/>
                    </a:lnTo>
                    <a:lnTo>
                      <a:pt x="342" y="72"/>
                    </a:lnTo>
                    <a:lnTo>
                      <a:pt x="324" y="72"/>
                    </a:lnTo>
                    <a:lnTo>
                      <a:pt x="282" y="78"/>
                    </a:lnTo>
                    <a:lnTo>
                      <a:pt x="264" y="96"/>
                    </a:lnTo>
                    <a:lnTo>
                      <a:pt x="252" y="102"/>
                    </a:lnTo>
                    <a:lnTo>
                      <a:pt x="246" y="102"/>
                    </a:lnTo>
                    <a:lnTo>
                      <a:pt x="246" y="114"/>
                    </a:lnTo>
                    <a:lnTo>
                      <a:pt x="258" y="120"/>
                    </a:lnTo>
                    <a:lnTo>
                      <a:pt x="264" y="126"/>
                    </a:lnTo>
                    <a:lnTo>
                      <a:pt x="258" y="144"/>
                    </a:lnTo>
                    <a:lnTo>
                      <a:pt x="252" y="144"/>
                    </a:lnTo>
                    <a:lnTo>
                      <a:pt x="240" y="150"/>
                    </a:lnTo>
                    <a:lnTo>
                      <a:pt x="234" y="156"/>
                    </a:lnTo>
                    <a:lnTo>
                      <a:pt x="234" y="162"/>
                    </a:lnTo>
                    <a:lnTo>
                      <a:pt x="228" y="168"/>
                    </a:lnTo>
                    <a:lnTo>
                      <a:pt x="210" y="168"/>
                    </a:lnTo>
                    <a:lnTo>
                      <a:pt x="216" y="174"/>
                    </a:lnTo>
                    <a:lnTo>
                      <a:pt x="216" y="180"/>
                    </a:lnTo>
                    <a:lnTo>
                      <a:pt x="222" y="186"/>
                    </a:lnTo>
                    <a:lnTo>
                      <a:pt x="222" y="192"/>
                    </a:lnTo>
                    <a:lnTo>
                      <a:pt x="216" y="192"/>
                    </a:lnTo>
                    <a:lnTo>
                      <a:pt x="210" y="198"/>
                    </a:lnTo>
                    <a:lnTo>
                      <a:pt x="204" y="198"/>
                    </a:lnTo>
                    <a:lnTo>
                      <a:pt x="192" y="204"/>
                    </a:lnTo>
                    <a:lnTo>
                      <a:pt x="174" y="192"/>
                    </a:lnTo>
                    <a:lnTo>
                      <a:pt x="174" y="228"/>
                    </a:lnTo>
                    <a:lnTo>
                      <a:pt x="168" y="270"/>
                    </a:lnTo>
                    <a:lnTo>
                      <a:pt x="138" y="300"/>
                    </a:lnTo>
                    <a:lnTo>
                      <a:pt x="132" y="300"/>
                    </a:lnTo>
                    <a:lnTo>
                      <a:pt x="120" y="306"/>
                    </a:lnTo>
                    <a:lnTo>
                      <a:pt x="132" y="312"/>
                    </a:lnTo>
                    <a:lnTo>
                      <a:pt x="150" y="330"/>
                    </a:lnTo>
                    <a:lnTo>
                      <a:pt x="150" y="336"/>
                    </a:lnTo>
                    <a:lnTo>
                      <a:pt x="144" y="342"/>
                    </a:lnTo>
                    <a:lnTo>
                      <a:pt x="102" y="342"/>
                    </a:lnTo>
                    <a:lnTo>
                      <a:pt x="90" y="348"/>
                    </a:lnTo>
                    <a:lnTo>
                      <a:pt x="84" y="354"/>
                    </a:lnTo>
                    <a:lnTo>
                      <a:pt x="72" y="360"/>
                    </a:lnTo>
                    <a:lnTo>
                      <a:pt x="30" y="402"/>
                    </a:lnTo>
                    <a:lnTo>
                      <a:pt x="36" y="408"/>
                    </a:lnTo>
                    <a:lnTo>
                      <a:pt x="42" y="408"/>
                    </a:lnTo>
                    <a:lnTo>
                      <a:pt x="48" y="414"/>
                    </a:lnTo>
                    <a:lnTo>
                      <a:pt x="48" y="420"/>
                    </a:lnTo>
                    <a:lnTo>
                      <a:pt x="42" y="426"/>
                    </a:lnTo>
                    <a:lnTo>
                      <a:pt x="36" y="426"/>
                    </a:lnTo>
                    <a:lnTo>
                      <a:pt x="30" y="432"/>
                    </a:lnTo>
                    <a:lnTo>
                      <a:pt x="30" y="444"/>
                    </a:lnTo>
                    <a:lnTo>
                      <a:pt x="54" y="468"/>
                    </a:lnTo>
                    <a:lnTo>
                      <a:pt x="54" y="480"/>
                    </a:lnTo>
                    <a:lnTo>
                      <a:pt x="48" y="492"/>
                    </a:lnTo>
                    <a:lnTo>
                      <a:pt x="48" y="510"/>
                    </a:lnTo>
                    <a:lnTo>
                      <a:pt x="60" y="522"/>
                    </a:lnTo>
                    <a:lnTo>
                      <a:pt x="66" y="522"/>
                    </a:lnTo>
                    <a:lnTo>
                      <a:pt x="84" y="540"/>
                    </a:lnTo>
                    <a:lnTo>
                      <a:pt x="84" y="552"/>
                    </a:lnTo>
                    <a:lnTo>
                      <a:pt x="72" y="564"/>
                    </a:lnTo>
                    <a:lnTo>
                      <a:pt x="48" y="570"/>
                    </a:lnTo>
                    <a:lnTo>
                      <a:pt x="54" y="576"/>
                    </a:lnTo>
                    <a:lnTo>
                      <a:pt x="60" y="588"/>
                    </a:lnTo>
                    <a:lnTo>
                      <a:pt x="60" y="594"/>
                    </a:lnTo>
                    <a:lnTo>
                      <a:pt x="66" y="600"/>
                    </a:lnTo>
                    <a:lnTo>
                      <a:pt x="66" y="606"/>
                    </a:lnTo>
                    <a:lnTo>
                      <a:pt x="72" y="618"/>
                    </a:lnTo>
                    <a:lnTo>
                      <a:pt x="66" y="618"/>
                    </a:lnTo>
                    <a:lnTo>
                      <a:pt x="66" y="642"/>
                    </a:lnTo>
                    <a:lnTo>
                      <a:pt x="60" y="648"/>
                    </a:lnTo>
                    <a:lnTo>
                      <a:pt x="24" y="648"/>
                    </a:lnTo>
                    <a:lnTo>
                      <a:pt x="30" y="660"/>
                    </a:lnTo>
                    <a:lnTo>
                      <a:pt x="30" y="666"/>
                    </a:lnTo>
                    <a:lnTo>
                      <a:pt x="24" y="666"/>
                    </a:lnTo>
                    <a:lnTo>
                      <a:pt x="18" y="672"/>
                    </a:lnTo>
                    <a:lnTo>
                      <a:pt x="18" y="678"/>
                    </a:lnTo>
                    <a:lnTo>
                      <a:pt x="30" y="690"/>
                    </a:lnTo>
                    <a:lnTo>
                      <a:pt x="30" y="708"/>
                    </a:lnTo>
                    <a:lnTo>
                      <a:pt x="24" y="714"/>
                    </a:lnTo>
                    <a:lnTo>
                      <a:pt x="18" y="726"/>
                    </a:lnTo>
                    <a:lnTo>
                      <a:pt x="0" y="708"/>
                    </a:lnTo>
                    <a:lnTo>
                      <a:pt x="0" y="768"/>
                    </a:lnTo>
                    <a:lnTo>
                      <a:pt x="6" y="762"/>
                    </a:lnTo>
                    <a:lnTo>
                      <a:pt x="24" y="762"/>
                    </a:lnTo>
                    <a:lnTo>
                      <a:pt x="36" y="774"/>
                    </a:lnTo>
                    <a:lnTo>
                      <a:pt x="36" y="780"/>
                    </a:lnTo>
                    <a:lnTo>
                      <a:pt x="30" y="780"/>
                    </a:lnTo>
                    <a:lnTo>
                      <a:pt x="30" y="774"/>
                    </a:lnTo>
                    <a:lnTo>
                      <a:pt x="24" y="774"/>
                    </a:lnTo>
                    <a:lnTo>
                      <a:pt x="24" y="834"/>
                    </a:lnTo>
                    <a:lnTo>
                      <a:pt x="30" y="840"/>
                    </a:lnTo>
                    <a:lnTo>
                      <a:pt x="36" y="840"/>
                    </a:lnTo>
                    <a:lnTo>
                      <a:pt x="48" y="846"/>
                    </a:lnTo>
                    <a:lnTo>
                      <a:pt x="54" y="858"/>
                    </a:lnTo>
                    <a:lnTo>
                      <a:pt x="60" y="864"/>
                    </a:lnTo>
                    <a:lnTo>
                      <a:pt x="66" y="876"/>
                    </a:lnTo>
                    <a:lnTo>
                      <a:pt x="90" y="900"/>
                    </a:lnTo>
                    <a:lnTo>
                      <a:pt x="96" y="900"/>
                    </a:lnTo>
                    <a:lnTo>
                      <a:pt x="96" y="912"/>
                    </a:lnTo>
                    <a:lnTo>
                      <a:pt x="78" y="912"/>
                    </a:lnTo>
                    <a:lnTo>
                      <a:pt x="78" y="942"/>
                    </a:lnTo>
                    <a:lnTo>
                      <a:pt x="90" y="954"/>
                    </a:lnTo>
                    <a:lnTo>
                      <a:pt x="102" y="960"/>
                    </a:lnTo>
                    <a:lnTo>
                      <a:pt x="96" y="966"/>
                    </a:lnTo>
                    <a:lnTo>
                      <a:pt x="96" y="984"/>
                    </a:lnTo>
                    <a:lnTo>
                      <a:pt x="102" y="984"/>
                    </a:lnTo>
                    <a:lnTo>
                      <a:pt x="108" y="990"/>
                    </a:lnTo>
                    <a:lnTo>
                      <a:pt x="174" y="990"/>
                    </a:lnTo>
                    <a:lnTo>
                      <a:pt x="180" y="984"/>
                    </a:lnTo>
                    <a:lnTo>
                      <a:pt x="180" y="948"/>
                    </a:lnTo>
                    <a:lnTo>
                      <a:pt x="198" y="942"/>
                    </a:lnTo>
                    <a:lnTo>
                      <a:pt x="198" y="924"/>
                    </a:lnTo>
                    <a:lnTo>
                      <a:pt x="264" y="930"/>
                    </a:lnTo>
                    <a:lnTo>
                      <a:pt x="276" y="936"/>
                    </a:lnTo>
                    <a:lnTo>
                      <a:pt x="300" y="876"/>
                    </a:lnTo>
                    <a:lnTo>
                      <a:pt x="300" y="864"/>
                    </a:lnTo>
                    <a:lnTo>
                      <a:pt x="306" y="852"/>
                    </a:lnTo>
                    <a:lnTo>
                      <a:pt x="306" y="816"/>
                    </a:lnTo>
                    <a:lnTo>
                      <a:pt x="300" y="810"/>
                    </a:lnTo>
                    <a:lnTo>
                      <a:pt x="294" y="798"/>
                    </a:lnTo>
                    <a:lnTo>
                      <a:pt x="312" y="798"/>
                    </a:lnTo>
                    <a:lnTo>
                      <a:pt x="324" y="786"/>
                    </a:lnTo>
                    <a:lnTo>
                      <a:pt x="324" y="780"/>
                    </a:lnTo>
                    <a:lnTo>
                      <a:pt x="306" y="762"/>
                    </a:lnTo>
                    <a:lnTo>
                      <a:pt x="294" y="762"/>
                    </a:lnTo>
                    <a:lnTo>
                      <a:pt x="312" y="756"/>
                    </a:lnTo>
                    <a:lnTo>
                      <a:pt x="300" y="750"/>
                    </a:lnTo>
                    <a:lnTo>
                      <a:pt x="324" y="750"/>
                    </a:lnTo>
                    <a:lnTo>
                      <a:pt x="336" y="744"/>
                    </a:lnTo>
                    <a:lnTo>
                      <a:pt x="348" y="744"/>
                    </a:lnTo>
                    <a:lnTo>
                      <a:pt x="354" y="738"/>
                    </a:lnTo>
                    <a:lnTo>
                      <a:pt x="360" y="726"/>
                    </a:lnTo>
                    <a:lnTo>
                      <a:pt x="360" y="714"/>
                    </a:lnTo>
                    <a:lnTo>
                      <a:pt x="366" y="708"/>
                    </a:lnTo>
                    <a:lnTo>
                      <a:pt x="384" y="726"/>
                    </a:lnTo>
                    <a:lnTo>
                      <a:pt x="390" y="726"/>
                    </a:lnTo>
                    <a:lnTo>
                      <a:pt x="396" y="720"/>
                    </a:lnTo>
                    <a:lnTo>
                      <a:pt x="408" y="696"/>
                    </a:lnTo>
                    <a:lnTo>
                      <a:pt x="402" y="690"/>
                    </a:lnTo>
                    <a:lnTo>
                      <a:pt x="402" y="684"/>
                    </a:lnTo>
                    <a:lnTo>
                      <a:pt x="414" y="684"/>
                    </a:lnTo>
                    <a:lnTo>
                      <a:pt x="420" y="678"/>
                    </a:lnTo>
                    <a:lnTo>
                      <a:pt x="432" y="672"/>
                    </a:lnTo>
                    <a:lnTo>
                      <a:pt x="432" y="660"/>
                    </a:lnTo>
                    <a:lnTo>
                      <a:pt x="420" y="636"/>
                    </a:lnTo>
                    <a:lnTo>
                      <a:pt x="408" y="630"/>
                    </a:lnTo>
                    <a:lnTo>
                      <a:pt x="408" y="618"/>
                    </a:lnTo>
                    <a:lnTo>
                      <a:pt x="372" y="600"/>
                    </a:lnTo>
                    <a:lnTo>
                      <a:pt x="360" y="606"/>
                    </a:lnTo>
                    <a:lnTo>
                      <a:pt x="354" y="606"/>
                    </a:lnTo>
                    <a:lnTo>
                      <a:pt x="342" y="600"/>
                    </a:lnTo>
                    <a:lnTo>
                      <a:pt x="330" y="576"/>
                    </a:lnTo>
                    <a:lnTo>
                      <a:pt x="330" y="558"/>
                    </a:lnTo>
                    <a:lnTo>
                      <a:pt x="324" y="546"/>
                    </a:lnTo>
                    <a:lnTo>
                      <a:pt x="324" y="528"/>
                    </a:lnTo>
                    <a:lnTo>
                      <a:pt x="336" y="516"/>
                    </a:lnTo>
                    <a:lnTo>
                      <a:pt x="342" y="504"/>
                    </a:lnTo>
                    <a:lnTo>
                      <a:pt x="342" y="486"/>
                    </a:lnTo>
                    <a:lnTo>
                      <a:pt x="336" y="474"/>
                    </a:lnTo>
                    <a:lnTo>
                      <a:pt x="330" y="468"/>
                    </a:lnTo>
                    <a:lnTo>
                      <a:pt x="330" y="462"/>
                    </a:lnTo>
                    <a:lnTo>
                      <a:pt x="348" y="462"/>
                    </a:lnTo>
                    <a:lnTo>
                      <a:pt x="354" y="456"/>
                    </a:lnTo>
                    <a:lnTo>
                      <a:pt x="354" y="438"/>
                    </a:lnTo>
                    <a:lnTo>
                      <a:pt x="348" y="426"/>
                    </a:lnTo>
                    <a:lnTo>
                      <a:pt x="354" y="432"/>
                    </a:lnTo>
                    <a:lnTo>
                      <a:pt x="378" y="432"/>
                    </a:lnTo>
                    <a:lnTo>
                      <a:pt x="384" y="426"/>
                    </a:lnTo>
                    <a:lnTo>
                      <a:pt x="396" y="420"/>
                    </a:lnTo>
                    <a:lnTo>
                      <a:pt x="408" y="408"/>
                    </a:lnTo>
                    <a:lnTo>
                      <a:pt x="438" y="414"/>
                    </a:lnTo>
                    <a:lnTo>
                      <a:pt x="450" y="390"/>
                    </a:lnTo>
                    <a:lnTo>
                      <a:pt x="480" y="390"/>
                    </a:lnTo>
                    <a:lnTo>
                      <a:pt x="498" y="384"/>
                    </a:lnTo>
                    <a:lnTo>
                      <a:pt x="510" y="378"/>
                    </a:lnTo>
                    <a:lnTo>
                      <a:pt x="522" y="354"/>
                    </a:lnTo>
                    <a:lnTo>
                      <a:pt x="540" y="336"/>
                    </a:lnTo>
                    <a:lnTo>
                      <a:pt x="546" y="324"/>
                    </a:lnTo>
                    <a:lnTo>
                      <a:pt x="528" y="300"/>
                    </a:lnTo>
                    <a:lnTo>
                      <a:pt x="558" y="264"/>
                    </a:lnTo>
                    <a:lnTo>
                      <a:pt x="540" y="246"/>
                    </a:lnTo>
                    <a:lnTo>
                      <a:pt x="576" y="234"/>
                    </a:lnTo>
                    <a:lnTo>
                      <a:pt x="594" y="216"/>
                    </a:lnTo>
                    <a:lnTo>
                      <a:pt x="672" y="222"/>
                    </a:lnTo>
                    <a:lnTo>
                      <a:pt x="684" y="240"/>
                    </a:lnTo>
                    <a:lnTo>
                      <a:pt x="690" y="240"/>
                    </a:lnTo>
                    <a:lnTo>
                      <a:pt x="678" y="204"/>
                    </a:lnTo>
                    <a:close/>
                    <a:moveTo>
                      <a:pt x="390" y="828"/>
                    </a:moveTo>
                    <a:lnTo>
                      <a:pt x="390" y="840"/>
                    </a:lnTo>
                    <a:lnTo>
                      <a:pt x="396" y="852"/>
                    </a:lnTo>
                    <a:lnTo>
                      <a:pt x="396" y="864"/>
                    </a:lnTo>
                    <a:lnTo>
                      <a:pt x="402" y="870"/>
                    </a:lnTo>
                    <a:lnTo>
                      <a:pt x="402" y="876"/>
                    </a:lnTo>
                    <a:lnTo>
                      <a:pt x="414" y="852"/>
                    </a:lnTo>
                    <a:lnTo>
                      <a:pt x="426" y="852"/>
                    </a:lnTo>
                    <a:lnTo>
                      <a:pt x="432" y="846"/>
                    </a:lnTo>
                    <a:lnTo>
                      <a:pt x="438" y="834"/>
                    </a:lnTo>
                    <a:lnTo>
                      <a:pt x="438" y="822"/>
                    </a:lnTo>
                    <a:lnTo>
                      <a:pt x="432" y="816"/>
                    </a:lnTo>
                    <a:lnTo>
                      <a:pt x="450" y="798"/>
                    </a:lnTo>
                    <a:lnTo>
                      <a:pt x="444" y="798"/>
                    </a:lnTo>
                    <a:lnTo>
                      <a:pt x="438" y="804"/>
                    </a:lnTo>
                    <a:lnTo>
                      <a:pt x="420" y="804"/>
                    </a:lnTo>
                    <a:lnTo>
                      <a:pt x="408" y="810"/>
                    </a:lnTo>
                    <a:lnTo>
                      <a:pt x="390" y="828"/>
                    </a:lnTo>
                    <a:close/>
                    <a:moveTo>
                      <a:pt x="300" y="900"/>
                    </a:moveTo>
                    <a:lnTo>
                      <a:pt x="300" y="912"/>
                    </a:lnTo>
                    <a:lnTo>
                      <a:pt x="294" y="924"/>
                    </a:lnTo>
                    <a:lnTo>
                      <a:pt x="300" y="918"/>
                    </a:lnTo>
                    <a:lnTo>
                      <a:pt x="312" y="912"/>
                    </a:lnTo>
                    <a:lnTo>
                      <a:pt x="318" y="900"/>
                    </a:lnTo>
                    <a:lnTo>
                      <a:pt x="318" y="894"/>
                    </a:lnTo>
                    <a:lnTo>
                      <a:pt x="324" y="888"/>
                    </a:lnTo>
                    <a:lnTo>
                      <a:pt x="324" y="882"/>
                    </a:lnTo>
                    <a:lnTo>
                      <a:pt x="342" y="858"/>
                    </a:lnTo>
                    <a:lnTo>
                      <a:pt x="336" y="840"/>
                    </a:lnTo>
                    <a:lnTo>
                      <a:pt x="330" y="852"/>
                    </a:lnTo>
                    <a:lnTo>
                      <a:pt x="312" y="870"/>
                    </a:lnTo>
                    <a:lnTo>
                      <a:pt x="300" y="894"/>
                    </a:lnTo>
                    <a:lnTo>
                      <a:pt x="300" y="900"/>
                    </a:lnTo>
                    <a:close/>
                  </a:path>
                </a:pathLst>
              </a:custGeom>
              <a:solidFill>
                <a:schemeClr val="accent1"/>
              </a:solidFill>
              <a:ln w="3175" algn="ctr">
                <a:solidFill>
                  <a:schemeClr val="bg1">
                    <a:lumMod val="65000"/>
                  </a:schemeClr>
                </a:solidFill>
                <a:round/>
                <a:headEnd/>
                <a:tailEnd/>
              </a:ln>
              <a:effectLst/>
            </p:spPr>
            <p:txBody>
              <a:bodyPr/>
              <a:lstStyle/>
              <a:p>
                <a:pPr marL="0" marR="0" lvl="0" indent="0" algn="l" defTabSz="10429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1">
                  <a:ln>
                    <a:noFill/>
                  </a:ln>
                  <a:solidFill>
                    <a:srgbClr val="000000"/>
                  </a:solidFill>
                  <a:effectLst/>
                  <a:uLnTx/>
                  <a:uFillTx/>
                  <a:latin typeface="Calibri" pitchFamily="34" charset="0"/>
                  <a:ea typeface="ＭＳ Ｐゴシック" charset="-128"/>
                  <a:cs typeface="Calibri" pitchFamily="34" charset="0"/>
                </a:endParaRPr>
              </a:p>
            </p:txBody>
          </p:sp>
          <p:sp>
            <p:nvSpPr>
              <p:cNvPr id="14" name="Spain" descr="© INSCALE GmbH, 18.06.2010">
                <a:hlinkClick r:id="" action="ppaction://noaction"/>
                <a:extLst>
                  <a:ext uri="{FF2B5EF4-FFF2-40B4-BE49-F238E27FC236}">
                    <a16:creationId xmlns:a16="http://schemas.microsoft.com/office/drawing/2014/main" id="{ABFB6816-BA66-4071-1554-49F0CD520A73}"/>
                  </a:ext>
                </a:extLst>
              </p:cNvPr>
              <p:cNvSpPr>
                <a:spLocks noEditPoints="1"/>
              </p:cNvSpPr>
              <p:nvPr/>
            </p:nvSpPr>
            <p:spPr bwMode="auto">
              <a:xfrm>
                <a:off x="2104293" y="5768562"/>
                <a:ext cx="931862" cy="655638"/>
              </a:xfrm>
              <a:custGeom>
                <a:avLst/>
                <a:gdLst>
                  <a:gd name="T0" fmla="*/ 2147483647 w 876"/>
                  <a:gd name="T1" fmla="*/ 2147483647 h 618"/>
                  <a:gd name="T2" fmla="*/ 2147483647 w 876"/>
                  <a:gd name="T3" fmla="*/ 2147483647 h 618"/>
                  <a:gd name="T4" fmla="*/ 2147483647 w 876"/>
                  <a:gd name="T5" fmla="*/ 2147483647 h 618"/>
                  <a:gd name="T6" fmla="*/ 2147483647 w 876"/>
                  <a:gd name="T7" fmla="*/ 2147483647 h 618"/>
                  <a:gd name="T8" fmla="*/ 2147483647 w 876"/>
                  <a:gd name="T9" fmla="*/ 2147483647 h 618"/>
                  <a:gd name="T10" fmla="*/ 2147483647 w 876"/>
                  <a:gd name="T11" fmla="*/ 2147483647 h 618"/>
                  <a:gd name="T12" fmla="*/ 2147483647 w 876"/>
                  <a:gd name="T13" fmla="*/ 2147483647 h 618"/>
                  <a:gd name="T14" fmla="*/ 2147483647 w 876"/>
                  <a:gd name="T15" fmla="*/ 2147483647 h 618"/>
                  <a:gd name="T16" fmla="*/ 2147483647 w 876"/>
                  <a:gd name="T17" fmla="*/ 2147483647 h 618"/>
                  <a:gd name="T18" fmla="*/ 2147483647 w 876"/>
                  <a:gd name="T19" fmla="*/ 2147483647 h 618"/>
                  <a:gd name="T20" fmla="*/ 2147483647 w 876"/>
                  <a:gd name="T21" fmla="*/ 2147483647 h 618"/>
                  <a:gd name="T22" fmla="*/ 2147483647 w 876"/>
                  <a:gd name="T23" fmla="*/ 2147483647 h 618"/>
                  <a:gd name="T24" fmla="*/ 2147483647 w 876"/>
                  <a:gd name="T25" fmla="*/ 2147483647 h 618"/>
                  <a:gd name="T26" fmla="*/ 2147483647 w 876"/>
                  <a:gd name="T27" fmla="*/ 2147483647 h 618"/>
                  <a:gd name="T28" fmla="*/ 2147483647 w 876"/>
                  <a:gd name="T29" fmla="*/ 2147483647 h 618"/>
                  <a:gd name="T30" fmla="*/ 2147483647 w 876"/>
                  <a:gd name="T31" fmla="*/ 2147483647 h 618"/>
                  <a:gd name="T32" fmla="*/ 2147483647 w 876"/>
                  <a:gd name="T33" fmla="*/ 2147483647 h 618"/>
                  <a:gd name="T34" fmla="*/ 2147483647 w 876"/>
                  <a:gd name="T35" fmla="*/ 2147483647 h 618"/>
                  <a:gd name="T36" fmla="*/ 2147483647 w 876"/>
                  <a:gd name="T37" fmla="*/ 2147483647 h 618"/>
                  <a:gd name="T38" fmla="*/ 2147483647 w 876"/>
                  <a:gd name="T39" fmla="*/ 2147483647 h 618"/>
                  <a:gd name="T40" fmla="*/ 2147483647 w 876"/>
                  <a:gd name="T41" fmla="*/ 0 h 618"/>
                  <a:gd name="T42" fmla="*/ 2147483647 w 876"/>
                  <a:gd name="T43" fmla="*/ 2147483647 h 618"/>
                  <a:gd name="T44" fmla="*/ 0 w 876"/>
                  <a:gd name="T45" fmla="*/ 2147483647 h 618"/>
                  <a:gd name="T46" fmla="*/ 2147483647 w 876"/>
                  <a:gd name="T47" fmla="*/ 2147483647 h 618"/>
                  <a:gd name="T48" fmla="*/ 2147483647 w 876"/>
                  <a:gd name="T49" fmla="*/ 2147483647 h 618"/>
                  <a:gd name="T50" fmla="*/ 2147483647 w 876"/>
                  <a:gd name="T51" fmla="*/ 2147483647 h 618"/>
                  <a:gd name="T52" fmla="*/ 2147483647 w 876"/>
                  <a:gd name="T53" fmla="*/ 2147483647 h 618"/>
                  <a:gd name="T54" fmla="*/ 2147483647 w 876"/>
                  <a:gd name="T55" fmla="*/ 2147483647 h 618"/>
                  <a:gd name="T56" fmla="*/ 2147483647 w 876"/>
                  <a:gd name="T57" fmla="*/ 2147483647 h 618"/>
                  <a:gd name="T58" fmla="*/ 2147483647 w 876"/>
                  <a:gd name="T59" fmla="*/ 2147483647 h 618"/>
                  <a:gd name="T60" fmla="*/ 2147483647 w 876"/>
                  <a:gd name="T61" fmla="*/ 2147483647 h 618"/>
                  <a:gd name="T62" fmla="*/ 2147483647 w 876"/>
                  <a:gd name="T63" fmla="*/ 2147483647 h 618"/>
                  <a:gd name="T64" fmla="*/ 2147483647 w 876"/>
                  <a:gd name="T65" fmla="*/ 2147483647 h 618"/>
                  <a:gd name="T66" fmla="*/ 2147483647 w 876"/>
                  <a:gd name="T67" fmla="*/ 2147483647 h 618"/>
                  <a:gd name="T68" fmla="*/ 2147483647 w 876"/>
                  <a:gd name="T69" fmla="*/ 2147483647 h 618"/>
                  <a:gd name="T70" fmla="*/ 2147483647 w 876"/>
                  <a:gd name="T71" fmla="*/ 2147483647 h 618"/>
                  <a:gd name="T72" fmla="*/ 2147483647 w 876"/>
                  <a:gd name="T73" fmla="*/ 2147483647 h 618"/>
                  <a:gd name="T74" fmla="*/ 2147483647 w 876"/>
                  <a:gd name="T75" fmla="*/ 2147483647 h 618"/>
                  <a:gd name="T76" fmla="*/ 2147483647 w 876"/>
                  <a:gd name="T77" fmla="*/ 2147483647 h 618"/>
                  <a:gd name="T78" fmla="*/ 2147483647 w 876"/>
                  <a:gd name="T79" fmla="*/ 2147483647 h 618"/>
                  <a:gd name="T80" fmla="*/ 2147483647 w 876"/>
                  <a:gd name="T81" fmla="*/ 2147483647 h 618"/>
                  <a:gd name="T82" fmla="*/ 2147483647 w 876"/>
                  <a:gd name="T83" fmla="*/ 2147483647 h 618"/>
                  <a:gd name="T84" fmla="*/ 2147483647 w 876"/>
                  <a:gd name="T85" fmla="*/ 2147483647 h 618"/>
                  <a:gd name="T86" fmla="*/ 2147483647 w 876"/>
                  <a:gd name="T87" fmla="*/ 2147483647 h 618"/>
                  <a:gd name="T88" fmla="*/ 2147483647 w 876"/>
                  <a:gd name="T89" fmla="*/ 2147483647 h 618"/>
                  <a:gd name="T90" fmla="*/ 2147483647 w 876"/>
                  <a:gd name="T91" fmla="*/ 2147483647 h 618"/>
                  <a:gd name="T92" fmla="*/ 2147483647 w 876"/>
                  <a:gd name="T93" fmla="*/ 2147483647 h 618"/>
                  <a:gd name="T94" fmla="*/ 2147483647 w 876"/>
                  <a:gd name="T95" fmla="*/ 2147483647 h 618"/>
                  <a:gd name="T96" fmla="*/ 2147483647 w 876"/>
                  <a:gd name="T97" fmla="*/ 2147483647 h 618"/>
                  <a:gd name="T98" fmla="*/ 2147483647 w 876"/>
                  <a:gd name="T99" fmla="*/ 2147483647 h 618"/>
                  <a:gd name="T100" fmla="*/ 2147483647 w 876"/>
                  <a:gd name="T101" fmla="*/ 2147483647 h 618"/>
                  <a:gd name="T102" fmla="*/ 2147483647 w 876"/>
                  <a:gd name="T103" fmla="*/ 2147483647 h 618"/>
                  <a:gd name="T104" fmla="*/ 2147483647 w 876"/>
                  <a:gd name="T105" fmla="*/ 2147483647 h 618"/>
                  <a:gd name="T106" fmla="*/ 2147483647 w 876"/>
                  <a:gd name="T107" fmla="*/ 2147483647 h 618"/>
                  <a:gd name="T108" fmla="*/ 2147483647 w 876"/>
                  <a:gd name="T109" fmla="*/ 2147483647 h 6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76"/>
                  <a:gd name="T166" fmla="*/ 0 h 618"/>
                  <a:gd name="T167" fmla="*/ 876 w 876"/>
                  <a:gd name="T168" fmla="*/ 618 h 6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76" h="618">
                    <a:moveTo>
                      <a:pt x="804" y="318"/>
                    </a:moveTo>
                    <a:lnTo>
                      <a:pt x="798" y="312"/>
                    </a:lnTo>
                    <a:lnTo>
                      <a:pt x="798" y="306"/>
                    </a:lnTo>
                    <a:lnTo>
                      <a:pt x="786" y="306"/>
                    </a:lnTo>
                    <a:lnTo>
                      <a:pt x="762" y="318"/>
                    </a:lnTo>
                    <a:lnTo>
                      <a:pt x="750" y="330"/>
                    </a:lnTo>
                    <a:lnTo>
                      <a:pt x="750" y="336"/>
                    </a:lnTo>
                    <a:lnTo>
                      <a:pt x="756" y="342"/>
                    </a:lnTo>
                    <a:lnTo>
                      <a:pt x="768" y="342"/>
                    </a:lnTo>
                    <a:lnTo>
                      <a:pt x="774" y="348"/>
                    </a:lnTo>
                    <a:lnTo>
                      <a:pt x="774" y="354"/>
                    </a:lnTo>
                    <a:lnTo>
                      <a:pt x="804" y="354"/>
                    </a:lnTo>
                    <a:lnTo>
                      <a:pt x="816" y="342"/>
                    </a:lnTo>
                    <a:lnTo>
                      <a:pt x="816" y="324"/>
                    </a:lnTo>
                    <a:lnTo>
                      <a:pt x="810" y="318"/>
                    </a:lnTo>
                    <a:lnTo>
                      <a:pt x="804" y="318"/>
                    </a:lnTo>
                    <a:close/>
                    <a:moveTo>
                      <a:pt x="672" y="390"/>
                    </a:moveTo>
                    <a:lnTo>
                      <a:pt x="678" y="396"/>
                    </a:lnTo>
                    <a:lnTo>
                      <a:pt x="684" y="396"/>
                    </a:lnTo>
                    <a:lnTo>
                      <a:pt x="690" y="390"/>
                    </a:lnTo>
                    <a:lnTo>
                      <a:pt x="690" y="372"/>
                    </a:lnTo>
                    <a:lnTo>
                      <a:pt x="684" y="372"/>
                    </a:lnTo>
                    <a:lnTo>
                      <a:pt x="672" y="384"/>
                    </a:lnTo>
                    <a:lnTo>
                      <a:pt x="672" y="390"/>
                    </a:lnTo>
                    <a:close/>
                    <a:moveTo>
                      <a:pt x="840" y="300"/>
                    </a:moveTo>
                    <a:lnTo>
                      <a:pt x="840" y="306"/>
                    </a:lnTo>
                    <a:lnTo>
                      <a:pt x="852" y="318"/>
                    </a:lnTo>
                    <a:lnTo>
                      <a:pt x="870" y="318"/>
                    </a:lnTo>
                    <a:lnTo>
                      <a:pt x="876" y="312"/>
                    </a:lnTo>
                    <a:lnTo>
                      <a:pt x="864" y="300"/>
                    </a:lnTo>
                    <a:lnTo>
                      <a:pt x="852" y="300"/>
                    </a:lnTo>
                    <a:lnTo>
                      <a:pt x="846" y="294"/>
                    </a:lnTo>
                    <a:lnTo>
                      <a:pt x="840" y="300"/>
                    </a:lnTo>
                    <a:close/>
                    <a:moveTo>
                      <a:pt x="804" y="150"/>
                    </a:moveTo>
                    <a:lnTo>
                      <a:pt x="798" y="138"/>
                    </a:lnTo>
                    <a:lnTo>
                      <a:pt x="798" y="132"/>
                    </a:lnTo>
                    <a:lnTo>
                      <a:pt x="810" y="120"/>
                    </a:lnTo>
                    <a:lnTo>
                      <a:pt x="798" y="114"/>
                    </a:lnTo>
                    <a:lnTo>
                      <a:pt x="792" y="108"/>
                    </a:lnTo>
                    <a:lnTo>
                      <a:pt x="792" y="102"/>
                    </a:lnTo>
                    <a:lnTo>
                      <a:pt x="780" y="102"/>
                    </a:lnTo>
                    <a:lnTo>
                      <a:pt x="780" y="108"/>
                    </a:lnTo>
                    <a:lnTo>
                      <a:pt x="774" y="114"/>
                    </a:lnTo>
                    <a:lnTo>
                      <a:pt x="756" y="114"/>
                    </a:lnTo>
                    <a:lnTo>
                      <a:pt x="750" y="108"/>
                    </a:lnTo>
                    <a:lnTo>
                      <a:pt x="726" y="108"/>
                    </a:lnTo>
                    <a:lnTo>
                      <a:pt x="726" y="102"/>
                    </a:lnTo>
                    <a:lnTo>
                      <a:pt x="708" y="102"/>
                    </a:lnTo>
                    <a:lnTo>
                      <a:pt x="696" y="108"/>
                    </a:lnTo>
                    <a:lnTo>
                      <a:pt x="690" y="84"/>
                    </a:lnTo>
                    <a:lnTo>
                      <a:pt x="672" y="84"/>
                    </a:lnTo>
                    <a:lnTo>
                      <a:pt x="672" y="78"/>
                    </a:lnTo>
                    <a:lnTo>
                      <a:pt x="666" y="72"/>
                    </a:lnTo>
                    <a:lnTo>
                      <a:pt x="648" y="72"/>
                    </a:lnTo>
                    <a:lnTo>
                      <a:pt x="642" y="78"/>
                    </a:lnTo>
                    <a:lnTo>
                      <a:pt x="642" y="90"/>
                    </a:lnTo>
                    <a:lnTo>
                      <a:pt x="624" y="96"/>
                    </a:lnTo>
                    <a:lnTo>
                      <a:pt x="624" y="84"/>
                    </a:lnTo>
                    <a:lnTo>
                      <a:pt x="594" y="84"/>
                    </a:lnTo>
                    <a:lnTo>
                      <a:pt x="582" y="72"/>
                    </a:lnTo>
                    <a:lnTo>
                      <a:pt x="570" y="72"/>
                    </a:lnTo>
                    <a:lnTo>
                      <a:pt x="564" y="78"/>
                    </a:lnTo>
                    <a:lnTo>
                      <a:pt x="546" y="60"/>
                    </a:lnTo>
                    <a:lnTo>
                      <a:pt x="510" y="60"/>
                    </a:lnTo>
                    <a:lnTo>
                      <a:pt x="516" y="54"/>
                    </a:lnTo>
                    <a:lnTo>
                      <a:pt x="516" y="48"/>
                    </a:lnTo>
                    <a:lnTo>
                      <a:pt x="504" y="36"/>
                    </a:lnTo>
                    <a:lnTo>
                      <a:pt x="498" y="36"/>
                    </a:lnTo>
                    <a:lnTo>
                      <a:pt x="492" y="42"/>
                    </a:lnTo>
                    <a:lnTo>
                      <a:pt x="486" y="36"/>
                    </a:lnTo>
                    <a:lnTo>
                      <a:pt x="450" y="36"/>
                    </a:lnTo>
                    <a:lnTo>
                      <a:pt x="390" y="24"/>
                    </a:lnTo>
                    <a:lnTo>
                      <a:pt x="378" y="24"/>
                    </a:lnTo>
                    <a:lnTo>
                      <a:pt x="348" y="36"/>
                    </a:lnTo>
                    <a:lnTo>
                      <a:pt x="294" y="30"/>
                    </a:lnTo>
                    <a:lnTo>
                      <a:pt x="258" y="12"/>
                    </a:lnTo>
                    <a:lnTo>
                      <a:pt x="234" y="12"/>
                    </a:lnTo>
                    <a:lnTo>
                      <a:pt x="216" y="18"/>
                    </a:lnTo>
                    <a:lnTo>
                      <a:pt x="162" y="18"/>
                    </a:lnTo>
                    <a:lnTo>
                      <a:pt x="150" y="12"/>
                    </a:lnTo>
                    <a:lnTo>
                      <a:pt x="138" y="12"/>
                    </a:lnTo>
                    <a:lnTo>
                      <a:pt x="126" y="6"/>
                    </a:lnTo>
                    <a:lnTo>
                      <a:pt x="120" y="0"/>
                    </a:lnTo>
                    <a:lnTo>
                      <a:pt x="108" y="0"/>
                    </a:lnTo>
                    <a:lnTo>
                      <a:pt x="96" y="6"/>
                    </a:lnTo>
                    <a:lnTo>
                      <a:pt x="72" y="30"/>
                    </a:lnTo>
                    <a:lnTo>
                      <a:pt x="60" y="30"/>
                    </a:lnTo>
                    <a:lnTo>
                      <a:pt x="48" y="36"/>
                    </a:lnTo>
                    <a:lnTo>
                      <a:pt x="30" y="36"/>
                    </a:lnTo>
                    <a:lnTo>
                      <a:pt x="6" y="48"/>
                    </a:lnTo>
                    <a:lnTo>
                      <a:pt x="0" y="60"/>
                    </a:lnTo>
                    <a:lnTo>
                      <a:pt x="0" y="72"/>
                    </a:lnTo>
                    <a:lnTo>
                      <a:pt x="6" y="78"/>
                    </a:lnTo>
                    <a:lnTo>
                      <a:pt x="12" y="90"/>
                    </a:lnTo>
                    <a:lnTo>
                      <a:pt x="24" y="96"/>
                    </a:lnTo>
                    <a:lnTo>
                      <a:pt x="30" y="102"/>
                    </a:lnTo>
                    <a:lnTo>
                      <a:pt x="18" y="138"/>
                    </a:lnTo>
                    <a:lnTo>
                      <a:pt x="24" y="144"/>
                    </a:lnTo>
                    <a:lnTo>
                      <a:pt x="24" y="150"/>
                    </a:lnTo>
                    <a:lnTo>
                      <a:pt x="30" y="144"/>
                    </a:lnTo>
                    <a:lnTo>
                      <a:pt x="54" y="132"/>
                    </a:lnTo>
                    <a:lnTo>
                      <a:pt x="78" y="132"/>
                    </a:lnTo>
                    <a:lnTo>
                      <a:pt x="78" y="138"/>
                    </a:lnTo>
                    <a:lnTo>
                      <a:pt x="66" y="150"/>
                    </a:lnTo>
                    <a:lnTo>
                      <a:pt x="60" y="150"/>
                    </a:lnTo>
                    <a:lnTo>
                      <a:pt x="60" y="156"/>
                    </a:lnTo>
                    <a:lnTo>
                      <a:pt x="72" y="156"/>
                    </a:lnTo>
                    <a:lnTo>
                      <a:pt x="78" y="150"/>
                    </a:lnTo>
                    <a:lnTo>
                      <a:pt x="96" y="150"/>
                    </a:lnTo>
                    <a:lnTo>
                      <a:pt x="102" y="156"/>
                    </a:lnTo>
                    <a:lnTo>
                      <a:pt x="114" y="156"/>
                    </a:lnTo>
                    <a:lnTo>
                      <a:pt x="120" y="150"/>
                    </a:lnTo>
                    <a:lnTo>
                      <a:pt x="120" y="144"/>
                    </a:lnTo>
                    <a:lnTo>
                      <a:pt x="174" y="144"/>
                    </a:lnTo>
                    <a:lnTo>
                      <a:pt x="174" y="162"/>
                    </a:lnTo>
                    <a:lnTo>
                      <a:pt x="180" y="162"/>
                    </a:lnTo>
                    <a:lnTo>
                      <a:pt x="192" y="168"/>
                    </a:lnTo>
                    <a:lnTo>
                      <a:pt x="192" y="174"/>
                    </a:lnTo>
                    <a:lnTo>
                      <a:pt x="168" y="198"/>
                    </a:lnTo>
                    <a:lnTo>
                      <a:pt x="144" y="210"/>
                    </a:lnTo>
                    <a:lnTo>
                      <a:pt x="138" y="216"/>
                    </a:lnTo>
                    <a:lnTo>
                      <a:pt x="138" y="222"/>
                    </a:lnTo>
                    <a:lnTo>
                      <a:pt x="144" y="222"/>
                    </a:lnTo>
                    <a:lnTo>
                      <a:pt x="150" y="228"/>
                    </a:lnTo>
                    <a:lnTo>
                      <a:pt x="150" y="240"/>
                    </a:lnTo>
                    <a:lnTo>
                      <a:pt x="144" y="258"/>
                    </a:lnTo>
                    <a:lnTo>
                      <a:pt x="144" y="276"/>
                    </a:lnTo>
                    <a:lnTo>
                      <a:pt x="138" y="276"/>
                    </a:lnTo>
                    <a:lnTo>
                      <a:pt x="132" y="282"/>
                    </a:lnTo>
                    <a:lnTo>
                      <a:pt x="132" y="294"/>
                    </a:lnTo>
                    <a:lnTo>
                      <a:pt x="138" y="300"/>
                    </a:lnTo>
                    <a:lnTo>
                      <a:pt x="138" y="312"/>
                    </a:lnTo>
                    <a:lnTo>
                      <a:pt x="126" y="324"/>
                    </a:lnTo>
                    <a:lnTo>
                      <a:pt x="90" y="324"/>
                    </a:lnTo>
                    <a:lnTo>
                      <a:pt x="114" y="348"/>
                    </a:lnTo>
                    <a:lnTo>
                      <a:pt x="114" y="360"/>
                    </a:lnTo>
                    <a:lnTo>
                      <a:pt x="120" y="366"/>
                    </a:lnTo>
                    <a:lnTo>
                      <a:pt x="132" y="372"/>
                    </a:lnTo>
                    <a:lnTo>
                      <a:pt x="132" y="378"/>
                    </a:lnTo>
                    <a:lnTo>
                      <a:pt x="120" y="390"/>
                    </a:lnTo>
                    <a:lnTo>
                      <a:pt x="108" y="396"/>
                    </a:lnTo>
                    <a:lnTo>
                      <a:pt x="96" y="408"/>
                    </a:lnTo>
                    <a:lnTo>
                      <a:pt x="96" y="414"/>
                    </a:lnTo>
                    <a:lnTo>
                      <a:pt x="102" y="420"/>
                    </a:lnTo>
                    <a:lnTo>
                      <a:pt x="102" y="426"/>
                    </a:lnTo>
                    <a:lnTo>
                      <a:pt x="108" y="438"/>
                    </a:lnTo>
                    <a:lnTo>
                      <a:pt x="114" y="444"/>
                    </a:lnTo>
                    <a:lnTo>
                      <a:pt x="126" y="444"/>
                    </a:lnTo>
                    <a:lnTo>
                      <a:pt x="126" y="450"/>
                    </a:lnTo>
                    <a:lnTo>
                      <a:pt x="114" y="462"/>
                    </a:lnTo>
                    <a:lnTo>
                      <a:pt x="102" y="462"/>
                    </a:lnTo>
                    <a:lnTo>
                      <a:pt x="96" y="474"/>
                    </a:lnTo>
                    <a:lnTo>
                      <a:pt x="90" y="480"/>
                    </a:lnTo>
                    <a:lnTo>
                      <a:pt x="90" y="528"/>
                    </a:lnTo>
                    <a:lnTo>
                      <a:pt x="120" y="528"/>
                    </a:lnTo>
                    <a:lnTo>
                      <a:pt x="144" y="546"/>
                    </a:lnTo>
                    <a:lnTo>
                      <a:pt x="162" y="546"/>
                    </a:lnTo>
                    <a:lnTo>
                      <a:pt x="156" y="576"/>
                    </a:lnTo>
                    <a:lnTo>
                      <a:pt x="162" y="576"/>
                    </a:lnTo>
                    <a:lnTo>
                      <a:pt x="162" y="594"/>
                    </a:lnTo>
                    <a:lnTo>
                      <a:pt x="168" y="606"/>
                    </a:lnTo>
                    <a:lnTo>
                      <a:pt x="174" y="612"/>
                    </a:lnTo>
                    <a:lnTo>
                      <a:pt x="192" y="612"/>
                    </a:lnTo>
                    <a:lnTo>
                      <a:pt x="198" y="618"/>
                    </a:lnTo>
                    <a:lnTo>
                      <a:pt x="204" y="618"/>
                    </a:lnTo>
                    <a:lnTo>
                      <a:pt x="210" y="612"/>
                    </a:lnTo>
                    <a:lnTo>
                      <a:pt x="222" y="606"/>
                    </a:lnTo>
                    <a:lnTo>
                      <a:pt x="240" y="588"/>
                    </a:lnTo>
                    <a:lnTo>
                      <a:pt x="252" y="582"/>
                    </a:lnTo>
                    <a:lnTo>
                      <a:pt x="264" y="582"/>
                    </a:lnTo>
                    <a:lnTo>
                      <a:pt x="294" y="564"/>
                    </a:lnTo>
                    <a:lnTo>
                      <a:pt x="360" y="564"/>
                    </a:lnTo>
                    <a:lnTo>
                      <a:pt x="366" y="558"/>
                    </a:lnTo>
                    <a:lnTo>
                      <a:pt x="378" y="558"/>
                    </a:lnTo>
                    <a:lnTo>
                      <a:pt x="390" y="570"/>
                    </a:lnTo>
                    <a:lnTo>
                      <a:pt x="396" y="570"/>
                    </a:lnTo>
                    <a:lnTo>
                      <a:pt x="408" y="564"/>
                    </a:lnTo>
                    <a:lnTo>
                      <a:pt x="420" y="564"/>
                    </a:lnTo>
                    <a:lnTo>
                      <a:pt x="426" y="558"/>
                    </a:lnTo>
                    <a:lnTo>
                      <a:pt x="432" y="558"/>
                    </a:lnTo>
                    <a:lnTo>
                      <a:pt x="432" y="570"/>
                    </a:lnTo>
                    <a:lnTo>
                      <a:pt x="438" y="570"/>
                    </a:lnTo>
                    <a:lnTo>
                      <a:pt x="450" y="558"/>
                    </a:lnTo>
                    <a:lnTo>
                      <a:pt x="462" y="534"/>
                    </a:lnTo>
                    <a:lnTo>
                      <a:pt x="462" y="522"/>
                    </a:lnTo>
                    <a:lnTo>
                      <a:pt x="498" y="492"/>
                    </a:lnTo>
                    <a:lnTo>
                      <a:pt x="528" y="492"/>
                    </a:lnTo>
                    <a:lnTo>
                      <a:pt x="534" y="474"/>
                    </a:lnTo>
                    <a:lnTo>
                      <a:pt x="534" y="468"/>
                    </a:lnTo>
                    <a:lnTo>
                      <a:pt x="540" y="462"/>
                    </a:lnTo>
                    <a:lnTo>
                      <a:pt x="540" y="450"/>
                    </a:lnTo>
                    <a:lnTo>
                      <a:pt x="546" y="444"/>
                    </a:lnTo>
                    <a:lnTo>
                      <a:pt x="552" y="432"/>
                    </a:lnTo>
                    <a:lnTo>
                      <a:pt x="552" y="426"/>
                    </a:lnTo>
                    <a:lnTo>
                      <a:pt x="570" y="426"/>
                    </a:lnTo>
                    <a:lnTo>
                      <a:pt x="594" y="414"/>
                    </a:lnTo>
                    <a:lnTo>
                      <a:pt x="600" y="408"/>
                    </a:lnTo>
                    <a:lnTo>
                      <a:pt x="594" y="396"/>
                    </a:lnTo>
                    <a:lnTo>
                      <a:pt x="588" y="390"/>
                    </a:lnTo>
                    <a:lnTo>
                      <a:pt x="582" y="378"/>
                    </a:lnTo>
                    <a:lnTo>
                      <a:pt x="576" y="372"/>
                    </a:lnTo>
                    <a:lnTo>
                      <a:pt x="570" y="372"/>
                    </a:lnTo>
                    <a:lnTo>
                      <a:pt x="570" y="336"/>
                    </a:lnTo>
                    <a:lnTo>
                      <a:pt x="582" y="312"/>
                    </a:lnTo>
                    <a:lnTo>
                      <a:pt x="594" y="306"/>
                    </a:lnTo>
                    <a:lnTo>
                      <a:pt x="600" y="294"/>
                    </a:lnTo>
                    <a:lnTo>
                      <a:pt x="612" y="282"/>
                    </a:lnTo>
                    <a:lnTo>
                      <a:pt x="618" y="270"/>
                    </a:lnTo>
                    <a:lnTo>
                      <a:pt x="630" y="258"/>
                    </a:lnTo>
                    <a:lnTo>
                      <a:pt x="642" y="258"/>
                    </a:lnTo>
                    <a:lnTo>
                      <a:pt x="654" y="246"/>
                    </a:lnTo>
                    <a:lnTo>
                      <a:pt x="654" y="240"/>
                    </a:lnTo>
                    <a:lnTo>
                      <a:pt x="648" y="240"/>
                    </a:lnTo>
                    <a:lnTo>
                      <a:pt x="648" y="228"/>
                    </a:lnTo>
                    <a:lnTo>
                      <a:pt x="654" y="222"/>
                    </a:lnTo>
                    <a:lnTo>
                      <a:pt x="726" y="198"/>
                    </a:lnTo>
                    <a:lnTo>
                      <a:pt x="750" y="186"/>
                    </a:lnTo>
                    <a:lnTo>
                      <a:pt x="756" y="174"/>
                    </a:lnTo>
                    <a:lnTo>
                      <a:pt x="768" y="168"/>
                    </a:lnTo>
                    <a:lnTo>
                      <a:pt x="774" y="168"/>
                    </a:lnTo>
                    <a:lnTo>
                      <a:pt x="786" y="156"/>
                    </a:lnTo>
                    <a:lnTo>
                      <a:pt x="798" y="156"/>
                    </a:lnTo>
                    <a:lnTo>
                      <a:pt x="804" y="150"/>
                    </a:lnTo>
                    <a:close/>
                  </a:path>
                </a:pathLst>
              </a:custGeom>
              <a:solidFill>
                <a:schemeClr val="accent1">
                  <a:lumMod val="20000"/>
                  <a:lumOff val="80000"/>
                </a:schemeClr>
              </a:solidFill>
              <a:ln w="3175" algn="ctr">
                <a:solidFill>
                  <a:schemeClr val="bg1">
                    <a:lumMod val="65000"/>
                  </a:schemeClr>
                </a:solidFill>
                <a:round/>
                <a:headEnd/>
                <a:tailEnd/>
              </a:ln>
              <a:effectLst/>
            </p:spPr>
            <p:txBody>
              <a:bodyPr/>
              <a:lstStyle/>
              <a:p>
                <a:pPr marL="0" marR="0" lvl="0" indent="0" algn="l" defTabSz="10429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1">
                  <a:ln>
                    <a:noFill/>
                  </a:ln>
                  <a:solidFill>
                    <a:srgbClr val="000000"/>
                  </a:solidFill>
                  <a:effectLst/>
                  <a:uLnTx/>
                  <a:uFillTx/>
                  <a:latin typeface="Calibri" pitchFamily="34" charset="0"/>
                  <a:ea typeface="ＭＳ Ｐゴシック" charset="-128"/>
                  <a:cs typeface="Calibri" pitchFamily="34" charset="0"/>
                </a:endParaRPr>
              </a:p>
            </p:txBody>
          </p:sp>
          <p:sp>
            <p:nvSpPr>
              <p:cNvPr id="15" name="Portugal" descr="© INSCALE GmbH, 18.06.2010">
                <a:hlinkClick r:id="" action="ppaction://noaction"/>
                <a:extLst>
                  <a:ext uri="{FF2B5EF4-FFF2-40B4-BE49-F238E27FC236}">
                    <a16:creationId xmlns:a16="http://schemas.microsoft.com/office/drawing/2014/main" id="{F8037148-9A8B-A52F-6199-3F84A8886F21}"/>
                  </a:ext>
                </a:extLst>
              </p:cNvPr>
              <p:cNvSpPr>
                <a:spLocks/>
              </p:cNvSpPr>
              <p:nvPr/>
            </p:nvSpPr>
            <p:spPr bwMode="auto">
              <a:xfrm>
                <a:off x="2066193" y="5909850"/>
                <a:ext cx="241300" cy="436562"/>
              </a:xfrm>
              <a:custGeom>
                <a:avLst/>
                <a:gdLst>
                  <a:gd name="T0" fmla="*/ 2147483647 w 228"/>
                  <a:gd name="T1" fmla="*/ 2147483647 h 414"/>
                  <a:gd name="T2" fmla="*/ 2147483647 w 228"/>
                  <a:gd name="T3" fmla="*/ 2147483647 h 414"/>
                  <a:gd name="T4" fmla="*/ 2147483647 w 228"/>
                  <a:gd name="T5" fmla="*/ 2147483647 h 414"/>
                  <a:gd name="T6" fmla="*/ 2147483647 w 228"/>
                  <a:gd name="T7" fmla="*/ 2147483647 h 414"/>
                  <a:gd name="T8" fmla="*/ 2147483647 w 228"/>
                  <a:gd name="T9" fmla="*/ 2147483647 h 414"/>
                  <a:gd name="T10" fmla="*/ 2147483647 w 228"/>
                  <a:gd name="T11" fmla="*/ 2147483647 h 414"/>
                  <a:gd name="T12" fmla="*/ 2147483647 w 228"/>
                  <a:gd name="T13" fmla="*/ 0 h 414"/>
                  <a:gd name="T14" fmla="*/ 2147483647 w 228"/>
                  <a:gd name="T15" fmla="*/ 2147483647 h 414"/>
                  <a:gd name="T16" fmla="*/ 2147483647 w 228"/>
                  <a:gd name="T17" fmla="*/ 2147483647 h 414"/>
                  <a:gd name="T18" fmla="*/ 2147483647 w 228"/>
                  <a:gd name="T19" fmla="*/ 2147483647 h 414"/>
                  <a:gd name="T20" fmla="*/ 2147483647 w 228"/>
                  <a:gd name="T21" fmla="*/ 2147483647 h 414"/>
                  <a:gd name="T22" fmla="*/ 2147483647 w 228"/>
                  <a:gd name="T23" fmla="*/ 2147483647 h 414"/>
                  <a:gd name="T24" fmla="*/ 2147483647 w 228"/>
                  <a:gd name="T25" fmla="*/ 2147483647 h 414"/>
                  <a:gd name="T26" fmla="*/ 0 w 228"/>
                  <a:gd name="T27" fmla="*/ 2147483647 h 414"/>
                  <a:gd name="T28" fmla="*/ 2147483647 w 228"/>
                  <a:gd name="T29" fmla="*/ 2147483647 h 414"/>
                  <a:gd name="T30" fmla="*/ 2147483647 w 228"/>
                  <a:gd name="T31" fmla="*/ 2147483647 h 414"/>
                  <a:gd name="T32" fmla="*/ 2147483647 w 228"/>
                  <a:gd name="T33" fmla="*/ 2147483647 h 414"/>
                  <a:gd name="T34" fmla="*/ 2147483647 w 228"/>
                  <a:gd name="T35" fmla="*/ 2147483647 h 414"/>
                  <a:gd name="T36" fmla="*/ 2147483647 w 228"/>
                  <a:gd name="T37" fmla="*/ 2147483647 h 414"/>
                  <a:gd name="T38" fmla="*/ 2147483647 w 228"/>
                  <a:gd name="T39" fmla="*/ 2147483647 h 414"/>
                  <a:gd name="T40" fmla="*/ 2147483647 w 228"/>
                  <a:gd name="T41" fmla="*/ 2147483647 h 414"/>
                  <a:gd name="T42" fmla="*/ 2147483647 w 228"/>
                  <a:gd name="T43" fmla="*/ 2147483647 h 414"/>
                  <a:gd name="T44" fmla="*/ 2147483647 w 228"/>
                  <a:gd name="T45" fmla="*/ 2147483647 h 414"/>
                  <a:gd name="T46" fmla="*/ 2147483647 w 228"/>
                  <a:gd name="T47" fmla="*/ 2147483647 h 414"/>
                  <a:gd name="T48" fmla="*/ 2147483647 w 228"/>
                  <a:gd name="T49" fmla="*/ 2147483647 h 414"/>
                  <a:gd name="T50" fmla="*/ 2147483647 w 228"/>
                  <a:gd name="T51" fmla="*/ 2147483647 h 414"/>
                  <a:gd name="T52" fmla="*/ 2147483647 w 228"/>
                  <a:gd name="T53" fmla="*/ 2147483647 h 414"/>
                  <a:gd name="T54" fmla="*/ 2147483647 w 228"/>
                  <a:gd name="T55" fmla="*/ 2147483647 h 414"/>
                  <a:gd name="T56" fmla="*/ 2147483647 w 228"/>
                  <a:gd name="T57" fmla="*/ 2147483647 h 414"/>
                  <a:gd name="T58" fmla="*/ 2147483647 w 228"/>
                  <a:gd name="T59" fmla="*/ 2147483647 h 414"/>
                  <a:gd name="T60" fmla="*/ 2147483647 w 228"/>
                  <a:gd name="T61" fmla="*/ 2147483647 h 414"/>
                  <a:gd name="T62" fmla="*/ 2147483647 w 228"/>
                  <a:gd name="T63" fmla="*/ 2147483647 h 414"/>
                  <a:gd name="T64" fmla="*/ 2147483647 w 228"/>
                  <a:gd name="T65" fmla="*/ 2147483647 h 414"/>
                  <a:gd name="T66" fmla="*/ 2147483647 w 228"/>
                  <a:gd name="T67" fmla="*/ 2147483647 h 414"/>
                  <a:gd name="T68" fmla="*/ 2147483647 w 228"/>
                  <a:gd name="T69" fmla="*/ 2147483647 h 414"/>
                  <a:gd name="T70" fmla="*/ 2147483647 w 228"/>
                  <a:gd name="T71" fmla="*/ 2147483647 h 414"/>
                  <a:gd name="T72" fmla="*/ 2147483647 w 228"/>
                  <a:gd name="T73" fmla="*/ 2147483647 h 414"/>
                  <a:gd name="T74" fmla="*/ 2147483647 w 228"/>
                  <a:gd name="T75" fmla="*/ 2147483647 h 414"/>
                  <a:gd name="T76" fmla="*/ 2147483647 w 228"/>
                  <a:gd name="T77" fmla="*/ 2147483647 h 414"/>
                  <a:gd name="T78" fmla="*/ 2147483647 w 228"/>
                  <a:gd name="T79" fmla="*/ 2147483647 h 414"/>
                  <a:gd name="T80" fmla="*/ 2147483647 w 228"/>
                  <a:gd name="T81" fmla="*/ 2147483647 h 414"/>
                  <a:gd name="T82" fmla="*/ 2147483647 w 228"/>
                  <a:gd name="T83" fmla="*/ 2147483647 h 4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8"/>
                  <a:gd name="T127" fmla="*/ 0 h 414"/>
                  <a:gd name="T128" fmla="*/ 228 w 228"/>
                  <a:gd name="T129" fmla="*/ 414 h 41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8" h="414">
                    <a:moveTo>
                      <a:pt x="210" y="30"/>
                    </a:moveTo>
                    <a:lnTo>
                      <a:pt x="210" y="12"/>
                    </a:lnTo>
                    <a:lnTo>
                      <a:pt x="156" y="12"/>
                    </a:lnTo>
                    <a:lnTo>
                      <a:pt x="156" y="18"/>
                    </a:lnTo>
                    <a:lnTo>
                      <a:pt x="150" y="24"/>
                    </a:lnTo>
                    <a:lnTo>
                      <a:pt x="138" y="24"/>
                    </a:lnTo>
                    <a:lnTo>
                      <a:pt x="132" y="18"/>
                    </a:lnTo>
                    <a:lnTo>
                      <a:pt x="114" y="18"/>
                    </a:lnTo>
                    <a:lnTo>
                      <a:pt x="108" y="24"/>
                    </a:lnTo>
                    <a:lnTo>
                      <a:pt x="96" y="24"/>
                    </a:lnTo>
                    <a:lnTo>
                      <a:pt x="96" y="18"/>
                    </a:lnTo>
                    <a:lnTo>
                      <a:pt x="102" y="18"/>
                    </a:lnTo>
                    <a:lnTo>
                      <a:pt x="114" y="6"/>
                    </a:lnTo>
                    <a:lnTo>
                      <a:pt x="114" y="0"/>
                    </a:lnTo>
                    <a:lnTo>
                      <a:pt x="90" y="0"/>
                    </a:lnTo>
                    <a:lnTo>
                      <a:pt x="66" y="12"/>
                    </a:lnTo>
                    <a:lnTo>
                      <a:pt x="60" y="18"/>
                    </a:lnTo>
                    <a:lnTo>
                      <a:pt x="60" y="36"/>
                    </a:lnTo>
                    <a:lnTo>
                      <a:pt x="66" y="60"/>
                    </a:lnTo>
                    <a:lnTo>
                      <a:pt x="66" y="78"/>
                    </a:lnTo>
                    <a:lnTo>
                      <a:pt x="60" y="108"/>
                    </a:lnTo>
                    <a:lnTo>
                      <a:pt x="48" y="138"/>
                    </a:lnTo>
                    <a:lnTo>
                      <a:pt x="30" y="174"/>
                    </a:lnTo>
                    <a:lnTo>
                      <a:pt x="12" y="222"/>
                    </a:lnTo>
                    <a:lnTo>
                      <a:pt x="6" y="234"/>
                    </a:lnTo>
                    <a:lnTo>
                      <a:pt x="6" y="240"/>
                    </a:lnTo>
                    <a:lnTo>
                      <a:pt x="0" y="252"/>
                    </a:lnTo>
                    <a:lnTo>
                      <a:pt x="0" y="264"/>
                    </a:lnTo>
                    <a:lnTo>
                      <a:pt x="18" y="282"/>
                    </a:lnTo>
                    <a:lnTo>
                      <a:pt x="30" y="288"/>
                    </a:lnTo>
                    <a:lnTo>
                      <a:pt x="42" y="342"/>
                    </a:lnTo>
                    <a:lnTo>
                      <a:pt x="42" y="348"/>
                    </a:lnTo>
                    <a:lnTo>
                      <a:pt x="36" y="354"/>
                    </a:lnTo>
                    <a:lnTo>
                      <a:pt x="36" y="366"/>
                    </a:lnTo>
                    <a:lnTo>
                      <a:pt x="30" y="384"/>
                    </a:lnTo>
                    <a:lnTo>
                      <a:pt x="24" y="396"/>
                    </a:lnTo>
                    <a:lnTo>
                      <a:pt x="24" y="408"/>
                    </a:lnTo>
                    <a:lnTo>
                      <a:pt x="48" y="408"/>
                    </a:lnTo>
                    <a:lnTo>
                      <a:pt x="60" y="402"/>
                    </a:lnTo>
                    <a:lnTo>
                      <a:pt x="72" y="402"/>
                    </a:lnTo>
                    <a:lnTo>
                      <a:pt x="84" y="414"/>
                    </a:lnTo>
                    <a:lnTo>
                      <a:pt x="96" y="414"/>
                    </a:lnTo>
                    <a:lnTo>
                      <a:pt x="108" y="408"/>
                    </a:lnTo>
                    <a:lnTo>
                      <a:pt x="114" y="402"/>
                    </a:lnTo>
                    <a:lnTo>
                      <a:pt x="120" y="402"/>
                    </a:lnTo>
                    <a:lnTo>
                      <a:pt x="126" y="396"/>
                    </a:lnTo>
                    <a:lnTo>
                      <a:pt x="126" y="348"/>
                    </a:lnTo>
                    <a:lnTo>
                      <a:pt x="132" y="342"/>
                    </a:lnTo>
                    <a:lnTo>
                      <a:pt x="138" y="330"/>
                    </a:lnTo>
                    <a:lnTo>
                      <a:pt x="150" y="330"/>
                    </a:lnTo>
                    <a:lnTo>
                      <a:pt x="162" y="318"/>
                    </a:lnTo>
                    <a:lnTo>
                      <a:pt x="162" y="312"/>
                    </a:lnTo>
                    <a:lnTo>
                      <a:pt x="150" y="312"/>
                    </a:lnTo>
                    <a:lnTo>
                      <a:pt x="144" y="306"/>
                    </a:lnTo>
                    <a:lnTo>
                      <a:pt x="138" y="294"/>
                    </a:lnTo>
                    <a:lnTo>
                      <a:pt x="138" y="288"/>
                    </a:lnTo>
                    <a:lnTo>
                      <a:pt x="132" y="282"/>
                    </a:lnTo>
                    <a:lnTo>
                      <a:pt x="132" y="276"/>
                    </a:lnTo>
                    <a:lnTo>
                      <a:pt x="144" y="264"/>
                    </a:lnTo>
                    <a:lnTo>
                      <a:pt x="156" y="258"/>
                    </a:lnTo>
                    <a:lnTo>
                      <a:pt x="168" y="246"/>
                    </a:lnTo>
                    <a:lnTo>
                      <a:pt x="168" y="240"/>
                    </a:lnTo>
                    <a:lnTo>
                      <a:pt x="156" y="234"/>
                    </a:lnTo>
                    <a:lnTo>
                      <a:pt x="150" y="228"/>
                    </a:lnTo>
                    <a:lnTo>
                      <a:pt x="150" y="216"/>
                    </a:lnTo>
                    <a:lnTo>
                      <a:pt x="126" y="192"/>
                    </a:lnTo>
                    <a:lnTo>
                      <a:pt x="162" y="192"/>
                    </a:lnTo>
                    <a:lnTo>
                      <a:pt x="174" y="180"/>
                    </a:lnTo>
                    <a:lnTo>
                      <a:pt x="174" y="168"/>
                    </a:lnTo>
                    <a:lnTo>
                      <a:pt x="168" y="162"/>
                    </a:lnTo>
                    <a:lnTo>
                      <a:pt x="168" y="150"/>
                    </a:lnTo>
                    <a:lnTo>
                      <a:pt x="174" y="144"/>
                    </a:lnTo>
                    <a:lnTo>
                      <a:pt x="180" y="144"/>
                    </a:lnTo>
                    <a:lnTo>
                      <a:pt x="180" y="126"/>
                    </a:lnTo>
                    <a:lnTo>
                      <a:pt x="186" y="108"/>
                    </a:lnTo>
                    <a:lnTo>
                      <a:pt x="186" y="96"/>
                    </a:lnTo>
                    <a:lnTo>
                      <a:pt x="180" y="90"/>
                    </a:lnTo>
                    <a:lnTo>
                      <a:pt x="174" y="90"/>
                    </a:lnTo>
                    <a:lnTo>
                      <a:pt x="174" y="84"/>
                    </a:lnTo>
                    <a:lnTo>
                      <a:pt x="180" y="78"/>
                    </a:lnTo>
                    <a:lnTo>
                      <a:pt x="204" y="66"/>
                    </a:lnTo>
                    <a:lnTo>
                      <a:pt x="228" y="42"/>
                    </a:lnTo>
                    <a:lnTo>
                      <a:pt x="228" y="36"/>
                    </a:lnTo>
                    <a:lnTo>
                      <a:pt x="216" y="30"/>
                    </a:lnTo>
                    <a:lnTo>
                      <a:pt x="210" y="30"/>
                    </a:lnTo>
                    <a:close/>
                  </a:path>
                </a:pathLst>
              </a:custGeom>
              <a:noFill/>
              <a:ln w="3175" algn="ctr">
                <a:solidFill>
                  <a:schemeClr val="bg1">
                    <a:lumMod val="65000"/>
                  </a:schemeClr>
                </a:solidFill>
                <a:round/>
                <a:headEnd/>
                <a:tailEnd/>
              </a:ln>
              <a:effectLst/>
            </p:spPr>
            <p:txBody>
              <a:bodyPr/>
              <a:lstStyle/>
              <a:p>
                <a:pPr marL="0" marR="0" lvl="0" indent="0" algn="l" defTabSz="10429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1">
                  <a:ln>
                    <a:noFill/>
                  </a:ln>
                  <a:solidFill>
                    <a:srgbClr val="000000"/>
                  </a:solidFill>
                  <a:effectLst/>
                  <a:uLnTx/>
                  <a:uFillTx/>
                  <a:latin typeface="Calibri" pitchFamily="34" charset="0"/>
                  <a:ea typeface="ＭＳ Ｐゴシック" charset="-128"/>
                  <a:cs typeface="Calibri" pitchFamily="34" charset="0"/>
                </a:endParaRPr>
              </a:p>
            </p:txBody>
          </p:sp>
          <p:sp>
            <p:nvSpPr>
              <p:cNvPr id="16" name="Norway" descr="© INSCALE GmbH, 18.06.2010">
                <a:hlinkClick r:id="" action="ppaction://noaction"/>
                <a:extLst>
                  <a:ext uri="{FF2B5EF4-FFF2-40B4-BE49-F238E27FC236}">
                    <a16:creationId xmlns:a16="http://schemas.microsoft.com/office/drawing/2014/main" id="{8B963231-BEED-347A-C2E9-CCE507C7054A}"/>
                  </a:ext>
                </a:extLst>
              </p:cNvPr>
              <p:cNvSpPr>
                <a:spLocks noEditPoints="1"/>
              </p:cNvSpPr>
              <p:nvPr/>
            </p:nvSpPr>
            <p:spPr bwMode="auto">
              <a:xfrm>
                <a:off x="3139343" y="3003137"/>
                <a:ext cx="1446212" cy="1590675"/>
              </a:xfrm>
              <a:custGeom>
                <a:avLst/>
                <a:gdLst>
                  <a:gd name="T0" fmla="*/ 2147483647 w 1362"/>
                  <a:gd name="T1" fmla="*/ 2147483647 h 1500"/>
                  <a:gd name="T2" fmla="*/ 2147483647 w 1362"/>
                  <a:gd name="T3" fmla="*/ 2147483647 h 1500"/>
                  <a:gd name="T4" fmla="*/ 2147483647 w 1362"/>
                  <a:gd name="T5" fmla="*/ 2147483647 h 1500"/>
                  <a:gd name="T6" fmla="*/ 2147483647 w 1362"/>
                  <a:gd name="T7" fmla="*/ 2147483647 h 1500"/>
                  <a:gd name="T8" fmla="*/ 2147483647 w 1362"/>
                  <a:gd name="T9" fmla="*/ 0 h 1500"/>
                  <a:gd name="T10" fmla="*/ 2147483647 w 1362"/>
                  <a:gd name="T11" fmla="*/ 2147483647 h 1500"/>
                  <a:gd name="T12" fmla="*/ 2147483647 w 1362"/>
                  <a:gd name="T13" fmla="*/ 2147483647 h 1500"/>
                  <a:gd name="T14" fmla="*/ 2147483647 w 1362"/>
                  <a:gd name="T15" fmla="*/ 2147483647 h 1500"/>
                  <a:gd name="T16" fmla="*/ 2147483647 w 1362"/>
                  <a:gd name="T17" fmla="*/ 2147483647 h 1500"/>
                  <a:gd name="T18" fmla="*/ 2147483647 w 1362"/>
                  <a:gd name="T19" fmla="*/ 2147483647 h 1500"/>
                  <a:gd name="T20" fmla="*/ 2147483647 w 1362"/>
                  <a:gd name="T21" fmla="*/ 2147483647 h 1500"/>
                  <a:gd name="T22" fmla="*/ 2147483647 w 1362"/>
                  <a:gd name="T23" fmla="*/ 2147483647 h 1500"/>
                  <a:gd name="T24" fmla="*/ 2147483647 w 1362"/>
                  <a:gd name="T25" fmla="*/ 2147483647 h 1500"/>
                  <a:gd name="T26" fmla="*/ 2147483647 w 1362"/>
                  <a:gd name="T27" fmla="*/ 2147483647 h 1500"/>
                  <a:gd name="T28" fmla="*/ 2147483647 w 1362"/>
                  <a:gd name="T29" fmla="*/ 2147483647 h 1500"/>
                  <a:gd name="T30" fmla="*/ 2147483647 w 1362"/>
                  <a:gd name="T31" fmla="*/ 2147483647 h 1500"/>
                  <a:gd name="T32" fmla="*/ 2147483647 w 1362"/>
                  <a:gd name="T33" fmla="*/ 2147483647 h 1500"/>
                  <a:gd name="T34" fmla="*/ 2147483647 w 1362"/>
                  <a:gd name="T35" fmla="*/ 2147483647 h 1500"/>
                  <a:gd name="T36" fmla="*/ 2147483647 w 1362"/>
                  <a:gd name="T37" fmla="*/ 2147483647 h 1500"/>
                  <a:gd name="T38" fmla="*/ 2147483647 w 1362"/>
                  <a:gd name="T39" fmla="*/ 2147483647 h 1500"/>
                  <a:gd name="T40" fmla="*/ 2147483647 w 1362"/>
                  <a:gd name="T41" fmla="*/ 2147483647 h 1500"/>
                  <a:gd name="T42" fmla="*/ 2147483647 w 1362"/>
                  <a:gd name="T43" fmla="*/ 2147483647 h 1500"/>
                  <a:gd name="T44" fmla="*/ 2147483647 w 1362"/>
                  <a:gd name="T45" fmla="*/ 2147483647 h 1500"/>
                  <a:gd name="T46" fmla="*/ 2147483647 w 1362"/>
                  <a:gd name="T47" fmla="*/ 2147483647 h 1500"/>
                  <a:gd name="T48" fmla="*/ 2147483647 w 1362"/>
                  <a:gd name="T49" fmla="*/ 2147483647 h 1500"/>
                  <a:gd name="T50" fmla="*/ 2147483647 w 1362"/>
                  <a:gd name="T51" fmla="*/ 2147483647 h 1500"/>
                  <a:gd name="T52" fmla="*/ 2147483647 w 1362"/>
                  <a:gd name="T53" fmla="*/ 2147483647 h 1500"/>
                  <a:gd name="T54" fmla="*/ 2147483647 w 1362"/>
                  <a:gd name="T55" fmla="*/ 2147483647 h 1500"/>
                  <a:gd name="T56" fmla="*/ 2147483647 w 1362"/>
                  <a:gd name="T57" fmla="*/ 2147483647 h 1500"/>
                  <a:gd name="T58" fmla="*/ 2147483647 w 1362"/>
                  <a:gd name="T59" fmla="*/ 2147483647 h 1500"/>
                  <a:gd name="T60" fmla="*/ 2147483647 w 1362"/>
                  <a:gd name="T61" fmla="*/ 2147483647 h 1500"/>
                  <a:gd name="T62" fmla="*/ 2147483647 w 1362"/>
                  <a:gd name="T63" fmla="*/ 2147483647 h 1500"/>
                  <a:gd name="T64" fmla="*/ 2147483647 w 1362"/>
                  <a:gd name="T65" fmla="*/ 2147483647 h 1500"/>
                  <a:gd name="T66" fmla="*/ 2147483647 w 1362"/>
                  <a:gd name="T67" fmla="*/ 2147483647 h 1500"/>
                  <a:gd name="T68" fmla="*/ 2147483647 w 1362"/>
                  <a:gd name="T69" fmla="*/ 2147483647 h 1500"/>
                  <a:gd name="T70" fmla="*/ 2147483647 w 1362"/>
                  <a:gd name="T71" fmla="*/ 2147483647 h 1500"/>
                  <a:gd name="T72" fmla="*/ 2147483647 w 1362"/>
                  <a:gd name="T73" fmla="*/ 2147483647 h 1500"/>
                  <a:gd name="T74" fmla="*/ 2147483647 w 1362"/>
                  <a:gd name="T75" fmla="*/ 2147483647 h 1500"/>
                  <a:gd name="T76" fmla="*/ 2147483647 w 1362"/>
                  <a:gd name="T77" fmla="*/ 2147483647 h 1500"/>
                  <a:gd name="T78" fmla="*/ 2147483647 w 1362"/>
                  <a:gd name="T79" fmla="*/ 2147483647 h 1500"/>
                  <a:gd name="T80" fmla="*/ 2147483647 w 1362"/>
                  <a:gd name="T81" fmla="*/ 2147483647 h 1500"/>
                  <a:gd name="T82" fmla="*/ 2147483647 w 1362"/>
                  <a:gd name="T83" fmla="*/ 2147483647 h 1500"/>
                  <a:gd name="T84" fmla="*/ 2147483647 w 1362"/>
                  <a:gd name="T85" fmla="*/ 2147483647 h 1500"/>
                  <a:gd name="T86" fmla="*/ 2147483647 w 1362"/>
                  <a:gd name="T87" fmla="*/ 2147483647 h 1500"/>
                  <a:gd name="T88" fmla="*/ 2147483647 w 1362"/>
                  <a:gd name="T89" fmla="*/ 2147483647 h 1500"/>
                  <a:gd name="T90" fmla="*/ 2147483647 w 1362"/>
                  <a:gd name="T91" fmla="*/ 2147483647 h 1500"/>
                  <a:gd name="T92" fmla="*/ 2147483647 w 1362"/>
                  <a:gd name="T93" fmla="*/ 2147483647 h 1500"/>
                  <a:gd name="T94" fmla="*/ 2147483647 w 1362"/>
                  <a:gd name="T95" fmla="*/ 2147483647 h 1500"/>
                  <a:gd name="T96" fmla="*/ 2147483647 w 1362"/>
                  <a:gd name="T97" fmla="*/ 2147483647 h 1500"/>
                  <a:gd name="T98" fmla="*/ 2147483647 w 1362"/>
                  <a:gd name="T99" fmla="*/ 2147483647 h 1500"/>
                  <a:gd name="T100" fmla="*/ 2147483647 w 1362"/>
                  <a:gd name="T101" fmla="*/ 2147483647 h 1500"/>
                  <a:gd name="T102" fmla="*/ 2147483647 w 1362"/>
                  <a:gd name="T103" fmla="*/ 2147483647 h 1500"/>
                  <a:gd name="T104" fmla="*/ 2147483647 w 1362"/>
                  <a:gd name="T105" fmla="*/ 2147483647 h 1500"/>
                  <a:gd name="T106" fmla="*/ 2147483647 w 1362"/>
                  <a:gd name="T107" fmla="*/ 2147483647 h 1500"/>
                  <a:gd name="T108" fmla="*/ 2147483647 w 1362"/>
                  <a:gd name="T109" fmla="*/ 2147483647 h 1500"/>
                  <a:gd name="T110" fmla="*/ 2147483647 w 1362"/>
                  <a:gd name="T111" fmla="*/ 2147483647 h 1500"/>
                  <a:gd name="T112" fmla="*/ 2147483647 w 1362"/>
                  <a:gd name="T113" fmla="*/ 2147483647 h 1500"/>
                  <a:gd name="T114" fmla="*/ 2147483647 w 1362"/>
                  <a:gd name="T115" fmla="*/ 2147483647 h 15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62"/>
                  <a:gd name="T175" fmla="*/ 0 h 1500"/>
                  <a:gd name="T176" fmla="*/ 1362 w 1362"/>
                  <a:gd name="T177" fmla="*/ 1500 h 15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62" h="1500">
                    <a:moveTo>
                      <a:pt x="324" y="120"/>
                    </a:moveTo>
                    <a:lnTo>
                      <a:pt x="336" y="126"/>
                    </a:lnTo>
                    <a:lnTo>
                      <a:pt x="354" y="132"/>
                    </a:lnTo>
                    <a:lnTo>
                      <a:pt x="378" y="132"/>
                    </a:lnTo>
                    <a:lnTo>
                      <a:pt x="294" y="90"/>
                    </a:lnTo>
                    <a:lnTo>
                      <a:pt x="294" y="102"/>
                    </a:lnTo>
                    <a:lnTo>
                      <a:pt x="306" y="108"/>
                    </a:lnTo>
                    <a:lnTo>
                      <a:pt x="312" y="114"/>
                    </a:lnTo>
                    <a:lnTo>
                      <a:pt x="324" y="120"/>
                    </a:lnTo>
                    <a:close/>
                    <a:moveTo>
                      <a:pt x="684" y="48"/>
                    </a:moveTo>
                    <a:lnTo>
                      <a:pt x="732" y="48"/>
                    </a:lnTo>
                    <a:lnTo>
                      <a:pt x="738" y="54"/>
                    </a:lnTo>
                    <a:lnTo>
                      <a:pt x="750" y="54"/>
                    </a:lnTo>
                    <a:lnTo>
                      <a:pt x="774" y="66"/>
                    </a:lnTo>
                    <a:lnTo>
                      <a:pt x="786" y="66"/>
                    </a:lnTo>
                    <a:lnTo>
                      <a:pt x="798" y="60"/>
                    </a:lnTo>
                    <a:lnTo>
                      <a:pt x="804" y="60"/>
                    </a:lnTo>
                    <a:lnTo>
                      <a:pt x="816" y="54"/>
                    </a:lnTo>
                    <a:lnTo>
                      <a:pt x="828" y="54"/>
                    </a:lnTo>
                    <a:lnTo>
                      <a:pt x="840" y="60"/>
                    </a:lnTo>
                    <a:lnTo>
                      <a:pt x="876" y="72"/>
                    </a:lnTo>
                    <a:lnTo>
                      <a:pt x="888" y="78"/>
                    </a:lnTo>
                    <a:lnTo>
                      <a:pt x="894" y="84"/>
                    </a:lnTo>
                    <a:lnTo>
                      <a:pt x="900" y="84"/>
                    </a:lnTo>
                    <a:lnTo>
                      <a:pt x="924" y="60"/>
                    </a:lnTo>
                    <a:lnTo>
                      <a:pt x="984" y="66"/>
                    </a:lnTo>
                    <a:lnTo>
                      <a:pt x="984" y="42"/>
                    </a:lnTo>
                    <a:lnTo>
                      <a:pt x="1014" y="42"/>
                    </a:lnTo>
                    <a:lnTo>
                      <a:pt x="1026" y="36"/>
                    </a:lnTo>
                    <a:lnTo>
                      <a:pt x="1032" y="24"/>
                    </a:lnTo>
                    <a:lnTo>
                      <a:pt x="1038" y="18"/>
                    </a:lnTo>
                    <a:lnTo>
                      <a:pt x="1032" y="12"/>
                    </a:lnTo>
                    <a:lnTo>
                      <a:pt x="1002" y="12"/>
                    </a:lnTo>
                    <a:lnTo>
                      <a:pt x="990" y="18"/>
                    </a:lnTo>
                    <a:lnTo>
                      <a:pt x="984" y="18"/>
                    </a:lnTo>
                    <a:lnTo>
                      <a:pt x="972" y="6"/>
                    </a:lnTo>
                    <a:lnTo>
                      <a:pt x="960" y="0"/>
                    </a:lnTo>
                    <a:lnTo>
                      <a:pt x="918" y="0"/>
                    </a:lnTo>
                    <a:lnTo>
                      <a:pt x="900" y="6"/>
                    </a:lnTo>
                    <a:lnTo>
                      <a:pt x="882" y="18"/>
                    </a:lnTo>
                    <a:lnTo>
                      <a:pt x="870" y="18"/>
                    </a:lnTo>
                    <a:lnTo>
                      <a:pt x="864" y="12"/>
                    </a:lnTo>
                    <a:lnTo>
                      <a:pt x="864" y="6"/>
                    </a:lnTo>
                    <a:lnTo>
                      <a:pt x="858" y="6"/>
                    </a:lnTo>
                    <a:lnTo>
                      <a:pt x="852" y="0"/>
                    </a:lnTo>
                    <a:lnTo>
                      <a:pt x="822" y="0"/>
                    </a:lnTo>
                    <a:lnTo>
                      <a:pt x="804" y="18"/>
                    </a:lnTo>
                    <a:lnTo>
                      <a:pt x="738" y="0"/>
                    </a:lnTo>
                    <a:lnTo>
                      <a:pt x="726" y="0"/>
                    </a:lnTo>
                    <a:lnTo>
                      <a:pt x="708" y="6"/>
                    </a:lnTo>
                    <a:lnTo>
                      <a:pt x="690" y="6"/>
                    </a:lnTo>
                    <a:lnTo>
                      <a:pt x="672" y="12"/>
                    </a:lnTo>
                    <a:lnTo>
                      <a:pt x="660" y="12"/>
                    </a:lnTo>
                    <a:lnTo>
                      <a:pt x="660" y="6"/>
                    </a:lnTo>
                    <a:lnTo>
                      <a:pt x="666" y="0"/>
                    </a:lnTo>
                    <a:lnTo>
                      <a:pt x="630" y="12"/>
                    </a:lnTo>
                    <a:lnTo>
                      <a:pt x="648" y="36"/>
                    </a:lnTo>
                    <a:lnTo>
                      <a:pt x="684" y="48"/>
                    </a:lnTo>
                    <a:close/>
                    <a:moveTo>
                      <a:pt x="324" y="66"/>
                    </a:moveTo>
                    <a:lnTo>
                      <a:pt x="342" y="66"/>
                    </a:lnTo>
                    <a:lnTo>
                      <a:pt x="348" y="72"/>
                    </a:lnTo>
                    <a:lnTo>
                      <a:pt x="360" y="72"/>
                    </a:lnTo>
                    <a:lnTo>
                      <a:pt x="360" y="78"/>
                    </a:lnTo>
                    <a:lnTo>
                      <a:pt x="342" y="96"/>
                    </a:lnTo>
                    <a:lnTo>
                      <a:pt x="336" y="96"/>
                    </a:lnTo>
                    <a:lnTo>
                      <a:pt x="378" y="114"/>
                    </a:lnTo>
                    <a:lnTo>
                      <a:pt x="390" y="120"/>
                    </a:lnTo>
                    <a:lnTo>
                      <a:pt x="396" y="126"/>
                    </a:lnTo>
                    <a:lnTo>
                      <a:pt x="414" y="126"/>
                    </a:lnTo>
                    <a:lnTo>
                      <a:pt x="426" y="132"/>
                    </a:lnTo>
                    <a:lnTo>
                      <a:pt x="438" y="132"/>
                    </a:lnTo>
                    <a:lnTo>
                      <a:pt x="462" y="108"/>
                    </a:lnTo>
                    <a:lnTo>
                      <a:pt x="504" y="96"/>
                    </a:lnTo>
                    <a:lnTo>
                      <a:pt x="534" y="120"/>
                    </a:lnTo>
                    <a:lnTo>
                      <a:pt x="528" y="120"/>
                    </a:lnTo>
                    <a:lnTo>
                      <a:pt x="516" y="126"/>
                    </a:lnTo>
                    <a:lnTo>
                      <a:pt x="504" y="126"/>
                    </a:lnTo>
                    <a:lnTo>
                      <a:pt x="480" y="132"/>
                    </a:lnTo>
                    <a:lnTo>
                      <a:pt x="468" y="138"/>
                    </a:lnTo>
                    <a:lnTo>
                      <a:pt x="456" y="150"/>
                    </a:lnTo>
                    <a:lnTo>
                      <a:pt x="486" y="150"/>
                    </a:lnTo>
                    <a:lnTo>
                      <a:pt x="498" y="156"/>
                    </a:lnTo>
                    <a:lnTo>
                      <a:pt x="522" y="156"/>
                    </a:lnTo>
                    <a:lnTo>
                      <a:pt x="516" y="162"/>
                    </a:lnTo>
                    <a:lnTo>
                      <a:pt x="504" y="162"/>
                    </a:lnTo>
                    <a:lnTo>
                      <a:pt x="486" y="168"/>
                    </a:lnTo>
                    <a:lnTo>
                      <a:pt x="474" y="174"/>
                    </a:lnTo>
                    <a:lnTo>
                      <a:pt x="468" y="180"/>
                    </a:lnTo>
                    <a:lnTo>
                      <a:pt x="462" y="180"/>
                    </a:lnTo>
                    <a:lnTo>
                      <a:pt x="516" y="198"/>
                    </a:lnTo>
                    <a:lnTo>
                      <a:pt x="522" y="198"/>
                    </a:lnTo>
                    <a:lnTo>
                      <a:pt x="528" y="204"/>
                    </a:lnTo>
                    <a:lnTo>
                      <a:pt x="540" y="210"/>
                    </a:lnTo>
                    <a:lnTo>
                      <a:pt x="558" y="210"/>
                    </a:lnTo>
                    <a:lnTo>
                      <a:pt x="576" y="216"/>
                    </a:lnTo>
                    <a:lnTo>
                      <a:pt x="594" y="210"/>
                    </a:lnTo>
                    <a:lnTo>
                      <a:pt x="606" y="204"/>
                    </a:lnTo>
                    <a:lnTo>
                      <a:pt x="612" y="204"/>
                    </a:lnTo>
                    <a:lnTo>
                      <a:pt x="618" y="198"/>
                    </a:lnTo>
                    <a:lnTo>
                      <a:pt x="612" y="192"/>
                    </a:lnTo>
                    <a:lnTo>
                      <a:pt x="612" y="186"/>
                    </a:lnTo>
                    <a:lnTo>
                      <a:pt x="606" y="180"/>
                    </a:lnTo>
                    <a:lnTo>
                      <a:pt x="606" y="174"/>
                    </a:lnTo>
                    <a:lnTo>
                      <a:pt x="612" y="168"/>
                    </a:lnTo>
                    <a:lnTo>
                      <a:pt x="618" y="168"/>
                    </a:lnTo>
                    <a:lnTo>
                      <a:pt x="630" y="162"/>
                    </a:lnTo>
                    <a:lnTo>
                      <a:pt x="648" y="162"/>
                    </a:lnTo>
                    <a:lnTo>
                      <a:pt x="648" y="144"/>
                    </a:lnTo>
                    <a:lnTo>
                      <a:pt x="678" y="132"/>
                    </a:lnTo>
                    <a:lnTo>
                      <a:pt x="690" y="102"/>
                    </a:lnTo>
                    <a:lnTo>
                      <a:pt x="714" y="114"/>
                    </a:lnTo>
                    <a:lnTo>
                      <a:pt x="738" y="102"/>
                    </a:lnTo>
                    <a:lnTo>
                      <a:pt x="750" y="114"/>
                    </a:lnTo>
                    <a:lnTo>
                      <a:pt x="762" y="120"/>
                    </a:lnTo>
                    <a:lnTo>
                      <a:pt x="780" y="126"/>
                    </a:lnTo>
                    <a:lnTo>
                      <a:pt x="792" y="138"/>
                    </a:lnTo>
                    <a:lnTo>
                      <a:pt x="792" y="144"/>
                    </a:lnTo>
                    <a:lnTo>
                      <a:pt x="786" y="150"/>
                    </a:lnTo>
                    <a:lnTo>
                      <a:pt x="786" y="162"/>
                    </a:lnTo>
                    <a:lnTo>
                      <a:pt x="774" y="174"/>
                    </a:lnTo>
                    <a:lnTo>
                      <a:pt x="828" y="174"/>
                    </a:lnTo>
                    <a:lnTo>
                      <a:pt x="834" y="180"/>
                    </a:lnTo>
                    <a:lnTo>
                      <a:pt x="846" y="186"/>
                    </a:lnTo>
                    <a:lnTo>
                      <a:pt x="852" y="192"/>
                    </a:lnTo>
                    <a:lnTo>
                      <a:pt x="858" y="192"/>
                    </a:lnTo>
                    <a:lnTo>
                      <a:pt x="864" y="186"/>
                    </a:lnTo>
                    <a:lnTo>
                      <a:pt x="876" y="186"/>
                    </a:lnTo>
                    <a:lnTo>
                      <a:pt x="894" y="174"/>
                    </a:lnTo>
                    <a:lnTo>
                      <a:pt x="906" y="168"/>
                    </a:lnTo>
                    <a:lnTo>
                      <a:pt x="924" y="162"/>
                    </a:lnTo>
                    <a:lnTo>
                      <a:pt x="936" y="156"/>
                    </a:lnTo>
                    <a:lnTo>
                      <a:pt x="942" y="150"/>
                    </a:lnTo>
                    <a:lnTo>
                      <a:pt x="942" y="144"/>
                    </a:lnTo>
                    <a:lnTo>
                      <a:pt x="936" y="144"/>
                    </a:lnTo>
                    <a:lnTo>
                      <a:pt x="924" y="138"/>
                    </a:lnTo>
                    <a:lnTo>
                      <a:pt x="888" y="138"/>
                    </a:lnTo>
                    <a:lnTo>
                      <a:pt x="882" y="120"/>
                    </a:lnTo>
                    <a:lnTo>
                      <a:pt x="828" y="114"/>
                    </a:lnTo>
                    <a:lnTo>
                      <a:pt x="828" y="96"/>
                    </a:lnTo>
                    <a:lnTo>
                      <a:pt x="798" y="102"/>
                    </a:lnTo>
                    <a:lnTo>
                      <a:pt x="798" y="84"/>
                    </a:lnTo>
                    <a:lnTo>
                      <a:pt x="726" y="84"/>
                    </a:lnTo>
                    <a:lnTo>
                      <a:pt x="720" y="72"/>
                    </a:lnTo>
                    <a:lnTo>
                      <a:pt x="684" y="72"/>
                    </a:lnTo>
                    <a:lnTo>
                      <a:pt x="678" y="60"/>
                    </a:lnTo>
                    <a:lnTo>
                      <a:pt x="654" y="48"/>
                    </a:lnTo>
                    <a:lnTo>
                      <a:pt x="624" y="48"/>
                    </a:lnTo>
                    <a:lnTo>
                      <a:pt x="624" y="30"/>
                    </a:lnTo>
                    <a:lnTo>
                      <a:pt x="618" y="30"/>
                    </a:lnTo>
                    <a:lnTo>
                      <a:pt x="612" y="24"/>
                    </a:lnTo>
                    <a:lnTo>
                      <a:pt x="540" y="24"/>
                    </a:lnTo>
                    <a:lnTo>
                      <a:pt x="534" y="30"/>
                    </a:lnTo>
                    <a:lnTo>
                      <a:pt x="534" y="36"/>
                    </a:lnTo>
                    <a:lnTo>
                      <a:pt x="540" y="42"/>
                    </a:lnTo>
                    <a:lnTo>
                      <a:pt x="546" y="54"/>
                    </a:lnTo>
                    <a:lnTo>
                      <a:pt x="564" y="72"/>
                    </a:lnTo>
                    <a:lnTo>
                      <a:pt x="552" y="66"/>
                    </a:lnTo>
                    <a:lnTo>
                      <a:pt x="546" y="60"/>
                    </a:lnTo>
                    <a:lnTo>
                      <a:pt x="528" y="48"/>
                    </a:lnTo>
                    <a:lnTo>
                      <a:pt x="492" y="30"/>
                    </a:lnTo>
                    <a:lnTo>
                      <a:pt x="480" y="30"/>
                    </a:lnTo>
                    <a:lnTo>
                      <a:pt x="474" y="36"/>
                    </a:lnTo>
                    <a:lnTo>
                      <a:pt x="468" y="48"/>
                    </a:lnTo>
                    <a:lnTo>
                      <a:pt x="462" y="54"/>
                    </a:lnTo>
                    <a:lnTo>
                      <a:pt x="450" y="54"/>
                    </a:lnTo>
                    <a:lnTo>
                      <a:pt x="438" y="48"/>
                    </a:lnTo>
                    <a:lnTo>
                      <a:pt x="420" y="48"/>
                    </a:lnTo>
                    <a:lnTo>
                      <a:pt x="420" y="42"/>
                    </a:lnTo>
                    <a:lnTo>
                      <a:pt x="426" y="42"/>
                    </a:lnTo>
                    <a:lnTo>
                      <a:pt x="438" y="30"/>
                    </a:lnTo>
                    <a:lnTo>
                      <a:pt x="384" y="30"/>
                    </a:lnTo>
                    <a:lnTo>
                      <a:pt x="372" y="42"/>
                    </a:lnTo>
                    <a:lnTo>
                      <a:pt x="366" y="30"/>
                    </a:lnTo>
                    <a:lnTo>
                      <a:pt x="354" y="30"/>
                    </a:lnTo>
                    <a:lnTo>
                      <a:pt x="318" y="48"/>
                    </a:lnTo>
                    <a:lnTo>
                      <a:pt x="318" y="60"/>
                    </a:lnTo>
                    <a:lnTo>
                      <a:pt x="324" y="66"/>
                    </a:lnTo>
                    <a:close/>
                    <a:moveTo>
                      <a:pt x="642" y="708"/>
                    </a:moveTo>
                    <a:lnTo>
                      <a:pt x="666" y="696"/>
                    </a:lnTo>
                    <a:lnTo>
                      <a:pt x="666" y="690"/>
                    </a:lnTo>
                    <a:lnTo>
                      <a:pt x="678" y="690"/>
                    </a:lnTo>
                    <a:lnTo>
                      <a:pt x="678" y="678"/>
                    </a:lnTo>
                    <a:lnTo>
                      <a:pt x="672" y="672"/>
                    </a:lnTo>
                    <a:lnTo>
                      <a:pt x="630" y="690"/>
                    </a:lnTo>
                    <a:lnTo>
                      <a:pt x="642" y="708"/>
                    </a:lnTo>
                    <a:close/>
                    <a:moveTo>
                      <a:pt x="774" y="648"/>
                    </a:moveTo>
                    <a:lnTo>
                      <a:pt x="780" y="642"/>
                    </a:lnTo>
                    <a:lnTo>
                      <a:pt x="786" y="642"/>
                    </a:lnTo>
                    <a:lnTo>
                      <a:pt x="792" y="636"/>
                    </a:lnTo>
                    <a:lnTo>
                      <a:pt x="792" y="630"/>
                    </a:lnTo>
                    <a:lnTo>
                      <a:pt x="786" y="624"/>
                    </a:lnTo>
                    <a:lnTo>
                      <a:pt x="774" y="624"/>
                    </a:lnTo>
                    <a:lnTo>
                      <a:pt x="768" y="630"/>
                    </a:lnTo>
                    <a:lnTo>
                      <a:pt x="768" y="642"/>
                    </a:lnTo>
                    <a:lnTo>
                      <a:pt x="774" y="648"/>
                    </a:lnTo>
                    <a:close/>
                    <a:moveTo>
                      <a:pt x="594" y="696"/>
                    </a:moveTo>
                    <a:lnTo>
                      <a:pt x="576" y="696"/>
                    </a:lnTo>
                    <a:lnTo>
                      <a:pt x="552" y="708"/>
                    </a:lnTo>
                    <a:lnTo>
                      <a:pt x="546" y="714"/>
                    </a:lnTo>
                    <a:lnTo>
                      <a:pt x="570" y="720"/>
                    </a:lnTo>
                    <a:lnTo>
                      <a:pt x="576" y="714"/>
                    </a:lnTo>
                    <a:lnTo>
                      <a:pt x="588" y="714"/>
                    </a:lnTo>
                    <a:lnTo>
                      <a:pt x="600" y="702"/>
                    </a:lnTo>
                    <a:lnTo>
                      <a:pt x="594" y="696"/>
                    </a:lnTo>
                    <a:close/>
                    <a:moveTo>
                      <a:pt x="918" y="612"/>
                    </a:moveTo>
                    <a:lnTo>
                      <a:pt x="936" y="618"/>
                    </a:lnTo>
                    <a:lnTo>
                      <a:pt x="942" y="606"/>
                    </a:lnTo>
                    <a:lnTo>
                      <a:pt x="948" y="600"/>
                    </a:lnTo>
                    <a:lnTo>
                      <a:pt x="948" y="594"/>
                    </a:lnTo>
                    <a:lnTo>
                      <a:pt x="918" y="594"/>
                    </a:lnTo>
                    <a:lnTo>
                      <a:pt x="918" y="612"/>
                    </a:lnTo>
                    <a:close/>
                    <a:moveTo>
                      <a:pt x="486" y="756"/>
                    </a:moveTo>
                    <a:lnTo>
                      <a:pt x="474" y="756"/>
                    </a:lnTo>
                    <a:lnTo>
                      <a:pt x="438" y="774"/>
                    </a:lnTo>
                    <a:lnTo>
                      <a:pt x="432" y="780"/>
                    </a:lnTo>
                    <a:lnTo>
                      <a:pt x="432" y="786"/>
                    </a:lnTo>
                    <a:lnTo>
                      <a:pt x="444" y="786"/>
                    </a:lnTo>
                    <a:lnTo>
                      <a:pt x="456" y="780"/>
                    </a:lnTo>
                    <a:lnTo>
                      <a:pt x="462" y="774"/>
                    </a:lnTo>
                    <a:lnTo>
                      <a:pt x="474" y="768"/>
                    </a:lnTo>
                    <a:lnTo>
                      <a:pt x="510" y="768"/>
                    </a:lnTo>
                    <a:lnTo>
                      <a:pt x="510" y="762"/>
                    </a:lnTo>
                    <a:lnTo>
                      <a:pt x="504" y="762"/>
                    </a:lnTo>
                    <a:lnTo>
                      <a:pt x="504" y="756"/>
                    </a:lnTo>
                    <a:lnTo>
                      <a:pt x="486" y="756"/>
                    </a:lnTo>
                    <a:close/>
                    <a:moveTo>
                      <a:pt x="1356" y="660"/>
                    </a:moveTo>
                    <a:lnTo>
                      <a:pt x="1326" y="666"/>
                    </a:lnTo>
                    <a:lnTo>
                      <a:pt x="1290" y="654"/>
                    </a:lnTo>
                    <a:lnTo>
                      <a:pt x="1260" y="642"/>
                    </a:lnTo>
                    <a:lnTo>
                      <a:pt x="1302" y="642"/>
                    </a:lnTo>
                    <a:lnTo>
                      <a:pt x="1326" y="630"/>
                    </a:lnTo>
                    <a:lnTo>
                      <a:pt x="1344" y="630"/>
                    </a:lnTo>
                    <a:lnTo>
                      <a:pt x="1350" y="624"/>
                    </a:lnTo>
                    <a:lnTo>
                      <a:pt x="1356" y="624"/>
                    </a:lnTo>
                    <a:lnTo>
                      <a:pt x="1344" y="618"/>
                    </a:lnTo>
                    <a:lnTo>
                      <a:pt x="1338" y="612"/>
                    </a:lnTo>
                    <a:lnTo>
                      <a:pt x="1320" y="606"/>
                    </a:lnTo>
                    <a:lnTo>
                      <a:pt x="1308" y="600"/>
                    </a:lnTo>
                    <a:lnTo>
                      <a:pt x="1284" y="600"/>
                    </a:lnTo>
                    <a:lnTo>
                      <a:pt x="1260" y="588"/>
                    </a:lnTo>
                    <a:lnTo>
                      <a:pt x="1254" y="588"/>
                    </a:lnTo>
                    <a:lnTo>
                      <a:pt x="1242" y="582"/>
                    </a:lnTo>
                    <a:lnTo>
                      <a:pt x="1242" y="588"/>
                    </a:lnTo>
                    <a:lnTo>
                      <a:pt x="1236" y="594"/>
                    </a:lnTo>
                    <a:lnTo>
                      <a:pt x="1236" y="600"/>
                    </a:lnTo>
                    <a:lnTo>
                      <a:pt x="1218" y="618"/>
                    </a:lnTo>
                    <a:lnTo>
                      <a:pt x="1206" y="618"/>
                    </a:lnTo>
                    <a:lnTo>
                      <a:pt x="1200" y="612"/>
                    </a:lnTo>
                    <a:lnTo>
                      <a:pt x="1224" y="588"/>
                    </a:lnTo>
                    <a:lnTo>
                      <a:pt x="1158" y="564"/>
                    </a:lnTo>
                    <a:lnTo>
                      <a:pt x="1158" y="576"/>
                    </a:lnTo>
                    <a:lnTo>
                      <a:pt x="1152" y="594"/>
                    </a:lnTo>
                    <a:lnTo>
                      <a:pt x="1134" y="630"/>
                    </a:lnTo>
                    <a:lnTo>
                      <a:pt x="1128" y="630"/>
                    </a:lnTo>
                    <a:lnTo>
                      <a:pt x="1122" y="624"/>
                    </a:lnTo>
                    <a:lnTo>
                      <a:pt x="1116" y="612"/>
                    </a:lnTo>
                    <a:lnTo>
                      <a:pt x="1116" y="594"/>
                    </a:lnTo>
                    <a:lnTo>
                      <a:pt x="1122" y="582"/>
                    </a:lnTo>
                    <a:lnTo>
                      <a:pt x="1116" y="594"/>
                    </a:lnTo>
                    <a:lnTo>
                      <a:pt x="1104" y="600"/>
                    </a:lnTo>
                    <a:lnTo>
                      <a:pt x="1080" y="624"/>
                    </a:lnTo>
                    <a:lnTo>
                      <a:pt x="1056" y="636"/>
                    </a:lnTo>
                    <a:lnTo>
                      <a:pt x="1050" y="636"/>
                    </a:lnTo>
                    <a:lnTo>
                      <a:pt x="1050" y="630"/>
                    </a:lnTo>
                    <a:lnTo>
                      <a:pt x="1056" y="618"/>
                    </a:lnTo>
                    <a:lnTo>
                      <a:pt x="1086" y="588"/>
                    </a:lnTo>
                    <a:lnTo>
                      <a:pt x="1092" y="576"/>
                    </a:lnTo>
                    <a:lnTo>
                      <a:pt x="1104" y="570"/>
                    </a:lnTo>
                    <a:lnTo>
                      <a:pt x="1068" y="570"/>
                    </a:lnTo>
                    <a:lnTo>
                      <a:pt x="1050" y="582"/>
                    </a:lnTo>
                    <a:lnTo>
                      <a:pt x="1026" y="582"/>
                    </a:lnTo>
                    <a:lnTo>
                      <a:pt x="984" y="606"/>
                    </a:lnTo>
                    <a:lnTo>
                      <a:pt x="960" y="606"/>
                    </a:lnTo>
                    <a:lnTo>
                      <a:pt x="954" y="636"/>
                    </a:lnTo>
                    <a:lnTo>
                      <a:pt x="918" y="624"/>
                    </a:lnTo>
                    <a:lnTo>
                      <a:pt x="882" y="630"/>
                    </a:lnTo>
                    <a:lnTo>
                      <a:pt x="894" y="660"/>
                    </a:lnTo>
                    <a:lnTo>
                      <a:pt x="846" y="648"/>
                    </a:lnTo>
                    <a:lnTo>
                      <a:pt x="828" y="654"/>
                    </a:lnTo>
                    <a:lnTo>
                      <a:pt x="834" y="678"/>
                    </a:lnTo>
                    <a:lnTo>
                      <a:pt x="792" y="690"/>
                    </a:lnTo>
                    <a:lnTo>
                      <a:pt x="792" y="654"/>
                    </a:lnTo>
                    <a:lnTo>
                      <a:pt x="762" y="654"/>
                    </a:lnTo>
                    <a:lnTo>
                      <a:pt x="774" y="678"/>
                    </a:lnTo>
                    <a:lnTo>
                      <a:pt x="750" y="660"/>
                    </a:lnTo>
                    <a:lnTo>
                      <a:pt x="750" y="690"/>
                    </a:lnTo>
                    <a:lnTo>
                      <a:pt x="726" y="690"/>
                    </a:lnTo>
                    <a:lnTo>
                      <a:pt x="726" y="660"/>
                    </a:lnTo>
                    <a:lnTo>
                      <a:pt x="738" y="654"/>
                    </a:lnTo>
                    <a:lnTo>
                      <a:pt x="744" y="648"/>
                    </a:lnTo>
                    <a:lnTo>
                      <a:pt x="708" y="642"/>
                    </a:lnTo>
                    <a:lnTo>
                      <a:pt x="708" y="684"/>
                    </a:lnTo>
                    <a:lnTo>
                      <a:pt x="678" y="696"/>
                    </a:lnTo>
                    <a:lnTo>
                      <a:pt x="696" y="708"/>
                    </a:lnTo>
                    <a:lnTo>
                      <a:pt x="660" y="714"/>
                    </a:lnTo>
                    <a:lnTo>
                      <a:pt x="672" y="726"/>
                    </a:lnTo>
                    <a:lnTo>
                      <a:pt x="630" y="726"/>
                    </a:lnTo>
                    <a:lnTo>
                      <a:pt x="630" y="738"/>
                    </a:lnTo>
                    <a:lnTo>
                      <a:pt x="660" y="750"/>
                    </a:lnTo>
                    <a:lnTo>
                      <a:pt x="654" y="762"/>
                    </a:lnTo>
                    <a:lnTo>
                      <a:pt x="618" y="744"/>
                    </a:lnTo>
                    <a:lnTo>
                      <a:pt x="600" y="750"/>
                    </a:lnTo>
                    <a:lnTo>
                      <a:pt x="624" y="762"/>
                    </a:lnTo>
                    <a:lnTo>
                      <a:pt x="606" y="780"/>
                    </a:lnTo>
                    <a:lnTo>
                      <a:pt x="594" y="762"/>
                    </a:lnTo>
                    <a:lnTo>
                      <a:pt x="576" y="768"/>
                    </a:lnTo>
                    <a:lnTo>
                      <a:pt x="576" y="780"/>
                    </a:lnTo>
                    <a:lnTo>
                      <a:pt x="546" y="780"/>
                    </a:lnTo>
                    <a:lnTo>
                      <a:pt x="540" y="792"/>
                    </a:lnTo>
                    <a:lnTo>
                      <a:pt x="564" y="804"/>
                    </a:lnTo>
                    <a:lnTo>
                      <a:pt x="564" y="822"/>
                    </a:lnTo>
                    <a:lnTo>
                      <a:pt x="528" y="810"/>
                    </a:lnTo>
                    <a:lnTo>
                      <a:pt x="522" y="822"/>
                    </a:lnTo>
                    <a:lnTo>
                      <a:pt x="552" y="834"/>
                    </a:lnTo>
                    <a:lnTo>
                      <a:pt x="504" y="834"/>
                    </a:lnTo>
                    <a:lnTo>
                      <a:pt x="504" y="852"/>
                    </a:lnTo>
                    <a:lnTo>
                      <a:pt x="492" y="846"/>
                    </a:lnTo>
                    <a:lnTo>
                      <a:pt x="486" y="846"/>
                    </a:lnTo>
                    <a:lnTo>
                      <a:pt x="474" y="852"/>
                    </a:lnTo>
                    <a:lnTo>
                      <a:pt x="468" y="858"/>
                    </a:lnTo>
                    <a:lnTo>
                      <a:pt x="456" y="858"/>
                    </a:lnTo>
                    <a:lnTo>
                      <a:pt x="456" y="870"/>
                    </a:lnTo>
                    <a:lnTo>
                      <a:pt x="462" y="876"/>
                    </a:lnTo>
                    <a:lnTo>
                      <a:pt x="456" y="876"/>
                    </a:lnTo>
                    <a:lnTo>
                      <a:pt x="450" y="882"/>
                    </a:lnTo>
                    <a:lnTo>
                      <a:pt x="444" y="882"/>
                    </a:lnTo>
                    <a:lnTo>
                      <a:pt x="444" y="900"/>
                    </a:lnTo>
                    <a:lnTo>
                      <a:pt x="480" y="900"/>
                    </a:lnTo>
                    <a:lnTo>
                      <a:pt x="468" y="912"/>
                    </a:lnTo>
                    <a:lnTo>
                      <a:pt x="432" y="906"/>
                    </a:lnTo>
                    <a:lnTo>
                      <a:pt x="420" y="912"/>
                    </a:lnTo>
                    <a:lnTo>
                      <a:pt x="414" y="918"/>
                    </a:lnTo>
                    <a:lnTo>
                      <a:pt x="414" y="930"/>
                    </a:lnTo>
                    <a:lnTo>
                      <a:pt x="420" y="936"/>
                    </a:lnTo>
                    <a:lnTo>
                      <a:pt x="420" y="948"/>
                    </a:lnTo>
                    <a:lnTo>
                      <a:pt x="408" y="954"/>
                    </a:lnTo>
                    <a:lnTo>
                      <a:pt x="390" y="954"/>
                    </a:lnTo>
                    <a:lnTo>
                      <a:pt x="390" y="972"/>
                    </a:lnTo>
                    <a:lnTo>
                      <a:pt x="408" y="990"/>
                    </a:lnTo>
                    <a:lnTo>
                      <a:pt x="408" y="996"/>
                    </a:lnTo>
                    <a:lnTo>
                      <a:pt x="402" y="1002"/>
                    </a:lnTo>
                    <a:lnTo>
                      <a:pt x="366" y="1002"/>
                    </a:lnTo>
                    <a:lnTo>
                      <a:pt x="360" y="1008"/>
                    </a:lnTo>
                    <a:lnTo>
                      <a:pt x="360" y="1026"/>
                    </a:lnTo>
                    <a:lnTo>
                      <a:pt x="354" y="1032"/>
                    </a:lnTo>
                    <a:lnTo>
                      <a:pt x="342" y="1032"/>
                    </a:lnTo>
                    <a:lnTo>
                      <a:pt x="336" y="1026"/>
                    </a:lnTo>
                    <a:lnTo>
                      <a:pt x="318" y="1026"/>
                    </a:lnTo>
                    <a:lnTo>
                      <a:pt x="294" y="1050"/>
                    </a:lnTo>
                    <a:lnTo>
                      <a:pt x="282" y="1050"/>
                    </a:lnTo>
                    <a:lnTo>
                      <a:pt x="270" y="1062"/>
                    </a:lnTo>
                    <a:lnTo>
                      <a:pt x="270" y="1068"/>
                    </a:lnTo>
                    <a:lnTo>
                      <a:pt x="276" y="1074"/>
                    </a:lnTo>
                    <a:lnTo>
                      <a:pt x="276" y="1080"/>
                    </a:lnTo>
                    <a:lnTo>
                      <a:pt x="264" y="1092"/>
                    </a:lnTo>
                    <a:lnTo>
                      <a:pt x="252" y="1092"/>
                    </a:lnTo>
                    <a:lnTo>
                      <a:pt x="246" y="1086"/>
                    </a:lnTo>
                    <a:lnTo>
                      <a:pt x="234" y="1080"/>
                    </a:lnTo>
                    <a:lnTo>
                      <a:pt x="234" y="1074"/>
                    </a:lnTo>
                    <a:lnTo>
                      <a:pt x="228" y="1074"/>
                    </a:lnTo>
                    <a:lnTo>
                      <a:pt x="204" y="1086"/>
                    </a:lnTo>
                    <a:lnTo>
                      <a:pt x="198" y="1092"/>
                    </a:lnTo>
                    <a:lnTo>
                      <a:pt x="180" y="1092"/>
                    </a:lnTo>
                    <a:lnTo>
                      <a:pt x="180" y="1110"/>
                    </a:lnTo>
                    <a:lnTo>
                      <a:pt x="186" y="1116"/>
                    </a:lnTo>
                    <a:lnTo>
                      <a:pt x="192" y="1116"/>
                    </a:lnTo>
                    <a:lnTo>
                      <a:pt x="192" y="1128"/>
                    </a:lnTo>
                    <a:lnTo>
                      <a:pt x="186" y="1128"/>
                    </a:lnTo>
                    <a:lnTo>
                      <a:pt x="174" y="1116"/>
                    </a:lnTo>
                    <a:lnTo>
                      <a:pt x="162" y="1116"/>
                    </a:lnTo>
                    <a:lnTo>
                      <a:pt x="156" y="1122"/>
                    </a:lnTo>
                    <a:lnTo>
                      <a:pt x="156" y="1134"/>
                    </a:lnTo>
                    <a:lnTo>
                      <a:pt x="168" y="1134"/>
                    </a:lnTo>
                    <a:lnTo>
                      <a:pt x="174" y="1140"/>
                    </a:lnTo>
                    <a:lnTo>
                      <a:pt x="180" y="1140"/>
                    </a:lnTo>
                    <a:lnTo>
                      <a:pt x="180" y="1152"/>
                    </a:lnTo>
                    <a:lnTo>
                      <a:pt x="138" y="1152"/>
                    </a:lnTo>
                    <a:lnTo>
                      <a:pt x="138" y="1146"/>
                    </a:lnTo>
                    <a:lnTo>
                      <a:pt x="132" y="1146"/>
                    </a:lnTo>
                    <a:lnTo>
                      <a:pt x="126" y="1158"/>
                    </a:lnTo>
                    <a:lnTo>
                      <a:pt x="126" y="1170"/>
                    </a:lnTo>
                    <a:lnTo>
                      <a:pt x="120" y="1164"/>
                    </a:lnTo>
                    <a:lnTo>
                      <a:pt x="102" y="1164"/>
                    </a:lnTo>
                    <a:lnTo>
                      <a:pt x="96" y="1158"/>
                    </a:lnTo>
                    <a:lnTo>
                      <a:pt x="90" y="1158"/>
                    </a:lnTo>
                    <a:lnTo>
                      <a:pt x="90" y="1164"/>
                    </a:lnTo>
                    <a:lnTo>
                      <a:pt x="96" y="1170"/>
                    </a:lnTo>
                    <a:lnTo>
                      <a:pt x="120" y="1182"/>
                    </a:lnTo>
                    <a:lnTo>
                      <a:pt x="132" y="1182"/>
                    </a:lnTo>
                    <a:lnTo>
                      <a:pt x="108" y="1200"/>
                    </a:lnTo>
                    <a:lnTo>
                      <a:pt x="108" y="1188"/>
                    </a:lnTo>
                    <a:lnTo>
                      <a:pt x="90" y="1188"/>
                    </a:lnTo>
                    <a:lnTo>
                      <a:pt x="84" y="1194"/>
                    </a:lnTo>
                    <a:lnTo>
                      <a:pt x="60" y="1182"/>
                    </a:lnTo>
                    <a:lnTo>
                      <a:pt x="54" y="1194"/>
                    </a:lnTo>
                    <a:lnTo>
                      <a:pt x="66" y="1200"/>
                    </a:lnTo>
                    <a:lnTo>
                      <a:pt x="30" y="1194"/>
                    </a:lnTo>
                    <a:lnTo>
                      <a:pt x="30" y="1212"/>
                    </a:lnTo>
                    <a:lnTo>
                      <a:pt x="78" y="1212"/>
                    </a:lnTo>
                    <a:lnTo>
                      <a:pt x="54" y="1218"/>
                    </a:lnTo>
                    <a:lnTo>
                      <a:pt x="18" y="1212"/>
                    </a:lnTo>
                    <a:lnTo>
                      <a:pt x="6" y="1224"/>
                    </a:lnTo>
                    <a:lnTo>
                      <a:pt x="6" y="1230"/>
                    </a:lnTo>
                    <a:lnTo>
                      <a:pt x="18" y="1242"/>
                    </a:lnTo>
                    <a:lnTo>
                      <a:pt x="36" y="1242"/>
                    </a:lnTo>
                    <a:lnTo>
                      <a:pt x="18" y="1248"/>
                    </a:lnTo>
                    <a:lnTo>
                      <a:pt x="12" y="1254"/>
                    </a:lnTo>
                    <a:lnTo>
                      <a:pt x="12" y="1260"/>
                    </a:lnTo>
                    <a:lnTo>
                      <a:pt x="66" y="1260"/>
                    </a:lnTo>
                    <a:lnTo>
                      <a:pt x="78" y="1272"/>
                    </a:lnTo>
                    <a:lnTo>
                      <a:pt x="96" y="1260"/>
                    </a:lnTo>
                    <a:lnTo>
                      <a:pt x="108" y="1272"/>
                    </a:lnTo>
                    <a:lnTo>
                      <a:pt x="138" y="1260"/>
                    </a:lnTo>
                    <a:lnTo>
                      <a:pt x="132" y="1266"/>
                    </a:lnTo>
                    <a:lnTo>
                      <a:pt x="126" y="1278"/>
                    </a:lnTo>
                    <a:lnTo>
                      <a:pt x="60" y="1278"/>
                    </a:lnTo>
                    <a:lnTo>
                      <a:pt x="54" y="1272"/>
                    </a:lnTo>
                    <a:lnTo>
                      <a:pt x="24" y="1272"/>
                    </a:lnTo>
                    <a:lnTo>
                      <a:pt x="12" y="1278"/>
                    </a:lnTo>
                    <a:lnTo>
                      <a:pt x="0" y="1278"/>
                    </a:lnTo>
                    <a:lnTo>
                      <a:pt x="6" y="1284"/>
                    </a:lnTo>
                    <a:lnTo>
                      <a:pt x="6" y="1296"/>
                    </a:lnTo>
                    <a:lnTo>
                      <a:pt x="12" y="1296"/>
                    </a:lnTo>
                    <a:lnTo>
                      <a:pt x="18" y="1302"/>
                    </a:lnTo>
                    <a:lnTo>
                      <a:pt x="30" y="1302"/>
                    </a:lnTo>
                    <a:lnTo>
                      <a:pt x="24" y="1308"/>
                    </a:lnTo>
                    <a:lnTo>
                      <a:pt x="18" y="1320"/>
                    </a:lnTo>
                    <a:lnTo>
                      <a:pt x="36" y="1338"/>
                    </a:lnTo>
                    <a:lnTo>
                      <a:pt x="48" y="1338"/>
                    </a:lnTo>
                    <a:lnTo>
                      <a:pt x="72" y="1320"/>
                    </a:lnTo>
                    <a:lnTo>
                      <a:pt x="102" y="1314"/>
                    </a:lnTo>
                    <a:lnTo>
                      <a:pt x="90" y="1338"/>
                    </a:lnTo>
                    <a:lnTo>
                      <a:pt x="78" y="1332"/>
                    </a:lnTo>
                    <a:lnTo>
                      <a:pt x="66" y="1350"/>
                    </a:lnTo>
                    <a:lnTo>
                      <a:pt x="30" y="1350"/>
                    </a:lnTo>
                    <a:lnTo>
                      <a:pt x="48" y="1368"/>
                    </a:lnTo>
                    <a:lnTo>
                      <a:pt x="24" y="1380"/>
                    </a:lnTo>
                    <a:lnTo>
                      <a:pt x="6" y="1380"/>
                    </a:lnTo>
                    <a:lnTo>
                      <a:pt x="6" y="1398"/>
                    </a:lnTo>
                    <a:lnTo>
                      <a:pt x="66" y="1398"/>
                    </a:lnTo>
                    <a:lnTo>
                      <a:pt x="54" y="1422"/>
                    </a:lnTo>
                    <a:lnTo>
                      <a:pt x="66" y="1422"/>
                    </a:lnTo>
                    <a:lnTo>
                      <a:pt x="54" y="1440"/>
                    </a:lnTo>
                    <a:lnTo>
                      <a:pt x="42" y="1434"/>
                    </a:lnTo>
                    <a:lnTo>
                      <a:pt x="36" y="1434"/>
                    </a:lnTo>
                    <a:lnTo>
                      <a:pt x="30" y="1428"/>
                    </a:lnTo>
                    <a:lnTo>
                      <a:pt x="18" y="1428"/>
                    </a:lnTo>
                    <a:lnTo>
                      <a:pt x="18" y="1440"/>
                    </a:lnTo>
                    <a:lnTo>
                      <a:pt x="24" y="1452"/>
                    </a:lnTo>
                    <a:lnTo>
                      <a:pt x="36" y="1464"/>
                    </a:lnTo>
                    <a:lnTo>
                      <a:pt x="84" y="1482"/>
                    </a:lnTo>
                    <a:lnTo>
                      <a:pt x="78" y="1488"/>
                    </a:lnTo>
                    <a:lnTo>
                      <a:pt x="84" y="1494"/>
                    </a:lnTo>
                    <a:lnTo>
                      <a:pt x="126" y="1494"/>
                    </a:lnTo>
                    <a:lnTo>
                      <a:pt x="132" y="1500"/>
                    </a:lnTo>
                    <a:lnTo>
                      <a:pt x="144" y="1500"/>
                    </a:lnTo>
                    <a:lnTo>
                      <a:pt x="192" y="1476"/>
                    </a:lnTo>
                    <a:lnTo>
                      <a:pt x="204" y="1464"/>
                    </a:lnTo>
                    <a:lnTo>
                      <a:pt x="216" y="1458"/>
                    </a:lnTo>
                    <a:lnTo>
                      <a:pt x="222" y="1452"/>
                    </a:lnTo>
                    <a:lnTo>
                      <a:pt x="258" y="1422"/>
                    </a:lnTo>
                    <a:lnTo>
                      <a:pt x="282" y="1422"/>
                    </a:lnTo>
                    <a:lnTo>
                      <a:pt x="294" y="1416"/>
                    </a:lnTo>
                    <a:lnTo>
                      <a:pt x="300" y="1410"/>
                    </a:lnTo>
                    <a:lnTo>
                      <a:pt x="300" y="1386"/>
                    </a:lnTo>
                    <a:lnTo>
                      <a:pt x="294" y="1380"/>
                    </a:lnTo>
                    <a:lnTo>
                      <a:pt x="294" y="1374"/>
                    </a:lnTo>
                    <a:lnTo>
                      <a:pt x="312" y="1368"/>
                    </a:lnTo>
                    <a:lnTo>
                      <a:pt x="306" y="1374"/>
                    </a:lnTo>
                    <a:lnTo>
                      <a:pt x="306" y="1380"/>
                    </a:lnTo>
                    <a:lnTo>
                      <a:pt x="300" y="1386"/>
                    </a:lnTo>
                    <a:lnTo>
                      <a:pt x="300" y="1392"/>
                    </a:lnTo>
                    <a:lnTo>
                      <a:pt x="312" y="1404"/>
                    </a:lnTo>
                    <a:lnTo>
                      <a:pt x="330" y="1410"/>
                    </a:lnTo>
                    <a:lnTo>
                      <a:pt x="342" y="1410"/>
                    </a:lnTo>
                    <a:lnTo>
                      <a:pt x="348" y="1416"/>
                    </a:lnTo>
                    <a:lnTo>
                      <a:pt x="354" y="1416"/>
                    </a:lnTo>
                    <a:lnTo>
                      <a:pt x="372" y="1434"/>
                    </a:lnTo>
                    <a:lnTo>
                      <a:pt x="378" y="1422"/>
                    </a:lnTo>
                    <a:lnTo>
                      <a:pt x="384" y="1416"/>
                    </a:lnTo>
                    <a:lnTo>
                      <a:pt x="384" y="1398"/>
                    </a:lnTo>
                    <a:lnTo>
                      <a:pt x="372" y="1386"/>
                    </a:lnTo>
                    <a:lnTo>
                      <a:pt x="372" y="1380"/>
                    </a:lnTo>
                    <a:lnTo>
                      <a:pt x="378" y="1374"/>
                    </a:lnTo>
                    <a:lnTo>
                      <a:pt x="384" y="1374"/>
                    </a:lnTo>
                    <a:lnTo>
                      <a:pt x="384" y="1368"/>
                    </a:lnTo>
                    <a:lnTo>
                      <a:pt x="378" y="1356"/>
                    </a:lnTo>
                    <a:lnTo>
                      <a:pt x="414" y="1356"/>
                    </a:lnTo>
                    <a:lnTo>
                      <a:pt x="420" y="1350"/>
                    </a:lnTo>
                    <a:lnTo>
                      <a:pt x="420" y="1326"/>
                    </a:lnTo>
                    <a:lnTo>
                      <a:pt x="426" y="1326"/>
                    </a:lnTo>
                    <a:lnTo>
                      <a:pt x="420" y="1314"/>
                    </a:lnTo>
                    <a:lnTo>
                      <a:pt x="420" y="1308"/>
                    </a:lnTo>
                    <a:lnTo>
                      <a:pt x="414" y="1302"/>
                    </a:lnTo>
                    <a:lnTo>
                      <a:pt x="414" y="1296"/>
                    </a:lnTo>
                    <a:lnTo>
                      <a:pt x="408" y="1284"/>
                    </a:lnTo>
                    <a:lnTo>
                      <a:pt x="402" y="1278"/>
                    </a:lnTo>
                    <a:lnTo>
                      <a:pt x="426" y="1272"/>
                    </a:lnTo>
                    <a:lnTo>
                      <a:pt x="438" y="1260"/>
                    </a:lnTo>
                    <a:lnTo>
                      <a:pt x="438" y="1248"/>
                    </a:lnTo>
                    <a:lnTo>
                      <a:pt x="420" y="1230"/>
                    </a:lnTo>
                    <a:lnTo>
                      <a:pt x="414" y="1230"/>
                    </a:lnTo>
                    <a:lnTo>
                      <a:pt x="402" y="1218"/>
                    </a:lnTo>
                    <a:lnTo>
                      <a:pt x="402" y="1200"/>
                    </a:lnTo>
                    <a:lnTo>
                      <a:pt x="408" y="1188"/>
                    </a:lnTo>
                    <a:lnTo>
                      <a:pt x="408" y="1176"/>
                    </a:lnTo>
                    <a:lnTo>
                      <a:pt x="384" y="1152"/>
                    </a:lnTo>
                    <a:lnTo>
                      <a:pt x="384" y="1140"/>
                    </a:lnTo>
                    <a:lnTo>
                      <a:pt x="390" y="1134"/>
                    </a:lnTo>
                    <a:lnTo>
                      <a:pt x="396" y="1134"/>
                    </a:lnTo>
                    <a:lnTo>
                      <a:pt x="402" y="1128"/>
                    </a:lnTo>
                    <a:lnTo>
                      <a:pt x="402" y="1122"/>
                    </a:lnTo>
                    <a:lnTo>
                      <a:pt x="396" y="1116"/>
                    </a:lnTo>
                    <a:lnTo>
                      <a:pt x="390" y="1116"/>
                    </a:lnTo>
                    <a:lnTo>
                      <a:pt x="384" y="1110"/>
                    </a:lnTo>
                    <a:lnTo>
                      <a:pt x="426" y="1068"/>
                    </a:lnTo>
                    <a:lnTo>
                      <a:pt x="438" y="1062"/>
                    </a:lnTo>
                    <a:lnTo>
                      <a:pt x="444" y="1056"/>
                    </a:lnTo>
                    <a:lnTo>
                      <a:pt x="456" y="1050"/>
                    </a:lnTo>
                    <a:lnTo>
                      <a:pt x="498" y="1050"/>
                    </a:lnTo>
                    <a:lnTo>
                      <a:pt x="504" y="1044"/>
                    </a:lnTo>
                    <a:lnTo>
                      <a:pt x="504" y="1038"/>
                    </a:lnTo>
                    <a:lnTo>
                      <a:pt x="486" y="1020"/>
                    </a:lnTo>
                    <a:lnTo>
                      <a:pt x="474" y="1014"/>
                    </a:lnTo>
                    <a:lnTo>
                      <a:pt x="486" y="1008"/>
                    </a:lnTo>
                    <a:lnTo>
                      <a:pt x="492" y="1008"/>
                    </a:lnTo>
                    <a:lnTo>
                      <a:pt x="522" y="978"/>
                    </a:lnTo>
                    <a:lnTo>
                      <a:pt x="528" y="936"/>
                    </a:lnTo>
                    <a:lnTo>
                      <a:pt x="528" y="900"/>
                    </a:lnTo>
                    <a:lnTo>
                      <a:pt x="546" y="912"/>
                    </a:lnTo>
                    <a:lnTo>
                      <a:pt x="558" y="906"/>
                    </a:lnTo>
                    <a:lnTo>
                      <a:pt x="564" y="906"/>
                    </a:lnTo>
                    <a:lnTo>
                      <a:pt x="570" y="900"/>
                    </a:lnTo>
                    <a:lnTo>
                      <a:pt x="576" y="900"/>
                    </a:lnTo>
                    <a:lnTo>
                      <a:pt x="576" y="894"/>
                    </a:lnTo>
                    <a:lnTo>
                      <a:pt x="570" y="888"/>
                    </a:lnTo>
                    <a:lnTo>
                      <a:pt x="570" y="882"/>
                    </a:lnTo>
                    <a:lnTo>
                      <a:pt x="564" y="876"/>
                    </a:lnTo>
                    <a:lnTo>
                      <a:pt x="582" y="876"/>
                    </a:lnTo>
                    <a:lnTo>
                      <a:pt x="588" y="870"/>
                    </a:lnTo>
                    <a:lnTo>
                      <a:pt x="588" y="864"/>
                    </a:lnTo>
                    <a:lnTo>
                      <a:pt x="594" y="858"/>
                    </a:lnTo>
                    <a:lnTo>
                      <a:pt x="606" y="852"/>
                    </a:lnTo>
                    <a:lnTo>
                      <a:pt x="612" y="852"/>
                    </a:lnTo>
                    <a:lnTo>
                      <a:pt x="618" y="834"/>
                    </a:lnTo>
                    <a:lnTo>
                      <a:pt x="612" y="828"/>
                    </a:lnTo>
                    <a:lnTo>
                      <a:pt x="600" y="822"/>
                    </a:lnTo>
                    <a:lnTo>
                      <a:pt x="600" y="810"/>
                    </a:lnTo>
                    <a:lnTo>
                      <a:pt x="606" y="810"/>
                    </a:lnTo>
                    <a:lnTo>
                      <a:pt x="618" y="804"/>
                    </a:lnTo>
                    <a:lnTo>
                      <a:pt x="636" y="786"/>
                    </a:lnTo>
                    <a:lnTo>
                      <a:pt x="678" y="780"/>
                    </a:lnTo>
                    <a:lnTo>
                      <a:pt x="696" y="780"/>
                    </a:lnTo>
                    <a:lnTo>
                      <a:pt x="702" y="774"/>
                    </a:lnTo>
                    <a:lnTo>
                      <a:pt x="702" y="744"/>
                    </a:lnTo>
                    <a:lnTo>
                      <a:pt x="714" y="732"/>
                    </a:lnTo>
                    <a:lnTo>
                      <a:pt x="720" y="738"/>
                    </a:lnTo>
                    <a:lnTo>
                      <a:pt x="720" y="750"/>
                    </a:lnTo>
                    <a:lnTo>
                      <a:pt x="744" y="744"/>
                    </a:lnTo>
                    <a:lnTo>
                      <a:pt x="768" y="750"/>
                    </a:lnTo>
                    <a:lnTo>
                      <a:pt x="792" y="750"/>
                    </a:lnTo>
                    <a:lnTo>
                      <a:pt x="798" y="756"/>
                    </a:lnTo>
                    <a:lnTo>
                      <a:pt x="810" y="756"/>
                    </a:lnTo>
                    <a:lnTo>
                      <a:pt x="816" y="750"/>
                    </a:lnTo>
                    <a:lnTo>
                      <a:pt x="810" y="750"/>
                    </a:lnTo>
                    <a:lnTo>
                      <a:pt x="798" y="738"/>
                    </a:lnTo>
                    <a:lnTo>
                      <a:pt x="798" y="732"/>
                    </a:lnTo>
                    <a:lnTo>
                      <a:pt x="810" y="732"/>
                    </a:lnTo>
                    <a:lnTo>
                      <a:pt x="810" y="708"/>
                    </a:lnTo>
                    <a:lnTo>
                      <a:pt x="840" y="714"/>
                    </a:lnTo>
                    <a:lnTo>
                      <a:pt x="834" y="708"/>
                    </a:lnTo>
                    <a:lnTo>
                      <a:pt x="840" y="702"/>
                    </a:lnTo>
                    <a:lnTo>
                      <a:pt x="858" y="708"/>
                    </a:lnTo>
                    <a:lnTo>
                      <a:pt x="858" y="696"/>
                    </a:lnTo>
                    <a:lnTo>
                      <a:pt x="864" y="690"/>
                    </a:lnTo>
                    <a:lnTo>
                      <a:pt x="882" y="690"/>
                    </a:lnTo>
                    <a:lnTo>
                      <a:pt x="888" y="696"/>
                    </a:lnTo>
                    <a:lnTo>
                      <a:pt x="894" y="708"/>
                    </a:lnTo>
                    <a:lnTo>
                      <a:pt x="906" y="714"/>
                    </a:lnTo>
                    <a:lnTo>
                      <a:pt x="918" y="726"/>
                    </a:lnTo>
                    <a:lnTo>
                      <a:pt x="930" y="726"/>
                    </a:lnTo>
                    <a:lnTo>
                      <a:pt x="942" y="732"/>
                    </a:lnTo>
                    <a:lnTo>
                      <a:pt x="960" y="732"/>
                    </a:lnTo>
                    <a:lnTo>
                      <a:pt x="966" y="738"/>
                    </a:lnTo>
                    <a:lnTo>
                      <a:pt x="978" y="738"/>
                    </a:lnTo>
                    <a:lnTo>
                      <a:pt x="990" y="732"/>
                    </a:lnTo>
                    <a:lnTo>
                      <a:pt x="996" y="726"/>
                    </a:lnTo>
                    <a:lnTo>
                      <a:pt x="1026" y="726"/>
                    </a:lnTo>
                    <a:lnTo>
                      <a:pt x="1038" y="732"/>
                    </a:lnTo>
                    <a:lnTo>
                      <a:pt x="1044" y="738"/>
                    </a:lnTo>
                    <a:lnTo>
                      <a:pt x="1062" y="738"/>
                    </a:lnTo>
                    <a:lnTo>
                      <a:pt x="1062" y="726"/>
                    </a:lnTo>
                    <a:lnTo>
                      <a:pt x="1068" y="720"/>
                    </a:lnTo>
                    <a:lnTo>
                      <a:pt x="1068" y="714"/>
                    </a:lnTo>
                    <a:lnTo>
                      <a:pt x="1092" y="714"/>
                    </a:lnTo>
                    <a:lnTo>
                      <a:pt x="1092" y="678"/>
                    </a:lnTo>
                    <a:lnTo>
                      <a:pt x="1098" y="672"/>
                    </a:lnTo>
                    <a:lnTo>
                      <a:pt x="1098" y="660"/>
                    </a:lnTo>
                    <a:lnTo>
                      <a:pt x="1110" y="654"/>
                    </a:lnTo>
                    <a:lnTo>
                      <a:pt x="1116" y="654"/>
                    </a:lnTo>
                    <a:lnTo>
                      <a:pt x="1128" y="648"/>
                    </a:lnTo>
                    <a:lnTo>
                      <a:pt x="1158" y="648"/>
                    </a:lnTo>
                    <a:lnTo>
                      <a:pt x="1170" y="642"/>
                    </a:lnTo>
                    <a:lnTo>
                      <a:pt x="1206" y="642"/>
                    </a:lnTo>
                    <a:lnTo>
                      <a:pt x="1206" y="654"/>
                    </a:lnTo>
                    <a:lnTo>
                      <a:pt x="1242" y="660"/>
                    </a:lnTo>
                    <a:lnTo>
                      <a:pt x="1248" y="660"/>
                    </a:lnTo>
                    <a:lnTo>
                      <a:pt x="1260" y="672"/>
                    </a:lnTo>
                    <a:lnTo>
                      <a:pt x="1266" y="684"/>
                    </a:lnTo>
                    <a:lnTo>
                      <a:pt x="1266" y="702"/>
                    </a:lnTo>
                    <a:lnTo>
                      <a:pt x="1260" y="702"/>
                    </a:lnTo>
                    <a:lnTo>
                      <a:pt x="1260" y="696"/>
                    </a:lnTo>
                    <a:lnTo>
                      <a:pt x="1254" y="696"/>
                    </a:lnTo>
                    <a:lnTo>
                      <a:pt x="1254" y="708"/>
                    </a:lnTo>
                    <a:lnTo>
                      <a:pt x="1278" y="708"/>
                    </a:lnTo>
                    <a:lnTo>
                      <a:pt x="1284" y="696"/>
                    </a:lnTo>
                    <a:lnTo>
                      <a:pt x="1284" y="690"/>
                    </a:lnTo>
                    <a:lnTo>
                      <a:pt x="1308" y="684"/>
                    </a:lnTo>
                    <a:lnTo>
                      <a:pt x="1314" y="672"/>
                    </a:lnTo>
                    <a:lnTo>
                      <a:pt x="1350" y="672"/>
                    </a:lnTo>
                    <a:lnTo>
                      <a:pt x="1362" y="660"/>
                    </a:lnTo>
                    <a:lnTo>
                      <a:pt x="1356" y="660"/>
                    </a:lnTo>
                    <a:close/>
                    <a:moveTo>
                      <a:pt x="564" y="726"/>
                    </a:moveTo>
                    <a:lnTo>
                      <a:pt x="540" y="738"/>
                    </a:lnTo>
                    <a:lnTo>
                      <a:pt x="546" y="756"/>
                    </a:lnTo>
                    <a:lnTo>
                      <a:pt x="576" y="756"/>
                    </a:lnTo>
                    <a:lnTo>
                      <a:pt x="570" y="738"/>
                    </a:lnTo>
                    <a:lnTo>
                      <a:pt x="564" y="726"/>
                    </a:lnTo>
                    <a:close/>
                    <a:moveTo>
                      <a:pt x="522" y="714"/>
                    </a:moveTo>
                    <a:lnTo>
                      <a:pt x="516" y="720"/>
                    </a:lnTo>
                    <a:lnTo>
                      <a:pt x="510" y="732"/>
                    </a:lnTo>
                    <a:lnTo>
                      <a:pt x="510" y="750"/>
                    </a:lnTo>
                    <a:lnTo>
                      <a:pt x="528" y="768"/>
                    </a:lnTo>
                    <a:lnTo>
                      <a:pt x="528" y="756"/>
                    </a:lnTo>
                    <a:lnTo>
                      <a:pt x="534" y="744"/>
                    </a:lnTo>
                    <a:lnTo>
                      <a:pt x="534" y="720"/>
                    </a:lnTo>
                    <a:lnTo>
                      <a:pt x="528" y="714"/>
                    </a:lnTo>
                    <a:lnTo>
                      <a:pt x="522" y="714"/>
                    </a:lnTo>
                    <a:close/>
                    <a:moveTo>
                      <a:pt x="606" y="738"/>
                    </a:moveTo>
                    <a:lnTo>
                      <a:pt x="618" y="732"/>
                    </a:lnTo>
                    <a:lnTo>
                      <a:pt x="624" y="732"/>
                    </a:lnTo>
                    <a:lnTo>
                      <a:pt x="630" y="726"/>
                    </a:lnTo>
                    <a:lnTo>
                      <a:pt x="618" y="720"/>
                    </a:lnTo>
                    <a:lnTo>
                      <a:pt x="588" y="720"/>
                    </a:lnTo>
                    <a:lnTo>
                      <a:pt x="576" y="732"/>
                    </a:lnTo>
                    <a:lnTo>
                      <a:pt x="582" y="744"/>
                    </a:lnTo>
                    <a:lnTo>
                      <a:pt x="606" y="738"/>
                    </a:lnTo>
                    <a:close/>
                  </a:path>
                </a:pathLst>
              </a:custGeom>
              <a:solidFill>
                <a:schemeClr val="accent1">
                  <a:lumMod val="60000"/>
                  <a:lumOff val="40000"/>
                </a:schemeClr>
              </a:solidFill>
              <a:ln w="3175" algn="ctr">
                <a:solidFill>
                  <a:schemeClr val="bg1">
                    <a:lumMod val="65000"/>
                  </a:schemeClr>
                </a:solidFill>
                <a:round/>
                <a:headEnd/>
                <a:tailEnd/>
              </a:ln>
              <a:effectLst/>
            </p:spPr>
            <p:txBody>
              <a:bodyPr/>
              <a:lstStyle/>
              <a:p>
                <a:pPr marL="0" marR="0" lvl="0" indent="0" algn="l" defTabSz="10429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1">
                  <a:ln>
                    <a:noFill/>
                  </a:ln>
                  <a:solidFill>
                    <a:srgbClr val="000000"/>
                  </a:solidFill>
                  <a:effectLst/>
                  <a:uLnTx/>
                  <a:uFillTx/>
                  <a:latin typeface="Calibri" pitchFamily="34" charset="0"/>
                  <a:ea typeface="ＭＳ Ｐゴシック" charset="-128"/>
                  <a:cs typeface="Calibri" pitchFamily="34" charset="0"/>
                </a:endParaRPr>
              </a:p>
            </p:txBody>
          </p:sp>
          <p:sp>
            <p:nvSpPr>
              <p:cNvPr id="17" name="Netherlands" descr="© INSCALE GmbH, 18.06.2010">
                <a:hlinkClick r:id="" action="ppaction://noaction"/>
                <a:extLst>
                  <a:ext uri="{FF2B5EF4-FFF2-40B4-BE49-F238E27FC236}">
                    <a16:creationId xmlns:a16="http://schemas.microsoft.com/office/drawing/2014/main" id="{2A37BEB4-5515-4271-5660-785354A6E64E}"/>
                  </a:ext>
                </a:extLst>
              </p:cNvPr>
              <p:cNvSpPr>
                <a:spLocks/>
              </p:cNvSpPr>
              <p:nvPr/>
            </p:nvSpPr>
            <p:spPr bwMode="auto">
              <a:xfrm>
                <a:off x="2972655" y="4963700"/>
                <a:ext cx="287338" cy="223837"/>
              </a:xfrm>
              <a:custGeom>
                <a:avLst/>
                <a:gdLst>
                  <a:gd name="T0" fmla="*/ 0 w 270"/>
                  <a:gd name="T1" fmla="*/ 2147483647 h 210"/>
                  <a:gd name="T2" fmla="*/ 2147483647 w 270"/>
                  <a:gd name="T3" fmla="*/ 2147483647 h 210"/>
                  <a:gd name="T4" fmla="*/ 2147483647 w 270"/>
                  <a:gd name="T5" fmla="*/ 2147483647 h 210"/>
                  <a:gd name="T6" fmla="*/ 2147483647 w 270"/>
                  <a:gd name="T7" fmla="*/ 2147483647 h 210"/>
                  <a:gd name="T8" fmla="*/ 2147483647 w 270"/>
                  <a:gd name="T9" fmla="*/ 2147483647 h 210"/>
                  <a:gd name="T10" fmla="*/ 2147483647 w 270"/>
                  <a:gd name="T11" fmla="*/ 2147483647 h 210"/>
                  <a:gd name="T12" fmla="*/ 2147483647 w 270"/>
                  <a:gd name="T13" fmla="*/ 2147483647 h 210"/>
                  <a:gd name="T14" fmla="*/ 2147483647 w 270"/>
                  <a:gd name="T15" fmla="*/ 2147483647 h 210"/>
                  <a:gd name="T16" fmla="*/ 2147483647 w 270"/>
                  <a:gd name="T17" fmla="*/ 2147483647 h 210"/>
                  <a:gd name="T18" fmla="*/ 2147483647 w 270"/>
                  <a:gd name="T19" fmla="*/ 2147483647 h 210"/>
                  <a:gd name="T20" fmla="*/ 2147483647 w 270"/>
                  <a:gd name="T21" fmla="*/ 2147483647 h 210"/>
                  <a:gd name="T22" fmla="*/ 2147483647 w 270"/>
                  <a:gd name="T23" fmla="*/ 2147483647 h 210"/>
                  <a:gd name="T24" fmla="*/ 2147483647 w 270"/>
                  <a:gd name="T25" fmla="*/ 2147483647 h 210"/>
                  <a:gd name="T26" fmla="*/ 2147483647 w 270"/>
                  <a:gd name="T27" fmla="*/ 2147483647 h 210"/>
                  <a:gd name="T28" fmla="*/ 2147483647 w 270"/>
                  <a:gd name="T29" fmla="*/ 2147483647 h 210"/>
                  <a:gd name="T30" fmla="*/ 2147483647 w 270"/>
                  <a:gd name="T31" fmla="*/ 2147483647 h 210"/>
                  <a:gd name="T32" fmla="*/ 2147483647 w 270"/>
                  <a:gd name="T33" fmla="*/ 2147483647 h 210"/>
                  <a:gd name="T34" fmla="*/ 2147483647 w 270"/>
                  <a:gd name="T35" fmla="*/ 2147483647 h 210"/>
                  <a:gd name="T36" fmla="*/ 2147483647 w 270"/>
                  <a:gd name="T37" fmla="*/ 2147483647 h 210"/>
                  <a:gd name="T38" fmla="*/ 2147483647 w 270"/>
                  <a:gd name="T39" fmla="*/ 2147483647 h 210"/>
                  <a:gd name="T40" fmla="*/ 2147483647 w 270"/>
                  <a:gd name="T41" fmla="*/ 2147483647 h 210"/>
                  <a:gd name="T42" fmla="*/ 2147483647 w 270"/>
                  <a:gd name="T43" fmla="*/ 2147483647 h 210"/>
                  <a:gd name="T44" fmla="*/ 2147483647 w 270"/>
                  <a:gd name="T45" fmla="*/ 2147483647 h 210"/>
                  <a:gd name="T46" fmla="*/ 2147483647 w 270"/>
                  <a:gd name="T47" fmla="*/ 2147483647 h 210"/>
                  <a:gd name="T48" fmla="*/ 2147483647 w 270"/>
                  <a:gd name="T49" fmla="*/ 2147483647 h 210"/>
                  <a:gd name="T50" fmla="*/ 2147483647 w 270"/>
                  <a:gd name="T51" fmla="*/ 2147483647 h 210"/>
                  <a:gd name="T52" fmla="*/ 2147483647 w 270"/>
                  <a:gd name="T53" fmla="*/ 2147483647 h 210"/>
                  <a:gd name="T54" fmla="*/ 2147483647 w 270"/>
                  <a:gd name="T55" fmla="*/ 2147483647 h 210"/>
                  <a:gd name="T56" fmla="*/ 2147483647 w 270"/>
                  <a:gd name="T57" fmla="*/ 2147483647 h 210"/>
                  <a:gd name="T58" fmla="*/ 2147483647 w 270"/>
                  <a:gd name="T59" fmla="*/ 0 h 210"/>
                  <a:gd name="T60" fmla="*/ 2147483647 w 270"/>
                  <a:gd name="T61" fmla="*/ 2147483647 h 210"/>
                  <a:gd name="T62" fmla="*/ 2147483647 w 270"/>
                  <a:gd name="T63" fmla="*/ 2147483647 h 210"/>
                  <a:gd name="T64" fmla="*/ 2147483647 w 270"/>
                  <a:gd name="T65" fmla="*/ 2147483647 h 210"/>
                  <a:gd name="T66" fmla="*/ 2147483647 w 270"/>
                  <a:gd name="T67" fmla="*/ 2147483647 h 210"/>
                  <a:gd name="T68" fmla="*/ 2147483647 w 270"/>
                  <a:gd name="T69" fmla="*/ 2147483647 h 210"/>
                  <a:gd name="T70" fmla="*/ 2147483647 w 270"/>
                  <a:gd name="T71" fmla="*/ 2147483647 h 210"/>
                  <a:gd name="T72" fmla="*/ 2147483647 w 270"/>
                  <a:gd name="T73" fmla="*/ 2147483647 h 210"/>
                  <a:gd name="T74" fmla="*/ 2147483647 w 270"/>
                  <a:gd name="T75" fmla="*/ 2147483647 h 210"/>
                  <a:gd name="T76" fmla="*/ 2147483647 w 270"/>
                  <a:gd name="T77" fmla="*/ 2147483647 h 210"/>
                  <a:gd name="T78" fmla="*/ 2147483647 w 270"/>
                  <a:gd name="T79" fmla="*/ 2147483647 h 210"/>
                  <a:gd name="T80" fmla="*/ 2147483647 w 270"/>
                  <a:gd name="T81" fmla="*/ 2147483647 h 210"/>
                  <a:gd name="T82" fmla="*/ 2147483647 w 270"/>
                  <a:gd name="T83" fmla="*/ 2147483647 h 210"/>
                  <a:gd name="T84" fmla="*/ 2147483647 w 270"/>
                  <a:gd name="T85" fmla="*/ 2147483647 h 210"/>
                  <a:gd name="T86" fmla="*/ 2147483647 w 270"/>
                  <a:gd name="T87" fmla="*/ 2147483647 h 210"/>
                  <a:gd name="T88" fmla="*/ 2147483647 w 270"/>
                  <a:gd name="T89" fmla="*/ 2147483647 h 21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0"/>
                  <a:gd name="T136" fmla="*/ 0 h 210"/>
                  <a:gd name="T137" fmla="*/ 270 w 270"/>
                  <a:gd name="T138" fmla="*/ 210 h 21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0" h="210">
                    <a:moveTo>
                      <a:pt x="18" y="156"/>
                    </a:moveTo>
                    <a:lnTo>
                      <a:pt x="0" y="174"/>
                    </a:lnTo>
                    <a:lnTo>
                      <a:pt x="12" y="162"/>
                    </a:lnTo>
                    <a:lnTo>
                      <a:pt x="24" y="162"/>
                    </a:lnTo>
                    <a:lnTo>
                      <a:pt x="30" y="168"/>
                    </a:lnTo>
                    <a:lnTo>
                      <a:pt x="54" y="168"/>
                    </a:lnTo>
                    <a:lnTo>
                      <a:pt x="60" y="174"/>
                    </a:lnTo>
                    <a:lnTo>
                      <a:pt x="66" y="162"/>
                    </a:lnTo>
                    <a:lnTo>
                      <a:pt x="84" y="168"/>
                    </a:lnTo>
                    <a:lnTo>
                      <a:pt x="84" y="156"/>
                    </a:lnTo>
                    <a:lnTo>
                      <a:pt x="96" y="162"/>
                    </a:lnTo>
                    <a:lnTo>
                      <a:pt x="96" y="156"/>
                    </a:lnTo>
                    <a:lnTo>
                      <a:pt x="132" y="156"/>
                    </a:lnTo>
                    <a:lnTo>
                      <a:pt x="132" y="168"/>
                    </a:lnTo>
                    <a:lnTo>
                      <a:pt x="138" y="174"/>
                    </a:lnTo>
                    <a:lnTo>
                      <a:pt x="150" y="174"/>
                    </a:lnTo>
                    <a:lnTo>
                      <a:pt x="162" y="168"/>
                    </a:lnTo>
                    <a:lnTo>
                      <a:pt x="168" y="168"/>
                    </a:lnTo>
                    <a:lnTo>
                      <a:pt x="174" y="174"/>
                    </a:lnTo>
                    <a:lnTo>
                      <a:pt x="174" y="192"/>
                    </a:lnTo>
                    <a:lnTo>
                      <a:pt x="168" y="198"/>
                    </a:lnTo>
                    <a:lnTo>
                      <a:pt x="168" y="210"/>
                    </a:lnTo>
                    <a:lnTo>
                      <a:pt x="180" y="210"/>
                    </a:lnTo>
                    <a:lnTo>
                      <a:pt x="180" y="198"/>
                    </a:lnTo>
                    <a:lnTo>
                      <a:pt x="186" y="192"/>
                    </a:lnTo>
                    <a:lnTo>
                      <a:pt x="186" y="180"/>
                    </a:lnTo>
                    <a:lnTo>
                      <a:pt x="180" y="174"/>
                    </a:lnTo>
                    <a:lnTo>
                      <a:pt x="186" y="168"/>
                    </a:lnTo>
                    <a:lnTo>
                      <a:pt x="198" y="162"/>
                    </a:lnTo>
                    <a:lnTo>
                      <a:pt x="198" y="156"/>
                    </a:lnTo>
                    <a:lnTo>
                      <a:pt x="192" y="150"/>
                    </a:lnTo>
                    <a:lnTo>
                      <a:pt x="192" y="144"/>
                    </a:lnTo>
                    <a:lnTo>
                      <a:pt x="186" y="120"/>
                    </a:lnTo>
                    <a:lnTo>
                      <a:pt x="192" y="120"/>
                    </a:lnTo>
                    <a:lnTo>
                      <a:pt x="198" y="126"/>
                    </a:lnTo>
                    <a:lnTo>
                      <a:pt x="222" y="126"/>
                    </a:lnTo>
                    <a:lnTo>
                      <a:pt x="222" y="120"/>
                    </a:lnTo>
                    <a:lnTo>
                      <a:pt x="228" y="114"/>
                    </a:lnTo>
                    <a:lnTo>
                      <a:pt x="234" y="114"/>
                    </a:lnTo>
                    <a:lnTo>
                      <a:pt x="240" y="102"/>
                    </a:lnTo>
                    <a:lnTo>
                      <a:pt x="246" y="96"/>
                    </a:lnTo>
                    <a:lnTo>
                      <a:pt x="252" y="96"/>
                    </a:lnTo>
                    <a:lnTo>
                      <a:pt x="252" y="90"/>
                    </a:lnTo>
                    <a:lnTo>
                      <a:pt x="240" y="78"/>
                    </a:lnTo>
                    <a:lnTo>
                      <a:pt x="234" y="78"/>
                    </a:lnTo>
                    <a:lnTo>
                      <a:pt x="228" y="72"/>
                    </a:lnTo>
                    <a:lnTo>
                      <a:pt x="228" y="66"/>
                    </a:lnTo>
                    <a:lnTo>
                      <a:pt x="234" y="66"/>
                    </a:lnTo>
                    <a:lnTo>
                      <a:pt x="246" y="60"/>
                    </a:lnTo>
                    <a:lnTo>
                      <a:pt x="258" y="60"/>
                    </a:lnTo>
                    <a:lnTo>
                      <a:pt x="252" y="54"/>
                    </a:lnTo>
                    <a:lnTo>
                      <a:pt x="252" y="36"/>
                    </a:lnTo>
                    <a:lnTo>
                      <a:pt x="258" y="36"/>
                    </a:lnTo>
                    <a:lnTo>
                      <a:pt x="270" y="30"/>
                    </a:lnTo>
                    <a:lnTo>
                      <a:pt x="264" y="18"/>
                    </a:lnTo>
                    <a:lnTo>
                      <a:pt x="270" y="12"/>
                    </a:lnTo>
                    <a:lnTo>
                      <a:pt x="264" y="12"/>
                    </a:lnTo>
                    <a:lnTo>
                      <a:pt x="252" y="6"/>
                    </a:lnTo>
                    <a:lnTo>
                      <a:pt x="246" y="6"/>
                    </a:lnTo>
                    <a:lnTo>
                      <a:pt x="234" y="0"/>
                    </a:lnTo>
                    <a:lnTo>
                      <a:pt x="180" y="0"/>
                    </a:lnTo>
                    <a:lnTo>
                      <a:pt x="168" y="12"/>
                    </a:lnTo>
                    <a:lnTo>
                      <a:pt x="156" y="18"/>
                    </a:lnTo>
                    <a:lnTo>
                      <a:pt x="156" y="30"/>
                    </a:lnTo>
                    <a:lnTo>
                      <a:pt x="162" y="36"/>
                    </a:lnTo>
                    <a:lnTo>
                      <a:pt x="162" y="54"/>
                    </a:lnTo>
                    <a:lnTo>
                      <a:pt x="168" y="60"/>
                    </a:lnTo>
                    <a:lnTo>
                      <a:pt x="174" y="60"/>
                    </a:lnTo>
                    <a:lnTo>
                      <a:pt x="180" y="66"/>
                    </a:lnTo>
                    <a:lnTo>
                      <a:pt x="180" y="78"/>
                    </a:lnTo>
                    <a:lnTo>
                      <a:pt x="168" y="84"/>
                    </a:lnTo>
                    <a:lnTo>
                      <a:pt x="162" y="90"/>
                    </a:lnTo>
                    <a:lnTo>
                      <a:pt x="144" y="90"/>
                    </a:lnTo>
                    <a:lnTo>
                      <a:pt x="138" y="84"/>
                    </a:lnTo>
                    <a:lnTo>
                      <a:pt x="138" y="66"/>
                    </a:lnTo>
                    <a:lnTo>
                      <a:pt x="150" y="54"/>
                    </a:lnTo>
                    <a:lnTo>
                      <a:pt x="150" y="36"/>
                    </a:lnTo>
                    <a:lnTo>
                      <a:pt x="144" y="30"/>
                    </a:lnTo>
                    <a:lnTo>
                      <a:pt x="144" y="24"/>
                    </a:lnTo>
                    <a:lnTo>
                      <a:pt x="132" y="36"/>
                    </a:lnTo>
                    <a:lnTo>
                      <a:pt x="120" y="42"/>
                    </a:lnTo>
                    <a:lnTo>
                      <a:pt x="114" y="48"/>
                    </a:lnTo>
                    <a:lnTo>
                      <a:pt x="102" y="54"/>
                    </a:lnTo>
                    <a:lnTo>
                      <a:pt x="96" y="66"/>
                    </a:lnTo>
                    <a:lnTo>
                      <a:pt x="96" y="84"/>
                    </a:lnTo>
                    <a:lnTo>
                      <a:pt x="90" y="90"/>
                    </a:lnTo>
                    <a:lnTo>
                      <a:pt x="90" y="102"/>
                    </a:lnTo>
                    <a:lnTo>
                      <a:pt x="60" y="132"/>
                    </a:lnTo>
                    <a:lnTo>
                      <a:pt x="72" y="144"/>
                    </a:lnTo>
                    <a:lnTo>
                      <a:pt x="42" y="144"/>
                    </a:lnTo>
                    <a:lnTo>
                      <a:pt x="18" y="156"/>
                    </a:lnTo>
                    <a:close/>
                  </a:path>
                </a:pathLst>
              </a:custGeom>
              <a:solidFill>
                <a:schemeClr val="accent1">
                  <a:lumMod val="20000"/>
                  <a:lumOff val="80000"/>
                </a:schemeClr>
              </a:solidFill>
              <a:ln w="3175" algn="ctr">
                <a:solidFill>
                  <a:schemeClr val="bg1">
                    <a:lumMod val="65000"/>
                  </a:schemeClr>
                </a:solidFill>
                <a:round/>
                <a:headEnd/>
                <a:tailEnd/>
              </a:ln>
              <a:effectLst/>
            </p:spPr>
            <p:txBody>
              <a:bodyPr/>
              <a:lstStyle/>
              <a:p>
                <a:pPr marL="0" marR="0" lvl="0" indent="0" algn="l" defTabSz="10429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1">
                  <a:ln>
                    <a:noFill/>
                  </a:ln>
                  <a:solidFill>
                    <a:srgbClr val="000000"/>
                  </a:solidFill>
                  <a:effectLst/>
                  <a:uLnTx/>
                  <a:uFillTx/>
                  <a:latin typeface="Calibri" pitchFamily="34" charset="0"/>
                  <a:ea typeface="ＭＳ Ｐゴシック" charset="-128"/>
                  <a:cs typeface="Calibri" pitchFamily="34" charset="0"/>
                </a:endParaRPr>
              </a:p>
            </p:txBody>
          </p:sp>
          <p:sp>
            <p:nvSpPr>
              <p:cNvPr id="18" name="Luxembourg" descr="© INSCALE GmbH, 18.06.2010">
                <a:hlinkClick r:id="" action="ppaction://noaction"/>
                <a:extLst>
                  <a:ext uri="{FF2B5EF4-FFF2-40B4-BE49-F238E27FC236}">
                    <a16:creationId xmlns:a16="http://schemas.microsoft.com/office/drawing/2014/main" id="{35559CF7-C983-FD9D-A424-55D79A301838}"/>
                  </a:ext>
                </a:extLst>
              </p:cNvPr>
              <p:cNvSpPr>
                <a:spLocks/>
              </p:cNvSpPr>
              <p:nvPr/>
            </p:nvSpPr>
            <p:spPr bwMode="auto">
              <a:xfrm>
                <a:off x="3147280" y="5236750"/>
                <a:ext cx="53975" cy="46037"/>
              </a:xfrm>
              <a:custGeom>
                <a:avLst/>
                <a:gdLst>
                  <a:gd name="T0" fmla="*/ 2147483647 w 54"/>
                  <a:gd name="T1" fmla="*/ 2147483647 h 42"/>
                  <a:gd name="T2" fmla="*/ 2147483647 w 54"/>
                  <a:gd name="T3" fmla="*/ 2147483647 h 42"/>
                  <a:gd name="T4" fmla="*/ 2147483647 w 54"/>
                  <a:gd name="T5" fmla="*/ 2147483647 h 42"/>
                  <a:gd name="T6" fmla="*/ 2147483647 w 54"/>
                  <a:gd name="T7" fmla="*/ 2147483647 h 42"/>
                  <a:gd name="T8" fmla="*/ 2147483647 w 54"/>
                  <a:gd name="T9" fmla="*/ 2147483647 h 42"/>
                  <a:gd name="T10" fmla="*/ 2147483647 w 54"/>
                  <a:gd name="T11" fmla="*/ 2147483647 h 42"/>
                  <a:gd name="T12" fmla="*/ 2147483647 w 54"/>
                  <a:gd name="T13" fmla="*/ 2147483647 h 42"/>
                  <a:gd name="T14" fmla="*/ 2147483647 w 54"/>
                  <a:gd name="T15" fmla="*/ 2147483647 h 42"/>
                  <a:gd name="T16" fmla="*/ 2147483647 w 54"/>
                  <a:gd name="T17" fmla="*/ 0 h 42"/>
                  <a:gd name="T18" fmla="*/ 2147483647 w 54"/>
                  <a:gd name="T19" fmla="*/ 0 h 42"/>
                  <a:gd name="T20" fmla="*/ 2147483647 w 54"/>
                  <a:gd name="T21" fmla="*/ 2147483647 h 42"/>
                  <a:gd name="T22" fmla="*/ 2147483647 w 54"/>
                  <a:gd name="T23" fmla="*/ 2147483647 h 42"/>
                  <a:gd name="T24" fmla="*/ 0 w 54"/>
                  <a:gd name="T25" fmla="*/ 2147483647 h 42"/>
                  <a:gd name="T26" fmla="*/ 0 w 54"/>
                  <a:gd name="T27" fmla="*/ 2147483647 h 42"/>
                  <a:gd name="T28" fmla="*/ 2147483647 w 54"/>
                  <a:gd name="T29" fmla="*/ 2147483647 h 42"/>
                  <a:gd name="T30" fmla="*/ 2147483647 w 54"/>
                  <a:gd name="T31" fmla="*/ 2147483647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
                  <a:gd name="T49" fmla="*/ 0 h 42"/>
                  <a:gd name="T50" fmla="*/ 54 w 54"/>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 h="42">
                    <a:moveTo>
                      <a:pt x="18" y="42"/>
                    </a:moveTo>
                    <a:lnTo>
                      <a:pt x="30" y="36"/>
                    </a:lnTo>
                    <a:lnTo>
                      <a:pt x="48" y="42"/>
                    </a:lnTo>
                    <a:lnTo>
                      <a:pt x="54" y="36"/>
                    </a:lnTo>
                    <a:lnTo>
                      <a:pt x="54" y="24"/>
                    </a:lnTo>
                    <a:lnTo>
                      <a:pt x="42" y="18"/>
                    </a:lnTo>
                    <a:lnTo>
                      <a:pt x="36" y="18"/>
                    </a:lnTo>
                    <a:lnTo>
                      <a:pt x="30" y="12"/>
                    </a:lnTo>
                    <a:lnTo>
                      <a:pt x="30" y="0"/>
                    </a:lnTo>
                    <a:lnTo>
                      <a:pt x="24" y="0"/>
                    </a:lnTo>
                    <a:lnTo>
                      <a:pt x="18" y="6"/>
                    </a:lnTo>
                    <a:lnTo>
                      <a:pt x="6" y="12"/>
                    </a:lnTo>
                    <a:lnTo>
                      <a:pt x="0" y="12"/>
                    </a:lnTo>
                    <a:lnTo>
                      <a:pt x="0" y="18"/>
                    </a:lnTo>
                    <a:lnTo>
                      <a:pt x="12" y="30"/>
                    </a:lnTo>
                    <a:lnTo>
                      <a:pt x="18" y="42"/>
                    </a:lnTo>
                    <a:close/>
                  </a:path>
                </a:pathLst>
              </a:custGeom>
              <a:solidFill>
                <a:srgbClr val="007398"/>
              </a:solidFill>
              <a:ln w="3175" algn="ctr">
                <a:solidFill>
                  <a:schemeClr val="bg1">
                    <a:lumMod val="65000"/>
                  </a:schemeClr>
                </a:solidFill>
                <a:round/>
                <a:headEnd/>
                <a:tailEnd/>
              </a:ln>
              <a:effectLst/>
            </p:spPr>
            <p:txBody>
              <a:bodyPr/>
              <a:lstStyle/>
              <a:p>
                <a:pPr marL="0" marR="0" lvl="0" indent="0" algn="l" defTabSz="10429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1">
                  <a:ln>
                    <a:noFill/>
                  </a:ln>
                  <a:solidFill>
                    <a:srgbClr val="000000"/>
                  </a:solidFill>
                  <a:effectLst/>
                  <a:uLnTx/>
                  <a:uFillTx/>
                  <a:latin typeface="Calibri" pitchFamily="34" charset="0"/>
                  <a:ea typeface="ＭＳ Ｐゴシック" charset="-128"/>
                  <a:cs typeface="Calibri" pitchFamily="34" charset="0"/>
                </a:endParaRPr>
              </a:p>
            </p:txBody>
          </p:sp>
          <p:sp>
            <p:nvSpPr>
              <p:cNvPr id="19" name="Liechtenstein" descr="© INSCALE GmbH, 18.06.2010">
                <a:hlinkClick r:id="" action="ppaction://noaction"/>
                <a:extLst>
                  <a:ext uri="{FF2B5EF4-FFF2-40B4-BE49-F238E27FC236}">
                    <a16:creationId xmlns:a16="http://schemas.microsoft.com/office/drawing/2014/main" id="{25272C79-F175-775C-A094-4C7B6E5AD650}"/>
                  </a:ext>
                </a:extLst>
              </p:cNvPr>
              <p:cNvSpPr>
                <a:spLocks/>
              </p:cNvSpPr>
              <p:nvPr/>
            </p:nvSpPr>
            <p:spPr bwMode="auto">
              <a:xfrm>
                <a:off x="3388580" y="5470112"/>
                <a:ext cx="17463" cy="23813"/>
              </a:xfrm>
              <a:custGeom>
                <a:avLst/>
                <a:gdLst>
                  <a:gd name="T0" fmla="*/ 2147483647 w 18"/>
                  <a:gd name="T1" fmla="*/ 0 h 24"/>
                  <a:gd name="T2" fmla="*/ 2147483647 w 18"/>
                  <a:gd name="T3" fmla="*/ 2147483647 h 24"/>
                  <a:gd name="T4" fmla="*/ 0 w 18"/>
                  <a:gd name="T5" fmla="*/ 2147483647 h 24"/>
                  <a:gd name="T6" fmla="*/ 0 w 18"/>
                  <a:gd name="T7" fmla="*/ 2147483647 h 24"/>
                  <a:gd name="T8" fmla="*/ 2147483647 w 18"/>
                  <a:gd name="T9" fmla="*/ 2147483647 h 24"/>
                  <a:gd name="T10" fmla="*/ 2147483647 w 18"/>
                  <a:gd name="T11" fmla="*/ 0 h 24"/>
                  <a:gd name="T12" fmla="*/ 2147483647 w 18"/>
                  <a:gd name="T13" fmla="*/ 0 h 24"/>
                  <a:gd name="T14" fmla="*/ 0 60000 65536"/>
                  <a:gd name="T15" fmla="*/ 0 60000 65536"/>
                  <a:gd name="T16" fmla="*/ 0 60000 65536"/>
                  <a:gd name="T17" fmla="*/ 0 60000 65536"/>
                  <a:gd name="T18" fmla="*/ 0 60000 65536"/>
                  <a:gd name="T19" fmla="*/ 0 60000 65536"/>
                  <a:gd name="T20" fmla="*/ 0 60000 65536"/>
                  <a:gd name="T21" fmla="*/ 0 w 18"/>
                  <a:gd name="T22" fmla="*/ 0 h 24"/>
                  <a:gd name="T23" fmla="*/ 18 w 18"/>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24">
                    <a:moveTo>
                      <a:pt x="12" y="0"/>
                    </a:moveTo>
                    <a:lnTo>
                      <a:pt x="6" y="6"/>
                    </a:lnTo>
                    <a:lnTo>
                      <a:pt x="0" y="18"/>
                    </a:lnTo>
                    <a:lnTo>
                      <a:pt x="0" y="24"/>
                    </a:lnTo>
                    <a:lnTo>
                      <a:pt x="18" y="24"/>
                    </a:lnTo>
                    <a:lnTo>
                      <a:pt x="18" y="0"/>
                    </a:lnTo>
                    <a:lnTo>
                      <a:pt x="12" y="0"/>
                    </a:lnTo>
                    <a:close/>
                  </a:path>
                </a:pathLst>
              </a:custGeom>
              <a:grpFill/>
              <a:ln w="3175" algn="ctr">
                <a:solidFill>
                  <a:schemeClr val="bg1">
                    <a:lumMod val="65000"/>
                  </a:schemeClr>
                </a:solidFill>
                <a:round/>
                <a:headEnd/>
                <a:tailEnd/>
              </a:ln>
              <a:effectLst/>
            </p:spPr>
            <p:txBody>
              <a:bodyPr/>
              <a:lstStyle/>
              <a:p>
                <a:pPr marL="0" marR="0" lvl="0" indent="0" algn="l" defTabSz="10429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1">
                  <a:ln>
                    <a:noFill/>
                  </a:ln>
                  <a:solidFill>
                    <a:srgbClr val="000000"/>
                  </a:solidFill>
                  <a:effectLst/>
                  <a:uLnTx/>
                  <a:uFillTx/>
                  <a:latin typeface="Calibri" pitchFamily="34" charset="0"/>
                  <a:ea typeface="ＭＳ Ｐゴシック" charset="-128"/>
                  <a:cs typeface="Calibri" pitchFamily="34" charset="0"/>
                </a:endParaRPr>
              </a:p>
            </p:txBody>
          </p:sp>
          <p:sp>
            <p:nvSpPr>
              <p:cNvPr id="20" name="Italy" descr="© INSCALE GmbH, 18.06.2010">
                <a:hlinkClick r:id="" action="ppaction://noaction"/>
                <a:extLst>
                  <a:ext uri="{FF2B5EF4-FFF2-40B4-BE49-F238E27FC236}">
                    <a16:creationId xmlns:a16="http://schemas.microsoft.com/office/drawing/2014/main" id="{67B769ED-8F73-1A48-D35C-2354911F9C19}"/>
                  </a:ext>
                </a:extLst>
              </p:cNvPr>
              <p:cNvSpPr>
                <a:spLocks noEditPoints="1"/>
              </p:cNvSpPr>
              <p:nvPr/>
            </p:nvSpPr>
            <p:spPr bwMode="auto">
              <a:xfrm>
                <a:off x="3198080" y="5485987"/>
                <a:ext cx="827088" cy="881063"/>
              </a:xfrm>
              <a:custGeom>
                <a:avLst/>
                <a:gdLst>
                  <a:gd name="T0" fmla="*/ 2147483647 w 780"/>
                  <a:gd name="T1" fmla="*/ 2147483647 h 828"/>
                  <a:gd name="T2" fmla="*/ 2147483647 w 780"/>
                  <a:gd name="T3" fmla="*/ 2147483647 h 828"/>
                  <a:gd name="T4" fmla="*/ 2147483647 w 780"/>
                  <a:gd name="T5" fmla="*/ 2147483647 h 828"/>
                  <a:gd name="T6" fmla="*/ 2147483647 w 780"/>
                  <a:gd name="T7" fmla="*/ 2147483647 h 828"/>
                  <a:gd name="T8" fmla="*/ 2147483647 w 780"/>
                  <a:gd name="T9" fmla="*/ 2147483647 h 828"/>
                  <a:gd name="T10" fmla="*/ 2147483647 w 780"/>
                  <a:gd name="T11" fmla="*/ 2147483647 h 828"/>
                  <a:gd name="T12" fmla="*/ 2147483647 w 780"/>
                  <a:gd name="T13" fmla="*/ 2147483647 h 828"/>
                  <a:gd name="T14" fmla="*/ 2147483647 w 780"/>
                  <a:gd name="T15" fmla="*/ 2147483647 h 828"/>
                  <a:gd name="T16" fmla="*/ 2147483647 w 780"/>
                  <a:gd name="T17" fmla="*/ 2147483647 h 828"/>
                  <a:gd name="T18" fmla="*/ 2147483647 w 780"/>
                  <a:gd name="T19" fmla="*/ 2147483647 h 828"/>
                  <a:gd name="T20" fmla="*/ 2147483647 w 780"/>
                  <a:gd name="T21" fmla="*/ 2147483647 h 828"/>
                  <a:gd name="T22" fmla="*/ 2147483647 w 780"/>
                  <a:gd name="T23" fmla="*/ 2147483647 h 828"/>
                  <a:gd name="T24" fmla="*/ 2147483647 w 780"/>
                  <a:gd name="T25" fmla="*/ 2147483647 h 828"/>
                  <a:gd name="T26" fmla="*/ 2147483647 w 780"/>
                  <a:gd name="T27" fmla="*/ 2147483647 h 828"/>
                  <a:gd name="T28" fmla="*/ 2147483647 w 780"/>
                  <a:gd name="T29" fmla="*/ 2147483647 h 828"/>
                  <a:gd name="T30" fmla="*/ 2147483647 w 780"/>
                  <a:gd name="T31" fmla="*/ 2147483647 h 828"/>
                  <a:gd name="T32" fmla="*/ 2147483647 w 780"/>
                  <a:gd name="T33" fmla="*/ 2147483647 h 828"/>
                  <a:gd name="T34" fmla="*/ 2147483647 w 780"/>
                  <a:gd name="T35" fmla="*/ 2147483647 h 828"/>
                  <a:gd name="T36" fmla="*/ 2147483647 w 780"/>
                  <a:gd name="T37" fmla="*/ 2147483647 h 828"/>
                  <a:gd name="T38" fmla="*/ 2147483647 w 780"/>
                  <a:gd name="T39" fmla="*/ 2147483647 h 828"/>
                  <a:gd name="T40" fmla="*/ 2147483647 w 780"/>
                  <a:gd name="T41" fmla="*/ 2147483647 h 828"/>
                  <a:gd name="T42" fmla="*/ 2147483647 w 780"/>
                  <a:gd name="T43" fmla="*/ 2147483647 h 828"/>
                  <a:gd name="T44" fmla="*/ 2147483647 w 780"/>
                  <a:gd name="T45" fmla="*/ 2147483647 h 828"/>
                  <a:gd name="T46" fmla="*/ 2147483647 w 780"/>
                  <a:gd name="T47" fmla="*/ 2147483647 h 828"/>
                  <a:gd name="T48" fmla="*/ 2147483647 w 780"/>
                  <a:gd name="T49" fmla="*/ 2147483647 h 828"/>
                  <a:gd name="T50" fmla="*/ 2147483647 w 780"/>
                  <a:gd name="T51" fmla="*/ 2147483647 h 828"/>
                  <a:gd name="T52" fmla="*/ 2147483647 w 780"/>
                  <a:gd name="T53" fmla="*/ 2147483647 h 828"/>
                  <a:gd name="T54" fmla="*/ 2147483647 w 780"/>
                  <a:gd name="T55" fmla="*/ 2147483647 h 828"/>
                  <a:gd name="T56" fmla="*/ 2147483647 w 780"/>
                  <a:gd name="T57" fmla="*/ 2147483647 h 828"/>
                  <a:gd name="T58" fmla="*/ 2147483647 w 780"/>
                  <a:gd name="T59" fmla="*/ 2147483647 h 828"/>
                  <a:gd name="T60" fmla="*/ 2147483647 w 780"/>
                  <a:gd name="T61" fmla="*/ 2147483647 h 828"/>
                  <a:gd name="T62" fmla="*/ 2147483647 w 780"/>
                  <a:gd name="T63" fmla="*/ 2147483647 h 828"/>
                  <a:gd name="T64" fmla="*/ 2147483647 w 780"/>
                  <a:gd name="T65" fmla="*/ 2147483647 h 828"/>
                  <a:gd name="T66" fmla="*/ 2147483647 w 780"/>
                  <a:gd name="T67" fmla="*/ 2147483647 h 828"/>
                  <a:gd name="T68" fmla="*/ 2147483647 w 780"/>
                  <a:gd name="T69" fmla="*/ 2147483647 h 828"/>
                  <a:gd name="T70" fmla="*/ 2147483647 w 780"/>
                  <a:gd name="T71" fmla="*/ 2147483647 h 828"/>
                  <a:gd name="T72" fmla="*/ 2147483647 w 780"/>
                  <a:gd name="T73" fmla="*/ 2147483647 h 828"/>
                  <a:gd name="T74" fmla="*/ 2147483647 w 780"/>
                  <a:gd name="T75" fmla="*/ 2147483647 h 828"/>
                  <a:gd name="T76" fmla="*/ 2147483647 w 780"/>
                  <a:gd name="T77" fmla="*/ 2147483647 h 828"/>
                  <a:gd name="T78" fmla="*/ 2147483647 w 780"/>
                  <a:gd name="T79" fmla="*/ 2147483647 h 828"/>
                  <a:gd name="T80" fmla="*/ 2147483647 w 780"/>
                  <a:gd name="T81" fmla="*/ 2147483647 h 828"/>
                  <a:gd name="T82" fmla="*/ 2147483647 w 780"/>
                  <a:gd name="T83" fmla="*/ 2147483647 h 828"/>
                  <a:gd name="T84" fmla="*/ 2147483647 w 780"/>
                  <a:gd name="T85" fmla="*/ 2147483647 h 828"/>
                  <a:gd name="T86" fmla="*/ 2147483647 w 780"/>
                  <a:gd name="T87" fmla="*/ 2147483647 h 828"/>
                  <a:gd name="T88" fmla="*/ 2147483647 w 780"/>
                  <a:gd name="T89" fmla="*/ 2147483647 h 828"/>
                  <a:gd name="T90" fmla="*/ 2147483647 w 780"/>
                  <a:gd name="T91" fmla="*/ 2147483647 h 828"/>
                  <a:gd name="T92" fmla="*/ 2147483647 w 780"/>
                  <a:gd name="T93" fmla="*/ 2147483647 h 828"/>
                  <a:gd name="T94" fmla="*/ 2147483647 w 780"/>
                  <a:gd name="T95" fmla="*/ 2147483647 h 828"/>
                  <a:gd name="T96" fmla="*/ 2147483647 w 780"/>
                  <a:gd name="T97" fmla="*/ 2147483647 h 828"/>
                  <a:gd name="T98" fmla="*/ 2147483647 w 780"/>
                  <a:gd name="T99" fmla="*/ 2147483647 h 828"/>
                  <a:gd name="T100" fmla="*/ 2147483647 w 780"/>
                  <a:gd name="T101" fmla="*/ 2147483647 h 828"/>
                  <a:gd name="T102" fmla="*/ 2147483647 w 780"/>
                  <a:gd name="T103" fmla="*/ 2147483647 h 828"/>
                  <a:gd name="T104" fmla="*/ 2147483647 w 780"/>
                  <a:gd name="T105" fmla="*/ 2147483647 h 828"/>
                  <a:gd name="T106" fmla="*/ 2147483647 w 780"/>
                  <a:gd name="T107" fmla="*/ 2147483647 h 828"/>
                  <a:gd name="T108" fmla="*/ 2147483647 w 780"/>
                  <a:gd name="T109" fmla="*/ 2147483647 h 828"/>
                  <a:gd name="T110" fmla="*/ 2147483647 w 780"/>
                  <a:gd name="T111" fmla="*/ 2147483647 h 828"/>
                  <a:gd name="T112" fmla="*/ 2147483647 w 780"/>
                  <a:gd name="T113" fmla="*/ 2147483647 h 8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80"/>
                  <a:gd name="T172" fmla="*/ 0 h 828"/>
                  <a:gd name="T173" fmla="*/ 780 w 780"/>
                  <a:gd name="T174" fmla="*/ 828 h 82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80" h="828">
                    <a:moveTo>
                      <a:pt x="570" y="720"/>
                    </a:moveTo>
                    <a:lnTo>
                      <a:pt x="558" y="714"/>
                    </a:lnTo>
                    <a:lnTo>
                      <a:pt x="552" y="708"/>
                    </a:lnTo>
                    <a:lnTo>
                      <a:pt x="540" y="708"/>
                    </a:lnTo>
                    <a:lnTo>
                      <a:pt x="534" y="714"/>
                    </a:lnTo>
                    <a:lnTo>
                      <a:pt x="522" y="720"/>
                    </a:lnTo>
                    <a:lnTo>
                      <a:pt x="516" y="726"/>
                    </a:lnTo>
                    <a:lnTo>
                      <a:pt x="468" y="726"/>
                    </a:lnTo>
                    <a:lnTo>
                      <a:pt x="456" y="720"/>
                    </a:lnTo>
                    <a:lnTo>
                      <a:pt x="444" y="708"/>
                    </a:lnTo>
                    <a:lnTo>
                      <a:pt x="438" y="708"/>
                    </a:lnTo>
                    <a:lnTo>
                      <a:pt x="420" y="726"/>
                    </a:lnTo>
                    <a:lnTo>
                      <a:pt x="402" y="714"/>
                    </a:lnTo>
                    <a:lnTo>
                      <a:pt x="396" y="714"/>
                    </a:lnTo>
                    <a:lnTo>
                      <a:pt x="384" y="726"/>
                    </a:lnTo>
                    <a:lnTo>
                      <a:pt x="384" y="738"/>
                    </a:lnTo>
                    <a:lnTo>
                      <a:pt x="396" y="750"/>
                    </a:lnTo>
                    <a:lnTo>
                      <a:pt x="420" y="762"/>
                    </a:lnTo>
                    <a:lnTo>
                      <a:pt x="426" y="762"/>
                    </a:lnTo>
                    <a:lnTo>
                      <a:pt x="444" y="780"/>
                    </a:lnTo>
                    <a:lnTo>
                      <a:pt x="444" y="786"/>
                    </a:lnTo>
                    <a:lnTo>
                      <a:pt x="456" y="786"/>
                    </a:lnTo>
                    <a:lnTo>
                      <a:pt x="468" y="798"/>
                    </a:lnTo>
                    <a:lnTo>
                      <a:pt x="480" y="804"/>
                    </a:lnTo>
                    <a:lnTo>
                      <a:pt x="498" y="798"/>
                    </a:lnTo>
                    <a:lnTo>
                      <a:pt x="504" y="804"/>
                    </a:lnTo>
                    <a:lnTo>
                      <a:pt x="516" y="810"/>
                    </a:lnTo>
                    <a:lnTo>
                      <a:pt x="522" y="822"/>
                    </a:lnTo>
                    <a:lnTo>
                      <a:pt x="534" y="828"/>
                    </a:lnTo>
                    <a:lnTo>
                      <a:pt x="558" y="828"/>
                    </a:lnTo>
                    <a:lnTo>
                      <a:pt x="570" y="816"/>
                    </a:lnTo>
                    <a:lnTo>
                      <a:pt x="570" y="792"/>
                    </a:lnTo>
                    <a:lnTo>
                      <a:pt x="564" y="780"/>
                    </a:lnTo>
                    <a:lnTo>
                      <a:pt x="564" y="768"/>
                    </a:lnTo>
                    <a:lnTo>
                      <a:pt x="570" y="750"/>
                    </a:lnTo>
                    <a:lnTo>
                      <a:pt x="576" y="738"/>
                    </a:lnTo>
                    <a:lnTo>
                      <a:pt x="582" y="732"/>
                    </a:lnTo>
                    <a:lnTo>
                      <a:pt x="582" y="714"/>
                    </a:lnTo>
                    <a:lnTo>
                      <a:pt x="576" y="702"/>
                    </a:lnTo>
                    <a:lnTo>
                      <a:pt x="570" y="720"/>
                    </a:lnTo>
                    <a:close/>
                    <a:moveTo>
                      <a:pt x="180" y="468"/>
                    </a:moveTo>
                    <a:lnTo>
                      <a:pt x="156" y="480"/>
                    </a:lnTo>
                    <a:lnTo>
                      <a:pt x="150" y="486"/>
                    </a:lnTo>
                    <a:lnTo>
                      <a:pt x="138" y="492"/>
                    </a:lnTo>
                    <a:lnTo>
                      <a:pt x="132" y="498"/>
                    </a:lnTo>
                    <a:lnTo>
                      <a:pt x="126" y="498"/>
                    </a:lnTo>
                    <a:lnTo>
                      <a:pt x="114" y="492"/>
                    </a:lnTo>
                    <a:lnTo>
                      <a:pt x="102" y="480"/>
                    </a:lnTo>
                    <a:lnTo>
                      <a:pt x="96" y="498"/>
                    </a:lnTo>
                    <a:lnTo>
                      <a:pt x="102" y="504"/>
                    </a:lnTo>
                    <a:lnTo>
                      <a:pt x="114" y="510"/>
                    </a:lnTo>
                    <a:lnTo>
                      <a:pt x="120" y="522"/>
                    </a:lnTo>
                    <a:lnTo>
                      <a:pt x="120" y="540"/>
                    </a:lnTo>
                    <a:lnTo>
                      <a:pt x="114" y="558"/>
                    </a:lnTo>
                    <a:lnTo>
                      <a:pt x="114" y="570"/>
                    </a:lnTo>
                    <a:lnTo>
                      <a:pt x="126" y="582"/>
                    </a:lnTo>
                    <a:lnTo>
                      <a:pt x="114" y="588"/>
                    </a:lnTo>
                    <a:lnTo>
                      <a:pt x="120" y="636"/>
                    </a:lnTo>
                    <a:lnTo>
                      <a:pt x="108" y="636"/>
                    </a:lnTo>
                    <a:lnTo>
                      <a:pt x="126" y="654"/>
                    </a:lnTo>
                    <a:lnTo>
                      <a:pt x="138" y="654"/>
                    </a:lnTo>
                    <a:lnTo>
                      <a:pt x="144" y="642"/>
                    </a:lnTo>
                    <a:lnTo>
                      <a:pt x="156" y="630"/>
                    </a:lnTo>
                    <a:lnTo>
                      <a:pt x="156" y="618"/>
                    </a:lnTo>
                    <a:lnTo>
                      <a:pt x="168" y="630"/>
                    </a:lnTo>
                    <a:lnTo>
                      <a:pt x="180" y="636"/>
                    </a:lnTo>
                    <a:lnTo>
                      <a:pt x="186" y="636"/>
                    </a:lnTo>
                    <a:lnTo>
                      <a:pt x="192" y="630"/>
                    </a:lnTo>
                    <a:lnTo>
                      <a:pt x="198" y="618"/>
                    </a:lnTo>
                    <a:lnTo>
                      <a:pt x="198" y="594"/>
                    </a:lnTo>
                    <a:lnTo>
                      <a:pt x="204" y="582"/>
                    </a:lnTo>
                    <a:lnTo>
                      <a:pt x="204" y="558"/>
                    </a:lnTo>
                    <a:lnTo>
                      <a:pt x="198" y="552"/>
                    </a:lnTo>
                    <a:lnTo>
                      <a:pt x="192" y="552"/>
                    </a:lnTo>
                    <a:lnTo>
                      <a:pt x="192" y="546"/>
                    </a:lnTo>
                    <a:lnTo>
                      <a:pt x="198" y="540"/>
                    </a:lnTo>
                    <a:lnTo>
                      <a:pt x="204" y="540"/>
                    </a:lnTo>
                    <a:lnTo>
                      <a:pt x="210" y="534"/>
                    </a:lnTo>
                    <a:lnTo>
                      <a:pt x="210" y="522"/>
                    </a:lnTo>
                    <a:lnTo>
                      <a:pt x="204" y="510"/>
                    </a:lnTo>
                    <a:lnTo>
                      <a:pt x="204" y="492"/>
                    </a:lnTo>
                    <a:lnTo>
                      <a:pt x="198" y="480"/>
                    </a:lnTo>
                    <a:lnTo>
                      <a:pt x="186" y="474"/>
                    </a:lnTo>
                    <a:lnTo>
                      <a:pt x="180" y="468"/>
                    </a:lnTo>
                    <a:close/>
                    <a:moveTo>
                      <a:pt x="774" y="546"/>
                    </a:moveTo>
                    <a:lnTo>
                      <a:pt x="768" y="534"/>
                    </a:lnTo>
                    <a:lnTo>
                      <a:pt x="756" y="528"/>
                    </a:lnTo>
                    <a:lnTo>
                      <a:pt x="738" y="510"/>
                    </a:lnTo>
                    <a:lnTo>
                      <a:pt x="678" y="480"/>
                    </a:lnTo>
                    <a:lnTo>
                      <a:pt x="672" y="480"/>
                    </a:lnTo>
                    <a:lnTo>
                      <a:pt x="660" y="474"/>
                    </a:lnTo>
                    <a:lnTo>
                      <a:pt x="648" y="474"/>
                    </a:lnTo>
                    <a:lnTo>
                      <a:pt x="630" y="468"/>
                    </a:lnTo>
                    <a:lnTo>
                      <a:pt x="606" y="456"/>
                    </a:lnTo>
                    <a:lnTo>
                      <a:pt x="606" y="450"/>
                    </a:lnTo>
                    <a:lnTo>
                      <a:pt x="612" y="438"/>
                    </a:lnTo>
                    <a:lnTo>
                      <a:pt x="624" y="426"/>
                    </a:lnTo>
                    <a:lnTo>
                      <a:pt x="624" y="420"/>
                    </a:lnTo>
                    <a:lnTo>
                      <a:pt x="618" y="414"/>
                    </a:lnTo>
                    <a:lnTo>
                      <a:pt x="612" y="414"/>
                    </a:lnTo>
                    <a:lnTo>
                      <a:pt x="594" y="408"/>
                    </a:lnTo>
                    <a:lnTo>
                      <a:pt x="552" y="408"/>
                    </a:lnTo>
                    <a:lnTo>
                      <a:pt x="540" y="402"/>
                    </a:lnTo>
                    <a:lnTo>
                      <a:pt x="534" y="396"/>
                    </a:lnTo>
                    <a:lnTo>
                      <a:pt x="516" y="384"/>
                    </a:lnTo>
                    <a:lnTo>
                      <a:pt x="492" y="360"/>
                    </a:lnTo>
                    <a:lnTo>
                      <a:pt x="480" y="342"/>
                    </a:lnTo>
                    <a:lnTo>
                      <a:pt x="474" y="336"/>
                    </a:lnTo>
                    <a:lnTo>
                      <a:pt x="468" y="324"/>
                    </a:lnTo>
                    <a:lnTo>
                      <a:pt x="468" y="312"/>
                    </a:lnTo>
                    <a:lnTo>
                      <a:pt x="450" y="276"/>
                    </a:lnTo>
                    <a:lnTo>
                      <a:pt x="438" y="270"/>
                    </a:lnTo>
                    <a:lnTo>
                      <a:pt x="432" y="264"/>
                    </a:lnTo>
                    <a:lnTo>
                      <a:pt x="420" y="258"/>
                    </a:lnTo>
                    <a:lnTo>
                      <a:pt x="414" y="252"/>
                    </a:lnTo>
                    <a:lnTo>
                      <a:pt x="378" y="222"/>
                    </a:lnTo>
                    <a:lnTo>
                      <a:pt x="372" y="210"/>
                    </a:lnTo>
                    <a:lnTo>
                      <a:pt x="360" y="198"/>
                    </a:lnTo>
                    <a:lnTo>
                      <a:pt x="360" y="186"/>
                    </a:lnTo>
                    <a:lnTo>
                      <a:pt x="366" y="180"/>
                    </a:lnTo>
                    <a:lnTo>
                      <a:pt x="384" y="180"/>
                    </a:lnTo>
                    <a:lnTo>
                      <a:pt x="384" y="174"/>
                    </a:lnTo>
                    <a:lnTo>
                      <a:pt x="372" y="162"/>
                    </a:lnTo>
                    <a:lnTo>
                      <a:pt x="366" y="150"/>
                    </a:lnTo>
                    <a:lnTo>
                      <a:pt x="366" y="138"/>
                    </a:lnTo>
                    <a:lnTo>
                      <a:pt x="402" y="120"/>
                    </a:lnTo>
                    <a:lnTo>
                      <a:pt x="408" y="114"/>
                    </a:lnTo>
                    <a:lnTo>
                      <a:pt x="414" y="114"/>
                    </a:lnTo>
                    <a:lnTo>
                      <a:pt x="438" y="108"/>
                    </a:lnTo>
                    <a:lnTo>
                      <a:pt x="444" y="72"/>
                    </a:lnTo>
                    <a:lnTo>
                      <a:pt x="432" y="66"/>
                    </a:lnTo>
                    <a:lnTo>
                      <a:pt x="438" y="60"/>
                    </a:lnTo>
                    <a:lnTo>
                      <a:pt x="438" y="42"/>
                    </a:lnTo>
                    <a:lnTo>
                      <a:pt x="384" y="42"/>
                    </a:lnTo>
                    <a:lnTo>
                      <a:pt x="378" y="24"/>
                    </a:lnTo>
                    <a:lnTo>
                      <a:pt x="366" y="24"/>
                    </a:lnTo>
                    <a:lnTo>
                      <a:pt x="366" y="6"/>
                    </a:lnTo>
                    <a:lnTo>
                      <a:pt x="360" y="0"/>
                    </a:lnTo>
                    <a:lnTo>
                      <a:pt x="342" y="0"/>
                    </a:lnTo>
                    <a:lnTo>
                      <a:pt x="336" y="6"/>
                    </a:lnTo>
                    <a:lnTo>
                      <a:pt x="336" y="12"/>
                    </a:lnTo>
                    <a:lnTo>
                      <a:pt x="294" y="12"/>
                    </a:lnTo>
                    <a:lnTo>
                      <a:pt x="282" y="30"/>
                    </a:lnTo>
                    <a:lnTo>
                      <a:pt x="270" y="24"/>
                    </a:lnTo>
                    <a:lnTo>
                      <a:pt x="252" y="24"/>
                    </a:lnTo>
                    <a:lnTo>
                      <a:pt x="246" y="42"/>
                    </a:lnTo>
                    <a:lnTo>
                      <a:pt x="222" y="42"/>
                    </a:lnTo>
                    <a:lnTo>
                      <a:pt x="222" y="48"/>
                    </a:lnTo>
                    <a:lnTo>
                      <a:pt x="234" y="60"/>
                    </a:lnTo>
                    <a:lnTo>
                      <a:pt x="228" y="72"/>
                    </a:lnTo>
                    <a:lnTo>
                      <a:pt x="210" y="60"/>
                    </a:lnTo>
                    <a:lnTo>
                      <a:pt x="192" y="66"/>
                    </a:lnTo>
                    <a:lnTo>
                      <a:pt x="180" y="48"/>
                    </a:lnTo>
                    <a:lnTo>
                      <a:pt x="174" y="72"/>
                    </a:lnTo>
                    <a:lnTo>
                      <a:pt x="162" y="84"/>
                    </a:lnTo>
                    <a:lnTo>
                      <a:pt x="162" y="102"/>
                    </a:lnTo>
                    <a:lnTo>
                      <a:pt x="138" y="78"/>
                    </a:lnTo>
                    <a:lnTo>
                      <a:pt x="132" y="78"/>
                    </a:lnTo>
                    <a:lnTo>
                      <a:pt x="132" y="72"/>
                    </a:lnTo>
                    <a:lnTo>
                      <a:pt x="126" y="66"/>
                    </a:lnTo>
                    <a:lnTo>
                      <a:pt x="126" y="60"/>
                    </a:lnTo>
                    <a:lnTo>
                      <a:pt x="120" y="54"/>
                    </a:lnTo>
                    <a:lnTo>
                      <a:pt x="108" y="54"/>
                    </a:lnTo>
                    <a:lnTo>
                      <a:pt x="102" y="60"/>
                    </a:lnTo>
                    <a:lnTo>
                      <a:pt x="102" y="78"/>
                    </a:lnTo>
                    <a:lnTo>
                      <a:pt x="84" y="96"/>
                    </a:lnTo>
                    <a:lnTo>
                      <a:pt x="78" y="96"/>
                    </a:lnTo>
                    <a:lnTo>
                      <a:pt x="66" y="84"/>
                    </a:lnTo>
                    <a:lnTo>
                      <a:pt x="54" y="84"/>
                    </a:lnTo>
                    <a:lnTo>
                      <a:pt x="42" y="96"/>
                    </a:lnTo>
                    <a:lnTo>
                      <a:pt x="30" y="96"/>
                    </a:lnTo>
                    <a:lnTo>
                      <a:pt x="30" y="102"/>
                    </a:lnTo>
                    <a:lnTo>
                      <a:pt x="24" y="102"/>
                    </a:lnTo>
                    <a:lnTo>
                      <a:pt x="18" y="108"/>
                    </a:lnTo>
                    <a:lnTo>
                      <a:pt x="42" y="132"/>
                    </a:lnTo>
                    <a:lnTo>
                      <a:pt x="42" y="138"/>
                    </a:lnTo>
                    <a:lnTo>
                      <a:pt x="24" y="156"/>
                    </a:lnTo>
                    <a:lnTo>
                      <a:pt x="0" y="156"/>
                    </a:lnTo>
                    <a:lnTo>
                      <a:pt x="12" y="174"/>
                    </a:lnTo>
                    <a:lnTo>
                      <a:pt x="24" y="174"/>
                    </a:lnTo>
                    <a:lnTo>
                      <a:pt x="30" y="180"/>
                    </a:lnTo>
                    <a:lnTo>
                      <a:pt x="30" y="192"/>
                    </a:lnTo>
                    <a:lnTo>
                      <a:pt x="24" y="198"/>
                    </a:lnTo>
                    <a:lnTo>
                      <a:pt x="24" y="204"/>
                    </a:lnTo>
                    <a:lnTo>
                      <a:pt x="18" y="210"/>
                    </a:lnTo>
                    <a:lnTo>
                      <a:pt x="18" y="216"/>
                    </a:lnTo>
                    <a:lnTo>
                      <a:pt x="24" y="222"/>
                    </a:lnTo>
                    <a:lnTo>
                      <a:pt x="36" y="228"/>
                    </a:lnTo>
                    <a:lnTo>
                      <a:pt x="42" y="228"/>
                    </a:lnTo>
                    <a:lnTo>
                      <a:pt x="42" y="234"/>
                    </a:lnTo>
                    <a:lnTo>
                      <a:pt x="66" y="234"/>
                    </a:lnTo>
                    <a:lnTo>
                      <a:pt x="72" y="240"/>
                    </a:lnTo>
                    <a:lnTo>
                      <a:pt x="72" y="246"/>
                    </a:lnTo>
                    <a:lnTo>
                      <a:pt x="54" y="264"/>
                    </a:lnTo>
                    <a:lnTo>
                      <a:pt x="54" y="270"/>
                    </a:lnTo>
                    <a:lnTo>
                      <a:pt x="66" y="270"/>
                    </a:lnTo>
                    <a:lnTo>
                      <a:pt x="90" y="258"/>
                    </a:lnTo>
                    <a:lnTo>
                      <a:pt x="120" y="228"/>
                    </a:lnTo>
                    <a:lnTo>
                      <a:pt x="144" y="216"/>
                    </a:lnTo>
                    <a:lnTo>
                      <a:pt x="156" y="216"/>
                    </a:lnTo>
                    <a:lnTo>
                      <a:pt x="168" y="222"/>
                    </a:lnTo>
                    <a:lnTo>
                      <a:pt x="204" y="234"/>
                    </a:lnTo>
                    <a:lnTo>
                      <a:pt x="216" y="240"/>
                    </a:lnTo>
                    <a:lnTo>
                      <a:pt x="228" y="252"/>
                    </a:lnTo>
                    <a:lnTo>
                      <a:pt x="234" y="264"/>
                    </a:lnTo>
                    <a:lnTo>
                      <a:pt x="234" y="276"/>
                    </a:lnTo>
                    <a:lnTo>
                      <a:pt x="240" y="282"/>
                    </a:lnTo>
                    <a:lnTo>
                      <a:pt x="240" y="288"/>
                    </a:lnTo>
                    <a:lnTo>
                      <a:pt x="252" y="300"/>
                    </a:lnTo>
                    <a:lnTo>
                      <a:pt x="252" y="306"/>
                    </a:lnTo>
                    <a:lnTo>
                      <a:pt x="246" y="318"/>
                    </a:lnTo>
                    <a:lnTo>
                      <a:pt x="246" y="324"/>
                    </a:lnTo>
                    <a:lnTo>
                      <a:pt x="258" y="336"/>
                    </a:lnTo>
                    <a:lnTo>
                      <a:pt x="282" y="348"/>
                    </a:lnTo>
                    <a:lnTo>
                      <a:pt x="288" y="354"/>
                    </a:lnTo>
                    <a:lnTo>
                      <a:pt x="294" y="354"/>
                    </a:lnTo>
                    <a:lnTo>
                      <a:pt x="300" y="372"/>
                    </a:lnTo>
                    <a:lnTo>
                      <a:pt x="330" y="372"/>
                    </a:lnTo>
                    <a:lnTo>
                      <a:pt x="348" y="390"/>
                    </a:lnTo>
                    <a:lnTo>
                      <a:pt x="354" y="402"/>
                    </a:lnTo>
                    <a:lnTo>
                      <a:pt x="366" y="414"/>
                    </a:lnTo>
                    <a:lnTo>
                      <a:pt x="378" y="420"/>
                    </a:lnTo>
                    <a:lnTo>
                      <a:pt x="384" y="432"/>
                    </a:lnTo>
                    <a:lnTo>
                      <a:pt x="420" y="468"/>
                    </a:lnTo>
                    <a:lnTo>
                      <a:pt x="456" y="468"/>
                    </a:lnTo>
                    <a:lnTo>
                      <a:pt x="462" y="474"/>
                    </a:lnTo>
                    <a:lnTo>
                      <a:pt x="468" y="486"/>
                    </a:lnTo>
                    <a:lnTo>
                      <a:pt x="492" y="498"/>
                    </a:lnTo>
                    <a:lnTo>
                      <a:pt x="510" y="504"/>
                    </a:lnTo>
                    <a:lnTo>
                      <a:pt x="528" y="504"/>
                    </a:lnTo>
                    <a:lnTo>
                      <a:pt x="540" y="510"/>
                    </a:lnTo>
                    <a:lnTo>
                      <a:pt x="546" y="510"/>
                    </a:lnTo>
                    <a:lnTo>
                      <a:pt x="552" y="522"/>
                    </a:lnTo>
                    <a:lnTo>
                      <a:pt x="552" y="534"/>
                    </a:lnTo>
                    <a:lnTo>
                      <a:pt x="564" y="558"/>
                    </a:lnTo>
                    <a:lnTo>
                      <a:pt x="570" y="564"/>
                    </a:lnTo>
                    <a:lnTo>
                      <a:pt x="582" y="564"/>
                    </a:lnTo>
                    <a:lnTo>
                      <a:pt x="594" y="558"/>
                    </a:lnTo>
                    <a:lnTo>
                      <a:pt x="600" y="558"/>
                    </a:lnTo>
                    <a:lnTo>
                      <a:pt x="600" y="570"/>
                    </a:lnTo>
                    <a:lnTo>
                      <a:pt x="606" y="582"/>
                    </a:lnTo>
                    <a:lnTo>
                      <a:pt x="606" y="606"/>
                    </a:lnTo>
                    <a:lnTo>
                      <a:pt x="612" y="618"/>
                    </a:lnTo>
                    <a:lnTo>
                      <a:pt x="630" y="636"/>
                    </a:lnTo>
                    <a:lnTo>
                      <a:pt x="630" y="666"/>
                    </a:lnTo>
                    <a:lnTo>
                      <a:pt x="612" y="666"/>
                    </a:lnTo>
                    <a:lnTo>
                      <a:pt x="612" y="690"/>
                    </a:lnTo>
                    <a:lnTo>
                      <a:pt x="606" y="696"/>
                    </a:lnTo>
                    <a:lnTo>
                      <a:pt x="600" y="708"/>
                    </a:lnTo>
                    <a:lnTo>
                      <a:pt x="594" y="714"/>
                    </a:lnTo>
                    <a:lnTo>
                      <a:pt x="594" y="732"/>
                    </a:lnTo>
                    <a:lnTo>
                      <a:pt x="606" y="732"/>
                    </a:lnTo>
                    <a:lnTo>
                      <a:pt x="618" y="726"/>
                    </a:lnTo>
                    <a:lnTo>
                      <a:pt x="624" y="726"/>
                    </a:lnTo>
                    <a:lnTo>
                      <a:pt x="636" y="702"/>
                    </a:lnTo>
                    <a:lnTo>
                      <a:pt x="654" y="696"/>
                    </a:lnTo>
                    <a:lnTo>
                      <a:pt x="654" y="666"/>
                    </a:lnTo>
                    <a:lnTo>
                      <a:pt x="666" y="654"/>
                    </a:lnTo>
                    <a:lnTo>
                      <a:pt x="678" y="654"/>
                    </a:lnTo>
                    <a:lnTo>
                      <a:pt x="684" y="648"/>
                    </a:lnTo>
                    <a:lnTo>
                      <a:pt x="696" y="648"/>
                    </a:lnTo>
                    <a:lnTo>
                      <a:pt x="696" y="636"/>
                    </a:lnTo>
                    <a:lnTo>
                      <a:pt x="690" y="630"/>
                    </a:lnTo>
                    <a:lnTo>
                      <a:pt x="690" y="618"/>
                    </a:lnTo>
                    <a:lnTo>
                      <a:pt x="678" y="606"/>
                    </a:lnTo>
                    <a:lnTo>
                      <a:pt x="666" y="606"/>
                    </a:lnTo>
                    <a:lnTo>
                      <a:pt x="648" y="588"/>
                    </a:lnTo>
                    <a:lnTo>
                      <a:pt x="654" y="582"/>
                    </a:lnTo>
                    <a:lnTo>
                      <a:pt x="660" y="570"/>
                    </a:lnTo>
                    <a:lnTo>
                      <a:pt x="666" y="552"/>
                    </a:lnTo>
                    <a:lnTo>
                      <a:pt x="672" y="540"/>
                    </a:lnTo>
                    <a:lnTo>
                      <a:pt x="684" y="528"/>
                    </a:lnTo>
                    <a:lnTo>
                      <a:pt x="690" y="534"/>
                    </a:lnTo>
                    <a:lnTo>
                      <a:pt x="702" y="534"/>
                    </a:lnTo>
                    <a:lnTo>
                      <a:pt x="708" y="540"/>
                    </a:lnTo>
                    <a:lnTo>
                      <a:pt x="738" y="540"/>
                    </a:lnTo>
                    <a:lnTo>
                      <a:pt x="738" y="552"/>
                    </a:lnTo>
                    <a:lnTo>
                      <a:pt x="744" y="558"/>
                    </a:lnTo>
                    <a:lnTo>
                      <a:pt x="744" y="564"/>
                    </a:lnTo>
                    <a:lnTo>
                      <a:pt x="750" y="576"/>
                    </a:lnTo>
                    <a:lnTo>
                      <a:pt x="762" y="576"/>
                    </a:lnTo>
                    <a:lnTo>
                      <a:pt x="774" y="570"/>
                    </a:lnTo>
                    <a:lnTo>
                      <a:pt x="780" y="564"/>
                    </a:lnTo>
                    <a:lnTo>
                      <a:pt x="780" y="558"/>
                    </a:lnTo>
                    <a:lnTo>
                      <a:pt x="774" y="546"/>
                    </a:lnTo>
                    <a:close/>
                  </a:path>
                </a:pathLst>
              </a:custGeom>
              <a:solidFill>
                <a:schemeClr val="accent5"/>
              </a:solidFill>
              <a:ln w="3175" algn="ctr">
                <a:solidFill>
                  <a:schemeClr val="bg1">
                    <a:lumMod val="65000"/>
                  </a:schemeClr>
                </a:solidFill>
                <a:round/>
                <a:headEnd/>
                <a:tailEnd/>
              </a:ln>
              <a:effectLst/>
            </p:spPr>
            <p:txBody>
              <a:bodyPr/>
              <a:lstStyle/>
              <a:p>
                <a:pPr marL="0" marR="0" lvl="0" indent="0" algn="l" defTabSz="10429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1">
                  <a:ln>
                    <a:noFill/>
                  </a:ln>
                  <a:solidFill>
                    <a:srgbClr val="000000"/>
                  </a:solidFill>
                  <a:effectLst/>
                  <a:uLnTx/>
                  <a:uFillTx/>
                  <a:latin typeface="Calibri" pitchFamily="34" charset="0"/>
                  <a:ea typeface="ＭＳ Ｐゴシック" charset="-128"/>
                  <a:cs typeface="Calibri" pitchFamily="34" charset="0"/>
                </a:endParaRPr>
              </a:p>
            </p:txBody>
          </p:sp>
          <p:sp>
            <p:nvSpPr>
              <p:cNvPr id="21" name="Ireland" descr="© INSCALE GmbH, 18.06.2010">
                <a:hlinkClick r:id="" action="ppaction://noaction"/>
                <a:extLst>
                  <a:ext uri="{FF2B5EF4-FFF2-40B4-BE49-F238E27FC236}">
                    <a16:creationId xmlns:a16="http://schemas.microsoft.com/office/drawing/2014/main" id="{51CE21A4-52FB-331F-64F2-9EDE7A5312EB}"/>
                  </a:ext>
                </a:extLst>
              </p:cNvPr>
              <p:cNvSpPr>
                <a:spLocks/>
              </p:cNvSpPr>
              <p:nvPr/>
            </p:nvSpPr>
            <p:spPr bwMode="auto">
              <a:xfrm>
                <a:off x="2112230" y="4812887"/>
                <a:ext cx="300038" cy="315913"/>
              </a:xfrm>
              <a:custGeom>
                <a:avLst/>
                <a:gdLst>
                  <a:gd name="T0" fmla="*/ 2147483647 w 282"/>
                  <a:gd name="T1" fmla="*/ 2147483647 h 300"/>
                  <a:gd name="T2" fmla="*/ 2147483647 w 282"/>
                  <a:gd name="T3" fmla="*/ 2147483647 h 300"/>
                  <a:gd name="T4" fmla="*/ 2147483647 w 282"/>
                  <a:gd name="T5" fmla="*/ 2147483647 h 300"/>
                  <a:gd name="T6" fmla="*/ 2147483647 w 282"/>
                  <a:gd name="T7" fmla="*/ 2147483647 h 300"/>
                  <a:gd name="T8" fmla="*/ 2147483647 w 282"/>
                  <a:gd name="T9" fmla="*/ 2147483647 h 300"/>
                  <a:gd name="T10" fmla="*/ 2147483647 w 282"/>
                  <a:gd name="T11" fmla="*/ 2147483647 h 300"/>
                  <a:gd name="T12" fmla="*/ 2147483647 w 282"/>
                  <a:gd name="T13" fmla="*/ 2147483647 h 300"/>
                  <a:gd name="T14" fmla="*/ 2147483647 w 282"/>
                  <a:gd name="T15" fmla="*/ 2147483647 h 300"/>
                  <a:gd name="T16" fmla="*/ 2147483647 w 282"/>
                  <a:gd name="T17" fmla="*/ 2147483647 h 300"/>
                  <a:gd name="T18" fmla="*/ 2147483647 w 282"/>
                  <a:gd name="T19" fmla="*/ 2147483647 h 300"/>
                  <a:gd name="T20" fmla="*/ 2147483647 w 282"/>
                  <a:gd name="T21" fmla="*/ 2147483647 h 300"/>
                  <a:gd name="T22" fmla="*/ 2147483647 w 282"/>
                  <a:gd name="T23" fmla="*/ 2147483647 h 300"/>
                  <a:gd name="T24" fmla="*/ 2147483647 w 282"/>
                  <a:gd name="T25" fmla="*/ 0 h 300"/>
                  <a:gd name="T26" fmla="*/ 2147483647 w 282"/>
                  <a:gd name="T27" fmla="*/ 2147483647 h 300"/>
                  <a:gd name="T28" fmla="*/ 2147483647 w 282"/>
                  <a:gd name="T29" fmla="*/ 2147483647 h 300"/>
                  <a:gd name="T30" fmla="*/ 2147483647 w 282"/>
                  <a:gd name="T31" fmla="*/ 2147483647 h 300"/>
                  <a:gd name="T32" fmla="*/ 2147483647 w 282"/>
                  <a:gd name="T33" fmla="*/ 2147483647 h 300"/>
                  <a:gd name="T34" fmla="*/ 2147483647 w 282"/>
                  <a:gd name="T35" fmla="*/ 2147483647 h 300"/>
                  <a:gd name="T36" fmla="*/ 2147483647 w 282"/>
                  <a:gd name="T37" fmla="*/ 2147483647 h 300"/>
                  <a:gd name="T38" fmla="*/ 2147483647 w 282"/>
                  <a:gd name="T39" fmla="*/ 2147483647 h 300"/>
                  <a:gd name="T40" fmla="*/ 2147483647 w 282"/>
                  <a:gd name="T41" fmla="*/ 2147483647 h 300"/>
                  <a:gd name="T42" fmla="*/ 2147483647 w 282"/>
                  <a:gd name="T43" fmla="*/ 2147483647 h 300"/>
                  <a:gd name="T44" fmla="*/ 2147483647 w 282"/>
                  <a:gd name="T45" fmla="*/ 2147483647 h 300"/>
                  <a:gd name="T46" fmla="*/ 2147483647 w 282"/>
                  <a:gd name="T47" fmla="*/ 2147483647 h 300"/>
                  <a:gd name="T48" fmla="*/ 2147483647 w 282"/>
                  <a:gd name="T49" fmla="*/ 2147483647 h 300"/>
                  <a:gd name="T50" fmla="*/ 2147483647 w 282"/>
                  <a:gd name="T51" fmla="*/ 2147483647 h 300"/>
                  <a:gd name="T52" fmla="*/ 2147483647 w 282"/>
                  <a:gd name="T53" fmla="*/ 2147483647 h 300"/>
                  <a:gd name="T54" fmla="*/ 2147483647 w 282"/>
                  <a:gd name="T55" fmla="*/ 2147483647 h 300"/>
                  <a:gd name="T56" fmla="*/ 2147483647 w 282"/>
                  <a:gd name="T57" fmla="*/ 2147483647 h 300"/>
                  <a:gd name="T58" fmla="*/ 2147483647 w 282"/>
                  <a:gd name="T59" fmla="*/ 2147483647 h 300"/>
                  <a:gd name="T60" fmla="*/ 2147483647 w 282"/>
                  <a:gd name="T61" fmla="*/ 2147483647 h 300"/>
                  <a:gd name="T62" fmla="*/ 2147483647 w 282"/>
                  <a:gd name="T63" fmla="*/ 2147483647 h 300"/>
                  <a:gd name="T64" fmla="*/ 2147483647 w 282"/>
                  <a:gd name="T65" fmla="*/ 2147483647 h 300"/>
                  <a:gd name="T66" fmla="*/ 2147483647 w 282"/>
                  <a:gd name="T67" fmla="*/ 2147483647 h 300"/>
                  <a:gd name="T68" fmla="*/ 2147483647 w 282"/>
                  <a:gd name="T69" fmla="*/ 2147483647 h 300"/>
                  <a:gd name="T70" fmla="*/ 2147483647 w 282"/>
                  <a:gd name="T71" fmla="*/ 2147483647 h 300"/>
                  <a:gd name="T72" fmla="*/ 2147483647 w 282"/>
                  <a:gd name="T73" fmla="*/ 2147483647 h 300"/>
                  <a:gd name="T74" fmla="*/ 2147483647 w 282"/>
                  <a:gd name="T75" fmla="*/ 2147483647 h 300"/>
                  <a:gd name="T76" fmla="*/ 2147483647 w 282"/>
                  <a:gd name="T77" fmla="*/ 2147483647 h 300"/>
                  <a:gd name="T78" fmla="*/ 2147483647 w 282"/>
                  <a:gd name="T79" fmla="*/ 2147483647 h 300"/>
                  <a:gd name="T80" fmla="*/ 0 w 282"/>
                  <a:gd name="T81" fmla="*/ 2147483647 h 300"/>
                  <a:gd name="T82" fmla="*/ 2147483647 w 282"/>
                  <a:gd name="T83" fmla="*/ 2147483647 h 300"/>
                  <a:gd name="T84" fmla="*/ 2147483647 w 282"/>
                  <a:gd name="T85" fmla="*/ 2147483647 h 300"/>
                  <a:gd name="T86" fmla="*/ 2147483647 w 282"/>
                  <a:gd name="T87" fmla="*/ 2147483647 h 300"/>
                  <a:gd name="T88" fmla="*/ 2147483647 w 282"/>
                  <a:gd name="T89" fmla="*/ 2147483647 h 300"/>
                  <a:gd name="T90" fmla="*/ 2147483647 w 282"/>
                  <a:gd name="T91" fmla="*/ 2147483647 h 300"/>
                  <a:gd name="T92" fmla="*/ 2147483647 w 282"/>
                  <a:gd name="T93" fmla="*/ 2147483647 h 300"/>
                  <a:gd name="T94" fmla="*/ 2147483647 w 282"/>
                  <a:gd name="T95" fmla="*/ 2147483647 h 300"/>
                  <a:gd name="T96" fmla="*/ 2147483647 w 282"/>
                  <a:gd name="T97" fmla="*/ 2147483647 h 300"/>
                  <a:gd name="T98" fmla="*/ 2147483647 w 282"/>
                  <a:gd name="T99" fmla="*/ 2147483647 h 300"/>
                  <a:gd name="T100" fmla="*/ 2147483647 w 282"/>
                  <a:gd name="T101" fmla="*/ 2147483647 h 300"/>
                  <a:gd name="T102" fmla="*/ 2147483647 w 282"/>
                  <a:gd name="T103" fmla="*/ 2147483647 h 300"/>
                  <a:gd name="T104" fmla="*/ 2147483647 w 282"/>
                  <a:gd name="T105" fmla="*/ 2147483647 h 300"/>
                  <a:gd name="T106" fmla="*/ 2147483647 w 282"/>
                  <a:gd name="T107" fmla="*/ 2147483647 h 300"/>
                  <a:gd name="T108" fmla="*/ 2147483647 w 282"/>
                  <a:gd name="T109" fmla="*/ 2147483647 h 300"/>
                  <a:gd name="T110" fmla="*/ 2147483647 w 282"/>
                  <a:gd name="T111" fmla="*/ 2147483647 h 3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2"/>
                  <a:gd name="T169" fmla="*/ 0 h 300"/>
                  <a:gd name="T170" fmla="*/ 282 w 282"/>
                  <a:gd name="T171" fmla="*/ 300 h 3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2" h="300">
                    <a:moveTo>
                      <a:pt x="276" y="156"/>
                    </a:moveTo>
                    <a:lnTo>
                      <a:pt x="276" y="144"/>
                    </a:lnTo>
                    <a:lnTo>
                      <a:pt x="270" y="132"/>
                    </a:lnTo>
                    <a:lnTo>
                      <a:pt x="264" y="126"/>
                    </a:lnTo>
                    <a:lnTo>
                      <a:pt x="264" y="114"/>
                    </a:lnTo>
                    <a:lnTo>
                      <a:pt x="258" y="108"/>
                    </a:lnTo>
                    <a:lnTo>
                      <a:pt x="258" y="102"/>
                    </a:lnTo>
                    <a:lnTo>
                      <a:pt x="276" y="102"/>
                    </a:lnTo>
                    <a:lnTo>
                      <a:pt x="282" y="96"/>
                    </a:lnTo>
                    <a:lnTo>
                      <a:pt x="246" y="90"/>
                    </a:lnTo>
                    <a:lnTo>
                      <a:pt x="228" y="66"/>
                    </a:lnTo>
                    <a:lnTo>
                      <a:pt x="204" y="90"/>
                    </a:lnTo>
                    <a:lnTo>
                      <a:pt x="192" y="90"/>
                    </a:lnTo>
                    <a:lnTo>
                      <a:pt x="168" y="78"/>
                    </a:lnTo>
                    <a:lnTo>
                      <a:pt x="162" y="72"/>
                    </a:lnTo>
                    <a:lnTo>
                      <a:pt x="174" y="60"/>
                    </a:lnTo>
                    <a:lnTo>
                      <a:pt x="180" y="60"/>
                    </a:lnTo>
                    <a:lnTo>
                      <a:pt x="186" y="54"/>
                    </a:lnTo>
                    <a:lnTo>
                      <a:pt x="192" y="54"/>
                    </a:lnTo>
                    <a:lnTo>
                      <a:pt x="192" y="42"/>
                    </a:lnTo>
                    <a:lnTo>
                      <a:pt x="234" y="18"/>
                    </a:lnTo>
                    <a:lnTo>
                      <a:pt x="240" y="12"/>
                    </a:lnTo>
                    <a:lnTo>
                      <a:pt x="240" y="6"/>
                    </a:lnTo>
                    <a:lnTo>
                      <a:pt x="234" y="6"/>
                    </a:lnTo>
                    <a:lnTo>
                      <a:pt x="228" y="0"/>
                    </a:lnTo>
                    <a:lnTo>
                      <a:pt x="222" y="0"/>
                    </a:lnTo>
                    <a:lnTo>
                      <a:pt x="210" y="6"/>
                    </a:lnTo>
                    <a:lnTo>
                      <a:pt x="204" y="18"/>
                    </a:lnTo>
                    <a:lnTo>
                      <a:pt x="198" y="6"/>
                    </a:lnTo>
                    <a:lnTo>
                      <a:pt x="174" y="6"/>
                    </a:lnTo>
                    <a:lnTo>
                      <a:pt x="162" y="12"/>
                    </a:lnTo>
                    <a:lnTo>
                      <a:pt x="156" y="12"/>
                    </a:lnTo>
                    <a:lnTo>
                      <a:pt x="150" y="18"/>
                    </a:lnTo>
                    <a:lnTo>
                      <a:pt x="150" y="30"/>
                    </a:lnTo>
                    <a:lnTo>
                      <a:pt x="144" y="36"/>
                    </a:lnTo>
                    <a:lnTo>
                      <a:pt x="144" y="42"/>
                    </a:lnTo>
                    <a:lnTo>
                      <a:pt x="126" y="42"/>
                    </a:lnTo>
                    <a:lnTo>
                      <a:pt x="120" y="48"/>
                    </a:lnTo>
                    <a:lnTo>
                      <a:pt x="120" y="54"/>
                    </a:lnTo>
                    <a:lnTo>
                      <a:pt x="138" y="54"/>
                    </a:lnTo>
                    <a:lnTo>
                      <a:pt x="144" y="60"/>
                    </a:lnTo>
                    <a:lnTo>
                      <a:pt x="150" y="60"/>
                    </a:lnTo>
                    <a:lnTo>
                      <a:pt x="150" y="66"/>
                    </a:lnTo>
                    <a:lnTo>
                      <a:pt x="144" y="72"/>
                    </a:lnTo>
                    <a:lnTo>
                      <a:pt x="132" y="72"/>
                    </a:lnTo>
                    <a:lnTo>
                      <a:pt x="132" y="78"/>
                    </a:lnTo>
                    <a:lnTo>
                      <a:pt x="126" y="84"/>
                    </a:lnTo>
                    <a:lnTo>
                      <a:pt x="102" y="84"/>
                    </a:lnTo>
                    <a:lnTo>
                      <a:pt x="102" y="90"/>
                    </a:lnTo>
                    <a:lnTo>
                      <a:pt x="90" y="78"/>
                    </a:lnTo>
                    <a:lnTo>
                      <a:pt x="42" y="78"/>
                    </a:lnTo>
                    <a:lnTo>
                      <a:pt x="42" y="102"/>
                    </a:lnTo>
                    <a:lnTo>
                      <a:pt x="54" y="102"/>
                    </a:lnTo>
                    <a:lnTo>
                      <a:pt x="54" y="108"/>
                    </a:lnTo>
                    <a:lnTo>
                      <a:pt x="60" y="114"/>
                    </a:lnTo>
                    <a:lnTo>
                      <a:pt x="42" y="126"/>
                    </a:lnTo>
                    <a:lnTo>
                      <a:pt x="36" y="126"/>
                    </a:lnTo>
                    <a:lnTo>
                      <a:pt x="30" y="132"/>
                    </a:lnTo>
                    <a:lnTo>
                      <a:pt x="30" y="138"/>
                    </a:lnTo>
                    <a:lnTo>
                      <a:pt x="42" y="150"/>
                    </a:lnTo>
                    <a:lnTo>
                      <a:pt x="54" y="156"/>
                    </a:lnTo>
                    <a:lnTo>
                      <a:pt x="60" y="162"/>
                    </a:lnTo>
                    <a:lnTo>
                      <a:pt x="72" y="162"/>
                    </a:lnTo>
                    <a:lnTo>
                      <a:pt x="78" y="156"/>
                    </a:lnTo>
                    <a:lnTo>
                      <a:pt x="96" y="156"/>
                    </a:lnTo>
                    <a:lnTo>
                      <a:pt x="96" y="168"/>
                    </a:lnTo>
                    <a:lnTo>
                      <a:pt x="90" y="174"/>
                    </a:lnTo>
                    <a:lnTo>
                      <a:pt x="72" y="174"/>
                    </a:lnTo>
                    <a:lnTo>
                      <a:pt x="72" y="192"/>
                    </a:lnTo>
                    <a:lnTo>
                      <a:pt x="54" y="192"/>
                    </a:lnTo>
                    <a:lnTo>
                      <a:pt x="48" y="198"/>
                    </a:lnTo>
                    <a:lnTo>
                      <a:pt x="48" y="210"/>
                    </a:lnTo>
                    <a:lnTo>
                      <a:pt x="42" y="222"/>
                    </a:lnTo>
                    <a:lnTo>
                      <a:pt x="42" y="234"/>
                    </a:lnTo>
                    <a:lnTo>
                      <a:pt x="18" y="234"/>
                    </a:lnTo>
                    <a:lnTo>
                      <a:pt x="12" y="240"/>
                    </a:lnTo>
                    <a:lnTo>
                      <a:pt x="6" y="240"/>
                    </a:lnTo>
                    <a:lnTo>
                      <a:pt x="6" y="246"/>
                    </a:lnTo>
                    <a:lnTo>
                      <a:pt x="12" y="246"/>
                    </a:lnTo>
                    <a:lnTo>
                      <a:pt x="18" y="252"/>
                    </a:lnTo>
                    <a:lnTo>
                      <a:pt x="6" y="252"/>
                    </a:lnTo>
                    <a:lnTo>
                      <a:pt x="0" y="258"/>
                    </a:lnTo>
                    <a:lnTo>
                      <a:pt x="0" y="270"/>
                    </a:lnTo>
                    <a:lnTo>
                      <a:pt x="42" y="270"/>
                    </a:lnTo>
                    <a:lnTo>
                      <a:pt x="24" y="288"/>
                    </a:lnTo>
                    <a:lnTo>
                      <a:pt x="30" y="282"/>
                    </a:lnTo>
                    <a:lnTo>
                      <a:pt x="48" y="282"/>
                    </a:lnTo>
                    <a:lnTo>
                      <a:pt x="48" y="288"/>
                    </a:lnTo>
                    <a:lnTo>
                      <a:pt x="42" y="288"/>
                    </a:lnTo>
                    <a:lnTo>
                      <a:pt x="36" y="294"/>
                    </a:lnTo>
                    <a:lnTo>
                      <a:pt x="30" y="294"/>
                    </a:lnTo>
                    <a:lnTo>
                      <a:pt x="36" y="300"/>
                    </a:lnTo>
                    <a:lnTo>
                      <a:pt x="60" y="300"/>
                    </a:lnTo>
                    <a:lnTo>
                      <a:pt x="96" y="288"/>
                    </a:lnTo>
                    <a:lnTo>
                      <a:pt x="108" y="282"/>
                    </a:lnTo>
                    <a:lnTo>
                      <a:pt x="120" y="270"/>
                    </a:lnTo>
                    <a:lnTo>
                      <a:pt x="120" y="264"/>
                    </a:lnTo>
                    <a:lnTo>
                      <a:pt x="132" y="270"/>
                    </a:lnTo>
                    <a:lnTo>
                      <a:pt x="138" y="270"/>
                    </a:lnTo>
                    <a:lnTo>
                      <a:pt x="150" y="264"/>
                    </a:lnTo>
                    <a:lnTo>
                      <a:pt x="162" y="252"/>
                    </a:lnTo>
                    <a:lnTo>
                      <a:pt x="180" y="246"/>
                    </a:lnTo>
                    <a:lnTo>
                      <a:pt x="204" y="246"/>
                    </a:lnTo>
                    <a:lnTo>
                      <a:pt x="210" y="240"/>
                    </a:lnTo>
                    <a:lnTo>
                      <a:pt x="252" y="240"/>
                    </a:lnTo>
                    <a:lnTo>
                      <a:pt x="246" y="222"/>
                    </a:lnTo>
                    <a:lnTo>
                      <a:pt x="264" y="222"/>
                    </a:lnTo>
                    <a:lnTo>
                      <a:pt x="264" y="198"/>
                    </a:lnTo>
                    <a:lnTo>
                      <a:pt x="270" y="192"/>
                    </a:lnTo>
                    <a:lnTo>
                      <a:pt x="270" y="180"/>
                    </a:lnTo>
                    <a:lnTo>
                      <a:pt x="276" y="168"/>
                    </a:lnTo>
                    <a:lnTo>
                      <a:pt x="276" y="156"/>
                    </a:lnTo>
                    <a:close/>
                  </a:path>
                </a:pathLst>
              </a:custGeom>
              <a:noFill/>
              <a:ln w="3175" algn="ctr">
                <a:solidFill>
                  <a:schemeClr val="bg1">
                    <a:lumMod val="65000"/>
                  </a:schemeClr>
                </a:solidFill>
                <a:round/>
                <a:headEnd/>
                <a:tailEnd/>
              </a:ln>
              <a:effectLst/>
            </p:spPr>
            <p:txBody>
              <a:bodyPr/>
              <a:lstStyle/>
              <a:p>
                <a:pPr marL="0" marR="0" lvl="0" indent="0" algn="l" defTabSz="10429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1">
                  <a:ln>
                    <a:noFill/>
                  </a:ln>
                  <a:solidFill>
                    <a:srgbClr val="000000"/>
                  </a:solidFill>
                  <a:effectLst/>
                  <a:uLnTx/>
                  <a:uFillTx/>
                  <a:latin typeface="Calibri" pitchFamily="34" charset="0"/>
                  <a:ea typeface="ＭＳ Ｐゴシック" charset="-128"/>
                  <a:cs typeface="Calibri" pitchFamily="34" charset="0"/>
                </a:endParaRPr>
              </a:p>
            </p:txBody>
          </p:sp>
          <p:sp>
            <p:nvSpPr>
              <p:cNvPr id="22" name="Germany" descr="© INSCALE GmbH, 18.06.2010">
                <a:hlinkClick r:id="" action="ppaction://noaction"/>
                <a:extLst>
                  <a:ext uri="{FF2B5EF4-FFF2-40B4-BE49-F238E27FC236}">
                    <a16:creationId xmlns:a16="http://schemas.microsoft.com/office/drawing/2014/main" id="{9A6422B7-537B-FB46-0950-8164C7057AB3}"/>
                  </a:ext>
                </a:extLst>
              </p:cNvPr>
              <p:cNvSpPr>
                <a:spLocks/>
              </p:cNvSpPr>
              <p:nvPr/>
            </p:nvSpPr>
            <p:spPr bwMode="auto">
              <a:xfrm>
                <a:off x="3164743" y="4843050"/>
                <a:ext cx="598487" cy="627062"/>
              </a:xfrm>
              <a:custGeom>
                <a:avLst/>
                <a:gdLst>
                  <a:gd name="T0" fmla="*/ 2147483647 w 564"/>
                  <a:gd name="T1" fmla="*/ 2147483647 h 588"/>
                  <a:gd name="T2" fmla="*/ 2147483647 w 564"/>
                  <a:gd name="T3" fmla="*/ 2147483647 h 588"/>
                  <a:gd name="T4" fmla="*/ 2147483647 w 564"/>
                  <a:gd name="T5" fmla="*/ 2147483647 h 588"/>
                  <a:gd name="T6" fmla="*/ 2147483647 w 564"/>
                  <a:gd name="T7" fmla="*/ 2147483647 h 588"/>
                  <a:gd name="T8" fmla="*/ 2147483647 w 564"/>
                  <a:gd name="T9" fmla="*/ 2147483647 h 588"/>
                  <a:gd name="T10" fmla="*/ 2147483647 w 564"/>
                  <a:gd name="T11" fmla="*/ 2147483647 h 588"/>
                  <a:gd name="T12" fmla="*/ 2147483647 w 564"/>
                  <a:gd name="T13" fmla="*/ 2147483647 h 588"/>
                  <a:gd name="T14" fmla="*/ 2147483647 w 564"/>
                  <a:gd name="T15" fmla="*/ 2147483647 h 588"/>
                  <a:gd name="T16" fmla="*/ 2147483647 w 564"/>
                  <a:gd name="T17" fmla="*/ 2147483647 h 588"/>
                  <a:gd name="T18" fmla="*/ 2147483647 w 564"/>
                  <a:gd name="T19" fmla="*/ 2147483647 h 588"/>
                  <a:gd name="T20" fmla="*/ 2147483647 w 564"/>
                  <a:gd name="T21" fmla="*/ 2147483647 h 588"/>
                  <a:gd name="T22" fmla="*/ 2147483647 w 564"/>
                  <a:gd name="T23" fmla="*/ 2147483647 h 588"/>
                  <a:gd name="T24" fmla="*/ 2147483647 w 564"/>
                  <a:gd name="T25" fmla="*/ 2147483647 h 588"/>
                  <a:gd name="T26" fmla="*/ 2147483647 w 564"/>
                  <a:gd name="T27" fmla="*/ 2147483647 h 588"/>
                  <a:gd name="T28" fmla="*/ 2147483647 w 564"/>
                  <a:gd name="T29" fmla="*/ 2147483647 h 588"/>
                  <a:gd name="T30" fmla="*/ 2147483647 w 564"/>
                  <a:gd name="T31" fmla="*/ 2147483647 h 588"/>
                  <a:gd name="T32" fmla="*/ 2147483647 w 564"/>
                  <a:gd name="T33" fmla="*/ 2147483647 h 588"/>
                  <a:gd name="T34" fmla="*/ 2147483647 w 564"/>
                  <a:gd name="T35" fmla="*/ 2147483647 h 588"/>
                  <a:gd name="T36" fmla="*/ 2147483647 w 564"/>
                  <a:gd name="T37" fmla="*/ 2147483647 h 588"/>
                  <a:gd name="T38" fmla="*/ 2147483647 w 564"/>
                  <a:gd name="T39" fmla="*/ 2147483647 h 588"/>
                  <a:gd name="T40" fmla="*/ 2147483647 w 564"/>
                  <a:gd name="T41" fmla="*/ 2147483647 h 588"/>
                  <a:gd name="T42" fmla="*/ 2147483647 w 564"/>
                  <a:gd name="T43" fmla="*/ 2147483647 h 588"/>
                  <a:gd name="T44" fmla="*/ 2147483647 w 564"/>
                  <a:gd name="T45" fmla="*/ 2147483647 h 588"/>
                  <a:gd name="T46" fmla="*/ 2147483647 w 564"/>
                  <a:gd name="T47" fmla="*/ 2147483647 h 588"/>
                  <a:gd name="T48" fmla="*/ 2147483647 w 564"/>
                  <a:gd name="T49" fmla="*/ 2147483647 h 588"/>
                  <a:gd name="T50" fmla="*/ 2147483647 w 564"/>
                  <a:gd name="T51" fmla="*/ 2147483647 h 588"/>
                  <a:gd name="T52" fmla="*/ 2147483647 w 564"/>
                  <a:gd name="T53" fmla="*/ 2147483647 h 588"/>
                  <a:gd name="T54" fmla="*/ 2147483647 w 564"/>
                  <a:gd name="T55" fmla="*/ 2147483647 h 588"/>
                  <a:gd name="T56" fmla="*/ 2147483647 w 564"/>
                  <a:gd name="T57" fmla="*/ 2147483647 h 588"/>
                  <a:gd name="T58" fmla="*/ 2147483647 w 564"/>
                  <a:gd name="T59" fmla="*/ 2147483647 h 588"/>
                  <a:gd name="T60" fmla="*/ 2147483647 w 564"/>
                  <a:gd name="T61" fmla="*/ 2147483647 h 588"/>
                  <a:gd name="T62" fmla="*/ 2147483647 w 564"/>
                  <a:gd name="T63" fmla="*/ 2147483647 h 588"/>
                  <a:gd name="T64" fmla="*/ 2147483647 w 564"/>
                  <a:gd name="T65" fmla="*/ 2147483647 h 588"/>
                  <a:gd name="T66" fmla="*/ 2147483647 w 564"/>
                  <a:gd name="T67" fmla="*/ 2147483647 h 588"/>
                  <a:gd name="T68" fmla="*/ 2147483647 w 564"/>
                  <a:gd name="T69" fmla="*/ 2147483647 h 588"/>
                  <a:gd name="T70" fmla="*/ 2147483647 w 564"/>
                  <a:gd name="T71" fmla="*/ 2147483647 h 588"/>
                  <a:gd name="T72" fmla="*/ 2147483647 w 564"/>
                  <a:gd name="T73" fmla="*/ 2147483647 h 588"/>
                  <a:gd name="T74" fmla="*/ 2147483647 w 564"/>
                  <a:gd name="T75" fmla="*/ 2147483647 h 588"/>
                  <a:gd name="T76" fmla="*/ 2147483647 w 564"/>
                  <a:gd name="T77" fmla="*/ 2147483647 h 588"/>
                  <a:gd name="T78" fmla="*/ 2147483647 w 564"/>
                  <a:gd name="T79" fmla="*/ 2147483647 h 588"/>
                  <a:gd name="T80" fmla="*/ 2147483647 w 564"/>
                  <a:gd name="T81" fmla="*/ 2147483647 h 588"/>
                  <a:gd name="T82" fmla="*/ 2147483647 w 564"/>
                  <a:gd name="T83" fmla="*/ 0 h 588"/>
                  <a:gd name="T84" fmla="*/ 2147483647 w 564"/>
                  <a:gd name="T85" fmla="*/ 2147483647 h 588"/>
                  <a:gd name="T86" fmla="*/ 2147483647 w 564"/>
                  <a:gd name="T87" fmla="*/ 2147483647 h 588"/>
                  <a:gd name="T88" fmla="*/ 2147483647 w 564"/>
                  <a:gd name="T89" fmla="*/ 2147483647 h 588"/>
                  <a:gd name="T90" fmla="*/ 2147483647 w 564"/>
                  <a:gd name="T91" fmla="*/ 2147483647 h 588"/>
                  <a:gd name="T92" fmla="*/ 2147483647 w 564"/>
                  <a:gd name="T93" fmla="*/ 2147483647 h 588"/>
                  <a:gd name="T94" fmla="*/ 2147483647 w 564"/>
                  <a:gd name="T95" fmla="*/ 2147483647 h 588"/>
                  <a:gd name="T96" fmla="*/ 2147483647 w 564"/>
                  <a:gd name="T97" fmla="*/ 2147483647 h 588"/>
                  <a:gd name="T98" fmla="*/ 2147483647 w 564"/>
                  <a:gd name="T99" fmla="*/ 2147483647 h 588"/>
                  <a:gd name="T100" fmla="*/ 2147483647 w 564"/>
                  <a:gd name="T101" fmla="*/ 2147483647 h 588"/>
                  <a:gd name="T102" fmla="*/ 2147483647 w 564"/>
                  <a:gd name="T103" fmla="*/ 2147483647 h 588"/>
                  <a:gd name="T104" fmla="*/ 0 w 564"/>
                  <a:gd name="T105" fmla="*/ 2147483647 h 588"/>
                  <a:gd name="T106" fmla="*/ 2147483647 w 564"/>
                  <a:gd name="T107" fmla="*/ 2147483647 h 588"/>
                  <a:gd name="T108" fmla="*/ 2147483647 w 564"/>
                  <a:gd name="T109" fmla="*/ 2147483647 h 588"/>
                  <a:gd name="T110" fmla="*/ 2147483647 w 564"/>
                  <a:gd name="T111" fmla="*/ 2147483647 h 5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64"/>
                  <a:gd name="T169" fmla="*/ 0 h 588"/>
                  <a:gd name="T170" fmla="*/ 564 w 564"/>
                  <a:gd name="T171" fmla="*/ 588 h 58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64" h="588">
                    <a:moveTo>
                      <a:pt x="30" y="414"/>
                    </a:moveTo>
                    <a:lnTo>
                      <a:pt x="30" y="420"/>
                    </a:lnTo>
                    <a:lnTo>
                      <a:pt x="36" y="420"/>
                    </a:lnTo>
                    <a:lnTo>
                      <a:pt x="36" y="444"/>
                    </a:lnTo>
                    <a:lnTo>
                      <a:pt x="60" y="444"/>
                    </a:lnTo>
                    <a:lnTo>
                      <a:pt x="60" y="450"/>
                    </a:lnTo>
                    <a:lnTo>
                      <a:pt x="72" y="450"/>
                    </a:lnTo>
                    <a:lnTo>
                      <a:pt x="84" y="444"/>
                    </a:lnTo>
                    <a:lnTo>
                      <a:pt x="96" y="444"/>
                    </a:lnTo>
                    <a:lnTo>
                      <a:pt x="96" y="450"/>
                    </a:lnTo>
                    <a:lnTo>
                      <a:pt x="120" y="450"/>
                    </a:lnTo>
                    <a:lnTo>
                      <a:pt x="138" y="456"/>
                    </a:lnTo>
                    <a:lnTo>
                      <a:pt x="132" y="468"/>
                    </a:lnTo>
                    <a:lnTo>
                      <a:pt x="114" y="486"/>
                    </a:lnTo>
                    <a:lnTo>
                      <a:pt x="114" y="498"/>
                    </a:lnTo>
                    <a:lnTo>
                      <a:pt x="108" y="510"/>
                    </a:lnTo>
                    <a:lnTo>
                      <a:pt x="102" y="516"/>
                    </a:lnTo>
                    <a:lnTo>
                      <a:pt x="96" y="528"/>
                    </a:lnTo>
                    <a:lnTo>
                      <a:pt x="96" y="570"/>
                    </a:lnTo>
                    <a:lnTo>
                      <a:pt x="132" y="570"/>
                    </a:lnTo>
                    <a:lnTo>
                      <a:pt x="150" y="564"/>
                    </a:lnTo>
                    <a:lnTo>
                      <a:pt x="156" y="570"/>
                    </a:lnTo>
                    <a:lnTo>
                      <a:pt x="150" y="564"/>
                    </a:lnTo>
                    <a:lnTo>
                      <a:pt x="150" y="552"/>
                    </a:lnTo>
                    <a:lnTo>
                      <a:pt x="156" y="546"/>
                    </a:lnTo>
                    <a:lnTo>
                      <a:pt x="162" y="546"/>
                    </a:lnTo>
                    <a:lnTo>
                      <a:pt x="174" y="552"/>
                    </a:lnTo>
                    <a:lnTo>
                      <a:pt x="180" y="558"/>
                    </a:lnTo>
                    <a:lnTo>
                      <a:pt x="192" y="558"/>
                    </a:lnTo>
                    <a:lnTo>
                      <a:pt x="210" y="564"/>
                    </a:lnTo>
                    <a:lnTo>
                      <a:pt x="216" y="576"/>
                    </a:lnTo>
                    <a:lnTo>
                      <a:pt x="252" y="576"/>
                    </a:lnTo>
                    <a:lnTo>
                      <a:pt x="258" y="582"/>
                    </a:lnTo>
                    <a:lnTo>
                      <a:pt x="258" y="588"/>
                    </a:lnTo>
                    <a:lnTo>
                      <a:pt x="270" y="588"/>
                    </a:lnTo>
                    <a:lnTo>
                      <a:pt x="276" y="582"/>
                    </a:lnTo>
                    <a:lnTo>
                      <a:pt x="276" y="570"/>
                    </a:lnTo>
                    <a:lnTo>
                      <a:pt x="294" y="570"/>
                    </a:lnTo>
                    <a:lnTo>
                      <a:pt x="312" y="588"/>
                    </a:lnTo>
                    <a:lnTo>
                      <a:pt x="330" y="588"/>
                    </a:lnTo>
                    <a:lnTo>
                      <a:pt x="336" y="582"/>
                    </a:lnTo>
                    <a:lnTo>
                      <a:pt x="354" y="570"/>
                    </a:lnTo>
                    <a:lnTo>
                      <a:pt x="372" y="570"/>
                    </a:lnTo>
                    <a:lnTo>
                      <a:pt x="390" y="558"/>
                    </a:lnTo>
                    <a:lnTo>
                      <a:pt x="402" y="564"/>
                    </a:lnTo>
                    <a:lnTo>
                      <a:pt x="420" y="570"/>
                    </a:lnTo>
                    <a:lnTo>
                      <a:pt x="432" y="582"/>
                    </a:lnTo>
                    <a:lnTo>
                      <a:pt x="438" y="582"/>
                    </a:lnTo>
                    <a:lnTo>
                      <a:pt x="438" y="540"/>
                    </a:lnTo>
                    <a:lnTo>
                      <a:pt x="426" y="540"/>
                    </a:lnTo>
                    <a:lnTo>
                      <a:pt x="426" y="534"/>
                    </a:lnTo>
                    <a:lnTo>
                      <a:pt x="432" y="528"/>
                    </a:lnTo>
                    <a:lnTo>
                      <a:pt x="432" y="522"/>
                    </a:lnTo>
                    <a:lnTo>
                      <a:pt x="438" y="516"/>
                    </a:lnTo>
                    <a:lnTo>
                      <a:pt x="456" y="516"/>
                    </a:lnTo>
                    <a:lnTo>
                      <a:pt x="462" y="522"/>
                    </a:lnTo>
                    <a:lnTo>
                      <a:pt x="468" y="522"/>
                    </a:lnTo>
                    <a:lnTo>
                      <a:pt x="468" y="504"/>
                    </a:lnTo>
                    <a:lnTo>
                      <a:pt x="462" y="492"/>
                    </a:lnTo>
                    <a:lnTo>
                      <a:pt x="480" y="492"/>
                    </a:lnTo>
                    <a:lnTo>
                      <a:pt x="486" y="474"/>
                    </a:lnTo>
                    <a:lnTo>
                      <a:pt x="486" y="462"/>
                    </a:lnTo>
                    <a:lnTo>
                      <a:pt x="480" y="462"/>
                    </a:lnTo>
                    <a:lnTo>
                      <a:pt x="474" y="456"/>
                    </a:lnTo>
                    <a:lnTo>
                      <a:pt x="462" y="456"/>
                    </a:lnTo>
                    <a:lnTo>
                      <a:pt x="456" y="444"/>
                    </a:lnTo>
                    <a:lnTo>
                      <a:pt x="450" y="444"/>
                    </a:lnTo>
                    <a:lnTo>
                      <a:pt x="444" y="432"/>
                    </a:lnTo>
                    <a:lnTo>
                      <a:pt x="432" y="432"/>
                    </a:lnTo>
                    <a:lnTo>
                      <a:pt x="420" y="426"/>
                    </a:lnTo>
                    <a:lnTo>
                      <a:pt x="420" y="420"/>
                    </a:lnTo>
                    <a:lnTo>
                      <a:pt x="414" y="420"/>
                    </a:lnTo>
                    <a:lnTo>
                      <a:pt x="408" y="408"/>
                    </a:lnTo>
                    <a:lnTo>
                      <a:pt x="396" y="396"/>
                    </a:lnTo>
                    <a:lnTo>
                      <a:pt x="396" y="390"/>
                    </a:lnTo>
                    <a:lnTo>
                      <a:pt x="402" y="390"/>
                    </a:lnTo>
                    <a:lnTo>
                      <a:pt x="408" y="384"/>
                    </a:lnTo>
                    <a:lnTo>
                      <a:pt x="396" y="372"/>
                    </a:lnTo>
                    <a:lnTo>
                      <a:pt x="390" y="372"/>
                    </a:lnTo>
                    <a:lnTo>
                      <a:pt x="384" y="366"/>
                    </a:lnTo>
                    <a:lnTo>
                      <a:pt x="384" y="354"/>
                    </a:lnTo>
                    <a:lnTo>
                      <a:pt x="390" y="354"/>
                    </a:lnTo>
                    <a:lnTo>
                      <a:pt x="390" y="360"/>
                    </a:lnTo>
                    <a:lnTo>
                      <a:pt x="402" y="360"/>
                    </a:lnTo>
                    <a:lnTo>
                      <a:pt x="402" y="354"/>
                    </a:lnTo>
                    <a:lnTo>
                      <a:pt x="414" y="354"/>
                    </a:lnTo>
                    <a:lnTo>
                      <a:pt x="414" y="348"/>
                    </a:lnTo>
                    <a:lnTo>
                      <a:pt x="420" y="342"/>
                    </a:lnTo>
                    <a:lnTo>
                      <a:pt x="426" y="342"/>
                    </a:lnTo>
                    <a:lnTo>
                      <a:pt x="438" y="348"/>
                    </a:lnTo>
                    <a:lnTo>
                      <a:pt x="450" y="336"/>
                    </a:lnTo>
                    <a:lnTo>
                      <a:pt x="468" y="330"/>
                    </a:lnTo>
                    <a:lnTo>
                      <a:pt x="468" y="324"/>
                    </a:lnTo>
                    <a:lnTo>
                      <a:pt x="492" y="324"/>
                    </a:lnTo>
                    <a:lnTo>
                      <a:pt x="492" y="318"/>
                    </a:lnTo>
                    <a:lnTo>
                      <a:pt x="510" y="318"/>
                    </a:lnTo>
                    <a:lnTo>
                      <a:pt x="510" y="312"/>
                    </a:lnTo>
                    <a:lnTo>
                      <a:pt x="516" y="306"/>
                    </a:lnTo>
                    <a:lnTo>
                      <a:pt x="522" y="306"/>
                    </a:lnTo>
                    <a:lnTo>
                      <a:pt x="528" y="300"/>
                    </a:lnTo>
                    <a:lnTo>
                      <a:pt x="540" y="312"/>
                    </a:lnTo>
                    <a:lnTo>
                      <a:pt x="552" y="312"/>
                    </a:lnTo>
                    <a:lnTo>
                      <a:pt x="558" y="300"/>
                    </a:lnTo>
                    <a:lnTo>
                      <a:pt x="558" y="294"/>
                    </a:lnTo>
                    <a:lnTo>
                      <a:pt x="564" y="288"/>
                    </a:lnTo>
                    <a:lnTo>
                      <a:pt x="564" y="282"/>
                    </a:lnTo>
                    <a:lnTo>
                      <a:pt x="552" y="282"/>
                    </a:lnTo>
                    <a:lnTo>
                      <a:pt x="558" y="276"/>
                    </a:lnTo>
                    <a:lnTo>
                      <a:pt x="558" y="264"/>
                    </a:lnTo>
                    <a:lnTo>
                      <a:pt x="552" y="264"/>
                    </a:lnTo>
                    <a:lnTo>
                      <a:pt x="546" y="270"/>
                    </a:lnTo>
                    <a:lnTo>
                      <a:pt x="546" y="252"/>
                    </a:lnTo>
                    <a:lnTo>
                      <a:pt x="540" y="246"/>
                    </a:lnTo>
                    <a:lnTo>
                      <a:pt x="534" y="246"/>
                    </a:lnTo>
                    <a:lnTo>
                      <a:pt x="528" y="240"/>
                    </a:lnTo>
                    <a:lnTo>
                      <a:pt x="528" y="234"/>
                    </a:lnTo>
                    <a:lnTo>
                      <a:pt x="540" y="228"/>
                    </a:lnTo>
                    <a:lnTo>
                      <a:pt x="546" y="222"/>
                    </a:lnTo>
                    <a:lnTo>
                      <a:pt x="540" y="216"/>
                    </a:lnTo>
                    <a:lnTo>
                      <a:pt x="534" y="216"/>
                    </a:lnTo>
                    <a:lnTo>
                      <a:pt x="540" y="210"/>
                    </a:lnTo>
                    <a:lnTo>
                      <a:pt x="540" y="204"/>
                    </a:lnTo>
                    <a:lnTo>
                      <a:pt x="528" y="204"/>
                    </a:lnTo>
                    <a:lnTo>
                      <a:pt x="528" y="192"/>
                    </a:lnTo>
                    <a:lnTo>
                      <a:pt x="534" y="192"/>
                    </a:lnTo>
                    <a:lnTo>
                      <a:pt x="534" y="174"/>
                    </a:lnTo>
                    <a:lnTo>
                      <a:pt x="522" y="174"/>
                    </a:lnTo>
                    <a:lnTo>
                      <a:pt x="516" y="168"/>
                    </a:lnTo>
                    <a:lnTo>
                      <a:pt x="510" y="168"/>
                    </a:lnTo>
                    <a:lnTo>
                      <a:pt x="504" y="162"/>
                    </a:lnTo>
                    <a:lnTo>
                      <a:pt x="504" y="150"/>
                    </a:lnTo>
                    <a:lnTo>
                      <a:pt x="510" y="150"/>
                    </a:lnTo>
                    <a:lnTo>
                      <a:pt x="522" y="138"/>
                    </a:lnTo>
                    <a:lnTo>
                      <a:pt x="522" y="120"/>
                    </a:lnTo>
                    <a:lnTo>
                      <a:pt x="516" y="114"/>
                    </a:lnTo>
                    <a:lnTo>
                      <a:pt x="510" y="114"/>
                    </a:lnTo>
                    <a:lnTo>
                      <a:pt x="510" y="96"/>
                    </a:lnTo>
                    <a:lnTo>
                      <a:pt x="504" y="90"/>
                    </a:lnTo>
                    <a:lnTo>
                      <a:pt x="486" y="84"/>
                    </a:lnTo>
                    <a:lnTo>
                      <a:pt x="486" y="78"/>
                    </a:lnTo>
                    <a:lnTo>
                      <a:pt x="480" y="66"/>
                    </a:lnTo>
                    <a:lnTo>
                      <a:pt x="474" y="60"/>
                    </a:lnTo>
                    <a:lnTo>
                      <a:pt x="456" y="60"/>
                    </a:lnTo>
                    <a:lnTo>
                      <a:pt x="450" y="54"/>
                    </a:lnTo>
                    <a:lnTo>
                      <a:pt x="444" y="54"/>
                    </a:lnTo>
                    <a:lnTo>
                      <a:pt x="438" y="48"/>
                    </a:lnTo>
                    <a:lnTo>
                      <a:pt x="426" y="48"/>
                    </a:lnTo>
                    <a:lnTo>
                      <a:pt x="420" y="42"/>
                    </a:lnTo>
                    <a:lnTo>
                      <a:pt x="396" y="42"/>
                    </a:lnTo>
                    <a:lnTo>
                      <a:pt x="384" y="54"/>
                    </a:lnTo>
                    <a:lnTo>
                      <a:pt x="342" y="54"/>
                    </a:lnTo>
                    <a:lnTo>
                      <a:pt x="342" y="72"/>
                    </a:lnTo>
                    <a:lnTo>
                      <a:pt x="300" y="72"/>
                    </a:lnTo>
                    <a:lnTo>
                      <a:pt x="300" y="60"/>
                    </a:lnTo>
                    <a:lnTo>
                      <a:pt x="312" y="48"/>
                    </a:lnTo>
                    <a:lnTo>
                      <a:pt x="312" y="42"/>
                    </a:lnTo>
                    <a:lnTo>
                      <a:pt x="318" y="30"/>
                    </a:lnTo>
                    <a:lnTo>
                      <a:pt x="294" y="42"/>
                    </a:lnTo>
                    <a:lnTo>
                      <a:pt x="252" y="36"/>
                    </a:lnTo>
                    <a:lnTo>
                      <a:pt x="246" y="30"/>
                    </a:lnTo>
                    <a:lnTo>
                      <a:pt x="246" y="18"/>
                    </a:lnTo>
                    <a:lnTo>
                      <a:pt x="240" y="6"/>
                    </a:lnTo>
                    <a:lnTo>
                      <a:pt x="234" y="6"/>
                    </a:lnTo>
                    <a:lnTo>
                      <a:pt x="234" y="12"/>
                    </a:lnTo>
                    <a:lnTo>
                      <a:pt x="228" y="6"/>
                    </a:lnTo>
                    <a:lnTo>
                      <a:pt x="204" y="6"/>
                    </a:lnTo>
                    <a:lnTo>
                      <a:pt x="198" y="0"/>
                    </a:lnTo>
                    <a:lnTo>
                      <a:pt x="168" y="0"/>
                    </a:lnTo>
                    <a:lnTo>
                      <a:pt x="192" y="36"/>
                    </a:lnTo>
                    <a:lnTo>
                      <a:pt x="180" y="48"/>
                    </a:lnTo>
                    <a:lnTo>
                      <a:pt x="198" y="72"/>
                    </a:lnTo>
                    <a:lnTo>
                      <a:pt x="216" y="90"/>
                    </a:lnTo>
                    <a:lnTo>
                      <a:pt x="186" y="78"/>
                    </a:lnTo>
                    <a:lnTo>
                      <a:pt x="162" y="84"/>
                    </a:lnTo>
                    <a:lnTo>
                      <a:pt x="162" y="108"/>
                    </a:lnTo>
                    <a:lnTo>
                      <a:pt x="132" y="108"/>
                    </a:lnTo>
                    <a:lnTo>
                      <a:pt x="126" y="96"/>
                    </a:lnTo>
                    <a:lnTo>
                      <a:pt x="84" y="96"/>
                    </a:lnTo>
                    <a:lnTo>
                      <a:pt x="84" y="126"/>
                    </a:lnTo>
                    <a:lnTo>
                      <a:pt x="90" y="126"/>
                    </a:lnTo>
                    <a:lnTo>
                      <a:pt x="84" y="132"/>
                    </a:lnTo>
                    <a:lnTo>
                      <a:pt x="90" y="144"/>
                    </a:lnTo>
                    <a:lnTo>
                      <a:pt x="78" y="150"/>
                    </a:lnTo>
                    <a:lnTo>
                      <a:pt x="72" y="150"/>
                    </a:lnTo>
                    <a:lnTo>
                      <a:pt x="72" y="168"/>
                    </a:lnTo>
                    <a:lnTo>
                      <a:pt x="78" y="174"/>
                    </a:lnTo>
                    <a:lnTo>
                      <a:pt x="66" y="174"/>
                    </a:lnTo>
                    <a:lnTo>
                      <a:pt x="54" y="180"/>
                    </a:lnTo>
                    <a:lnTo>
                      <a:pt x="48" y="180"/>
                    </a:lnTo>
                    <a:lnTo>
                      <a:pt x="48" y="186"/>
                    </a:lnTo>
                    <a:lnTo>
                      <a:pt x="54" y="192"/>
                    </a:lnTo>
                    <a:lnTo>
                      <a:pt x="60" y="192"/>
                    </a:lnTo>
                    <a:lnTo>
                      <a:pt x="72" y="204"/>
                    </a:lnTo>
                    <a:lnTo>
                      <a:pt x="72" y="210"/>
                    </a:lnTo>
                    <a:lnTo>
                      <a:pt x="66" y="210"/>
                    </a:lnTo>
                    <a:lnTo>
                      <a:pt x="60" y="216"/>
                    </a:lnTo>
                    <a:lnTo>
                      <a:pt x="54" y="228"/>
                    </a:lnTo>
                    <a:lnTo>
                      <a:pt x="48" y="228"/>
                    </a:lnTo>
                    <a:lnTo>
                      <a:pt x="42" y="234"/>
                    </a:lnTo>
                    <a:lnTo>
                      <a:pt x="42" y="240"/>
                    </a:lnTo>
                    <a:lnTo>
                      <a:pt x="18" y="240"/>
                    </a:lnTo>
                    <a:lnTo>
                      <a:pt x="12" y="234"/>
                    </a:lnTo>
                    <a:lnTo>
                      <a:pt x="6" y="234"/>
                    </a:lnTo>
                    <a:lnTo>
                      <a:pt x="12" y="258"/>
                    </a:lnTo>
                    <a:lnTo>
                      <a:pt x="12" y="264"/>
                    </a:lnTo>
                    <a:lnTo>
                      <a:pt x="18" y="270"/>
                    </a:lnTo>
                    <a:lnTo>
                      <a:pt x="18" y="276"/>
                    </a:lnTo>
                    <a:lnTo>
                      <a:pt x="6" y="282"/>
                    </a:lnTo>
                    <a:lnTo>
                      <a:pt x="0" y="288"/>
                    </a:lnTo>
                    <a:lnTo>
                      <a:pt x="6" y="294"/>
                    </a:lnTo>
                    <a:lnTo>
                      <a:pt x="6" y="306"/>
                    </a:lnTo>
                    <a:lnTo>
                      <a:pt x="0" y="312"/>
                    </a:lnTo>
                    <a:lnTo>
                      <a:pt x="0" y="324"/>
                    </a:lnTo>
                    <a:lnTo>
                      <a:pt x="12" y="324"/>
                    </a:lnTo>
                    <a:lnTo>
                      <a:pt x="24" y="336"/>
                    </a:lnTo>
                    <a:lnTo>
                      <a:pt x="24" y="354"/>
                    </a:lnTo>
                    <a:lnTo>
                      <a:pt x="30" y="360"/>
                    </a:lnTo>
                    <a:lnTo>
                      <a:pt x="18" y="360"/>
                    </a:lnTo>
                    <a:lnTo>
                      <a:pt x="12" y="366"/>
                    </a:lnTo>
                    <a:lnTo>
                      <a:pt x="12" y="384"/>
                    </a:lnTo>
                    <a:lnTo>
                      <a:pt x="18" y="390"/>
                    </a:lnTo>
                    <a:lnTo>
                      <a:pt x="24" y="390"/>
                    </a:lnTo>
                    <a:lnTo>
                      <a:pt x="36" y="396"/>
                    </a:lnTo>
                    <a:lnTo>
                      <a:pt x="36" y="408"/>
                    </a:lnTo>
                    <a:lnTo>
                      <a:pt x="30" y="414"/>
                    </a:lnTo>
                    <a:close/>
                  </a:path>
                </a:pathLst>
              </a:custGeom>
              <a:solidFill>
                <a:schemeClr val="accent5">
                  <a:lumMod val="50000"/>
                </a:schemeClr>
              </a:solidFill>
              <a:ln w="3175" algn="ctr">
                <a:solidFill>
                  <a:schemeClr val="bg1">
                    <a:lumMod val="65000"/>
                  </a:schemeClr>
                </a:solidFill>
                <a:round/>
                <a:headEnd/>
                <a:tailEnd/>
              </a:ln>
              <a:effectLst/>
            </p:spPr>
            <p:txBody>
              <a:bodyPr/>
              <a:lstStyle/>
              <a:p>
                <a:pPr marL="0" marR="0" lvl="0" indent="0" algn="l" defTabSz="10429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1">
                  <a:ln>
                    <a:noFill/>
                  </a:ln>
                  <a:solidFill>
                    <a:srgbClr val="000000"/>
                  </a:solidFill>
                  <a:effectLst/>
                  <a:uLnTx/>
                  <a:uFillTx/>
                  <a:latin typeface="Calibri" pitchFamily="34" charset="0"/>
                  <a:ea typeface="ＭＳ Ｐゴシック" charset="-128"/>
                  <a:cs typeface="Calibri" pitchFamily="34" charset="0"/>
                </a:endParaRPr>
              </a:p>
            </p:txBody>
          </p:sp>
          <p:sp>
            <p:nvSpPr>
              <p:cNvPr id="23" name="France" descr="© INSCALE GmbH, 18.06.2010">
                <a:hlinkClick r:id="" action="ppaction://noaction"/>
                <a:extLst>
                  <a:ext uri="{FF2B5EF4-FFF2-40B4-BE49-F238E27FC236}">
                    <a16:creationId xmlns:a16="http://schemas.microsoft.com/office/drawing/2014/main" id="{CB84B5FF-15B6-0AEA-E961-56E1913061CB}"/>
                  </a:ext>
                </a:extLst>
              </p:cNvPr>
              <p:cNvSpPr>
                <a:spLocks noEditPoints="1"/>
              </p:cNvSpPr>
              <p:nvPr/>
            </p:nvSpPr>
            <p:spPr bwMode="auto">
              <a:xfrm>
                <a:off x="2437668" y="5146262"/>
                <a:ext cx="968375" cy="833438"/>
              </a:xfrm>
              <a:custGeom>
                <a:avLst/>
                <a:gdLst>
                  <a:gd name="T0" fmla="*/ 589681941 w 230"/>
                  <a:gd name="T1" fmla="*/ 431117225 h 198"/>
                  <a:gd name="T2" fmla="*/ 568990789 w 230"/>
                  <a:gd name="T3" fmla="*/ 446700914 h 198"/>
                  <a:gd name="T4" fmla="*/ 563818806 w 230"/>
                  <a:gd name="T5" fmla="*/ 483059093 h 198"/>
                  <a:gd name="T6" fmla="*/ 563818806 w 230"/>
                  <a:gd name="T7" fmla="*/ 503836808 h 198"/>
                  <a:gd name="T8" fmla="*/ 594853925 w 230"/>
                  <a:gd name="T9" fmla="*/ 498642782 h 198"/>
                  <a:gd name="T10" fmla="*/ 594853925 w 230"/>
                  <a:gd name="T11" fmla="*/ 446700914 h 198"/>
                  <a:gd name="T12" fmla="*/ 496573367 w 230"/>
                  <a:gd name="T13" fmla="*/ 103883762 h 198"/>
                  <a:gd name="T14" fmla="*/ 475883823 w 230"/>
                  <a:gd name="T15" fmla="*/ 88301685 h 198"/>
                  <a:gd name="T16" fmla="*/ 450020688 w 230"/>
                  <a:gd name="T17" fmla="*/ 88301685 h 198"/>
                  <a:gd name="T18" fmla="*/ 418983860 w 230"/>
                  <a:gd name="T19" fmla="*/ 72717996 h 198"/>
                  <a:gd name="T20" fmla="*/ 393120724 w 230"/>
                  <a:gd name="T21" fmla="*/ 62329945 h 198"/>
                  <a:gd name="T22" fmla="*/ 367257589 w 230"/>
                  <a:gd name="T23" fmla="*/ 36359804 h 198"/>
                  <a:gd name="T24" fmla="*/ 325876894 w 230"/>
                  <a:gd name="T25" fmla="*/ 15582083 h 198"/>
                  <a:gd name="T26" fmla="*/ 289668183 w 230"/>
                  <a:gd name="T27" fmla="*/ 5194027 h 198"/>
                  <a:gd name="T28" fmla="*/ 268977031 w 230"/>
                  <a:gd name="T29" fmla="*/ 20776109 h 198"/>
                  <a:gd name="T30" fmla="*/ 268977031 w 230"/>
                  <a:gd name="T31" fmla="*/ 57135919 h 198"/>
                  <a:gd name="T32" fmla="*/ 222424352 w 230"/>
                  <a:gd name="T33" fmla="*/ 88301685 h 198"/>
                  <a:gd name="T34" fmla="*/ 175870015 w 230"/>
                  <a:gd name="T35" fmla="*/ 98689736 h 198"/>
                  <a:gd name="T36" fmla="*/ 144833287 w 230"/>
                  <a:gd name="T37" fmla="*/ 72717996 h 198"/>
                  <a:gd name="T38" fmla="*/ 139661303 w 230"/>
                  <a:gd name="T39" fmla="*/ 88301685 h 198"/>
                  <a:gd name="T40" fmla="*/ 144833287 w 230"/>
                  <a:gd name="T41" fmla="*/ 124659890 h 198"/>
                  <a:gd name="T42" fmla="*/ 98280583 w 230"/>
                  <a:gd name="T43" fmla="*/ 140243578 h 198"/>
                  <a:gd name="T44" fmla="*/ 77589432 w 230"/>
                  <a:gd name="T45" fmla="*/ 119465864 h 198"/>
                  <a:gd name="T46" fmla="*/ 51726283 w 230"/>
                  <a:gd name="T47" fmla="*/ 124659890 h 198"/>
                  <a:gd name="T48" fmla="*/ 15517566 w 230"/>
                  <a:gd name="T49" fmla="*/ 135049553 h 198"/>
                  <a:gd name="T50" fmla="*/ 20691158 w 230"/>
                  <a:gd name="T51" fmla="*/ 145437604 h 198"/>
                  <a:gd name="T52" fmla="*/ 5171985 w 230"/>
                  <a:gd name="T53" fmla="*/ 155825655 h 198"/>
                  <a:gd name="T54" fmla="*/ 31035132 w 230"/>
                  <a:gd name="T55" fmla="*/ 171407732 h 198"/>
                  <a:gd name="T56" fmla="*/ 98280583 w 230"/>
                  <a:gd name="T57" fmla="*/ 197379472 h 198"/>
                  <a:gd name="T58" fmla="*/ 113798168 w 230"/>
                  <a:gd name="T59" fmla="*/ 223349651 h 198"/>
                  <a:gd name="T60" fmla="*/ 150006879 w 230"/>
                  <a:gd name="T61" fmla="*/ 275291519 h 198"/>
                  <a:gd name="T62" fmla="*/ 150006879 w 230"/>
                  <a:gd name="T63" fmla="*/ 306457285 h 198"/>
                  <a:gd name="T64" fmla="*/ 134489320 w 230"/>
                  <a:gd name="T65" fmla="*/ 373981230 h 198"/>
                  <a:gd name="T66" fmla="*/ 124143744 w 230"/>
                  <a:gd name="T67" fmla="*/ 394758945 h 198"/>
                  <a:gd name="T68" fmla="*/ 118970152 w 230"/>
                  <a:gd name="T69" fmla="*/ 415535047 h 198"/>
                  <a:gd name="T70" fmla="*/ 134489320 w 230"/>
                  <a:gd name="T71" fmla="*/ 420729073 h 198"/>
                  <a:gd name="T72" fmla="*/ 170698031 w 230"/>
                  <a:gd name="T73" fmla="*/ 431117225 h 198"/>
                  <a:gd name="T74" fmla="*/ 201733150 w 230"/>
                  <a:gd name="T75" fmla="*/ 446700914 h 198"/>
                  <a:gd name="T76" fmla="*/ 232768320 w 230"/>
                  <a:gd name="T77" fmla="*/ 431117225 h 198"/>
                  <a:gd name="T78" fmla="*/ 248287487 w 230"/>
                  <a:gd name="T79" fmla="*/ 446700914 h 198"/>
                  <a:gd name="T80" fmla="*/ 289668183 w 230"/>
                  <a:gd name="T81" fmla="*/ 457088965 h 198"/>
                  <a:gd name="T82" fmla="*/ 305185742 w 230"/>
                  <a:gd name="T83" fmla="*/ 451894939 h 198"/>
                  <a:gd name="T84" fmla="*/ 336222470 w 230"/>
                  <a:gd name="T85" fmla="*/ 415535047 h 198"/>
                  <a:gd name="T86" fmla="*/ 362085605 w 230"/>
                  <a:gd name="T87" fmla="*/ 394758945 h 198"/>
                  <a:gd name="T88" fmla="*/ 393120724 w 230"/>
                  <a:gd name="T89" fmla="*/ 405146996 h 198"/>
                  <a:gd name="T90" fmla="*/ 439675112 w 230"/>
                  <a:gd name="T91" fmla="*/ 420729073 h 198"/>
                  <a:gd name="T92" fmla="*/ 475883823 w 230"/>
                  <a:gd name="T93" fmla="*/ 415535047 h 198"/>
                  <a:gd name="T94" fmla="*/ 506918943 w 230"/>
                  <a:gd name="T95" fmla="*/ 384369282 h 198"/>
                  <a:gd name="T96" fmla="*/ 496573367 w 230"/>
                  <a:gd name="T97" fmla="*/ 363593179 h 198"/>
                  <a:gd name="T98" fmla="*/ 481055807 w 230"/>
                  <a:gd name="T99" fmla="*/ 353205128 h 198"/>
                  <a:gd name="T100" fmla="*/ 491401383 w 230"/>
                  <a:gd name="T101" fmla="*/ 337623051 h 198"/>
                  <a:gd name="T102" fmla="*/ 470710231 w 230"/>
                  <a:gd name="T103" fmla="*/ 311651311 h 198"/>
                  <a:gd name="T104" fmla="*/ 481055807 w 230"/>
                  <a:gd name="T105" fmla="*/ 280485545 h 198"/>
                  <a:gd name="T106" fmla="*/ 481055807 w 230"/>
                  <a:gd name="T107" fmla="*/ 259709442 h 198"/>
                  <a:gd name="T108" fmla="*/ 455192672 w 230"/>
                  <a:gd name="T109" fmla="*/ 259709442 h 198"/>
                  <a:gd name="T110" fmla="*/ 450020688 w 230"/>
                  <a:gd name="T111" fmla="*/ 244127365 h 198"/>
                  <a:gd name="T112" fmla="*/ 470710231 w 230"/>
                  <a:gd name="T113" fmla="*/ 212961600 h 198"/>
                  <a:gd name="T114" fmla="*/ 496573367 w 230"/>
                  <a:gd name="T115" fmla="*/ 197379472 h 198"/>
                  <a:gd name="T116" fmla="*/ 512090926 w 230"/>
                  <a:gd name="T117" fmla="*/ 155825655 h 198"/>
                  <a:gd name="T118" fmla="*/ 527610094 w 230"/>
                  <a:gd name="T119" fmla="*/ 129855527 h 198"/>
                  <a:gd name="T120" fmla="*/ 512090926 w 230"/>
                  <a:gd name="T121" fmla="*/ 103883762 h 1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0"/>
                  <a:gd name="T184" fmla="*/ 0 h 198"/>
                  <a:gd name="T185" fmla="*/ 230 w 230"/>
                  <a:gd name="T186" fmla="*/ 198 h 19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0" h="198">
                    <a:moveTo>
                      <a:pt x="230" y="172"/>
                    </a:moveTo>
                    <a:lnTo>
                      <a:pt x="230" y="172"/>
                    </a:lnTo>
                    <a:lnTo>
                      <a:pt x="230" y="166"/>
                    </a:lnTo>
                    <a:lnTo>
                      <a:pt x="228" y="166"/>
                    </a:lnTo>
                    <a:lnTo>
                      <a:pt x="224" y="168"/>
                    </a:lnTo>
                    <a:lnTo>
                      <a:pt x="224" y="170"/>
                    </a:lnTo>
                    <a:lnTo>
                      <a:pt x="220" y="172"/>
                    </a:lnTo>
                    <a:lnTo>
                      <a:pt x="218" y="174"/>
                    </a:lnTo>
                    <a:lnTo>
                      <a:pt x="216" y="178"/>
                    </a:lnTo>
                    <a:lnTo>
                      <a:pt x="216" y="182"/>
                    </a:lnTo>
                    <a:lnTo>
                      <a:pt x="218" y="186"/>
                    </a:lnTo>
                    <a:lnTo>
                      <a:pt x="218" y="190"/>
                    </a:lnTo>
                    <a:lnTo>
                      <a:pt x="218" y="192"/>
                    </a:lnTo>
                    <a:lnTo>
                      <a:pt x="218" y="194"/>
                    </a:lnTo>
                    <a:lnTo>
                      <a:pt x="222" y="196"/>
                    </a:lnTo>
                    <a:lnTo>
                      <a:pt x="224" y="198"/>
                    </a:lnTo>
                    <a:lnTo>
                      <a:pt x="230" y="192"/>
                    </a:lnTo>
                    <a:lnTo>
                      <a:pt x="230" y="186"/>
                    </a:lnTo>
                    <a:lnTo>
                      <a:pt x="228" y="186"/>
                    </a:lnTo>
                    <a:lnTo>
                      <a:pt x="230" y="184"/>
                    </a:lnTo>
                    <a:lnTo>
                      <a:pt x="230" y="172"/>
                    </a:lnTo>
                    <a:close/>
                    <a:moveTo>
                      <a:pt x="198" y="40"/>
                    </a:moveTo>
                    <a:lnTo>
                      <a:pt x="198" y="40"/>
                    </a:lnTo>
                    <a:lnTo>
                      <a:pt x="196" y="40"/>
                    </a:lnTo>
                    <a:lnTo>
                      <a:pt x="192" y="40"/>
                    </a:lnTo>
                    <a:lnTo>
                      <a:pt x="190" y="40"/>
                    </a:lnTo>
                    <a:lnTo>
                      <a:pt x="184" y="40"/>
                    </a:lnTo>
                    <a:lnTo>
                      <a:pt x="184" y="34"/>
                    </a:lnTo>
                    <a:lnTo>
                      <a:pt x="182" y="34"/>
                    </a:lnTo>
                    <a:lnTo>
                      <a:pt x="182" y="32"/>
                    </a:lnTo>
                    <a:lnTo>
                      <a:pt x="178" y="30"/>
                    </a:lnTo>
                    <a:lnTo>
                      <a:pt x="174" y="34"/>
                    </a:lnTo>
                    <a:lnTo>
                      <a:pt x="172" y="32"/>
                    </a:lnTo>
                    <a:lnTo>
                      <a:pt x="166" y="32"/>
                    </a:lnTo>
                    <a:lnTo>
                      <a:pt x="164" y="28"/>
                    </a:lnTo>
                    <a:lnTo>
                      <a:pt x="162" y="28"/>
                    </a:lnTo>
                    <a:lnTo>
                      <a:pt x="158" y="28"/>
                    </a:lnTo>
                    <a:lnTo>
                      <a:pt x="156" y="28"/>
                    </a:lnTo>
                    <a:lnTo>
                      <a:pt x="156" y="22"/>
                    </a:lnTo>
                    <a:lnTo>
                      <a:pt x="152" y="24"/>
                    </a:lnTo>
                    <a:lnTo>
                      <a:pt x="146" y="24"/>
                    </a:lnTo>
                    <a:lnTo>
                      <a:pt x="146" y="18"/>
                    </a:lnTo>
                    <a:lnTo>
                      <a:pt x="144" y="16"/>
                    </a:lnTo>
                    <a:lnTo>
                      <a:pt x="142" y="14"/>
                    </a:lnTo>
                    <a:lnTo>
                      <a:pt x="136" y="14"/>
                    </a:lnTo>
                    <a:lnTo>
                      <a:pt x="132" y="12"/>
                    </a:lnTo>
                    <a:lnTo>
                      <a:pt x="126" y="10"/>
                    </a:lnTo>
                    <a:lnTo>
                      <a:pt x="126" y="6"/>
                    </a:lnTo>
                    <a:lnTo>
                      <a:pt x="126" y="0"/>
                    </a:lnTo>
                    <a:lnTo>
                      <a:pt x="118" y="0"/>
                    </a:lnTo>
                    <a:lnTo>
                      <a:pt x="114" y="2"/>
                    </a:lnTo>
                    <a:lnTo>
                      <a:pt x="112" y="2"/>
                    </a:lnTo>
                    <a:lnTo>
                      <a:pt x="110" y="4"/>
                    </a:lnTo>
                    <a:lnTo>
                      <a:pt x="104" y="4"/>
                    </a:lnTo>
                    <a:lnTo>
                      <a:pt x="104" y="6"/>
                    </a:lnTo>
                    <a:lnTo>
                      <a:pt x="104" y="8"/>
                    </a:lnTo>
                    <a:lnTo>
                      <a:pt x="104" y="12"/>
                    </a:lnTo>
                    <a:lnTo>
                      <a:pt x="106" y="14"/>
                    </a:lnTo>
                    <a:lnTo>
                      <a:pt x="106" y="20"/>
                    </a:lnTo>
                    <a:lnTo>
                      <a:pt x="104" y="22"/>
                    </a:lnTo>
                    <a:lnTo>
                      <a:pt x="98" y="24"/>
                    </a:lnTo>
                    <a:lnTo>
                      <a:pt x="92" y="24"/>
                    </a:lnTo>
                    <a:lnTo>
                      <a:pt x="82" y="32"/>
                    </a:lnTo>
                    <a:lnTo>
                      <a:pt x="86" y="34"/>
                    </a:lnTo>
                    <a:lnTo>
                      <a:pt x="84" y="34"/>
                    </a:lnTo>
                    <a:lnTo>
                      <a:pt x="82" y="34"/>
                    </a:lnTo>
                    <a:lnTo>
                      <a:pt x="76" y="38"/>
                    </a:lnTo>
                    <a:lnTo>
                      <a:pt x="68" y="38"/>
                    </a:lnTo>
                    <a:lnTo>
                      <a:pt x="66" y="36"/>
                    </a:lnTo>
                    <a:lnTo>
                      <a:pt x="60" y="30"/>
                    </a:lnTo>
                    <a:lnTo>
                      <a:pt x="58" y="30"/>
                    </a:lnTo>
                    <a:lnTo>
                      <a:pt x="56" y="28"/>
                    </a:lnTo>
                    <a:lnTo>
                      <a:pt x="52" y="28"/>
                    </a:lnTo>
                    <a:lnTo>
                      <a:pt x="52" y="30"/>
                    </a:lnTo>
                    <a:lnTo>
                      <a:pt x="52" y="34"/>
                    </a:lnTo>
                    <a:lnTo>
                      <a:pt x="54" y="34"/>
                    </a:lnTo>
                    <a:lnTo>
                      <a:pt x="56" y="38"/>
                    </a:lnTo>
                    <a:lnTo>
                      <a:pt x="58" y="40"/>
                    </a:lnTo>
                    <a:lnTo>
                      <a:pt x="58" y="46"/>
                    </a:lnTo>
                    <a:lnTo>
                      <a:pt x="56" y="48"/>
                    </a:lnTo>
                    <a:lnTo>
                      <a:pt x="54" y="48"/>
                    </a:lnTo>
                    <a:lnTo>
                      <a:pt x="48" y="48"/>
                    </a:lnTo>
                    <a:lnTo>
                      <a:pt x="38" y="48"/>
                    </a:lnTo>
                    <a:lnTo>
                      <a:pt x="38" y="54"/>
                    </a:lnTo>
                    <a:lnTo>
                      <a:pt x="36" y="52"/>
                    </a:lnTo>
                    <a:lnTo>
                      <a:pt x="34" y="48"/>
                    </a:lnTo>
                    <a:lnTo>
                      <a:pt x="32" y="48"/>
                    </a:lnTo>
                    <a:lnTo>
                      <a:pt x="30" y="46"/>
                    </a:lnTo>
                    <a:lnTo>
                      <a:pt x="26" y="46"/>
                    </a:lnTo>
                    <a:lnTo>
                      <a:pt x="24" y="48"/>
                    </a:lnTo>
                    <a:lnTo>
                      <a:pt x="22" y="48"/>
                    </a:lnTo>
                    <a:lnTo>
                      <a:pt x="20" y="48"/>
                    </a:lnTo>
                    <a:lnTo>
                      <a:pt x="16" y="48"/>
                    </a:lnTo>
                    <a:lnTo>
                      <a:pt x="12" y="50"/>
                    </a:lnTo>
                    <a:lnTo>
                      <a:pt x="8" y="50"/>
                    </a:lnTo>
                    <a:lnTo>
                      <a:pt x="6" y="52"/>
                    </a:lnTo>
                    <a:lnTo>
                      <a:pt x="4" y="54"/>
                    </a:lnTo>
                    <a:lnTo>
                      <a:pt x="6" y="56"/>
                    </a:lnTo>
                    <a:lnTo>
                      <a:pt x="8" y="56"/>
                    </a:lnTo>
                    <a:lnTo>
                      <a:pt x="10" y="58"/>
                    </a:lnTo>
                    <a:lnTo>
                      <a:pt x="10" y="60"/>
                    </a:lnTo>
                    <a:lnTo>
                      <a:pt x="6" y="60"/>
                    </a:lnTo>
                    <a:lnTo>
                      <a:pt x="2" y="60"/>
                    </a:lnTo>
                    <a:lnTo>
                      <a:pt x="0" y="60"/>
                    </a:lnTo>
                    <a:lnTo>
                      <a:pt x="0" y="62"/>
                    </a:lnTo>
                    <a:lnTo>
                      <a:pt x="6" y="66"/>
                    </a:lnTo>
                    <a:lnTo>
                      <a:pt x="12" y="66"/>
                    </a:lnTo>
                    <a:lnTo>
                      <a:pt x="12" y="64"/>
                    </a:lnTo>
                    <a:lnTo>
                      <a:pt x="26" y="72"/>
                    </a:lnTo>
                    <a:lnTo>
                      <a:pt x="32" y="72"/>
                    </a:lnTo>
                    <a:lnTo>
                      <a:pt x="38" y="76"/>
                    </a:lnTo>
                    <a:lnTo>
                      <a:pt x="48" y="76"/>
                    </a:lnTo>
                    <a:lnTo>
                      <a:pt x="40" y="80"/>
                    </a:lnTo>
                    <a:lnTo>
                      <a:pt x="42" y="84"/>
                    </a:lnTo>
                    <a:lnTo>
                      <a:pt x="44" y="86"/>
                    </a:lnTo>
                    <a:lnTo>
                      <a:pt x="46" y="92"/>
                    </a:lnTo>
                    <a:lnTo>
                      <a:pt x="52" y="96"/>
                    </a:lnTo>
                    <a:lnTo>
                      <a:pt x="58" y="96"/>
                    </a:lnTo>
                    <a:lnTo>
                      <a:pt x="58" y="106"/>
                    </a:lnTo>
                    <a:lnTo>
                      <a:pt x="62" y="114"/>
                    </a:lnTo>
                    <a:lnTo>
                      <a:pt x="66" y="124"/>
                    </a:lnTo>
                    <a:lnTo>
                      <a:pt x="58" y="114"/>
                    </a:lnTo>
                    <a:lnTo>
                      <a:pt x="58" y="118"/>
                    </a:lnTo>
                    <a:lnTo>
                      <a:pt x="56" y="120"/>
                    </a:lnTo>
                    <a:lnTo>
                      <a:pt x="56" y="132"/>
                    </a:lnTo>
                    <a:lnTo>
                      <a:pt x="54" y="134"/>
                    </a:lnTo>
                    <a:lnTo>
                      <a:pt x="52" y="144"/>
                    </a:lnTo>
                    <a:lnTo>
                      <a:pt x="52" y="146"/>
                    </a:lnTo>
                    <a:lnTo>
                      <a:pt x="50" y="150"/>
                    </a:lnTo>
                    <a:lnTo>
                      <a:pt x="50" y="152"/>
                    </a:lnTo>
                    <a:lnTo>
                      <a:pt x="48" y="152"/>
                    </a:lnTo>
                    <a:lnTo>
                      <a:pt x="48" y="154"/>
                    </a:lnTo>
                    <a:lnTo>
                      <a:pt x="46" y="156"/>
                    </a:lnTo>
                    <a:lnTo>
                      <a:pt x="44" y="158"/>
                    </a:lnTo>
                    <a:lnTo>
                      <a:pt x="46" y="160"/>
                    </a:lnTo>
                    <a:lnTo>
                      <a:pt x="46" y="158"/>
                    </a:lnTo>
                    <a:lnTo>
                      <a:pt x="48" y="158"/>
                    </a:lnTo>
                    <a:lnTo>
                      <a:pt x="52" y="160"/>
                    </a:lnTo>
                    <a:lnTo>
                      <a:pt x="52" y="162"/>
                    </a:lnTo>
                    <a:lnTo>
                      <a:pt x="50" y="164"/>
                    </a:lnTo>
                    <a:lnTo>
                      <a:pt x="60" y="164"/>
                    </a:lnTo>
                    <a:lnTo>
                      <a:pt x="64" y="168"/>
                    </a:lnTo>
                    <a:lnTo>
                      <a:pt x="66" y="166"/>
                    </a:lnTo>
                    <a:lnTo>
                      <a:pt x="68" y="166"/>
                    </a:lnTo>
                    <a:lnTo>
                      <a:pt x="72" y="170"/>
                    </a:lnTo>
                    <a:lnTo>
                      <a:pt x="78" y="170"/>
                    </a:lnTo>
                    <a:lnTo>
                      <a:pt x="78" y="172"/>
                    </a:lnTo>
                    <a:lnTo>
                      <a:pt x="84" y="172"/>
                    </a:lnTo>
                    <a:lnTo>
                      <a:pt x="84" y="168"/>
                    </a:lnTo>
                    <a:lnTo>
                      <a:pt x="86" y="166"/>
                    </a:lnTo>
                    <a:lnTo>
                      <a:pt x="90" y="166"/>
                    </a:lnTo>
                    <a:lnTo>
                      <a:pt x="92" y="168"/>
                    </a:lnTo>
                    <a:lnTo>
                      <a:pt x="92" y="170"/>
                    </a:lnTo>
                    <a:lnTo>
                      <a:pt x="96" y="170"/>
                    </a:lnTo>
                    <a:lnTo>
                      <a:pt x="96" y="172"/>
                    </a:lnTo>
                    <a:lnTo>
                      <a:pt x="104" y="172"/>
                    </a:lnTo>
                    <a:lnTo>
                      <a:pt x="104" y="174"/>
                    </a:lnTo>
                    <a:lnTo>
                      <a:pt x="104" y="176"/>
                    </a:lnTo>
                    <a:lnTo>
                      <a:pt x="112" y="176"/>
                    </a:lnTo>
                    <a:lnTo>
                      <a:pt x="112" y="178"/>
                    </a:lnTo>
                    <a:lnTo>
                      <a:pt x="118" y="178"/>
                    </a:lnTo>
                    <a:lnTo>
                      <a:pt x="118" y="176"/>
                    </a:lnTo>
                    <a:lnTo>
                      <a:pt x="118" y="174"/>
                    </a:lnTo>
                    <a:lnTo>
                      <a:pt x="122" y="174"/>
                    </a:lnTo>
                    <a:lnTo>
                      <a:pt x="122" y="170"/>
                    </a:lnTo>
                    <a:lnTo>
                      <a:pt x="126" y="164"/>
                    </a:lnTo>
                    <a:lnTo>
                      <a:pt x="130" y="160"/>
                    </a:lnTo>
                    <a:lnTo>
                      <a:pt x="132" y="158"/>
                    </a:lnTo>
                    <a:lnTo>
                      <a:pt x="134" y="156"/>
                    </a:lnTo>
                    <a:lnTo>
                      <a:pt x="138" y="154"/>
                    </a:lnTo>
                    <a:lnTo>
                      <a:pt x="140" y="152"/>
                    </a:lnTo>
                    <a:lnTo>
                      <a:pt x="144" y="152"/>
                    </a:lnTo>
                    <a:lnTo>
                      <a:pt x="146" y="154"/>
                    </a:lnTo>
                    <a:lnTo>
                      <a:pt x="150" y="154"/>
                    </a:lnTo>
                    <a:lnTo>
                      <a:pt x="152" y="156"/>
                    </a:lnTo>
                    <a:lnTo>
                      <a:pt x="162" y="156"/>
                    </a:lnTo>
                    <a:lnTo>
                      <a:pt x="166" y="160"/>
                    </a:lnTo>
                    <a:lnTo>
                      <a:pt x="166" y="162"/>
                    </a:lnTo>
                    <a:lnTo>
                      <a:pt x="170" y="162"/>
                    </a:lnTo>
                    <a:lnTo>
                      <a:pt x="172" y="164"/>
                    </a:lnTo>
                    <a:lnTo>
                      <a:pt x="178" y="164"/>
                    </a:lnTo>
                    <a:lnTo>
                      <a:pt x="182" y="162"/>
                    </a:lnTo>
                    <a:lnTo>
                      <a:pt x="184" y="160"/>
                    </a:lnTo>
                    <a:lnTo>
                      <a:pt x="186" y="154"/>
                    </a:lnTo>
                    <a:lnTo>
                      <a:pt x="192" y="150"/>
                    </a:lnTo>
                    <a:lnTo>
                      <a:pt x="196" y="150"/>
                    </a:lnTo>
                    <a:lnTo>
                      <a:pt x="196" y="148"/>
                    </a:lnTo>
                    <a:lnTo>
                      <a:pt x="200" y="144"/>
                    </a:lnTo>
                    <a:lnTo>
                      <a:pt x="200" y="142"/>
                    </a:lnTo>
                    <a:lnTo>
                      <a:pt x="198" y="140"/>
                    </a:lnTo>
                    <a:lnTo>
                      <a:pt x="192" y="140"/>
                    </a:lnTo>
                    <a:lnTo>
                      <a:pt x="188" y="138"/>
                    </a:lnTo>
                    <a:lnTo>
                      <a:pt x="186" y="136"/>
                    </a:lnTo>
                    <a:lnTo>
                      <a:pt x="186" y="134"/>
                    </a:lnTo>
                    <a:lnTo>
                      <a:pt x="188" y="132"/>
                    </a:lnTo>
                    <a:lnTo>
                      <a:pt x="190" y="130"/>
                    </a:lnTo>
                    <a:lnTo>
                      <a:pt x="190" y="126"/>
                    </a:lnTo>
                    <a:lnTo>
                      <a:pt x="188" y="126"/>
                    </a:lnTo>
                    <a:lnTo>
                      <a:pt x="184" y="126"/>
                    </a:lnTo>
                    <a:lnTo>
                      <a:pt x="182" y="120"/>
                    </a:lnTo>
                    <a:lnTo>
                      <a:pt x="188" y="120"/>
                    </a:lnTo>
                    <a:lnTo>
                      <a:pt x="192" y="116"/>
                    </a:lnTo>
                    <a:lnTo>
                      <a:pt x="192" y="114"/>
                    </a:lnTo>
                    <a:lnTo>
                      <a:pt x="186" y="108"/>
                    </a:lnTo>
                    <a:lnTo>
                      <a:pt x="188" y="106"/>
                    </a:lnTo>
                    <a:lnTo>
                      <a:pt x="190" y="106"/>
                    </a:lnTo>
                    <a:lnTo>
                      <a:pt x="190" y="104"/>
                    </a:lnTo>
                    <a:lnTo>
                      <a:pt x="186" y="100"/>
                    </a:lnTo>
                    <a:lnTo>
                      <a:pt x="188" y="94"/>
                    </a:lnTo>
                    <a:lnTo>
                      <a:pt x="186" y="94"/>
                    </a:lnTo>
                    <a:lnTo>
                      <a:pt x="182" y="94"/>
                    </a:lnTo>
                    <a:lnTo>
                      <a:pt x="176" y="100"/>
                    </a:lnTo>
                    <a:lnTo>
                      <a:pt x="174" y="100"/>
                    </a:lnTo>
                    <a:lnTo>
                      <a:pt x="174" y="98"/>
                    </a:lnTo>
                    <a:lnTo>
                      <a:pt x="176" y="96"/>
                    </a:lnTo>
                    <a:lnTo>
                      <a:pt x="174" y="94"/>
                    </a:lnTo>
                    <a:lnTo>
                      <a:pt x="178" y="92"/>
                    </a:lnTo>
                    <a:lnTo>
                      <a:pt x="178" y="88"/>
                    </a:lnTo>
                    <a:lnTo>
                      <a:pt x="182" y="86"/>
                    </a:lnTo>
                    <a:lnTo>
                      <a:pt x="182" y="82"/>
                    </a:lnTo>
                    <a:lnTo>
                      <a:pt x="186" y="82"/>
                    </a:lnTo>
                    <a:lnTo>
                      <a:pt x="188" y="80"/>
                    </a:lnTo>
                    <a:lnTo>
                      <a:pt x="190" y="78"/>
                    </a:lnTo>
                    <a:lnTo>
                      <a:pt x="192" y="76"/>
                    </a:lnTo>
                    <a:lnTo>
                      <a:pt x="192" y="74"/>
                    </a:lnTo>
                    <a:lnTo>
                      <a:pt x="198" y="76"/>
                    </a:lnTo>
                    <a:lnTo>
                      <a:pt x="198" y="72"/>
                    </a:lnTo>
                    <a:lnTo>
                      <a:pt x="198" y="60"/>
                    </a:lnTo>
                    <a:lnTo>
                      <a:pt x="200" y="58"/>
                    </a:lnTo>
                    <a:lnTo>
                      <a:pt x="202" y="56"/>
                    </a:lnTo>
                    <a:lnTo>
                      <a:pt x="204" y="54"/>
                    </a:lnTo>
                    <a:lnTo>
                      <a:pt x="204" y="50"/>
                    </a:lnTo>
                    <a:lnTo>
                      <a:pt x="208" y="46"/>
                    </a:lnTo>
                    <a:lnTo>
                      <a:pt x="210" y="42"/>
                    </a:lnTo>
                    <a:lnTo>
                      <a:pt x="204" y="40"/>
                    </a:lnTo>
                    <a:lnTo>
                      <a:pt x="198" y="40"/>
                    </a:lnTo>
                    <a:close/>
                  </a:path>
                </a:pathLst>
              </a:custGeom>
              <a:solidFill>
                <a:schemeClr val="tx2"/>
              </a:solidFill>
              <a:ln w="3175" algn="ctr">
                <a:solidFill>
                  <a:schemeClr val="bg1">
                    <a:lumMod val="65000"/>
                  </a:schemeClr>
                </a:solidFill>
                <a:round/>
                <a:headEnd/>
                <a:tailEnd/>
              </a:ln>
              <a:effectLst/>
            </p:spPr>
            <p:txBody>
              <a:bodyPr/>
              <a:lstStyle/>
              <a:p>
                <a:pPr marL="0" marR="0" lvl="0" indent="0" algn="l" defTabSz="10429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1">
                  <a:ln>
                    <a:noFill/>
                  </a:ln>
                  <a:solidFill>
                    <a:srgbClr val="000000"/>
                  </a:solidFill>
                  <a:effectLst/>
                  <a:uLnTx/>
                  <a:uFillTx/>
                  <a:latin typeface="Calibri" pitchFamily="34" charset="0"/>
                  <a:ea typeface="ＭＳ Ｐゴシック" charset="-128"/>
                  <a:cs typeface="Calibri" pitchFamily="34" charset="0"/>
                </a:endParaRPr>
              </a:p>
            </p:txBody>
          </p:sp>
          <p:sp>
            <p:nvSpPr>
              <p:cNvPr id="24" name="Finland" descr="© INSCALE GmbH, 18.06.2010">
                <a:hlinkClick r:id="" action="ppaction://noaction"/>
                <a:extLst>
                  <a:ext uri="{FF2B5EF4-FFF2-40B4-BE49-F238E27FC236}">
                    <a16:creationId xmlns:a16="http://schemas.microsoft.com/office/drawing/2014/main" id="{7ABAF150-E70E-C1C2-F0DB-5BA44B39BCEC}"/>
                  </a:ext>
                </a:extLst>
              </p:cNvPr>
              <p:cNvSpPr>
                <a:spLocks/>
              </p:cNvSpPr>
              <p:nvPr/>
            </p:nvSpPr>
            <p:spPr bwMode="auto">
              <a:xfrm>
                <a:off x="4025168" y="3684175"/>
                <a:ext cx="668337" cy="760412"/>
              </a:xfrm>
              <a:custGeom>
                <a:avLst/>
                <a:gdLst>
                  <a:gd name="T0" fmla="*/ 2147483647 w 630"/>
                  <a:gd name="T1" fmla="*/ 2147483647 h 714"/>
                  <a:gd name="T2" fmla="*/ 2147483647 w 630"/>
                  <a:gd name="T3" fmla="*/ 2147483647 h 714"/>
                  <a:gd name="T4" fmla="*/ 2147483647 w 630"/>
                  <a:gd name="T5" fmla="*/ 2147483647 h 714"/>
                  <a:gd name="T6" fmla="*/ 2147483647 w 630"/>
                  <a:gd name="T7" fmla="*/ 2147483647 h 714"/>
                  <a:gd name="T8" fmla="*/ 2147483647 w 630"/>
                  <a:gd name="T9" fmla="*/ 2147483647 h 714"/>
                  <a:gd name="T10" fmla="*/ 2147483647 w 630"/>
                  <a:gd name="T11" fmla="*/ 2147483647 h 714"/>
                  <a:gd name="T12" fmla="*/ 2147483647 w 630"/>
                  <a:gd name="T13" fmla="*/ 2147483647 h 714"/>
                  <a:gd name="T14" fmla="*/ 2147483647 w 630"/>
                  <a:gd name="T15" fmla="*/ 2147483647 h 714"/>
                  <a:gd name="T16" fmla="*/ 2147483647 w 630"/>
                  <a:gd name="T17" fmla="*/ 2147483647 h 714"/>
                  <a:gd name="T18" fmla="*/ 2147483647 w 630"/>
                  <a:gd name="T19" fmla="*/ 2147483647 h 714"/>
                  <a:gd name="T20" fmla="*/ 2147483647 w 630"/>
                  <a:gd name="T21" fmla="*/ 2147483647 h 714"/>
                  <a:gd name="T22" fmla="*/ 2147483647 w 630"/>
                  <a:gd name="T23" fmla="*/ 2147483647 h 714"/>
                  <a:gd name="T24" fmla="*/ 2147483647 w 630"/>
                  <a:gd name="T25" fmla="*/ 2147483647 h 714"/>
                  <a:gd name="T26" fmla="*/ 2147483647 w 630"/>
                  <a:gd name="T27" fmla="*/ 2147483647 h 714"/>
                  <a:gd name="T28" fmla="*/ 2147483647 w 630"/>
                  <a:gd name="T29" fmla="*/ 2147483647 h 714"/>
                  <a:gd name="T30" fmla="*/ 2147483647 w 630"/>
                  <a:gd name="T31" fmla="*/ 2147483647 h 714"/>
                  <a:gd name="T32" fmla="*/ 2147483647 w 630"/>
                  <a:gd name="T33" fmla="*/ 2147483647 h 714"/>
                  <a:gd name="T34" fmla="*/ 2147483647 w 630"/>
                  <a:gd name="T35" fmla="*/ 2147483647 h 714"/>
                  <a:gd name="T36" fmla="*/ 2147483647 w 630"/>
                  <a:gd name="T37" fmla="*/ 2147483647 h 714"/>
                  <a:gd name="T38" fmla="*/ 2147483647 w 630"/>
                  <a:gd name="T39" fmla="*/ 2147483647 h 714"/>
                  <a:gd name="T40" fmla="*/ 2147483647 w 630"/>
                  <a:gd name="T41" fmla="*/ 2147483647 h 714"/>
                  <a:gd name="T42" fmla="*/ 2147483647 w 630"/>
                  <a:gd name="T43" fmla="*/ 2147483647 h 714"/>
                  <a:gd name="T44" fmla="*/ 2147483647 w 630"/>
                  <a:gd name="T45" fmla="*/ 2147483647 h 714"/>
                  <a:gd name="T46" fmla="*/ 2147483647 w 630"/>
                  <a:gd name="T47" fmla="*/ 2147483647 h 714"/>
                  <a:gd name="T48" fmla="*/ 2147483647 w 630"/>
                  <a:gd name="T49" fmla="*/ 2147483647 h 714"/>
                  <a:gd name="T50" fmla="*/ 2147483647 w 630"/>
                  <a:gd name="T51" fmla="*/ 2147483647 h 714"/>
                  <a:gd name="T52" fmla="*/ 2147483647 w 630"/>
                  <a:gd name="T53" fmla="*/ 2147483647 h 714"/>
                  <a:gd name="T54" fmla="*/ 2147483647 w 630"/>
                  <a:gd name="T55" fmla="*/ 2147483647 h 714"/>
                  <a:gd name="T56" fmla="*/ 2147483647 w 630"/>
                  <a:gd name="T57" fmla="*/ 2147483647 h 714"/>
                  <a:gd name="T58" fmla="*/ 2147483647 w 630"/>
                  <a:gd name="T59" fmla="*/ 2147483647 h 714"/>
                  <a:gd name="T60" fmla="*/ 2147483647 w 630"/>
                  <a:gd name="T61" fmla="*/ 2147483647 h 714"/>
                  <a:gd name="T62" fmla="*/ 2147483647 w 630"/>
                  <a:gd name="T63" fmla="*/ 2147483647 h 714"/>
                  <a:gd name="T64" fmla="*/ 2147483647 w 630"/>
                  <a:gd name="T65" fmla="*/ 2147483647 h 714"/>
                  <a:gd name="T66" fmla="*/ 2147483647 w 630"/>
                  <a:gd name="T67" fmla="*/ 2147483647 h 714"/>
                  <a:gd name="T68" fmla="*/ 2147483647 w 630"/>
                  <a:gd name="T69" fmla="*/ 2147483647 h 714"/>
                  <a:gd name="T70" fmla="*/ 2147483647 w 630"/>
                  <a:gd name="T71" fmla="*/ 2147483647 h 714"/>
                  <a:gd name="T72" fmla="*/ 2147483647 w 630"/>
                  <a:gd name="T73" fmla="*/ 2147483647 h 714"/>
                  <a:gd name="T74" fmla="*/ 2147483647 w 630"/>
                  <a:gd name="T75" fmla="*/ 2147483647 h 714"/>
                  <a:gd name="T76" fmla="*/ 2147483647 w 630"/>
                  <a:gd name="T77" fmla="*/ 2147483647 h 714"/>
                  <a:gd name="T78" fmla="*/ 2147483647 w 630"/>
                  <a:gd name="T79" fmla="*/ 2147483647 h 714"/>
                  <a:gd name="T80" fmla="*/ 2147483647 w 630"/>
                  <a:gd name="T81" fmla="*/ 2147483647 h 714"/>
                  <a:gd name="T82" fmla="*/ 2147483647 w 630"/>
                  <a:gd name="T83" fmla="*/ 2147483647 h 714"/>
                  <a:gd name="T84" fmla="*/ 2147483647 w 630"/>
                  <a:gd name="T85" fmla="*/ 2147483647 h 714"/>
                  <a:gd name="T86" fmla="*/ 2147483647 w 630"/>
                  <a:gd name="T87" fmla="*/ 2147483647 h 714"/>
                  <a:gd name="T88" fmla="*/ 2147483647 w 630"/>
                  <a:gd name="T89" fmla="*/ 2147483647 h 714"/>
                  <a:gd name="T90" fmla="*/ 2147483647 w 630"/>
                  <a:gd name="T91" fmla="*/ 2147483647 h 714"/>
                  <a:gd name="T92" fmla="*/ 2147483647 w 630"/>
                  <a:gd name="T93" fmla="*/ 2147483647 h 714"/>
                  <a:gd name="T94" fmla="*/ 2147483647 w 630"/>
                  <a:gd name="T95" fmla="*/ 2147483647 h 714"/>
                  <a:gd name="T96" fmla="*/ 2147483647 w 630"/>
                  <a:gd name="T97" fmla="*/ 2147483647 h 714"/>
                  <a:gd name="T98" fmla="*/ 2147483647 w 630"/>
                  <a:gd name="T99" fmla="*/ 2147483647 h 714"/>
                  <a:gd name="T100" fmla="*/ 2147483647 w 630"/>
                  <a:gd name="T101" fmla="*/ 2147483647 h 714"/>
                  <a:gd name="T102" fmla="*/ 2147483647 w 630"/>
                  <a:gd name="T103" fmla="*/ 2147483647 h 714"/>
                  <a:gd name="T104" fmla="*/ 2147483647 w 630"/>
                  <a:gd name="T105" fmla="*/ 2147483647 h 714"/>
                  <a:gd name="T106" fmla="*/ 2147483647 w 630"/>
                  <a:gd name="T107" fmla="*/ 0 h 714"/>
                  <a:gd name="T108" fmla="*/ 2147483647 w 630"/>
                  <a:gd name="T109" fmla="*/ 2147483647 h 714"/>
                  <a:gd name="T110" fmla="*/ 2147483647 w 630"/>
                  <a:gd name="T111" fmla="*/ 2147483647 h 714"/>
                  <a:gd name="T112" fmla="*/ 2147483647 w 630"/>
                  <a:gd name="T113" fmla="*/ 2147483647 h 714"/>
                  <a:gd name="T114" fmla="*/ 2147483647 w 630"/>
                  <a:gd name="T115" fmla="*/ 2147483647 h 714"/>
                  <a:gd name="T116" fmla="*/ 2147483647 w 630"/>
                  <a:gd name="T117" fmla="*/ 2147483647 h 7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0"/>
                  <a:gd name="T178" fmla="*/ 0 h 714"/>
                  <a:gd name="T179" fmla="*/ 630 w 630"/>
                  <a:gd name="T180" fmla="*/ 714 h 71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0" h="714">
                    <a:moveTo>
                      <a:pt x="162" y="84"/>
                    </a:moveTo>
                    <a:lnTo>
                      <a:pt x="156" y="90"/>
                    </a:lnTo>
                    <a:lnTo>
                      <a:pt x="144" y="96"/>
                    </a:lnTo>
                    <a:lnTo>
                      <a:pt x="132" y="96"/>
                    </a:lnTo>
                    <a:lnTo>
                      <a:pt x="126" y="90"/>
                    </a:lnTo>
                    <a:lnTo>
                      <a:pt x="108" y="90"/>
                    </a:lnTo>
                    <a:lnTo>
                      <a:pt x="96" y="84"/>
                    </a:lnTo>
                    <a:lnTo>
                      <a:pt x="84" y="84"/>
                    </a:lnTo>
                    <a:lnTo>
                      <a:pt x="72" y="72"/>
                    </a:lnTo>
                    <a:lnTo>
                      <a:pt x="60" y="66"/>
                    </a:lnTo>
                    <a:lnTo>
                      <a:pt x="54" y="54"/>
                    </a:lnTo>
                    <a:lnTo>
                      <a:pt x="48" y="48"/>
                    </a:lnTo>
                    <a:lnTo>
                      <a:pt x="30" y="48"/>
                    </a:lnTo>
                    <a:lnTo>
                      <a:pt x="24" y="54"/>
                    </a:lnTo>
                    <a:lnTo>
                      <a:pt x="24" y="66"/>
                    </a:lnTo>
                    <a:lnTo>
                      <a:pt x="6" y="60"/>
                    </a:lnTo>
                    <a:lnTo>
                      <a:pt x="0" y="66"/>
                    </a:lnTo>
                    <a:lnTo>
                      <a:pt x="6" y="72"/>
                    </a:lnTo>
                    <a:lnTo>
                      <a:pt x="18" y="78"/>
                    </a:lnTo>
                    <a:lnTo>
                      <a:pt x="24" y="84"/>
                    </a:lnTo>
                    <a:lnTo>
                      <a:pt x="36" y="90"/>
                    </a:lnTo>
                    <a:lnTo>
                      <a:pt x="48" y="90"/>
                    </a:lnTo>
                    <a:lnTo>
                      <a:pt x="54" y="96"/>
                    </a:lnTo>
                    <a:lnTo>
                      <a:pt x="60" y="96"/>
                    </a:lnTo>
                    <a:lnTo>
                      <a:pt x="72" y="108"/>
                    </a:lnTo>
                    <a:lnTo>
                      <a:pt x="108" y="108"/>
                    </a:lnTo>
                    <a:lnTo>
                      <a:pt x="138" y="126"/>
                    </a:lnTo>
                    <a:lnTo>
                      <a:pt x="150" y="126"/>
                    </a:lnTo>
                    <a:lnTo>
                      <a:pt x="156" y="132"/>
                    </a:lnTo>
                    <a:lnTo>
                      <a:pt x="162" y="132"/>
                    </a:lnTo>
                    <a:lnTo>
                      <a:pt x="162" y="156"/>
                    </a:lnTo>
                    <a:lnTo>
                      <a:pt x="156" y="162"/>
                    </a:lnTo>
                    <a:lnTo>
                      <a:pt x="156" y="168"/>
                    </a:lnTo>
                    <a:lnTo>
                      <a:pt x="168" y="174"/>
                    </a:lnTo>
                    <a:lnTo>
                      <a:pt x="162" y="198"/>
                    </a:lnTo>
                    <a:lnTo>
                      <a:pt x="186" y="210"/>
                    </a:lnTo>
                    <a:lnTo>
                      <a:pt x="180" y="222"/>
                    </a:lnTo>
                    <a:lnTo>
                      <a:pt x="174" y="228"/>
                    </a:lnTo>
                    <a:lnTo>
                      <a:pt x="168" y="240"/>
                    </a:lnTo>
                    <a:lnTo>
                      <a:pt x="168" y="246"/>
                    </a:lnTo>
                    <a:lnTo>
                      <a:pt x="180" y="258"/>
                    </a:lnTo>
                    <a:lnTo>
                      <a:pt x="192" y="264"/>
                    </a:lnTo>
                    <a:lnTo>
                      <a:pt x="198" y="270"/>
                    </a:lnTo>
                    <a:lnTo>
                      <a:pt x="210" y="306"/>
                    </a:lnTo>
                    <a:lnTo>
                      <a:pt x="222" y="294"/>
                    </a:lnTo>
                    <a:lnTo>
                      <a:pt x="228" y="294"/>
                    </a:lnTo>
                    <a:lnTo>
                      <a:pt x="234" y="300"/>
                    </a:lnTo>
                    <a:lnTo>
                      <a:pt x="246" y="300"/>
                    </a:lnTo>
                    <a:lnTo>
                      <a:pt x="270" y="324"/>
                    </a:lnTo>
                    <a:lnTo>
                      <a:pt x="270" y="336"/>
                    </a:lnTo>
                    <a:lnTo>
                      <a:pt x="276" y="348"/>
                    </a:lnTo>
                    <a:lnTo>
                      <a:pt x="276" y="354"/>
                    </a:lnTo>
                    <a:lnTo>
                      <a:pt x="264" y="348"/>
                    </a:lnTo>
                    <a:lnTo>
                      <a:pt x="246" y="348"/>
                    </a:lnTo>
                    <a:lnTo>
                      <a:pt x="240" y="354"/>
                    </a:lnTo>
                    <a:lnTo>
                      <a:pt x="234" y="366"/>
                    </a:lnTo>
                    <a:lnTo>
                      <a:pt x="228" y="372"/>
                    </a:lnTo>
                    <a:lnTo>
                      <a:pt x="222" y="384"/>
                    </a:lnTo>
                    <a:lnTo>
                      <a:pt x="216" y="390"/>
                    </a:lnTo>
                    <a:lnTo>
                      <a:pt x="180" y="420"/>
                    </a:lnTo>
                    <a:lnTo>
                      <a:pt x="144" y="432"/>
                    </a:lnTo>
                    <a:lnTo>
                      <a:pt x="138" y="438"/>
                    </a:lnTo>
                    <a:lnTo>
                      <a:pt x="126" y="444"/>
                    </a:lnTo>
                    <a:lnTo>
                      <a:pt x="120" y="456"/>
                    </a:lnTo>
                    <a:lnTo>
                      <a:pt x="120" y="462"/>
                    </a:lnTo>
                    <a:lnTo>
                      <a:pt x="108" y="474"/>
                    </a:lnTo>
                    <a:lnTo>
                      <a:pt x="90" y="474"/>
                    </a:lnTo>
                    <a:lnTo>
                      <a:pt x="66" y="504"/>
                    </a:lnTo>
                    <a:lnTo>
                      <a:pt x="66" y="534"/>
                    </a:lnTo>
                    <a:lnTo>
                      <a:pt x="72" y="540"/>
                    </a:lnTo>
                    <a:lnTo>
                      <a:pt x="72" y="570"/>
                    </a:lnTo>
                    <a:lnTo>
                      <a:pt x="96" y="588"/>
                    </a:lnTo>
                    <a:lnTo>
                      <a:pt x="96" y="594"/>
                    </a:lnTo>
                    <a:lnTo>
                      <a:pt x="90" y="600"/>
                    </a:lnTo>
                    <a:lnTo>
                      <a:pt x="90" y="612"/>
                    </a:lnTo>
                    <a:lnTo>
                      <a:pt x="84" y="630"/>
                    </a:lnTo>
                    <a:lnTo>
                      <a:pt x="84" y="648"/>
                    </a:lnTo>
                    <a:lnTo>
                      <a:pt x="90" y="654"/>
                    </a:lnTo>
                    <a:lnTo>
                      <a:pt x="96" y="666"/>
                    </a:lnTo>
                    <a:lnTo>
                      <a:pt x="108" y="678"/>
                    </a:lnTo>
                    <a:lnTo>
                      <a:pt x="132" y="690"/>
                    </a:lnTo>
                    <a:lnTo>
                      <a:pt x="174" y="690"/>
                    </a:lnTo>
                    <a:lnTo>
                      <a:pt x="174" y="696"/>
                    </a:lnTo>
                    <a:lnTo>
                      <a:pt x="168" y="702"/>
                    </a:lnTo>
                    <a:lnTo>
                      <a:pt x="168" y="708"/>
                    </a:lnTo>
                    <a:lnTo>
                      <a:pt x="174" y="714"/>
                    </a:lnTo>
                    <a:lnTo>
                      <a:pt x="240" y="714"/>
                    </a:lnTo>
                    <a:lnTo>
                      <a:pt x="252" y="708"/>
                    </a:lnTo>
                    <a:lnTo>
                      <a:pt x="270" y="708"/>
                    </a:lnTo>
                    <a:lnTo>
                      <a:pt x="300" y="696"/>
                    </a:lnTo>
                    <a:lnTo>
                      <a:pt x="336" y="696"/>
                    </a:lnTo>
                    <a:lnTo>
                      <a:pt x="384" y="672"/>
                    </a:lnTo>
                    <a:lnTo>
                      <a:pt x="462" y="672"/>
                    </a:lnTo>
                    <a:lnTo>
                      <a:pt x="456" y="660"/>
                    </a:lnTo>
                    <a:lnTo>
                      <a:pt x="516" y="630"/>
                    </a:lnTo>
                    <a:lnTo>
                      <a:pt x="576" y="570"/>
                    </a:lnTo>
                    <a:lnTo>
                      <a:pt x="582" y="570"/>
                    </a:lnTo>
                    <a:lnTo>
                      <a:pt x="618" y="534"/>
                    </a:lnTo>
                    <a:lnTo>
                      <a:pt x="624" y="522"/>
                    </a:lnTo>
                    <a:lnTo>
                      <a:pt x="630" y="516"/>
                    </a:lnTo>
                    <a:lnTo>
                      <a:pt x="630" y="504"/>
                    </a:lnTo>
                    <a:lnTo>
                      <a:pt x="624" y="492"/>
                    </a:lnTo>
                    <a:lnTo>
                      <a:pt x="618" y="486"/>
                    </a:lnTo>
                    <a:lnTo>
                      <a:pt x="612" y="474"/>
                    </a:lnTo>
                    <a:lnTo>
                      <a:pt x="540" y="438"/>
                    </a:lnTo>
                    <a:lnTo>
                      <a:pt x="546" y="438"/>
                    </a:lnTo>
                    <a:lnTo>
                      <a:pt x="570" y="414"/>
                    </a:lnTo>
                    <a:lnTo>
                      <a:pt x="570" y="408"/>
                    </a:lnTo>
                    <a:lnTo>
                      <a:pt x="564" y="402"/>
                    </a:lnTo>
                    <a:lnTo>
                      <a:pt x="552" y="396"/>
                    </a:lnTo>
                    <a:lnTo>
                      <a:pt x="528" y="390"/>
                    </a:lnTo>
                    <a:lnTo>
                      <a:pt x="534" y="378"/>
                    </a:lnTo>
                    <a:lnTo>
                      <a:pt x="540" y="372"/>
                    </a:lnTo>
                    <a:lnTo>
                      <a:pt x="540" y="366"/>
                    </a:lnTo>
                    <a:lnTo>
                      <a:pt x="534" y="360"/>
                    </a:lnTo>
                    <a:lnTo>
                      <a:pt x="528" y="360"/>
                    </a:lnTo>
                    <a:lnTo>
                      <a:pt x="522" y="354"/>
                    </a:lnTo>
                    <a:lnTo>
                      <a:pt x="510" y="354"/>
                    </a:lnTo>
                    <a:lnTo>
                      <a:pt x="510" y="342"/>
                    </a:lnTo>
                    <a:lnTo>
                      <a:pt x="498" y="330"/>
                    </a:lnTo>
                    <a:lnTo>
                      <a:pt x="504" y="300"/>
                    </a:lnTo>
                    <a:lnTo>
                      <a:pt x="510" y="300"/>
                    </a:lnTo>
                    <a:lnTo>
                      <a:pt x="522" y="306"/>
                    </a:lnTo>
                    <a:lnTo>
                      <a:pt x="534" y="306"/>
                    </a:lnTo>
                    <a:lnTo>
                      <a:pt x="540" y="300"/>
                    </a:lnTo>
                    <a:lnTo>
                      <a:pt x="540" y="294"/>
                    </a:lnTo>
                    <a:lnTo>
                      <a:pt x="534" y="288"/>
                    </a:lnTo>
                    <a:lnTo>
                      <a:pt x="522" y="282"/>
                    </a:lnTo>
                    <a:lnTo>
                      <a:pt x="498" y="258"/>
                    </a:lnTo>
                    <a:lnTo>
                      <a:pt x="486" y="252"/>
                    </a:lnTo>
                    <a:lnTo>
                      <a:pt x="480" y="240"/>
                    </a:lnTo>
                    <a:lnTo>
                      <a:pt x="468" y="234"/>
                    </a:lnTo>
                    <a:lnTo>
                      <a:pt x="450" y="216"/>
                    </a:lnTo>
                    <a:lnTo>
                      <a:pt x="456" y="210"/>
                    </a:lnTo>
                    <a:lnTo>
                      <a:pt x="468" y="204"/>
                    </a:lnTo>
                    <a:lnTo>
                      <a:pt x="474" y="204"/>
                    </a:lnTo>
                    <a:lnTo>
                      <a:pt x="474" y="192"/>
                    </a:lnTo>
                    <a:lnTo>
                      <a:pt x="480" y="192"/>
                    </a:lnTo>
                    <a:lnTo>
                      <a:pt x="492" y="186"/>
                    </a:lnTo>
                    <a:lnTo>
                      <a:pt x="498" y="186"/>
                    </a:lnTo>
                    <a:lnTo>
                      <a:pt x="498" y="174"/>
                    </a:lnTo>
                    <a:lnTo>
                      <a:pt x="450" y="126"/>
                    </a:lnTo>
                    <a:lnTo>
                      <a:pt x="432" y="126"/>
                    </a:lnTo>
                    <a:lnTo>
                      <a:pt x="426" y="132"/>
                    </a:lnTo>
                    <a:lnTo>
                      <a:pt x="420" y="132"/>
                    </a:lnTo>
                    <a:lnTo>
                      <a:pt x="414" y="126"/>
                    </a:lnTo>
                    <a:lnTo>
                      <a:pt x="414" y="120"/>
                    </a:lnTo>
                    <a:lnTo>
                      <a:pt x="408" y="108"/>
                    </a:lnTo>
                    <a:lnTo>
                      <a:pt x="408" y="96"/>
                    </a:lnTo>
                    <a:lnTo>
                      <a:pt x="426" y="96"/>
                    </a:lnTo>
                    <a:lnTo>
                      <a:pt x="426" y="90"/>
                    </a:lnTo>
                    <a:lnTo>
                      <a:pt x="414" y="78"/>
                    </a:lnTo>
                    <a:lnTo>
                      <a:pt x="420" y="54"/>
                    </a:lnTo>
                    <a:lnTo>
                      <a:pt x="426" y="54"/>
                    </a:lnTo>
                    <a:lnTo>
                      <a:pt x="426" y="60"/>
                    </a:lnTo>
                    <a:lnTo>
                      <a:pt x="432" y="60"/>
                    </a:lnTo>
                    <a:lnTo>
                      <a:pt x="432" y="42"/>
                    </a:lnTo>
                    <a:lnTo>
                      <a:pt x="426" y="30"/>
                    </a:lnTo>
                    <a:lnTo>
                      <a:pt x="414" y="18"/>
                    </a:lnTo>
                    <a:lnTo>
                      <a:pt x="408" y="18"/>
                    </a:lnTo>
                    <a:lnTo>
                      <a:pt x="372" y="12"/>
                    </a:lnTo>
                    <a:lnTo>
                      <a:pt x="372" y="0"/>
                    </a:lnTo>
                    <a:lnTo>
                      <a:pt x="336" y="0"/>
                    </a:lnTo>
                    <a:lnTo>
                      <a:pt x="324" y="6"/>
                    </a:lnTo>
                    <a:lnTo>
                      <a:pt x="294" y="6"/>
                    </a:lnTo>
                    <a:lnTo>
                      <a:pt x="282" y="12"/>
                    </a:lnTo>
                    <a:lnTo>
                      <a:pt x="276" y="12"/>
                    </a:lnTo>
                    <a:lnTo>
                      <a:pt x="264" y="18"/>
                    </a:lnTo>
                    <a:lnTo>
                      <a:pt x="264" y="30"/>
                    </a:lnTo>
                    <a:lnTo>
                      <a:pt x="258" y="36"/>
                    </a:lnTo>
                    <a:lnTo>
                      <a:pt x="258" y="72"/>
                    </a:lnTo>
                    <a:lnTo>
                      <a:pt x="234" y="72"/>
                    </a:lnTo>
                    <a:lnTo>
                      <a:pt x="234" y="78"/>
                    </a:lnTo>
                    <a:lnTo>
                      <a:pt x="228" y="84"/>
                    </a:lnTo>
                    <a:lnTo>
                      <a:pt x="228" y="96"/>
                    </a:lnTo>
                    <a:lnTo>
                      <a:pt x="210" y="96"/>
                    </a:lnTo>
                    <a:lnTo>
                      <a:pt x="204" y="90"/>
                    </a:lnTo>
                    <a:lnTo>
                      <a:pt x="192" y="84"/>
                    </a:lnTo>
                    <a:lnTo>
                      <a:pt x="162" y="84"/>
                    </a:lnTo>
                    <a:close/>
                  </a:path>
                </a:pathLst>
              </a:custGeom>
              <a:solidFill>
                <a:schemeClr val="accent1">
                  <a:lumMod val="60000"/>
                  <a:lumOff val="40000"/>
                </a:schemeClr>
              </a:solidFill>
              <a:ln w="3175" algn="ctr">
                <a:solidFill>
                  <a:schemeClr val="bg1">
                    <a:lumMod val="65000"/>
                  </a:schemeClr>
                </a:solidFill>
                <a:round/>
                <a:headEnd/>
                <a:tailEnd/>
              </a:ln>
              <a:effectLst/>
            </p:spPr>
            <p:txBody>
              <a:bodyPr/>
              <a:lstStyle/>
              <a:p>
                <a:pPr marL="0" marR="0" lvl="0" indent="0" algn="l" defTabSz="10429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1">
                  <a:ln>
                    <a:noFill/>
                  </a:ln>
                  <a:solidFill>
                    <a:srgbClr val="000000"/>
                  </a:solidFill>
                  <a:effectLst/>
                  <a:uLnTx/>
                  <a:uFillTx/>
                  <a:latin typeface="Calibri" pitchFamily="34" charset="0"/>
                  <a:ea typeface="ＭＳ Ｐゴシック" charset="-128"/>
                  <a:cs typeface="Calibri" pitchFamily="34" charset="0"/>
                </a:endParaRPr>
              </a:p>
            </p:txBody>
          </p:sp>
          <p:sp>
            <p:nvSpPr>
              <p:cNvPr id="25" name="Denmark" descr="© INSCALE GmbH, 18.06.2010">
                <a:hlinkClick r:id="" action="ppaction://noaction"/>
                <a:extLst>
                  <a:ext uri="{FF2B5EF4-FFF2-40B4-BE49-F238E27FC236}">
                    <a16:creationId xmlns:a16="http://schemas.microsoft.com/office/drawing/2014/main" id="{99F5DF3E-4C08-97D6-64E2-B10CD5CD789D}"/>
                  </a:ext>
                </a:extLst>
              </p:cNvPr>
              <p:cNvSpPr>
                <a:spLocks noEditPoints="1"/>
              </p:cNvSpPr>
              <p:nvPr/>
            </p:nvSpPr>
            <p:spPr bwMode="auto">
              <a:xfrm>
                <a:off x="3309205" y="4627150"/>
                <a:ext cx="295275" cy="249237"/>
              </a:xfrm>
              <a:custGeom>
                <a:avLst/>
                <a:gdLst>
                  <a:gd name="T0" fmla="*/ 106362 w 71"/>
                  <a:gd name="T1" fmla="*/ 73025 h 60"/>
                  <a:gd name="T2" fmla="*/ 109537 w 71"/>
                  <a:gd name="T3" fmla="*/ 68263 h 60"/>
                  <a:gd name="T4" fmla="*/ 106362 w 71"/>
                  <a:gd name="T5" fmla="*/ 68263 h 60"/>
                  <a:gd name="T6" fmla="*/ 98425 w 71"/>
                  <a:gd name="T7" fmla="*/ 60325 h 60"/>
                  <a:gd name="T8" fmla="*/ 101600 w 71"/>
                  <a:gd name="T9" fmla="*/ 57150 h 60"/>
                  <a:gd name="T10" fmla="*/ 106362 w 71"/>
                  <a:gd name="T11" fmla="*/ 46038 h 60"/>
                  <a:gd name="T12" fmla="*/ 98425 w 71"/>
                  <a:gd name="T13" fmla="*/ 46038 h 60"/>
                  <a:gd name="T14" fmla="*/ 95250 w 71"/>
                  <a:gd name="T15" fmla="*/ 53975 h 60"/>
                  <a:gd name="T16" fmla="*/ 90487 w 71"/>
                  <a:gd name="T17" fmla="*/ 53975 h 60"/>
                  <a:gd name="T18" fmla="*/ 87312 w 71"/>
                  <a:gd name="T19" fmla="*/ 49212 h 60"/>
                  <a:gd name="T20" fmla="*/ 71437 w 71"/>
                  <a:gd name="T21" fmla="*/ 60325 h 60"/>
                  <a:gd name="T22" fmla="*/ 79375 w 71"/>
                  <a:gd name="T23" fmla="*/ 65088 h 60"/>
                  <a:gd name="T24" fmla="*/ 79375 w 71"/>
                  <a:gd name="T25" fmla="*/ 73025 h 60"/>
                  <a:gd name="T26" fmla="*/ 76200 w 71"/>
                  <a:gd name="T27" fmla="*/ 76200 h 60"/>
                  <a:gd name="T28" fmla="*/ 79375 w 71"/>
                  <a:gd name="T29" fmla="*/ 79375 h 60"/>
                  <a:gd name="T30" fmla="*/ 87312 w 71"/>
                  <a:gd name="T31" fmla="*/ 76200 h 60"/>
                  <a:gd name="T32" fmla="*/ 90487 w 71"/>
                  <a:gd name="T33" fmla="*/ 79375 h 60"/>
                  <a:gd name="T34" fmla="*/ 95250 w 71"/>
                  <a:gd name="T35" fmla="*/ 87313 h 60"/>
                  <a:gd name="T36" fmla="*/ 98425 w 71"/>
                  <a:gd name="T37" fmla="*/ 84138 h 60"/>
                  <a:gd name="T38" fmla="*/ 112712 w 71"/>
                  <a:gd name="T39" fmla="*/ 84138 h 60"/>
                  <a:gd name="T40" fmla="*/ 98425 w 71"/>
                  <a:gd name="T41" fmla="*/ 87313 h 60"/>
                  <a:gd name="T42" fmla="*/ 90487 w 71"/>
                  <a:gd name="T43" fmla="*/ 92075 h 60"/>
                  <a:gd name="T44" fmla="*/ 87312 w 71"/>
                  <a:gd name="T45" fmla="*/ 87313 h 60"/>
                  <a:gd name="T46" fmla="*/ 71437 w 71"/>
                  <a:gd name="T47" fmla="*/ 84138 h 60"/>
                  <a:gd name="T48" fmla="*/ 79375 w 71"/>
                  <a:gd name="T49" fmla="*/ 92075 h 60"/>
                  <a:gd name="T50" fmla="*/ 87312 w 71"/>
                  <a:gd name="T51" fmla="*/ 95250 h 60"/>
                  <a:gd name="T52" fmla="*/ 95250 w 71"/>
                  <a:gd name="T53" fmla="*/ 95250 h 60"/>
                  <a:gd name="T54" fmla="*/ 109537 w 71"/>
                  <a:gd name="T55" fmla="*/ 92075 h 60"/>
                  <a:gd name="T56" fmla="*/ 112712 w 71"/>
                  <a:gd name="T57" fmla="*/ 92075 h 60"/>
                  <a:gd name="T58" fmla="*/ 112712 w 71"/>
                  <a:gd name="T59" fmla="*/ 84138 h 60"/>
                  <a:gd name="T60" fmla="*/ 57150 w 71"/>
                  <a:gd name="T61" fmla="*/ 11113 h 60"/>
                  <a:gd name="T62" fmla="*/ 57150 w 71"/>
                  <a:gd name="T63" fmla="*/ 0 h 60"/>
                  <a:gd name="T64" fmla="*/ 41275 w 71"/>
                  <a:gd name="T65" fmla="*/ 4763 h 60"/>
                  <a:gd name="T66" fmla="*/ 33337 w 71"/>
                  <a:gd name="T67" fmla="*/ 15875 h 60"/>
                  <a:gd name="T68" fmla="*/ 30162 w 71"/>
                  <a:gd name="T69" fmla="*/ 30163 h 60"/>
                  <a:gd name="T70" fmla="*/ 19050 w 71"/>
                  <a:gd name="T71" fmla="*/ 11113 h 60"/>
                  <a:gd name="T72" fmla="*/ 11112 w 71"/>
                  <a:gd name="T73" fmla="*/ 15875 h 60"/>
                  <a:gd name="T74" fmla="*/ 7937 w 71"/>
                  <a:gd name="T75" fmla="*/ 19050 h 60"/>
                  <a:gd name="T76" fmla="*/ 7937 w 71"/>
                  <a:gd name="T77" fmla="*/ 22225 h 60"/>
                  <a:gd name="T78" fmla="*/ 19050 w 71"/>
                  <a:gd name="T79" fmla="*/ 30163 h 60"/>
                  <a:gd name="T80" fmla="*/ 7937 w 71"/>
                  <a:gd name="T81" fmla="*/ 30163 h 60"/>
                  <a:gd name="T82" fmla="*/ 0 w 71"/>
                  <a:gd name="T83" fmla="*/ 38100 h 60"/>
                  <a:gd name="T84" fmla="*/ 0 w 71"/>
                  <a:gd name="T85" fmla="*/ 46038 h 60"/>
                  <a:gd name="T86" fmla="*/ 7937 w 71"/>
                  <a:gd name="T87" fmla="*/ 53975 h 60"/>
                  <a:gd name="T88" fmla="*/ 11112 w 71"/>
                  <a:gd name="T89" fmla="*/ 53975 h 60"/>
                  <a:gd name="T90" fmla="*/ 3175 w 71"/>
                  <a:gd name="T91" fmla="*/ 65088 h 60"/>
                  <a:gd name="T92" fmla="*/ 11112 w 71"/>
                  <a:gd name="T93" fmla="*/ 68263 h 60"/>
                  <a:gd name="T94" fmla="*/ 7937 w 71"/>
                  <a:gd name="T95" fmla="*/ 84138 h 60"/>
                  <a:gd name="T96" fmla="*/ 26987 w 71"/>
                  <a:gd name="T97" fmla="*/ 84138 h 60"/>
                  <a:gd name="T98" fmla="*/ 38100 w 71"/>
                  <a:gd name="T99" fmla="*/ 87313 h 60"/>
                  <a:gd name="T100" fmla="*/ 41275 w 71"/>
                  <a:gd name="T101" fmla="*/ 87313 h 60"/>
                  <a:gd name="T102" fmla="*/ 38100 w 71"/>
                  <a:gd name="T103" fmla="*/ 76200 h 60"/>
                  <a:gd name="T104" fmla="*/ 38100 w 71"/>
                  <a:gd name="T105" fmla="*/ 65088 h 60"/>
                  <a:gd name="T106" fmla="*/ 33337 w 71"/>
                  <a:gd name="T107" fmla="*/ 60325 h 60"/>
                  <a:gd name="T108" fmla="*/ 49212 w 71"/>
                  <a:gd name="T109" fmla="*/ 53975 h 60"/>
                  <a:gd name="T110" fmla="*/ 52387 w 71"/>
                  <a:gd name="T111" fmla="*/ 41275 h 60"/>
                  <a:gd name="T112" fmla="*/ 65087 w 71"/>
                  <a:gd name="T113" fmla="*/ 30163 h 60"/>
                  <a:gd name="T114" fmla="*/ 49212 w 71"/>
                  <a:gd name="T115" fmla="*/ 19050 h 60"/>
                  <a:gd name="T116" fmla="*/ 49212 w 71"/>
                  <a:gd name="T117" fmla="*/ 76200 h 60"/>
                  <a:gd name="T118" fmla="*/ 57150 w 71"/>
                  <a:gd name="T119" fmla="*/ 84138 h 60"/>
                  <a:gd name="T120" fmla="*/ 52387 w 71"/>
                  <a:gd name="T121" fmla="*/ 65088 h 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1"/>
                  <a:gd name="T184" fmla="*/ 0 h 60"/>
                  <a:gd name="T185" fmla="*/ 71 w 71"/>
                  <a:gd name="T186" fmla="*/ 60 h 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1" h="60">
                    <a:moveTo>
                      <a:pt x="62" y="48"/>
                    </a:moveTo>
                    <a:lnTo>
                      <a:pt x="67" y="46"/>
                    </a:lnTo>
                    <a:lnTo>
                      <a:pt x="69" y="46"/>
                    </a:lnTo>
                    <a:lnTo>
                      <a:pt x="69" y="43"/>
                    </a:lnTo>
                    <a:lnTo>
                      <a:pt x="67" y="43"/>
                    </a:lnTo>
                    <a:lnTo>
                      <a:pt x="62" y="41"/>
                    </a:lnTo>
                    <a:lnTo>
                      <a:pt x="62" y="38"/>
                    </a:lnTo>
                    <a:lnTo>
                      <a:pt x="64" y="38"/>
                    </a:lnTo>
                    <a:lnTo>
                      <a:pt x="64" y="36"/>
                    </a:lnTo>
                    <a:lnTo>
                      <a:pt x="67" y="34"/>
                    </a:lnTo>
                    <a:lnTo>
                      <a:pt x="67" y="29"/>
                    </a:lnTo>
                    <a:lnTo>
                      <a:pt x="64" y="29"/>
                    </a:lnTo>
                    <a:lnTo>
                      <a:pt x="62" y="29"/>
                    </a:lnTo>
                    <a:lnTo>
                      <a:pt x="60" y="31"/>
                    </a:lnTo>
                    <a:lnTo>
                      <a:pt x="60" y="34"/>
                    </a:lnTo>
                    <a:lnTo>
                      <a:pt x="57" y="36"/>
                    </a:lnTo>
                    <a:lnTo>
                      <a:pt x="57" y="34"/>
                    </a:lnTo>
                    <a:lnTo>
                      <a:pt x="55" y="31"/>
                    </a:lnTo>
                    <a:lnTo>
                      <a:pt x="52" y="34"/>
                    </a:lnTo>
                    <a:lnTo>
                      <a:pt x="45" y="38"/>
                    </a:lnTo>
                    <a:lnTo>
                      <a:pt x="48" y="38"/>
                    </a:lnTo>
                    <a:lnTo>
                      <a:pt x="50" y="41"/>
                    </a:lnTo>
                    <a:lnTo>
                      <a:pt x="50" y="43"/>
                    </a:lnTo>
                    <a:lnTo>
                      <a:pt x="50" y="46"/>
                    </a:lnTo>
                    <a:lnTo>
                      <a:pt x="50" y="48"/>
                    </a:lnTo>
                    <a:lnTo>
                      <a:pt x="48" y="48"/>
                    </a:lnTo>
                    <a:lnTo>
                      <a:pt x="50" y="48"/>
                    </a:lnTo>
                    <a:lnTo>
                      <a:pt x="50" y="50"/>
                    </a:lnTo>
                    <a:lnTo>
                      <a:pt x="55" y="50"/>
                    </a:lnTo>
                    <a:lnTo>
                      <a:pt x="55" y="48"/>
                    </a:lnTo>
                    <a:lnTo>
                      <a:pt x="57" y="48"/>
                    </a:lnTo>
                    <a:lnTo>
                      <a:pt x="57" y="50"/>
                    </a:lnTo>
                    <a:lnTo>
                      <a:pt x="60" y="53"/>
                    </a:lnTo>
                    <a:lnTo>
                      <a:pt x="60" y="55"/>
                    </a:lnTo>
                    <a:lnTo>
                      <a:pt x="62" y="55"/>
                    </a:lnTo>
                    <a:lnTo>
                      <a:pt x="62" y="53"/>
                    </a:lnTo>
                    <a:lnTo>
                      <a:pt x="62" y="48"/>
                    </a:lnTo>
                    <a:close/>
                    <a:moveTo>
                      <a:pt x="71" y="53"/>
                    </a:moveTo>
                    <a:lnTo>
                      <a:pt x="62" y="55"/>
                    </a:lnTo>
                    <a:lnTo>
                      <a:pt x="60" y="58"/>
                    </a:lnTo>
                    <a:lnTo>
                      <a:pt x="57" y="58"/>
                    </a:lnTo>
                    <a:lnTo>
                      <a:pt x="57" y="55"/>
                    </a:lnTo>
                    <a:lnTo>
                      <a:pt x="55" y="55"/>
                    </a:lnTo>
                    <a:lnTo>
                      <a:pt x="50" y="53"/>
                    </a:lnTo>
                    <a:lnTo>
                      <a:pt x="45" y="53"/>
                    </a:lnTo>
                    <a:lnTo>
                      <a:pt x="45" y="58"/>
                    </a:lnTo>
                    <a:lnTo>
                      <a:pt x="50" y="58"/>
                    </a:lnTo>
                    <a:lnTo>
                      <a:pt x="52" y="58"/>
                    </a:lnTo>
                    <a:lnTo>
                      <a:pt x="55" y="60"/>
                    </a:lnTo>
                    <a:lnTo>
                      <a:pt x="57" y="60"/>
                    </a:lnTo>
                    <a:lnTo>
                      <a:pt x="60" y="60"/>
                    </a:lnTo>
                    <a:lnTo>
                      <a:pt x="62" y="60"/>
                    </a:lnTo>
                    <a:lnTo>
                      <a:pt x="69" y="58"/>
                    </a:lnTo>
                    <a:lnTo>
                      <a:pt x="71" y="58"/>
                    </a:lnTo>
                    <a:lnTo>
                      <a:pt x="71" y="53"/>
                    </a:lnTo>
                    <a:close/>
                    <a:moveTo>
                      <a:pt x="31" y="12"/>
                    </a:moveTo>
                    <a:lnTo>
                      <a:pt x="36" y="7"/>
                    </a:lnTo>
                    <a:lnTo>
                      <a:pt x="36" y="3"/>
                    </a:lnTo>
                    <a:lnTo>
                      <a:pt x="36" y="0"/>
                    </a:lnTo>
                    <a:lnTo>
                      <a:pt x="26" y="0"/>
                    </a:lnTo>
                    <a:lnTo>
                      <a:pt x="26" y="3"/>
                    </a:lnTo>
                    <a:lnTo>
                      <a:pt x="21" y="7"/>
                    </a:lnTo>
                    <a:lnTo>
                      <a:pt x="21" y="10"/>
                    </a:lnTo>
                    <a:lnTo>
                      <a:pt x="19" y="10"/>
                    </a:lnTo>
                    <a:lnTo>
                      <a:pt x="19" y="19"/>
                    </a:lnTo>
                    <a:lnTo>
                      <a:pt x="14" y="14"/>
                    </a:lnTo>
                    <a:lnTo>
                      <a:pt x="12" y="7"/>
                    </a:lnTo>
                    <a:lnTo>
                      <a:pt x="7" y="10"/>
                    </a:lnTo>
                    <a:lnTo>
                      <a:pt x="5" y="10"/>
                    </a:lnTo>
                    <a:lnTo>
                      <a:pt x="5" y="12"/>
                    </a:lnTo>
                    <a:lnTo>
                      <a:pt x="5" y="14"/>
                    </a:lnTo>
                    <a:lnTo>
                      <a:pt x="7" y="14"/>
                    </a:lnTo>
                    <a:lnTo>
                      <a:pt x="12" y="19"/>
                    </a:lnTo>
                    <a:lnTo>
                      <a:pt x="12" y="22"/>
                    </a:lnTo>
                    <a:lnTo>
                      <a:pt x="5" y="19"/>
                    </a:lnTo>
                    <a:lnTo>
                      <a:pt x="2" y="24"/>
                    </a:lnTo>
                    <a:lnTo>
                      <a:pt x="0" y="24"/>
                    </a:lnTo>
                    <a:lnTo>
                      <a:pt x="0" y="29"/>
                    </a:lnTo>
                    <a:lnTo>
                      <a:pt x="0" y="31"/>
                    </a:lnTo>
                    <a:lnTo>
                      <a:pt x="5" y="34"/>
                    </a:lnTo>
                    <a:lnTo>
                      <a:pt x="7" y="34"/>
                    </a:lnTo>
                    <a:lnTo>
                      <a:pt x="2" y="38"/>
                    </a:lnTo>
                    <a:lnTo>
                      <a:pt x="2" y="41"/>
                    </a:lnTo>
                    <a:lnTo>
                      <a:pt x="5" y="43"/>
                    </a:lnTo>
                    <a:lnTo>
                      <a:pt x="7" y="43"/>
                    </a:lnTo>
                    <a:lnTo>
                      <a:pt x="7" y="48"/>
                    </a:lnTo>
                    <a:lnTo>
                      <a:pt x="5" y="53"/>
                    </a:lnTo>
                    <a:lnTo>
                      <a:pt x="7" y="53"/>
                    </a:lnTo>
                    <a:lnTo>
                      <a:pt x="17" y="53"/>
                    </a:lnTo>
                    <a:lnTo>
                      <a:pt x="17" y="55"/>
                    </a:lnTo>
                    <a:lnTo>
                      <a:pt x="24" y="55"/>
                    </a:lnTo>
                    <a:lnTo>
                      <a:pt x="26" y="58"/>
                    </a:lnTo>
                    <a:lnTo>
                      <a:pt x="26" y="55"/>
                    </a:lnTo>
                    <a:lnTo>
                      <a:pt x="24" y="53"/>
                    </a:lnTo>
                    <a:lnTo>
                      <a:pt x="24" y="48"/>
                    </a:lnTo>
                    <a:lnTo>
                      <a:pt x="26" y="43"/>
                    </a:lnTo>
                    <a:lnTo>
                      <a:pt x="24" y="41"/>
                    </a:lnTo>
                    <a:lnTo>
                      <a:pt x="24" y="38"/>
                    </a:lnTo>
                    <a:lnTo>
                      <a:pt x="21" y="38"/>
                    </a:lnTo>
                    <a:lnTo>
                      <a:pt x="24" y="38"/>
                    </a:lnTo>
                    <a:lnTo>
                      <a:pt x="31" y="34"/>
                    </a:lnTo>
                    <a:lnTo>
                      <a:pt x="33" y="26"/>
                    </a:lnTo>
                    <a:lnTo>
                      <a:pt x="38" y="26"/>
                    </a:lnTo>
                    <a:lnTo>
                      <a:pt x="41" y="19"/>
                    </a:lnTo>
                    <a:lnTo>
                      <a:pt x="31" y="19"/>
                    </a:lnTo>
                    <a:lnTo>
                      <a:pt x="31" y="12"/>
                    </a:lnTo>
                    <a:close/>
                    <a:moveTo>
                      <a:pt x="29" y="38"/>
                    </a:moveTo>
                    <a:lnTo>
                      <a:pt x="31" y="48"/>
                    </a:lnTo>
                    <a:lnTo>
                      <a:pt x="36" y="53"/>
                    </a:lnTo>
                    <a:lnTo>
                      <a:pt x="38" y="46"/>
                    </a:lnTo>
                    <a:lnTo>
                      <a:pt x="33" y="41"/>
                    </a:lnTo>
                    <a:lnTo>
                      <a:pt x="29" y="38"/>
                    </a:lnTo>
                    <a:close/>
                  </a:path>
                </a:pathLst>
              </a:custGeom>
              <a:solidFill>
                <a:schemeClr val="accent5">
                  <a:lumMod val="50000"/>
                </a:schemeClr>
              </a:solidFill>
              <a:ln w="3175" algn="ctr">
                <a:solidFill>
                  <a:schemeClr val="bg1">
                    <a:lumMod val="65000"/>
                  </a:schemeClr>
                </a:solidFill>
                <a:round/>
                <a:headEnd/>
                <a:tailEnd/>
              </a:ln>
              <a:effectLst/>
            </p:spPr>
            <p:txBody>
              <a:bodyPr/>
              <a:lstStyle/>
              <a:p>
                <a:pPr marL="0" marR="0" lvl="0" indent="0" algn="l" defTabSz="10429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1">
                  <a:ln>
                    <a:noFill/>
                  </a:ln>
                  <a:solidFill>
                    <a:srgbClr val="000000"/>
                  </a:solidFill>
                  <a:effectLst/>
                  <a:uLnTx/>
                  <a:uFillTx/>
                  <a:latin typeface="Calibri" pitchFamily="34" charset="0"/>
                  <a:ea typeface="ＭＳ Ｐゴシック" charset="-128"/>
                  <a:cs typeface="Calibri" pitchFamily="34" charset="0"/>
                </a:endParaRPr>
              </a:p>
            </p:txBody>
          </p:sp>
          <p:sp>
            <p:nvSpPr>
              <p:cNvPr id="26" name="Belgium" descr="© INSCALE GmbH, 18.06.2010">
                <a:hlinkClick r:id="" action="ppaction://noaction"/>
                <a:extLst>
                  <a:ext uri="{FF2B5EF4-FFF2-40B4-BE49-F238E27FC236}">
                    <a16:creationId xmlns:a16="http://schemas.microsoft.com/office/drawing/2014/main" id="{65F82A51-7E17-5D50-DA6B-FBEA3ABCC9B8}"/>
                  </a:ext>
                </a:extLst>
              </p:cNvPr>
              <p:cNvSpPr>
                <a:spLocks/>
              </p:cNvSpPr>
              <p:nvPr/>
            </p:nvSpPr>
            <p:spPr bwMode="auto">
              <a:xfrm>
                <a:off x="2959955" y="5128800"/>
                <a:ext cx="238125" cy="161925"/>
              </a:xfrm>
              <a:custGeom>
                <a:avLst/>
                <a:gdLst>
                  <a:gd name="T0" fmla="*/ 0 w 222"/>
                  <a:gd name="T1" fmla="*/ 2147483647 h 150"/>
                  <a:gd name="T2" fmla="*/ 2147483647 w 222"/>
                  <a:gd name="T3" fmla="*/ 2147483647 h 150"/>
                  <a:gd name="T4" fmla="*/ 2147483647 w 222"/>
                  <a:gd name="T5" fmla="*/ 2147483647 h 150"/>
                  <a:gd name="T6" fmla="*/ 2147483647 w 222"/>
                  <a:gd name="T7" fmla="*/ 2147483647 h 150"/>
                  <a:gd name="T8" fmla="*/ 2147483647 w 222"/>
                  <a:gd name="T9" fmla="*/ 2147483647 h 150"/>
                  <a:gd name="T10" fmla="*/ 2147483647 w 222"/>
                  <a:gd name="T11" fmla="*/ 2147483647 h 150"/>
                  <a:gd name="T12" fmla="*/ 2147483647 w 222"/>
                  <a:gd name="T13" fmla="*/ 2147483647 h 150"/>
                  <a:gd name="T14" fmla="*/ 2147483647 w 222"/>
                  <a:gd name="T15" fmla="*/ 2147483647 h 150"/>
                  <a:gd name="T16" fmla="*/ 2147483647 w 222"/>
                  <a:gd name="T17" fmla="*/ 2147483647 h 150"/>
                  <a:gd name="T18" fmla="*/ 2147483647 w 222"/>
                  <a:gd name="T19" fmla="*/ 2147483647 h 150"/>
                  <a:gd name="T20" fmla="*/ 2147483647 w 222"/>
                  <a:gd name="T21" fmla="*/ 2147483647 h 150"/>
                  <a:gd name="T22" fmla="*/ 2147483647 w 222"/>
                  <a:gd name="T23" fmla="*/ 2147483647 h 150"/>
                  <a:gd name="T24" fmla="*/ 2147483647 w 222"/>
                  <a:gd name="T25" fmla="*/ 2147483647 h 150"/>
                  <a:gd name="T26" fmla="*/ 2147483647 w 222"/>
                  <a:gd name="T27" fmla="*/ 2147483647 h 150"/>
                  <a:gd name="T28" fmla="*/ 2147483647 w 222"/>
                  <a:gd name="T29" fmla="*/ 2147483647 h 150"/>
                  <a:gd name="T30" fmla="*/ 2147483647 w 222"/>
                  <a:gd name="T31" fmla="*/ 2147483647 h 150"/>
                  <a:gd name="T32" fmla="*/ 2147483647 w 222"/>
                  <a:gd name="T33" fmla="*/ 2147483647 h 150"/>
                  <a:gd name="T34" fmla="*/ 2147483647 w 222"/>
                  <a:gd name="T35" fmla="*/ 2147483647 h 150"/>
                  <a:gd name="T36" fmla="*/ 2147483647 w 222"/>
                  <a:gd name="T37" fmla="*/ 2147483647 h 150"/>
                  <a:gd name="T38" fmla="*/ 2147483647 w 222"/>
                  <a:gd name="T39" fmla="*/ 2147483647 h 150"/>
                  <a:gd name="T40" fmla="*/ 2147483647 w 222"/>
                  <a:gd name="T41" fmla="*/ 2147483647 h 150"/>
                  <a:gd name="T42" fmla="*/ 2147483647 w 222"/>
                  <a:gd name="T43" fmla="*/ 2147483647 h 150"/>
                  <a:gd name="T44" fmla="*/ 2147483647 w 222"/>
                  <a:gd name="T45" fmla="*/ 2147483647 h 150"/>
                  <a:gd name="T46" fmla="*/ 2147483647 w 222"/>
                  <a:gd name="T47" fmla="*/ 2147483647 h 150"/>
                  <a:gd name="T48" fmla="*/ 2147483647 w 222"/>
                  <a:gd name="T49" fmla="*/ 2147483647 h 150"/>
                  <a:gd name="T50" fmla="*/ 2147483647 w 222"/>
                  <a:gd name="T51" fmla="*/ 2147483647 h 150"/>
                  <a:gd name="T52" fmla="*/ 2147483647 w 222"/>
                  <a:gd name="T53" fmla="*/ 2147483647 h 150"/>
                  <a:gd name="T54" fmla="*/ 2147483647 w 222"/>
                  <a:gd name="T55" fmla="*/ 2147483647 h 150"/>
                  <a:gd name="T56" fmla="*/ 2147483647 w 222"/>
                  <a:gd name="T57" fmla="*/ 2147483647 h 150"/>
                  <a:gd name="T58" fmla="*/ 2147483647 w 222"/>
                  <a:gd name="T59" fmla="*/ 2147483647 h 150"/>
                  <a:gd name="T60" fmla="*/ 2147483647 w 222"/>
                  <a:gd name="T61" fmla="*/ 2147483647 h 150"/>
                  <a:gd name="T62" fmla="*/ 2147483647 w 222"/>
                  <a:gd name="T63" fmla="*/ 2147483647 h 150"/>
                  <a:gd name="T64" fmla="*/ 2147483647 w 222"/>
                  <a:gd name="T65" fmla="*/ 2147483647 h 150"/>
                  <a:gd name="T66" fmla="*/ 2147483647 w 222"/>
                  <a:gd name="T67" fmla="*/ 2147483647 h 150"/>
                  <a:gd name="T68" fmla="*/ 2147483647 w 222"/>
                  <a:gd name="T69" fmla="*/ 2147483647 h 150"/>
                  <a:gd name="T70" fmla="*/ 2147483647 w 222"/>
                  <a:gd name="T71" fmla="*/ 2147483647 h 150"/>
                  <a:gd name="T72" fmla="*/ 2147483647 w 222"/>
                  <a:gd name="T73" fmla="*/ 2147483647 h 150"/>
                  <a:gd name="T74" fmla="*/ 2147483647 w 222"/>
                  <a:gd name="T75" fmla="*/ 2147483647 h 150"/>
                  <a:gd name="T76" fmla="*/ 2147483647 w 222"/>
                  <a:gd name="T77" fmla="*/ 2147483647 h 150"/>
                  <a:gd name="T78" fmla="*/ 2147483647 w 222"/>
                  <a:gd name="T79" fmla="*/ 2147483647 h 150"/>
                  <a:gd name="T80" fmla="*/ 2147483647 w 222"/>
                  <a:gd name="T81" fmla="*/ 0 h 150"/>
                  <a:gd name="T82" fmla="*/ 2147483647 w 222"/>
                  <a:gd name="T83" fmla="*/ 0 h 150"/>
                  <a:gd name="T84" fmla="*/ 2147483647 w 222"/>
                  <a:gd name="T85" fmla="*/ 2147483647 h 150"/>
                  <a:gd name="T86" fmla="*/ 2147483647 w 222"/>
                  <a:gd name="T87" fmla="*/ 0 h 150"/>
                  <a:gd name="T88" fmla="*/ 2147483647 w 222"/>
                  <a:gd name="T89" fmla="*/ 2147483647 h 150"/>
                  <a:gd name="T90" fmla="*/ 2147483647 w 222"/>
                  <a:gd name="T91" fmla="*/ 2147483647 h 150"/>
                  <a:gd name="T92" fmla="*/ 2147483647 w 222"/>
                  <a:gd name="T93" fmla="*/ 2147483647 h 150"/>
                  <a:gd name="T94" fmla="*/ 2147483647 w 222"/>
                  <a:gd name="T95" fmla="*/ 2147483647 h 150"/>
                  <a:gd name="T96" fmla="*/ 2147483647 w 222"/>
                  <a:gd name="T97" fmla="*/ 2147483647 h 150"/>
                  <a:gd name="T98" fmla="*/ 2147483647 w 222"/>
                  <a:gd name="T99" fmla="*/ 2147483647 h 150"/>
                  <a:gd name="T100" fmla="*/ 2147483647 w 222"/>
                  <a:gd name="T101" fmla="*/ 2147483647 h 150"/>
                  <a:gd name="T102" fmla="*/ 0 w 222"/>
                  <a:gd name="T103" fmla="*/ 2147483647 h 150"/>
                  <a:gd name="T104" fmla="*/ 0 w 222"/>
                  <a:gd name="T105" fmla="*/ 2147483647 h 1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2"/>
                  <a:gd name="T160" fmla="*/ 0 h 150"/>
                  <a:gd name="T161" fmla="*/ 222 w 222"/>
                  <a:gd name="T162" fmla="*/ 150 h 1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2" h="150">
                    <a:moveTo>
                      <a:pt x="0" y="42"/>
                    </a:moveTo>
                    <a:lnTo>
                      <a:pt x="6" y="60"/>
                    </a:lnTo>
                    <a:lnTo>
                      <a:pt x="30" y="66"/>
                    </a:lnTo>
                    <a:lnTo>
                      <a:pt x="42" y="78"/>
                    </a:lnTo>
                    <a:lnTo>
                      <a:pt x="66" y="78"/>
                    </a:lnTo>
                    <a:lnTo>
                      <a:pt x="78" y="84"/>
                    </a:lnTo>
                    <a:lnTo>
                      <a:pt x="84" y="90"/>
                    </a:lnTo>
                    <a:lnTo>
                      <a:pt x="84" y="114"/>
                    </a:lnTo>
                    <a:lnTo>
                      <a:pt x="108" y="114"/>
                    </a:lnTo>
                    <a:lnTo>
                      <a:pt x="120" y="102"/>
                    </a:lnTo>
                    <a:lnTo>
                      <a:pt x="120" y="126"/>
                    </a:lnTo>
                    <a:lnTo>
                      <a:pt x="132" y="126"/>
                    </a:lnTo>
                    <a:lnTo>
                      <a:pt x="144" y="132"/>
                    </a:lnTo>
                    <a:lnTo>
                      <a:pt x="150" y="132"/>
                    </a:lnTo>
                    <a:lnTo>
                      <a:pt x="162" y="144"/>
                    </a:lnTo>
                    <a:lnTo>
                      <a:pt x="180" y="144"/>
                    </a:lnTo>
                    <a:lnTo>
                      <a:pt x="192" y="150"/>
                    </a:lnTo>
                    <a:lnTo>
                      <a:pt x="192" y="144"/>
                    </a:lnTo>
                    <a:lnTo>
                      <a:pt x="186" y="132"/>
                    </a:lnTo>
                    <a:lnTo>
                      <a:pt x="174" y="120"/>
                    </a:lnTo>
                    <a:lnTo>
                      <a:pt x="174" y="114"/>
                    </a:lnTo>
                    <a:lnTo>
                      <a:pt x="180" y="114"/>
                    </a:lnTo>
                    <a:lnTo>
                      <a:pt x="192" y="108"/>
                    </a:lnTo>
                    <a:lnTo>
                      <a:pt x="198" y="102"/>
                    </a:lnTo>
                    <a:lnTo>
                      <a:pt x="204" y="102"/>
                    </a:lnTo>
                    <a:lnTo>
                      <a:pt x="204" y="96"/>
                    </a:lnTo>
                    <a:lnTo>
                      <a:pt x="210" y="90"/>
                    </a:lnTo>
                    <a:lnTo>
                      <a:pt x="222" y="90"/>
                    </a:lnTo>
                    <a:lnTo>
                      <a:pt x="216" y="84"/>
                    </a:lnTo>
                    <a:lnTo>
                      <a:pt x="216" y="66"/>
                    </a:lnTo>
                    <a:lnTo>
                      <a:pt x="204" y="54"/>
                    </a:lnTo>
                    <a:lnTo>
                      <a:pt x="180" y="54"/>
                    </a:lnTo>
                    <a:lnTo>
                      <a:pt x="180" y="42"/>
                    </a:lnTo>
                    <a:lnTo>
                      <a:pt x="186" y="36"/>
                    </a:lnTo>
                    <a:lnTo>
                      <a:pt x="186" y="18"/>
                    </a:lnTo>
                    <a:lnTo>
                      <a:pt x="180" y="12"/>
                    </a:lnTo>
                    <a:lnTo>
                      <a:pt x="174" y="12"/>
                    </a:lnTo>
                    <a:lnTo>
                      <a:pt x="162" y="18"/>
                    </a:lnTo>
                    <a:lnTo>
                      <a:pt x="150" y="18"/>
                    </a:lnTo>
                    <a:lnTo>
                      <a:pt x="144" y="12"/>
                    </a:lnTo>
                    <a:lnTo>
                      <a:pt x="144" y="0"/>
                    </a:lnTo>
                    <a:lnTo>
                      <a:pt x="108" y="0"/>
                    </a:lnTo>
                    <a:lnTo>
                      <a:pt x="108" y="6"/>
                    </a:lnTo>
                    <a:lnTo>
                      <a:pt x="96" y="0"/>
                    </a:lnTo>
                    <a:lnTo>
                      <a:pt x="96" y="12"/>
                    </a:lnTo>
                    <a:lnTo>
                      <a:pt x="78" y="6"/>
                    </a:lnTo>
                    <a:lnTo>
                      <a:pt x="72" y="18"/>
                    </a:lnTo>
                    <a:lnTo>
                      <a:pt x="66" y="12"/>
                    </a:lnTo>
                    <a:lnTo>
                      <a:pt x="42" y="12"/>
                    </a:lnTo>
                    <a:lnTo>
                      <a:pt x="36" y="6"/>
                    </a:lnTo>
                    <a:lnTo>
                      <a:pt x="24" y="6"/>
                    </a:lnTo>
                    <a:lnTo>
                      <a:pt x="0" y="24"/>
                    </a:lnTo>
                    <a:lnTo>
                      <a:pt x="0" y="42"/>
                    </a:lnTo>
                    <a:close/>
                  </a:path>
                </a:pathLst>
              </a:custGeom>
              <a:solidFill>
                <a:schemeClr val="accent5"/>
              </a:solidFill>
              <a:ln w="3175" algn="ctr">
                <a:solidFill>
                  <a:schemeClr val="bg1">
                    <a:lumMod val="65000"/>
                  </a:schemeClr>
                </a:solidFill>
                <a:round/>
                <a:headEnd/>
                <a:tailEnd/>
              </a:ln>
              <a:effectLst/>
            </p:spPr>
            <p:txBody>
              <a:bodyPr/>
              <a:lstStyle/>
              <a:p>
                <a:pPr marL="0" marR="0" lvl="0" indent="0" algn="l" defTabSz="10429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1">
                  <a:ln>
                    <a:noFill/>
                  </a:ln>
                  <a:solidFill>
                    <a:srgbClr val="000000"/>
                  </a:solidFill>
                  <a:effectLst/>
                  <a:uLnTx/>
                  <a:uFillTx/>
                  <a:latin typeface="Calibri" pitchFamily="34" charset="0"/>
                  <a:ea typeface="ＭＳ Ｐゴシック" charset="-128"/>
                  <a:cs typeface="Calibri" pitchFamily="34" charset="0"/>
                </a:endParaRPr>
              </a:p>
            </p:txBody>
          </p:sp>
          <p:sp>
            <p:nvSpPr>
              <p:cNvPr id="27" name="Austria" descr="© INSCALE GmbH, 18.06.2010">
                <a:hlinkClick r:id="" action="ppaction://noaction"/>
                <a:extLst>
                  <a:ext uri="{FF2B5EF4-FFF2-40B4-BE49-F238E27FC236}">
                    <a16:creationId xmlns:a16="http://schemas.microsoft.com/office/drawing/2014/main" id="{7E84DB6B-A155-9747-BBB4-1BBD85F6A1AE}"/>
                  </a:ext>
                </a:extLst>
              </p:cNvPr>
              <p:cNvSpPr>
                <a:spLocks/>
              </p:cNvSpPr>
              <p:nvPr/>
            </p:nvSpPr>
            <p:spPr bwMode="auto">
              <a:xfrm>
                <a:off x="3406043" y="5328825"/>
                <a:ext cx="485775" cy="215900"/>
              </a:xfrm>
              <a:custGeom>
                <a:avLst/>
                <a:gdLst>
                  <a:gd name="T0" fmla="*/ 2147483647 w 456"/>
                  <a:gd name="T1" fmla="*/ 2147483647 h 204"/>
                  <a:gd name="T2" fmla="*/ 2147483647 w 456"/>
                  <a:gd name="T3" fmla="*/ 2147483647 h 204"/>
                  <a:gd name="T4" fmla="*/ 2147483647 w 456"/>
                  <a:gd name="T5" fmla="*/ 2147483647 h 204"/>
                  <a:gd name="T6" fmla="*/ 2147483647 w 456"/>
                  <a:gd name="T7" fmla="*/ 2147483647 h 204"/>
                  <a:gd name="T8" fmla="*/ 2147483647 w 456"/>
                  <a:gd name="T9" fmla="*/ 2147483647 h 204"/>
                  <a:gd name="T10" fmla="*/ 2147483647 w 456"/>
                  <a:gd name="T11" fmla="*/ 2147483647 h 204"/>
                  <a:gd name="T12" fmla="*/ 2147483647 w 456"/>
                  <a:gd name="T13" fmla="*/ 2147483647 h 204"/>
                  <a:gd name="T14" fmla="*/ 2147483647 w 456"/>
                  <a:gd name="T15" fmla="*/ 0 h 204"/>
                  <a:gd name="T16" fmla="*/ 2147483647 w 456"/>
                  <a:gd name="T17" fmla="*/ 2147483647 h 204"/>
                  <a:gd name="T18" fmla="*/ 2147483647 w 456"/>
                  <a:gd name="T19" fmla="*/ 2147483647 h 204"/>
                  <a:gd name="T20" fmla="*/ 2147483647 w 456"/>
                  <a:gd name="T21" fmla="*/ 2147483647 h 204"/>
                  <a:gd name="T22" fmla="*/ 2147483647 w 456"/>
                  <a:gd name="T23" fmla="*/ 2147483647 h 204"/>
                  <a:gd name="T24" fmla="*/ 2147483647 w 456"/>
                  <a:gd name="T25" fmla="*/ 2147483647 h 204"/>
                  <a:gd name="T26" fmla="*/ 2147483647 w 456"/>
                  <a:gd name="T27" fmla="*/ 2147483647 h 204"/>
                  <a:gd name="T28" fmla="*/ 2147483647 w 456"/>
                  <a:gd name="T29" fmla="*/ 2147483647 h 204"/>
                  <a:gd name="T30" fmla="*/ 2147483647 w 456"/>
                  <a:gd name="T31" fmla="*/ 2147483647 h 204"/>
                  <a:gd name="T32" fmla="*/ 2147483647 w 456"/>
                  <a:gd name="T33" fmla="*/ 2147483647 h 204"/>
                  <a:gd name="T34" fmla="*/ 2147483647 w 456"/>
                  <a:gd name="T35" fmla="*/ 2147483647 h 204"/>
                  <a:gd name="T36" fmla="*/ 2147483647 w 456"/>
                  <a:gd name="T37" fmla="*/ 2147483647 h 204"/>
                  <a:gd name="T38" fmla="*/ 2147483647 w 456"/>
                  <a:gd name="T39" fmla="*/ 2147483647 h 204"/>
                  <a:gd name="T40" fmla="*/ 2147483647 w 456"/>
                  <a:gd name="T41" fmla="*/ 2147483647 h 204"/>
                  <a:gd name="T42" fmla="*/ 2147483647 w 456"/>
                  <a:gd name="T43" fmla="*/ 2147483647 h 204"/>
                  <a:gd name="T44" fmla="*/ 2147483647 w 456"/>
                  <a:gd name="T45" fmla="*/ 2147483647 h 204"/>
                  <a:gd name="T46" fmla="*/ 2147483647 w 456"/>
                  <a:gd name="T47" fmla="*/ 2147483647 h 204"/>
                  <a:gd name="T48" fmla="*/ 2147483647 w 456"/>
                  <a:gd name="T49" fmla="*/ 2147483647 h 204"/>
                  <a:gd name="T50" fmla="*/ 2147483647 w 456"/>
                  <a:gd name="T51" fmla="*/ 2147483647 h 204"/>
                  <a:gd name="T52" fmla="*/ 2147483647 w 456"/>
                  <a:gd name="T53" fmla="*/ 2147483647 h 204"/>
                  <a:gd name="T54" fmla="*/ 0 w 456"/>
                  <a:gd name="T55" fmla="*/ 2147483647 h 204"/>
                  <a:gd name="T56" fmla="*/ 2147483647 w 456"/>
                  <a:gd name="T57" fmla="*/ 2147483647 h 204"/>
                  <a:gd name="T58" fmla="*/ 2147483647 w 456"/>
                  <a:gd name="T59" fmla="*/ 2147483647 h 204"/>
                  <a:gd name="T60" fmla="*/ 2147483647 w 456"/>
                  <a:gd name="T61" fmla="*/ 2147483647 h 204"/>
                  <a:gd name="T62" fmla="*/ 2147483647 w 456"/>
                  <a:gd name="T63" fmla="*/ 2147483647 h 204"/>
                  <a:gd name="T64" fmla="*/ 2147483647 w 456"/>
                  <a:gd name="T65" fmla="*/ 2147483647 h 204"/>
                  <a:gd name="T66" fmla="*/ 2147483647 w 456"/>
                  <a:gd name="T67" fmla="*/ 2147483647 h 204"/>
                  <a:gd name="T68" fmla="*/ 2147483647 w 456"/>
                  <a:gd name="T69" fmla="*/ 2147483647 h 204"/>
                  <a:gd name="T70" fmla="*/ 2147483647 w 456"/>
                  <a:gd name="T71" fmla="*/ 2147483647 h 204"/>
                  <a:gd name="T72" fmla="*/ 2147483647 w 456"/>
                  <a:gd name="T73" fmla="*/ 2147483647 h 204"/>
                  <a:gd name="T74" fmla="*/ 2147483647 w 456"/>
                  <a:gd name="T75" fmla="*/ 2147483647 h 204"/>
                  <a:gd name="T76" fmla="*/ 2147483647 w 456"/>
                  <a:gd name="T77" fmla="*/ 2147483647 h 204"/>
                  <a:gd name="T78" fmla="*/ 2147483647 w 456"/>
                  <a:gd name="T79" fmla="*/ 2147483647 h 204"/>
                  <a:gd name="T80" fmla="*/ 2147483647 w 456"/>
                  <a:gd name="T81" fmla="*/ 2147483647 h 204"/>
                  <a:gd name="T82" fmla="*/ 2147483647 w 456"/>
                  <a:gd name="T83" fmla="*/ 2147483647 h 204"/>
                  <a:gd name="T84" fmla="*/ 2147483647 w 456"/>
                  <a:gd name="T85" fmla="*/ 2147483647 h 204"/>
                  <a:gd name="T86" fmla="*/ 2147483647 w 456"/>
                  <a:gd name="T87" fmla="*/ 2147483647 h 204"/>
                  <a:gd name="T88" fmla="*/ 2147483647 w 456"/>
                  <a:gd name="T89" fmla="*/ 2147483647 h 204"/>
                  <a:gd name="T90" fmla="*/ 2147483647 w 456"/>
                  <a:gd name="T91" fmla="*/ 2147483647 h 2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6"/>
                  <a:gd name="T139" fmla="*/ 0 h 204"/>
                  <a:gd name="T140" fmla="*/ 456 w 456"/>
                  <a:gd name="T141" fmla="*/ 204 h 2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6" h="204">
                    <a:moveTo>
                      <a:pt x="456" y="102"/>
                    </a:moveTo>
                    <a:lnTo>
                      <a:pt x="456" y="60"/>
                    </a:lnTo>
                    <a:lnTo>
                      <a:pt x="450" y="60"/>
                    </a:lnTo>
                    <a:lnTo>
                      <a:pt x="450" y="48"/>
                    </a:lnTo>
                    <a:lnTo>
                      <a:pt x="456" y="24"/>
                    </a:lnTo>
                    <a:lnTo>
                      <a:pt x="444" y="18"/>
                    </a:lnTo>
                    <a:lnTo>
                      <a:pt x="438" y="18"/>
                    </a:lnTo>
                    <a:lnTo>
                      <a:pt x="432" y="12"/>
                    </a:lnTo>
                    <a:lnTo>
                      <a:pt x="420" y="12"/>
                    </a:lnTo>
                    <a:lnTo>
                      <a:pt x="414" y="18"/>
                    </a:lnTo>
                    <a:lnTo>
                      <a:pt x="402" y="24"/>
                    </a:lnTo>
                    <a:lnTo>
                      <a:pt x="390" y="12"/>
                    </a:lnTo>
                    <a:lnTo>
                      <a:pt x="378" y="18"/>
                    </a:lnTo>
                    <a:lnTo>
                      <a:pt x="366" y="6"/>
                    </a:lnTo>
                    <a:lnTo>
                      <a:pt x="354" y="0"/>
                    </a:lnTo>
                    <a:lnTo>
                      <a:pt x="336" y="0"/>
                    </a:lnTo>
                    <a:lnTo>
                      <a:pt x="330" y="6"/>
                    </a:lnTo>
                    <a:lnTo>
                      <a:pt x="324" y="18"/>
                    </a:lnTo>
                    <a:lnTo>
                      <a:pt x="318" y="18"/>
                    </a:lnTo>
                    <a:lnTo>
                      <a:pt x="318" y="36"/>
                    </a:lnTo>
                    <a:lnTo>
                      <a:pt x="306" y="30"/>
                    </a:lnTo>
                    <a:lnTo>
                      <a:pt x="300" y="30"/>
                    </a:lnTo>
                    <a:lnTo>
                      <a:pt x="288" y="36"/>
                    </a:lnTo>
                    <a:lnTo>
                      <a:pt x="276" y="36"/>
                    </a:lnTo>
                    <a:lnTo>
                      <a:pt x="258" y="18"/>
                    </a:lnTo>
                    <a:lnTo>
                      <a:pt x="252" y="36"/>
                    </a:lnTo>
                    <a:lnTo>
                      <a:pt x="234" y="36"/>
                    </a:lnTo>
                    <a:lnTo>
                      <a:pt x="240" y="48"/>
                    </a:lnTo>
                    <a:lnTo>
                      <a:pt x="240" y="66"/>
                    </a:lnTo>
                    <a:lnTo>
                      <a:pt x="234" y="66"/>
                    </a:lnTo>
                    <a:lnTo>
                      <a:pt x="228" y="60"/>
                    </a:lnTo>
                    <a:lnTo>
                      <a:pt x="210" y="60"/>
                    </a:lnTo>
                    <a:lnTo>
                      <a:pt x="204" y="66"/>
                    </a:lnTo>
                    <a:lnTo>
                      <a:pt x="204" y="72"/>
                    </a:lnTo>
                    <a:lnTo>
                      <a:pt x="198" y="78"/>
                    </a:lnTo>
                    <a:lnTo>
                      <a:pt x="198" y="84"/>
                    </a:lnTo>
                    <a:lnTo>
                      <a:pt x="210" y="84"/>
                    </a:lnTo>
                    <a:lnTo>
                      <a:pt x="210" y="126"/>
                    </a:lnTo>
                    <a:lnTo>
                      <a:pt x="204" y="126"/>
                    </a:lnTo>
                    <a:lnTo>
                      <a:pt x="192" y="114"/>
                    </a:lnTo>
                    <a:lnTo>
                      <a:pt x="174" y="108"/>
                    </a:lnTo>
                    <a:lnTo>
                      <a:pt x="162" y="102"/>
                    </a:lnTo>
                    <a:lnTo>
                      <a:pt x="144" y="114"/>
                    </a:lnTo>
                    <a:lnTo>
                      <a:pt x="126" y="114"/>
                    </a:lnTo>
                    <a:lnTo>
                      <a:pt x="108" y="126"/>
                    </a:lnTo>
                    <a:lnTo>
                      <a:pt x="102" y="132"/>
                    </a:lnTo>
                    <a:lnTo>
                      <a:pt x="84" y="132"/>
                    </a:lnTo>
                    <a:lnTo>
                      <a:pt x="66" y="114"/>
                    </a:lnTo>
                    <a:lnTo>
                      <a:pt x="48" y="114"/>
                    </a:lnTo>
                    <a:lnTo>
                      <a:pt x="48" y="126"/>
                    </a:lnTo>
                    <a:lnTo>
                      <a:pt x="42" y="132"/>
                    </a:lnTo>
                    <a:lnTo>
                      <a:pt x="30" y="132"/>
                    </a:lnTo>
                    <a:lnTo>
                      <a:pt x="30" y="126"/>
                    </a:lnTo>
                    <a:lnTo>
                      <a:pt x="24" y="120"/>
                    </a:lnTo>
                    <a:lnTo>
                      <a:pt x="0" y="120"/>
                    </a:lnTo>
                    <a:lnTo>
                      <a:pt x="0" y="156"/>
                    </a:lnTo>
                    <a:lnTo>
                      <a:pt x="18" y="156"/>
                    </a:lnTo>
                    <a:lnTo>
                      <a:pt x="18" y="174"/>
                    </a:lnTo>
                    <a:lnTo>
                      <a:pt x="24" y="174"/>
                    </a:lnTo>
                    <a:lnTo>
                      <a:pt x="42" y="156"/>
                    </a:lnTo>
                    <a:lnTo>
                      <a:pt x="48" y="156"/>
                    </a:lnTo>
                    <a:lnTo>
                      <a:pt x="60" y="168"/>
                    </a:lnTo>
                    <a:lnTo>
                      <a:pt x="60" y="174"/>
                    </a:lnTo>
                    <a:lnTo>
                      <a:pt x="72" y="174"/>
                    </a:lnTo>
                    <a:lnTo>
                      <a:pt x="84" y="180"/>
                    </a:lnTo>
                    <a:lnTo>
                      <a:pt x="96" y="162"/>
                    </a:lnTo>
                    <a:lnTo>
                      <a:pt x="138" y="162"/>
                    </a:lnTo>
                    <a:lnTo>
                      <a:pt x="138" y="156"/>
                    </a:lnTo>
                    <a:lnTo>
                      <a:pt x="144" y="150"/>
                    </a:lnTo>
                    <a:lnTo>
                      <a:pt x="162" y="150"/>
                    </a:lnTo>
                    <a:lnTo>
                      <a:pt x="168" y="156"/>
                    </a:lnTo>
                    <a:lnTo>
                      <a:pt x="168" y="174"/>
                    </a:lnTo>
                    <a:lnTo>
                      <a:pt x="180" y="174"/>
                    </a:lnTo>
                    <a:lnTo>
                      <a:pt x="186" y="192"/>
                    </a:lnTo>
                    <a:lnTo>
                      <a:pt x="240" y="192"/>
                    </a:lnTo>
                    <a:lnTo>
                      <a:pt x="240" y="204"/>
                    </a:lnTo>
                    <a:lnTo>
                      <a:pt x="258" y="204"/>
                    </a:lnTo>
                    <a:lnTo>
                      <a:pt x="264" y="198"/>
                    </a:lnTo>
                    <a:lnTo>
                      <a:pt x="282" y="198"/>
                    </a:lnTo>
                    <a:lnTo>
                      <a:pt x="288" y="204"/>
                    </a:lnTo>
                    <a:lnTo>
                      <a:pt x="318" y="204"/>
                    </a:lnTo>
                    <a:lnTo>
                      <a:pt x="318" y="192"/>
                    </a:lnTo>
                    <a:lnTo>
                      <a:pt x="366" y="192"/>
                    </a:lnTo>
                    <a:lnTo>
                      <a:pt x="378" y="186"/>
                    </a:lnTo>
                    <a:lnTo>
                      <a:pt x="402" y="192"/>
                    </a:lnTo>
                    <a:lnTo>
                      <a:pt x="414" y="156"/>
                    </a:lnTo>
                    <a:lnTo>
                      <a:pt x="432" y="156"/>
                    </a:lnTo>
                    <a:lnTo>
                      <a:pt x="432" y="132"/>
                    </a:lnTo>
                    <a:lnTo>
                      <a:pt x="444" y="114"/>
                    </a:lnTo>
                    <a:lnTo>
                      <a:pt x="432" y="114"/>
                    </a:lnTo>
                    <a:lnTo>
                      <a:pt x="438" y="102"/>
                    </a:lnTo>
                    <a:lnTo>
                      <a:pt x="456" y="102"/>
                    </a:lnTo>
                    <a:close/>
                  </a:path>
                </a:pathLst>
              </a:custGeom>
              <a:solidFill>
                <a:schemeClr val="accent1">
                  <a:lumMod val="60000"/>
                  <a:lumOff val="40000"/>
                </a:schemeClr>
              </a:solidFill>
              <a:ln w="3175" algn="ctr">
                <a:solidFill>
                  <a:schemeClr val="bg1">
                    <a:lumMod val="65000"/>
                  </a:schemeClr>
                </a:solidFill>
                <a:round/>
                <a:headEnd/>
                <a:tailEnd/>
              </a:ln>
              <a:effectLst/>
            </p:spPr>
            <p:txBody>
              <a:bodyPr/>
              <a:lstStyle/>
              <a:p>
                <a:pPr marL="0" marR="0" lvl="0" indent="0" algn="l" defTabSz="10429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1">
                  <a:ln>
                    <a:noFill/>
                  </a:ln>
                  <a:solidFill>
                    <a:srgbClr val="000000"/>
                  </a:solidFill>
                  <a:effectLst/>
                  <a:uLnTx/>
                  <a:uFillTx/>
                  <a:latin typeface="Calibri" pitchFamily="34" charset="0"/>
                  <a:ea typeface="ＭＳ Ｐゴシック" charset="-128"/>
                  <a:cs typeface="Calibri" pitchFamily="34" charset="0"/>
                </a:endParaRPr>
              </a:p>
            </p:txBody>
          </p:sp>
          <p:sp>
            <p:nvSpPr>
              <p:cNvPr id="28" name="Andorra" descr="© INSCALE GmbH, 18.06.2010">
                <a:hlinkClick r:id="" action="ppaction://noaction"/>
                <a:extLst>
                  <a:ext uri="{FF2B5EF4-FFF2-40B4-BE49-F238E27FC236}">
                    <a16:creationId xmlns:a16="http://schemas.microsoft.com/office/drawing/2014/main" id="{912BDE08-8199-2F72-21D6-274B7DECB786}"/>
                  </a:ext>
                </a:extLst>
              </p:cNvPr>
              <p:cNvSpPr>
                <a:spLocks/>
              </p:cNvSpPr>
              <p:nvPr/>
            </p:nvSpPr>
            <p:spPr bwMode="auto">
              <a:xfrm>
                <a:off x="2840893" y="5863812"/>
                <a:ext cx="33337" cy="17463"/>
              </a:xfrm>
              <a:custGeom>
                <a:avLst/>
                <a:gdLst>
                  <a:gd name="T0" fmla="*/ 2147483647 w 30"/>
                  <a:gd name="T1" fmla="*/ 2147483647 h 18"/>
                  <a:gd name="T2" fmla="*/ 2147483647 w 30"/>
                  <a:gd name="T3" fmla="*/ 2147483647 h 18"/>
                  <a:gd name="T4" fmla="*/ 2147483647 w 30"/>
                  <a:gd name="T5" fmla="*/ 2147483647 h 18"/>
                  <a:gd name="T6" fmla="*/ 2147483647 w 30"/>
                  <a:gd name="T7" fmla="*/ 0 h 18"/>
                  <a:gd name="T8" fmla="*/ 0 w 30"/>
                  <a:gd name="T9" fmla="*/ 0 h 18"/>
                  <a:gd name="T10" fmla="*/ 2147483647 w 30"/>
                  <a:gd name="T11" fmla="*/ 2147483647 h 18"/>
                  <a:gd name="T12" fmla="*/ 0 60000 65536"/>
                  <a:gd name="T13" fmla="*/ 0 60000 65536"/>
                  <a:gd name="T14" fmla="*/ 0 60000 65536"/>
                  <a:gd name="T15" fmla="*/ 0 60000 65536"/>
                  <a:gd name="T16" fmla="*/ 0 60000 65536"/>
                  <a:gd name="T17" fmla="*/ 0 60000 65536"/>
                  <a:gd name="T18" fmla="*/ 0 w 30"/>
                  <a:gd name="T19" fmla="*/ 0 h 18"/>
                  <a:gd name="T20" fmla="*/ 30 w 30"/>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30" h="18">
                    <a:moveTo>
                      <a:pt x="6" y="18"/>
                    </a:moveTo>
                    <a:lnTo>
                      <a:pt x="18" y="12"/>
                    </a:lnTo>
                    <a:lnTo>
                      <a:pt x="30" y="12"/>
                    </a:lnTo>
                    <a:lnTo>
                      <a:pt x="30" y="0"/>
                    </a:lnTo>
                    <a:lnTo>
                      <a:pt x="0" y="0"/>
                    </a:lnTo>
                    <a:lnTo>
                      <a:pt x="6" y="18"/>
                    </a:lnTo>
                    <a:close/>
                  </a:path>
                </a:pathLst>
              </a:custGeom>
              <a:grpFill/>
              <a:ln w="3175" algn="ctr">
                <a:solidFill>
                  <a:schemeClr val="bg1">
                    <a:lumMod val="65000"/>
                  </a:schemeClr>
                </a:solidFill>
                <a:round/>
                <a:headEnd/>
                <a:tailEnd/>
              </a:ln>
              <a:effectLst/>
            </p:spPr>
            <p:txBody>
              <a:bodyPr/>
              <a:lstStyle/>
              <a:p>
                <a:pPr marL="0" marR="0" lvl="0" indent="0" algn="l" defTabSz="104298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1">
                  <a:ln>
                    <a:noFill/>
                  </a:ln>
                  <a:solidFill>
                    <a:srgbClr val="000000"/>
                  </a:solidFill>
                  <a:effectLst/>
                  <a:uLnTx/>
                  <a:uFillTx/>
                  <a:latin typeface="Calibri" pitchFamily="34" charset="0"/>
                  <a:ea typeface="ＭＳ Ｐゴシック" charset="-128"/>
                  <a:cs typeface="Calibri" pitchFamily="34" charset="0"/>
                </a:endParaRPr>
              </a:p>
            </p:txBody>
          </p:sp>
        </p:grpSp>
        <p:sp>
          <p:nvSpPr>
            <p:cNvPr id="8" name="Rectangle 7">
              <a:extLst>
                <a:ext uri="{FF2B5EF4-FFF2-40B4-BE49-F238E27FC236}">
                  <a16:creationId xmlns:a16="http://schemas.microsoft.com/office/drawing/2014/main" id="{40D039A0-F833-14E1-DAEE-F110C6292778}"/>
                </a:ext>
              </a:extLst>
            </p:cNvPr>
            <p:cNvSpPr/>
            <p:nvPr/>
          </p:nvSpPr>
          <p:spPr>
            <a:xfrm>
              <a:off x="3116324" y="2978789"/>
              <a:ext cx="1577181" cy="468052"/>
            </a:xfrm>
            <a:prstGeom prst="rect">
              <a:avLst/>
            </a:prstGeom>
            <a:solidFill>
              <a:schemeClr val="bg1"/>
            </a:solidFill>
            <a:ln w="952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1042988"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srgbClr val="FFFFFF"/>
                </a:solidFill>
                <a:effectLst/>
                <a:uLnTx/>
                <a:uFillTx/>
                <a:latin typeface="Arial"/>
                <a:ea typeface="+mn-ea"/>
                <a:cs typeface="+mn-cs"/>
              </a:endParaRPr>
            </a:p>
          </p:txBody>
        </p:sp>
      </p:grpSp>
      <p:sp>
        <p:nvSpPr>
          <p:cNvPr id="3" name="Slide Number Placeholder 2">
            <a:extLst>
              <a:ext uri="{FF2B5EF4-FFF2-40B4-BE49-F238E27FC236}">
                <a16:creationId xmlns:a16="http://schemas.microsoft.com/office/drawing/2014/main" id="{32821CF4-122A-D40B-C517-AB464CA50945}"/>
              </a:ext>
            </a:extLst>
          </p:cNvPr>
          <p:cNvSpPr>
            <a:spLocks noGrp="1"/>
          </p:cNvSpPr>
          <p:nvPr>
            <p:ph type="sldNum" sz="quarter" idx="12"/>
          </p:nvPr>
        </p:nvSpPr>
        <p:spPr/>
        <p:txBody>
          <a:bodyPr/>
          <a:lstStyle/>
          <a:p>
            <a:fld id="{D6CAF8E8-172B-4E70-9325-BA460E9DD579}" type="slidenum">
              <a:rPr lang="fr-FR" smtClean="0"/>
              <a:t>53</a:t>
            </a:fld>
            <a:endParaRPr lang="fr-FR"/>
          </a:p>
        </p:txBody>
      </p:sp>
      <p:cxnSp>
        <p:nvCxnSpPr>
          <p:cNvPr id="9" name="Connecteur droit 8">
            <a:extLst>
              <a:ext uri="{FF2B5EF4-FFF2-40B4-BE49-F238E27FC236}">
                <a16:creationId xmlns:a16="http://schemas.microsoft.com/office/drawing/2014/main" id="{9F1D6A9B-E2E0-33C0-A6F6-99626D3B3A8B}"/>
              </a:ext>
            </a:extLst>
          </p:cNvPr>
          <p:cNvCxnSpPr>
            <a:cxnSpLocks/>
          </p:cNvCxnSpPr>
          <p:nvPr/>
        </p:nvCxnSpPr>
        <p:spPr>
          <a:xfrm>
            <a:off x="529062" y="2162637"/>
            <a:ext cx="16293244"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Espace réservé du pied de page 3">
            <a:extLst>
              <a:ext uri="{FF2B5EF4-FFF2-40B4-BE49-F238E27FC236}">
                <a16:creationId xmlns:a16="http://schemas.microsoft.com/office/drawing/2014/main" id="{8B38D6D8-B81C-56A6-C456-DFF00204ACAE}"/>
              </a:ext>
            </a:extLst>
          </p:cNvPr>
          <p:cNvSpPr>
            <a:spLocks noGrp="1"/>
          </p:cNvSpPr>
          <p:nvPr>
            <p:ph type="ftr" sz="quarter" idx="11"/>
          </p:nvPr>
        </p:nvSpPr>
        <p:spPr>
          <a:xfrm>
            <a:off x="8675689" y="9088998"/>
            <a:ext cx="7388674" cy="215444"/>
          </a:xfrm>
        </p:spPr>
        <p:txBody>
          <a:bodyPr/>
          <a:lstStyle/>
          <a:p>
            <a:r>
              <a:rPr lang="fr-FR" dirty="0"/>
              <a:t>Panorama complexité fiscale distribution de fonds - Janvier 2025</a:t>
            </a:r>
          </a:p>
        </p:txBody>
      </p:sp>
      <p:graphicFrame>
        <p:nvGraphicFramePr>
          <p:cNvPr id="31" name="Tableau 30">
            <a:extLst>
              <a:ext uri="{FF2B5EF4-FFF2-40B4-BE49-F238E27FC236}">
                <a16:creationId xmlns:a16="http://schemas.microsoft.com/office/drawing/2014/main" id="{B2D5AAAA-C392-E389-FF76-7226FC30020C}"/>
              </a:ext>
            </a:extLst>
          </p:cNvPr>
          <p:cNvGraphicFramePr>
            <a:graphicFrameLocks noGrp="1"/>
          </p:cNvGraphicFramePr>
          <p:nvPr/>
        </p:nvGraphicFramePr>
        <p:xfrm>
          <a:off x="2866992" y="7017117"/>
          <a:ext cx="2916324" cy="1548488"/>
        </p:xfrm>
        <a:graphic>
          <a:graphicData uri="http://schemas.openxmlformats.org/drawingml/2006/table">
            <a:tbl>
              <a:tblPr firstRow="1" bandRow="1">
                <a:tableStyleId>{5C22544A-7EE6-4342-B048-85BDC9FD1C3A}</a:tableStyleId>
              </a:tblPr>
              <a:tblGrid>
                <a:gridCol w="2916324">
                  <a:extLst>
                    <a:ext uri="{9D8B030D-6E8A-4147-A177-3AD203B41FA5}">
                      <a16:colId xmlns:a16="http://schemas.microsoft.com/office/drawing/2014/main" val="1058064204"/>
                    </a:ext>
                  </a:extLst>
                </a:gridCol>
              </a:tblGrid>
              <a:tr h="293093">
                <a:tc>
                  <a:txBody>
                    <a:bodyPr/>
                    <a:lstStyle/>
                    <a:p>
                      <a:pPr marL="0" marR="0" indent="0" algn="l" defTabSz="1043056" rtl="0" eaLnBrk="1" fontAlgn="auto" latinLnBrk="0" hangingPunct="1">
                        <a:lnSpc>
                          <a:spcPct val="100000"/>
                        </a:lnSpc>
                        <a:spcBef>
                          <a:spcPts val="0"/>
                        </a:spcBef>
                        <a:spcAft>
                          <a:spcPts val="0"/>
                        </a:spcAft>
                        <a:buClrTx/>
                        <a:buSzTx/>
                        <a:buFontTx/>
                        <a:buNone/>
                        <a:tabLst/>
                        <a:defRPr/>
                      </a:pPr>
                      <a:r>
                        <a:rPr lang="fr-FR" sz="1200" b="0" i="0" kern="1200" noProof="0" dirty="0">
                          <a:solidFill>
                            <a:schemeClr val="tx1"/>
                          </a:solidFill>
                          <a:latin typeface="Montserrat" pitchFamily="2" charset="77"/>
                          <a:ea typeface="+mn-ea"/>
                          <a:cs typeface="Univers LT Std 45 Light" charset="0"/>
                        </a:rPr>
                        <a:t>Complexité faible</a:t>
                      </a:r>
                    </a:p>
                  </a:txBody>
                  <a:tcPr marL="0" anchor="ctr">
                    <a:lnL w="12700" cmpd="sng">
                      <a:noFill/>
                    </a:lnL>
                    <a:lnR w="12700" cmpd="sng">
                      <a:noFill/>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7686092"/>
                  </a:ext>
                </a:extLst>
              </a:tr>
              <a:tr h="327025">
                <a:tc>
                  <a:txBody>
                    <a:bodyPr/>
                    <a:lstStyle/>
                    <a:p>
                      <a:pPr marL="0" marR="0" indent="0" algn="l" defTabSz="1043056" rtl="0" eaLnBrk="1" fontAlgn="auto" latinLnBrk="0" hangingPunct="1">
                        <a:lnSpc>
                          <a:spcPct val="100000"/>
                        </a:lnSpc>
                        <a:spcBef>
                          <a:spcPts val="0"/>
                        </a:spcBef>
                        <a:spcAft>
                          <a:spcPts val="0"/>
                        </a:spcAft>
                        <a:buClrTx/>
                        <a:buSzTx/>
                        <a:buFontTx/>
                        <a:buNone/>
                        <a:tabLst/>
                        <a:defRPr/>
                      </a:pPr>
                      <a:r>
                        <a:rPr lang="fr-FR" sz="1200" b="0" i="0" kern="0" baseline="0" noProof="0" dirty="0">
                          <a:solidFill>
                            <a:schemeClr val="tx1"/>
                          </a:solidFill>
                          <a:latin typeface="Montserrat" pitchFamily="2" charset="77"/>
                          <a:ea typeface="+mn-ea"/>
                          <a:cs typeface="Univers LT Std 45 Light" charset="0"/>
                        </a:rPr>
                        <a:t>Complexité faible / moyenne</a:t>
                      </a:r>
                    </a:p>
                  </a:txBody>
                  <a:tcPr marL="0" marT="36000" marB="36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1952232"/>
                  </a:ext>
                </a:extLst>
              </a:tr>
              <a:tr h="327025">
                <a:tc>
                  <a:txBody>
                    <a:bodyPr/>
                    <a:lstStyle/>
                    <a:p>
                      <a:pPr marL="0" marR="0" indent="0" algn="l" defTabSz="1043056" rtl="0" eaLnBrk="1" fontAlgn="auto" latinLnBrk="0" hangingPunct="1">
                        <a:lnSpc>
                          <a:spcPct val="100000"/>
                        </a:lnSpc>
                        <a:spcBef>
                          <a:spcPts val="0"/>
                        </a:spcBef>
                        <a:spcAft>
                          <a:spcPts val="0"/>
                        </a:spcAft>
                        <a:buClrTx/>
                        <a:buSzTx/>
                        <a:buFontTx/>
                        <a:buNone/>
                        <a:tabLst/>
                        <a:defRPr/>
                      </a:pPr>
                      <a:r>
                        <a:rPr lang="fr-FR" sz="1200" b="0" i="0" kern="1200" noProof="0" dirty="0">
                          <a:solidFill>
                            <a:schemeClr val="tx1"/>
                          </a:solidFill>
                          <a:latin typeface="Montserrat" pitchFamily="2" charset="77"/>
                          <a:ea typeface="+mn-ea"/>
                          <a:cs typeface="Univers LT Std 45 Light" charset="0"/>
                        </a:rPr>
                        <a:t>Complexité moyenne</a:t>
                      </a:r>
                    </a:p>
                  </a:txBody>
                  <a:tcPr marL="0" marT="36000" marB="36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9645527"/>
                  </a:ext>
                </a:extLst>
              </a:tr>
              <a:tr h="327025">
                <a:tc>
                  <a:txBody>
                    <a:bodyPr/>
                    <a:lstStyle/>
                    <a:p>
                      <a:pPr marL="0" marR="0" indent="0" algn="l" defTabSz="1043056" rtl="0" eaLnBrk="1" fontAlgn="auto" latinLnBrk="0" hangingPunct="1">
                        <a:lnSpc>
                          <a:spcPct val="100000"/>
                        </a:lnSpc>
                        <a:spcBef>
                          <a:spcPts val="0"/>
                        </a:spcBef>
                        <a:spcAft>
                          <a:spcPts val="0"/>
                        </a:spcAft>
                        <a:buClrTx/>
                        <a:buSzTx/>
                        <a:buFontTx/>
                        <a:buNone/>
                        <a:tabLst/>
                        <a:defRPr/>
                      </a:pPr>
                      <a:r>
                        <a:rPr lang="fr-FR" sz="1200" b="0" i="0" kern="1200" noProof="0" dirty="0">
                          <a:solidFill>
                            <a:schemeClr val="tx1"/>
                          </a:solidFill>
                          <a:latin typeface="Montserrat" pitchFamily="2" charset="77"/>
                          <a:ea typeface="+mn-ea"/>
                          <a:cs typeface="Univers LT Std 45 Light" charset="0"/>
                        </a:rPr>
                        <a:t>Complexité moyenne à élevée</a:t>
                      </a:r>
                    </a:p>
                  </a:txBody>
                  <a:tcPr marL="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94915"/>
                  </a:ext>
                </a:extLst>
              </a:tr>
              <a:tr h="203980">
                <a:tc>
                  <a:txBody>
                    <a:bodyPr/>
                    <a:lstStyle/>
                    <a:p>
                      <a:pPr marL="0" marR="0" indent="0" algn="l" defTabSz="1043056" rtl="0" eaLnBrk="1" fontAlgn="auto" latinLnBrk="0" hangingPunct="1">
                        <a:lnSpc>
                          <a:spcPct val="100000"/>
                        </a:lnSpc>
                        <a:spcBef>
                          <a:spcPts val="0"/>
                        </a:spcBef>
                        <a:spcAft>
                          <a:spcPts val="0"/>
                        </a:spcAft>
                        <a:buClrTx/>
                        <a:buSzTx/>
                        <a:buFontTx/>
                        <a:buNone/>
                        <a:tabLst/>
                        <a:defRPr/>
                      </a:pPr>
                      <a:r>
                        <a:rPr lang="fr-FR" sz="1200" b="0" i="0" kern="1200" noProof="0" dirty="0">
                          <a:solidFill>
                            <a:schemeClr val="tx1"/>
                          </a:solidFill>
                          <a:latin typeface="Montserrat" pitchFamily="2" charset="77"/>
                          <a:ea typeface="+mn-ea"/>
                          <a:cs typeface="Univers LT Std 45 Light" charset="0"/>
                        </a:rPr>
                        <a:t>Complexité élevée</a:t>
                      </a:r>
                    </a:p>
                  </a:txBody>
                  <a:tcPr marL="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61117396"/>
                  </a:ext>
                </a:extLst>
              </a:tr>
            </a:tbl>
          </a:graphicData>
        </a:graphic>
      </p:graphicFrame>
      <p:grpSp>
        <p:nvGrpSpPr>
          <p:cNvPr id="38" name="Groupe 37">
            <a:extLst>
              <a:ext uri="{FF2B5EF4-FFF2-40B4-BE49-F238E27FC236}">
                <a16:creationId xmlns:a16="http://schemas.microsoft.com/office/drawing/2014/main" id="{0E32ABAF-886E-4DF5-BE32-29F790D86E85}"/>
              </a:ext>
            </a:extLst>
          </p:cNvPr>
          <p:cNvGrpSpPr/>
          <p:nvPr/>
        </p:nvGrpSpPr>
        <p:grpSpPr>
          <a:xfrm>
            <a:off x="2642225" y="6975997"/>
            <a:ext cx="201470" cy="1636880"/>
            <a:chOff x="2936139" y="7193712"/>
            <a:chExt cx="201470" cy="1636880"/>
          </a:xfrm>
        </p:grpSpPr>
        <p:sp>
          <p:nvSpPr>
            <p:cNvPr id="32" name="Rectangle 31">
              <a:extLst>
                <a:ext uri="{FF2B5EF4-FFF2-40B4-BE49-F238E27FC236}">
                  <a16:creationId xmlns:a16="http://schemas.microsoft.com/office/drawing/2014/main" id="{DAF35014-46A1-66FC-2063-280C42CFAA9C}"/>
                </a:ext>
              </a:extLst>
            </p:cNvPr>
            <p:cNvSpPr/>
            <p:nvPr/>
          </p:nvSpPr>
          <p:spPr>
            <a:xfrm>
              <a:off x="2936139" y="7193712"/>
              <a:ext cx="201469" cy="327376"/>
            </a:xfrm>
            <a:prstGeom prst="rect">
              <a:avLst/>
            </a:prstGeom>
            <a:solidFill>
              <a:schemeClr val="accent1">
                <a:lumMod val="20000"/>
                <a:lumOff val="80000"/>
              </a:schemeClr>
            </a:solidFill>
            <a:ln w="952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LU" sz="1000" b="1" dirty="0"/>
            </a:p>
          </p:txBody>
        </p:sp>
        <p:sp>
          <p:nvSpPr>
            <p:cNvPr id="33" name="Rectangle 32">
              <a:extLst>
                <a:ext uri="{FF2B5EF4-FFF2-40B4-BE49-F238E27FC236}">
                  <a16:creationId xmlns:a16="http://schemas.microsoft.com/office/drawing/2014/main" id="{27DC3A33-FF89-952E-A596-B1D48D80CE36}"/>
                </a:ext>
              </a:extLst>
            </p:cNvPr>
            <p:cNvSpPr/>
            <p:nvPr/>
          </p:nvSpPr>
          <p:spPr>
            <a:xfrm>
              <a:off x="2936139" y="7521088"/>
              <a:ext cx="201469" cy="327376"/>
            </a:xfrm>
            <a:prstGeom prst="rect">
              <a:avLst/>
            </a:prstGeom>
            <a:solidFill>
              <a:schemeClr val="accent1"/>
            </a:solidFill>
            <a:ln w="952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LU" sz="1000" b="1" dirty="0"/>
            </a:p>
          </p:txBody>
        </p:sp>
        <p:sp>
          <p:nvSpPr>
            <p:cNvPr id="34" name="Rectangle 33">
              <a:extLst>
                <a:ext uri="{FF2B5EF4-FFF2-40B4-BE49-F238E27FC236}">
                  <a16:creationId xmlns:a16="http://schemas.microsoft.com/office/drawing/2014/main" id="{C58E95DC-1C56-35A2-BDE8-6FEB446AF73B}"/>
                </a:ext>
              </a:extLst>
            </p:cNvPr>
            <p:cNvSpPr/>
            <p:nvPr/>
          </p:nvSpPr>
          <p:spPr>
            <a:xfrm>
              <a:off x="2937713" y="7848464"/>
              <a:ext cx="199896" cy="327376"/>
            </a:xfrm>
            <a:prstGeom prst="rect">
              <a:avLst/>
            </a:prstGeom>
            <a:solidFill>
              <a:schemeClr val="tx2"/>
            </a:solidFill>
            <a:ln w="952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LU" sz="1000" b="1" dirty="0"/>
            </a:p>
          </p:txBody>
        </p:sp>
        <p:sp>
          <p:nvSpPr>
            <p:cNvPr id="35" name="Rectangle 34">
              <a:extLst>
                <a:ext uri="{FF2B5EF4-FFF2-40B4-BE49-F238E27FC236}">
                  <a16:creationId xmlns:a16="http://schemas.microsoft.com/office/drawing/2014/main" id="{6E13DCD6-7B87-7511-51DF-EA4F9C7AC459}"/>
                </a:ext>
              </a:extLst>
            </p:cNvPr>
            <p:cNvSpPr/>
            <p:nvPr/>
          </p:nvSpPr>
          <p:spPr>
            <a:xfrm>
              <a:off x="2936139" y="8175840"/>
              <a:ext cx="201469" cy="327376"/>
            </a:xfrm>
            <a:prstGeom prst="rect">
              <a:avLst/>
            </a:prstGeom>
            <a:solidFill>
              <a:schemeClr val="accent5"/>
            </a:solidFill>
            <a:ln w="952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LU" sz="1000" b="1" dirty="0"/>
            </a:p>
          </p:txBody>
        </p:sp>
        <p:sp>
          <p:nvSpPr>
            <p:cNvPr id="36" name="Rectangle 35">
              <a:extLst>
                <a:ext uri="{FF2B5EF4-FFF2-40B4-BE49-F238E27FC236}">
                  <a16:creationId xmlns:a16="http://schemas.microsoft.com/office/drawing/2014/main" id="{298141AC-5B3D-BFF6-EF1D-9ACA8ABCFDE2}"/>
                </a:ext>
              </a:extLst>
            </p:cNvPr>
            <p:cNvSpPr/>
            <p:nvPr/>
          </p:nvSpPr>
          <p:spPr>
            <a:xfrm>
              <a:off x="2936139" y="8503216"/>
              <a:ext cx="201469" cy="327376"/>
            </a:xfrm>
            <a:prstGeom prst="rect">
              <a:avLst/>
            </a:prstGeom>
            <a:solidFill>
              <a:schemeClr val="tx1"/>
            </a:solidFill>
            <a:ln w="952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LU" sz="1000" b="1" dirty="0"/>
            </a:p>
          </p:txBody>
        </p:sp>
      </p:grpSp>
      <p:sp>
        <p:nvSpPr>
          <p:cNvPr id="37" name="Titre 1">
            <a:extLst>
              <a:ext uri="{FF2B5EF4-FFF2-40B4-BE49-F238E27FC236}">
                <a16:creationId xmlns:a16="http://schemas.microsoft.com/office/drawing/2014/main" id="{8C0CA3E7-56CE-82D3-992C-FA42B91B300D}"/>
              </a:ext>
            </a:extLst>
          </p:cNvPr>
          <p:cNvSpPr txBox="1">
            <a:spLocks/>
          </p:cNvSpPr>
          <p:nvPr/>
        </p:nvSpPr>
        <p:spPr>
          <a:xfrm>
            <a:off x="529064" y="1641904"/>
            <a:ext cx="16293246" cy="430887"/>
          </a:xfrm>
          <a:prstGeom prst="rect">
            <a:avLst/>
          </a:prstGeom>
          <a:noFill/>
        </p:spPr>
        <p:txBody>
          <a:bodyPr vert="horz" wrap="square" lIns="0" tIns="0" rIns="0" bIns="0" rtlCol="0" anchor="t" anchorCtr="0">
            <a:spAutoFit/>
          </a:bodyPr>
          <a:lstStyle>
            <a:lvl1pPr algn="l" defTabSz="914400" rtl="0" eaLnBrk="1" latinLnBrk="0" hangingPunct="1">
              <a:lnSpc>
                <a:spcPct val="100000"/>
              </a:lnSpc>
              <a:spcBef>
                <a:spcPct val="0"/>
              </a:spcBef>
              <a:buNone/>
              <a:defRPr sz="3000" b="1" kern="1200" cap="all" baseline="0">
                <a:solidFill>
                  <a:srgbClr val="8AA0CA"/>
                </a:solidFill>
                <a:latin typeface="+mj-lt"/>
                <a:ea typeface="+mj-ea"/>
                <a:cs typeface="+mj-cs"/>
              </a:defRPr>
            </a:lvl1pPr>
          </a:lstStyle>
          <a:p>
            <a:pPr algn="ctr"/>
            <a:r>
              <a:rPr lang="fr-LU" sz="2800" dirty="0"/>
              <a:t>Panorama européen : Complexité fiscale, distribution des fonds</a:t>
            </a:r>
            <a:endParaRPr lang="fr-FR" sz="2800" dirty="0"/>
          </a:p>
        </p:txBody>
      </p:sp>
    </p:spTree>
    <p:extLst>
      <p:ext uri="{BB962C8B-B14F-4D97-AF65-F5344CB8AC3E}">
        <p14:creationId xmlns:p14="http://schemas.microsoft.com/office/powerpoint/2010/main" val="2319412616"/>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8992E-1F6D-8E97-B17F-0ED2B6373CD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444978-AEB1-2EFB-649C-1E0B2891A953}"/>
              </a:ext>
            </a:extLst>
          </p:cNvPr>
          <p:cNvSpPr>
            <a:spLocks noGrp="1"/>
          </p:cNvSpPr>
          <p:nvPr>
            <p:ph type="sldNum" sz="quarter" idx="12"/>
          </p:nvPr>
        </p:nvSpPr>
        <p:spPr/>
        <p:txBody>
          <a:bodyPr/>
          <a:lstStyle/>
          <a:p>
            <a:fld id="{D6CAF8E8-172B-4E70-9325-BA460E9DD579}" type="slidenum">
              <a:rPr lang="fr-FR" smtClean="0"/>
              <a:t>54</a:t>
            </a:fld>
            <a:endParaRPr lang="fr-FR"/>
          </a:p>
        </p:txBody>
      </p:sp>
      <p:cxnSp>
        <p:nvCxnSpPr>
          <p:cNvPr id="9" name="Connecteur droit 8">
            <a:extLst>
              <a:ext uri="{FF2B5EF4-FFF2-40B4-BE49-F238E27FC236}">
                <a16:creationId xmlns:a16="http://schemas.microsoft.com/office/drawing/2014/main" id="{F17D76A7-FD97-BA41-F299-0624600C246B}"/>
              </a:ext>
            </a:extLst>
          </p:cNvPr>
          <p:cNvCxnSpPr>
            <a:cxnSpLocks/>
          </p:cNvCxnSpPr>
          <p:nvPr/>
        </p:nvCxnSpPr>
        <p:spPr>
          <a:xfrm>
            <a:off x="529062" y="2162637"/>
            <a:ext cx="16293244"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B0CBC049-FCC1-5808-ED94-FF157A5A361E}"/>
              </a:ext>
            </a:extLst>
          </p:cNvPr>
          <p:cNvSpPr txBox="1">
            <a:spLocks/>
          </p:cNvSpPr>
          <p:nvPr/>
        </p:nvSpPr>
        <p:spPr>
          <a:xfrm>
            <a:off x="529062" y="1654260"/>
            <a:ext cx="16293246" cy="430887"/>
          </a:xfrm>
          <a:prstGeom prst="rect">
            <a:avLst/>
          </a:prstGeom>
          <a:noFill/>
        </p:spPr>
        <p:txBody>
          <a:bodyPr vert="horz" wrap="square" lIns="0" tIns="0" rIns="0" bIns="0" rtlCol="0" anchor="t" anchorCtr="0">
            <a:spAutoFit/>
          </a:bodyPr>
          <a:lstStyle>
            <a:lvl1pPr algn="l" defTabSz="914400" rtl="0" eaLnBrk="1" latinLnBrk="0" hangingPunct="1">
              <a:lnSpc>
                <a:spcPct val="100000"/>
              </a:lnSpc>
              <a:spcBef>
                <a:spcPct val="0"/>
              </a:spcBef>
              <a:buNone/>
              <a:defRPr sz="3000" b="1" kern="1200" cap="all" baseline="0">
                <a:solidFill>
                  <a:srgbClr val="8AA0CA"/>
                </a:solidFill>
                <a:latin typeface="+mj-lt"/>
                <a:ea typeface="+mj-ea"/>
                <a:cs typeface="+mj-cs"/>
              </a:defRPr>
            </a:lvl1pPr>
          </a:lstStyle>
          <a:p>
            <a:pPr algn="ctr"/>
            <a:r>
              <a:rPr lang="fr-LU" sz="2800" dirty="0"/>
              <a:t>Mesure de la complexité fiscale</a:t>
            </a:r>
            <a:endParaRPr lang="fr-FR" sz="2800" dirty="0"/>
          </a:p>
        </p:txBody>
      </p:sp>
      <p:sp>
        <p:nvSpPr>
          <p:cNvPr id="4" name="Espace réservé du pied de page 3">
            <a:extLst>
              <a:ext uri="{FF2B5EF4-FFF2-40B4-BE49-F238E27FC236}">
                <a16:creationId xmlns:a16="http://schemas.microsoft.com/office/drawing/2014/main" id="{A6444CC1-E2F8-7896-2F88-47EC3A5972E4}"/>
              </a:ext>
            </a:extLst>
          </p:cNvPr>
          <p:cNvSpPr>
            <a:spLocks noGrp="1"/>
          </p:cNvSpPr>
          <p:nvPr>
            <p:ph type="ftr" sz="quarter" idx="11"/>
          </p:nvPr>
        </p:nvSpPr>
        <p:spPr>
          <a:xfrm>
            <a:off x="8675689" y="9088998"/>
            <a:ext cx="7388674" cy="215444"/>
          </a:xfrm>
        </p:spPr>
        <p:txBody>
          <a:bodyPr/>
          <a:lstStyle/>
          <a:p>
            <a:r>
              <a:rPr lang="fr-FR" dirty="0"/>
              <a:t>Panorama complexité fiscale distribution de fonds - Janvier 2025</a:t>
            </a:r>
          </a:p>
        </p:txBody>
      </p:sp>
      <p:graphicFrame>
        <p:nvGraphicFramePr>
          <p:cNvPr id="11" name="Tableau 10">
            <a:extLst>
              <a:ext uri="{FF2B5EF4-FFF2-40B4-BE49-F238E27FC236}">
                <a16:creationId xmlns:a16="http://schemas.microsoft.com/office/drawing/2014/main" id="{98465412-BA66-D7F0-47D7-A14426B2D750}"/>
              </a:ext>
            </a:extLst>
          </p:cNvPr>
          <p:cNvGraphicFramePr>
            <a:graphicFrameLocks noGrp="1"/>
          </p:cNvGraphicFramePr>
          <p:nvPr/>
        </p:nvGraphicFramePr>
        <p:xfrm>
          <a:off x="533822" y="2512423"/>
          <a:ext cx="16293244" cy="5624026"/>
        </p:xfrm>
        <a:graphic>
          <a:graphicData uri="http://schemas.openxmlformats.org/drawingml/2006/table">
            <a:tbl>
              <a:tblPr firstRow="1" bandRow="1">
                <a:tableStyleId>{5C22544A-7EE6-4342-B048-85BDC9FD1C3A}</a:tableStyleId>
              </a:tblPr>
              <a:tblGrid>
                <a:gridCol w="3656605">
                  <a:extLst>
                    <a:ext uri="{9D8B030D-6E8A-4147-A177-3AD203B41FA5}">
                      <a16:colId xmlns:a16="http://schemas.microsoft.com/office/drawing/2014/main" val="3681306836"/>
                    </a:ext>
                  </a:extLst>
                </a:gridCol>
                <a:gridCol w="4212213">
                  <a:extLst>
                    <a:ext uri="{9D8B030D-6E8A-4147-A177-3AD203B41FA5}">
                      <a16:colId xmlns:a16="http://schemas.microsoft.com/office/drawing/2014/main" val="1243661671"/>
                    </a:ext>
                  </a:extLst>
                </a:gridCol>
                <a:gridCol w="4212213">
                  <a:extLst>
                    <a:ext uri="{9D8B030D-6E8A-4147-A177-3AD203B41FA5}">
                      <a16:colId xmlns:a16="http://schemas.microsoft.com/office/drawing/2014/main" val="282435881"/>
                    </a:ext>
                  </a:extLst>
                </a:gridCol>
                <a:gridCol w="4212213">
                  <a:extLst>
                    <a:ext uri="{9D8B030D-6E8A-4147-A177-3AD203B41FA5}">
                      <a16:colId xmlns:a16="http://schemas.microsoft.com/office/drawing/2014/main" val="3146861226"/>
                    </a:ext>
                  </a:extLst>
                </a:gridCol>
              </a:tblGrid>
              <a:tr h="744797">
                <a:tc gridSpan="4">
                  <a: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r>
                        <a:rPr lang="en-GB" sz="3200" b="0" spc="-10" dirty="0" err="1">
                          <a:solidFill>
                            <a:srgbClr val="1A9CA8"/>
                          </a:solidFill>
                          <a:latin typeface="BioRhyme" pitchFamily="2" charset="77"/>
                          <a:ea typeface="BioRhyme" pitchFamily="2" charset="77"/>
                          <a:cs typeface="Georgia"/>
                        </a:rPr>
                        <a:t>Fiscalité</a:t>
                      </a:r>
                      <a:r>
                        <a:rPr lang="en-GB" sz="3200" b="0" spc="-10" dirty="0">
                          <a:solidFill>
                            <a:srgbClr val="1A9CA8"/>
                          </a:solidFill>
                          <a:latin typeface="BioRhyme" pitchFamily="2" charset="77"/>
                          <a:ea typeface="BioRhyme" pitchFamily="2" charset="77"/>
                          <a:cs typeface="Georgia"/>
                        </a:rPr>
                        <a:t> locale</a:t>
                      </a:r>
                      <a:endParaRPr lang="en-GB" sz="3200" b="0" dirty="0">
                        <a:latin typeface="Georgia"/>
                        <a:cs typeface="Georgia"/>
                      </a:endParaRPr>
                    </a:p>
                  </a:txBody>
                  <a:tcPr marL="0" marR="0" marT="108000" marB="108000" anchor="ctr">
                    <a:lnL w="6350" cap="flat" cmpd="sng" algn="ctr">
                      <a:noFill/>
                      <a:prstDash val="solid"/>
                      <a:round/>
                      <a:headEnd type="none" w="med" len="med"/>
                      <a:tailEnd type="none" w="med" len="med"/>
                    </a:lnL>
                    <a:lnT w="63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LU"/>
                    </a:p>
                  </a:txBody>
                  <a:tcPr/>
                </a:tc>
                <a:tc hMerge="1">
                  <a: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endParaRPr lang="en-GB" sz="1600" b="1" i="0" cap="all" noProof="0" dirty="0">
                        <a:solidFill>
                          <a:schemeClr val="tx2"/>
                        </a:solidFill>
                        <a:latin typeface="DIN OT" panose="020B0504020101020102" pitchFamily="34" charset="77"/>
                        <a:cs typeface="Univers LT Std 57 Cn"/>
                      </a:endParaRPr>
                    </a:p>
                  </a:txBody>
                  <a:tcPr marL="0" marR="0" marT="108000" marB="108000" anchor="ctr"/>
                </a:tc>
                <a:tc hMerge="1">
                  <a:txBody>
                    <a:bodyPr/>
                    <a:lstStyle/>
                    <a:p>
                      <a:endParaRPr lang="en-LU"/>
                    </a:p>
                  </a:txBody>
                  <a:tcPr/>
                </a:tc>
                <a:extLst>
                  <a:ext uri="{0D108BD9-81ED-4DB2-BD59-A6C34878D82A}">
                    <a16:rowId xmlns:a16="http://schemas.microsoft.com/office/drawing/2014/main" val="2693050527"/>
                  </a:ext>
                </a:extLst>
              </a:tr>
              <a:tr h="290349">
                <a:tc>
                  <a:txBody>
                    <a:bodyPr/>
                    <a:lstStyle/>
                    <a:p>
                      <a:pPr marL="0" marR="0" indent="0" algn="l" defTabSz="1043056" rtl="0" eaLnBrk="1" fontAlgn="auto" latinLnBrk="0" hangingPunct="1">
                        <a:lnSpc>
                          <a:spcPct val="100000"/>
                        </a:lnSpc>
                        <a:spcBef>
                          <a:spcPts val="0"/>
                        </a:spcBef>
                        <a:spcAft>
                          <a:spcPts val="300"/>
                        </a:spcAft>
                        <a:buClr>
                          <a:srgbClr val="87000A"/>
                        </a:buClr>
                        <a:buSzPct val="75000"/>
                        <a:buFont typeface="Lucida Grande"/>
                        <a:buNone/>
                        <a:tabLst/>
                        <a:defRPr/>
                      </a:pPr>
                      <a:endParaRPr lang="fr-FR" sz="1200" b="0" i="0" kern="1200" noProof="0" dirty="0">
                        <a:solidFill>
                          <a:schemeClr val="bg1"/>
                        </a:solidFill>
                        <a:latin typeface="Montserrat" pitchFamily="2" charset="77"/>
                        <a:ea typeface="Univers LT Std 47 Cn Lt" charset="0"/>
                        <a:cs typeface="Univers LT Std 47 Cn Lt" charset="0"/>
                      </a:endParaRPr>
                    </a:p>
                  </a:txBody>
                  <a:tcPr marL="72000" marR="72000">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2">
                  <a:txBody>
                    <a:bodyPr/>
                    <a:lstStyle/>
                    <a:p>
                      <a:pPr marL="0" marR="0" indent="0" algn="ctr" defTabSz="1043056" rtl="0" eaLnBrk="1" fontAlgn="auto" latinLnBrk="0" hangingPunct="1">
                        <a:lnSpc>
                          <a:spcPct val="100000"/>
                        </a:lnSpc>
                        <a:spcBef>
                          <a:spcPts val="0"/>
                        </a:spcBef>
                        <a:spcAft>
                          <a:spcPts val="300"/>
                        </a:spcAft>
                        <a:buClr>
                          <a:srgbClr val="87000A"/>
                        </a:buClr>
                        <a:buSzPct val="75000"/>
                        <a:buFont typeface="Lucida Grande"/>
                        <a:buNone/>
                        <a:tabLst/>
                        <a:defRPr/>
                      </a:pPr>
                      <a:r>
                        <a:rPr lang="fr-FR" sz="1600" b="0" i="0" noProof="0" dirty="0">
                          <a:solidFill>
                            <a:schemeClr val="bg1"/>
                          </a:solidFill>
                          <a:latin typeface="Montserrat" pitchFamily="2" charset="77"/>
                          <a:ea typeface="Univers LT Std 45 Light" charset="0"/>
                          <a:cs typeface="Arial"/>
                        </a:rPr>
                        <a:t>Fiscalité de l’investisseur</a:t>
                      </a:r>
                    </a:p>
                  </a:txBody>
                  <a:tcPr marL="36000" marR="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pPr marL="0" marR="0" indent="0" algn="ctr" defTabSz="1043056" rtl="0" eaLnBrk="1" fontAlgn="auto" latinLnBrk="0" hangingPunct="1">
                        <a:lnSpc>
                          <a:spcPct val="100000"/>
                        </a:lnSpc>
                        <a:spcBef>
                          <a:spcPts val="0"/>
                        </a:spcBef>
                        <a:spcAft>
                          <a:spcPts val="300"/>
                        </a:spcAft>
                        <a:buClr>
                          <a:srgbClr val="87000A"/>
                        </a:buClr>
                        <a:buSzPct val="75000"/>
                        <a:buFont typeface="Lucida Grande"/>
                        <a:buNone/>
                        <a:tabLst/>
                        <a:defRPr/>
                      </a:pPr>
                      <a:endParaRPr lang="en-GB" sz="1000" b="0" i="0" noProof="0" dirty="0">
                        <a:solidFill>
                          <a:schemeClr val="bg1"/>
                        </a:solidFill>
                        <a:latin typeface="DIN OT Medium" panose="020B0504020101020102" pitchFamily="34" charset="77"/>
                        <a:ea typeface="Univers LT Std 45 Light" charset="0"/>
                        <a:cs typeface="Arial"/>
                      </a:endParaRPr>
                    </a:p>
                  </a:txBody>
                  <a:tcPr marL="36000" marR="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3"/>
                    </a:solidFill>
                  </a:tcPr>
                </a:tc>
                <a:tc>
                  <a:txBody>
                    <a:bodyPr/>
                    <a:lstStyle/>
                    <a:p>
                      <a:pPr marL="0" marR="0" indent="0" algn="ctr" defTabSz="1043056" rtl="0" eaLnBrk="1" fontAlgn="auto" latinLnBrk="0" hangingPunct="1">
                        <a:lnSpc>
                          <a:spcPct val="100000"/>
                        </a:lnSpc>
                        <a:spcBef>
                          <a:spcPts val="0"/>
                        </a:spcBef>
                        <a:spcAft>
                          <a:spcPts val="300"/>
                        </a:spcAft>
                        <a:buClr>
                          <a:srgbClr val="87000A"/>
                        </a:buClr>
                        <a:buSzPct val="75000"/>
                        <a:buFont typeface="Lucida Grande"/>
                        <a:buNone/>
                        <a:tabLst/>
                        <a:defRPr/>
                      </a:pPr>
                      <a:r>
                        <a:rPr lang="fr-FR" sz="1600" b="0" i="0" baseline="0" noProof="0" dirty="0">
                          <a:solidFill>
                            <a:schemeClr val="bg1"/>
                          </a:solidFill>
                          <a:latin typeface="Montserrat" pitchFamily="2" charset="77"/>
                          <a:ea typeface="Univers LT Std 45 Light" charset="0"/>
                          <a:cs typeface="Arial"/>
                        </a:rPr>
                        <a:t>Fiscalité du fonds</a:t>
                      </a:r>
                    </a:p>
                  </a:txBody>
                  <a:tcPr marL="36000" marR="36000">
                    <a:lnL w="12700" cap="flat" cmpd="sng" algn="ctr">
                      <a:solidFill>
                        <a:schemeClr val="bg1"/>
                      </a:solidFill>
                      <a:prstDash val="solid"/>
                      <a:round/>
                      <a:headEnd type="none" w="med" len="med"/>
                      <a:tailEnd type="none" w="med" len="med"/>
                    </a:lnL>
                    <a:lnT w="31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3434481813"/>
                  </a:ext>
                </a:extLst>
              </a:tr>
              <a:tr h="290349">
                <a:tc>
                  <a:txBody>
                    <a:bodyPr/>
                    <a:lstStyle/>
                    <a:p>
                      <a:pPr marL="0" marR="0" indent="0" algn="l" defTabSz="1043056" rtl="0" eaLnBrk="1" fontAlgn="auto" latinLnBrk="0" hangingPunct="1">
                        <a:lnSpc>
                          <a:spcPct val="100000"/>
                        </a:lnSpc>
                        <a:spcBef>
                          <a:spcPts val="0"/>
                        </a:spcBef>
                        <a:spcAft>
                          <a:spcPts val="300"/>
                        </a:spcAft>
                        <a:buClr>
                          <a:srgbClr val="87000A"/>
                        </a:buClr>
                        <a:buSzPct val="75000"/>
                        <a:buFont typeface="Lucida Grande"/>
                        <a:buNone/>
                        <a:tabLst/>
                        <a:defRPr/>
                      </a:pPr>
                      <a:endParaRPr lang="fr-FR" sz="1200" b="0" i="0" kern="1200" noProof="0" dirty="0">
                        <a:solidFill>
                          <a:schemeClr val="bg1"/>
                        </a:solidFill>
                        <a:latin typeface="Montserrat" pitchFamily="2" charset="77"/>
                        <a:ea typeface="Univers LT Std 47 Cn Lt" charset="0"/>
                        <a:cs typeface="Univers LT Std 47 Cn Lt" charset="0"/>
                      </a:endParaRPr>
                    </a:p>
                  </a:txBody>
                  <a:tcPr marL="72000" marR="72000">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indent="0" algn="ctr" defTabSz="1043056" rtl="0" eaLnBrk="1" fontAlgn="auto" latinLnBrk="0" hangingPunct="1">
                        <a:lnSpc>
                          <a:spcPct val="100000"/>
                        </a:lnSpc>
                        <a:spcBef>
                          <a:spcPts val="0"/>
                        </a:spcBef>
                        <a:spcAft>
                          <a:spcPts val="300"/>
                        </a:spcAft>
                        <a:buClr>
                          <a:srgbClr val="87000A"/>
                        </a:buClr>
                        <a:buSzPct val="75000"/>
                        <a:buFont typeface="Lucida Grande"/>
                        <a:buNone/>
                        <a:tabLst/>
                        <a:defRPr/>
                      </a:pPr>
                      <a:r>
                        <a:rPr lang="fr-FR" sz="1600" b="0" i="0" noProof="0" dirty="0">
                          <a:solidFill>
                            <a:schemeClr val="bg1"/>
                          </a:solidFill>
                          <a:latin typeface="Montserrat" pitchFamily="2" charset="77"/>
                          <a:ea typeface="Univers LT Std 45 Light" charset="0"/>
                          <a:cs typeface="Arial"/>
                        </a:rPr>
                        <a:t>Impôts / plus-value</a:t>
                      </a:r>
                    </a:p>
                  </a:txBody>
                  <a:tcPr marL="36000" marR="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indent="0" algn="ctr" defTabSz="1043056" rtl="0" eaLnBrk="1" fontAlgn="auto" latinLnBrk="0" hangingPunct="1">
                        <a:lnSpc>
                          <a:spcPct val="100000"/>
                        </a:lnSpc>
                        <a:spcBef>
                          <a:spcPts val="0"/>
                        </a:spcBef>
                        <a:spcAft>
                          <a:spcPts val="300"/>
                        </a:spcAft>
                        <a:buClr>
                          <a:srgbClr val="87000A"/>
                        </a:buClr>
                        <a:buSzPct val="75000"/>
                        <a:buFont typeface="Lucida Grande"/>
                        <a:buNone/>
                        <a:tabLst/>
                        <a:defRPr/>
                      </a:pPr>
                      <a:r>
                        <a:rPr lang="fr-FR" sz="1600" b="0" i="0" noProof="0" dirty="0">
                          <a:solidFill>
                            <a:schemeClr val="bg1"/>
                          </a:solidFill>
                          <a:latin typeface="Montserrat" pitchFamily="2" charset="77"/>
                          <a:ea typeface="Univers LT Std 45 Light" charset="0"/>
                          <a:cs typeface="Arial"/>
                        </a:rPr>
                        <a:t>Précompte mobilier</a:t>
                      </a:r>
                    </a:p>
                  </a:txBody>
                  <a:tcPr marL="36000" marR="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1043056" rtl="0" eaLnBrk="1" fontAlgn="auto" latinLnBrk="0" hangingPunct="1">
                        <a:lnSpc>
                          <a:spcPct val="100000"/>
                        </a:lnSpc>
                        <a:spcBef>
                          <a:spcPts val="0"/>
                        </a:spcBef>
                        <a:spcAft>
                          <a:spcPts val="300"/>
                        </a:spcAft>
                        <a:buClr>
                          <a:srgbClr val="87000A"/>
                        </a:buClr>
                        <a:buSzPct val="75000"/>
                        <a:buFont typeface="Lucida Grande"/>
                        <a:buNone/>
                        <a:tabLst/>
                        <a:defRPr/>
                      </a:pPr>
                      <a:r>
                        <a:rPr lang="fr-FR" sz="1600" b="0" i="0" baseline="0" noProof="0" dirty="0">
                          <a:solidFill>
                            <a:schemeClr val="bg1"/>
                          </a:solidFill>
                          <a:latin typeface="Montserrat" pitchFamily="2" charset="77"/>
                          <a:ea typeface="Univers LT Std 45 Light" charset="0"/>
                          <a:cs typeface="Arial"/>
                        </a:rPr>
                        <a:t>Taxes s / actifs nets</a:t>
                      </a:r>
                    </a:p>
                  </a:txBody>
                  <a:tcPr marL="36000" marR="3600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766352066"/>
                  </a:ext>
                </a:extLst>
              </a:tr>
              <a:tr h="290349">
                <a:tc>
                  <a:txBody>
                    <a:bodyPr/>
                    <a:lstStyle/>
                    <a:p>
                      <a:pPr marL="0" marR="0" lvl="0" indent="0" algn="l" defTabSz="1043056" rtl="0" eaLnBrk="1" fontAlgn="auto" latinLnBrk="0" hangingPunct="1">
                        <a:lnSpc>
                          <a:spcPct val="100000"/>
                        </a:lnSpc>
                        <a:spcBef>
                          <a:spcPts val="0"/>
                        </a:spcBef>
                        <a:spcAft>
                          <a:spcPts val="300"/>
                        </a:spcAft>
                        <a:buClr>
                          <a:srgbClr val="87000A"/>
                        </a:buClr>
                        <a:buSzPct val="75000"/>
                        <a:buFont typeface="Lucida Grande"/>
                        <a:buNone/>
                        <a:tabLst/>
                        <a:defRPr/>
                      </a:pPr>
                      <a:r>
                        <a:rPr lang="fr-FR" sz="1800" b="0" i="0" noProof="0" dirty="0">
                          <a:solidFill>
                            <a:srgbClr val="000000"/>
                          </a:solidFill>
                          <a:latin typeface="Montserrat" pitchFamily="2" charset="77"/>
                          <a:cs typeface="Univers LT Std 45 Light"/>
                        </a:rPr>
                        <a:t>TCI</a:t>
                      </a:r>
                      <a:r>
                        <a:rPr lang="fr-FR" sz="1800" b="0" i="0" baseline="30000" noProof="0" dirty="0">
                          <a:solidFill>
                            <a:schemeClr val="tx2"/>
                          </a:solidFill>
                          <a:latin typeface="Montserrat" pitchFamily="2" charset="77"/>
                          <a:cs typeface="Univers LT Std 45 Light"/>
                        </a:rPr>
                        <a:t> (</a:t>
                      </a:r>
                      <a:r>
                        <a:rPr lang="fr-FR" sz="1800" b="0" i="0" baseline="0" dirty="0">
                          <a:solidFill>
                            <a:schemeClr val="tx1"/>
                          </a:solidFill>
                          <a:latin typeface="Montserrat" pitchFamily="2" charset="77"/>
                          <a:ea typeface="Univers LT Std 45 Light" charset="0"/>
                          <a:cs typeface="Arial Narrow" panose="020B0604020202020204" pitchFamily="34" charset="0"/>
                        </a:rPr>
                        <a:t>Indicateur de complexité)</a:t>
                      </a:r>
                      <a:endParaRPr lang="fr-FR" sz="1800" b="0" i="0" baseline="30000" noProof="0" dirty="0">
                        <a:solidFill>
                          <a:schemeClr val="tx2"/>
                        </a:solidFill>
                        <a:latin typeface="Montserrat" pitchFamily="2" charset="77"/>
                        <a:cs typeface="Univers LT Std 45 Light"/>
                      </a:endParaRPr>
                    </a:p>
                  </a:txBody>
                  <a:tcPr marL="0" marR="72000">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43056" rtl="0" eaLnBrk="1" fontAlgn="auto" latinLnBrk="0" hangingPunct="1">
                        <a:lnSpc>
                          <a:spcPct val="100000"/>
                        </a:lnSpc>
                        <a:spcBef>
                          <a:spcPts val="0"/>
                        </a:spcBef>
                        <a:spcAft>
                          <a:spcPts val="300"/>
                        </a:spcAft>
                        <a:buClr>
                          <a:srgbClr val="164194"/>
                        </a:buClr>
                        <a:buSzPct val="75000"/>
                        <a:buFont typeface="Lucida Grande"/>
                        <a:buNone/>
                        <a:tabLst/>
                        <a:defRPr/>
                      </a:pPr>
                      <a:r>
                        <a:rPr kumimoji="0" lang="fr-FR" sz="1600" b="0" i="0" u="none" strike="noStrike" kern="1200" cap="all" spc="0" normalizeH="0" baseline="0" noProof="0">
                          <a:ln>
                            <a:noFill/>
                          </a:ln>
                          <a:solidFill>
                            <a:prstClr val="white"/>
                          </a:solidFill>
                          <a:effectLst/>
                          <a:uLnTx/>
                          <a:uFillTx/>
                          <a:latin typeface="Montserrat" pitchFamily="2" charset="77"/>
                          <a:ea typeface="+mn-ea"/>
                          <a:cs typeface="Univers LT Std 45 Light"/>
                        </a:rPr>
                        <a:t>FAIBLE(+) | MOYEN(+) | élevé(+)</a:t>
                      </a:r>
                      <a:endParaRPr kumimoji="0" lang="fr-FR" sz="1600" b="0" i="0" u="none" strike="noStrike" kern="1200" cap="none" spc="0" normalizeH="0" baseline="0" noProof="0" dirty="0">
                        <a:ln>
                          <a:noFill/>
                        </a:ln>
                        <a:solidFill>
                          <a:prstClr val="white"/>
                        </a:solidFill>
                        <a:effectLst/>
                        <a:uLnTx/>
                        <a:uFillTx/>
                        <a:latin typeface="Montserrat" pitchFamily="2" charset="77"/>
                        <a:ea typeface="+mn-ea"/>
                        <a:cs typeface="Univers LT Std 45 Light"/>
                      </a:endParaRPr>
                    </a:p>
                  </a:txBody>
                  <a:tcPr marL="72000" marR="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1043056" rtl="0" eaLnBrk="1" fontAlgn="auto" latinLnBrk="0" hangingPunct="1">
                        <a:lnSpc>
                          <a:spcPct val="100000"/>
                        </a:lnSpc>
                        <a:spcBef>
                          <a:spcPts val="0"/>
                        </a:spcBef>
                        <a:spcAft>
                          <a:spcPts val="300"/>
                        </a:spcAft>
                        <a:buClr>
                          <a:srgbClr val="164194"/>
                        </a:buClr>
                        <a:buSzPct val="75000"/>
                        <a:buFont typeface="Lucida Grande"/>
                        <a:buNone/>
                        <a:tabLst/>
                        <a:defRPr/>
                      </a:pPr>
                      <a:r>
                        <a:rPr kumimoji="0" lang="fr-FR" sz="1600" b="0" i="0" u="none" strike="noStrike" kern="1200" cap="all" spc="0" normalizeH="0" baseline="0" noProof="0" dirty="0">
                          <a:ln>
                            <a:noFill/>
                          </a:ln>
                          <a:solidFill>
                            <a:prstClr val="white"/>
                          </a:solidFill>
                          <a:effectLst/>
                          <a:uLnTx/>
                          <a:uFillTx/>
                          <a:latin typeface="Montserrat" pitchFamily="2" charset="77"/>
                          <a:ea typeface="+mn-ea"/>
                          <a:cs typeface="Univers LT Std 45 Light"/>
                        </a:rPr>
                        <a:t>FAIBLE(+) | MOYEN(+) | élevé(+)</a:t>
                      </a:r>
                      <a:endParaRPr kumimoji="0" lang="fr-FR" sz="1600" b="0" i="0" u="none" strike="noStrike" kern="1200" cap="none" spc="0" normalizeH="0" baseline="0" noProof="0" dirty="0">
                        <a:ln>
                          <a:noFill/>
                        </a:ln>
                        <a:solidFill>
                          <a:prstClr val="white"/>
                        </a:solidFill>
                        <a:effectLst/>
                        <a:uLnTx/>
                        <a:uFillTx/>
                        <a:latin typeface="Montserrat" pitchFamily="2" charset="77"/>
                        <a:ea typeface="+mn-ea"/>
                        <a:cs typeface="Univers LT Std 45 Light"/>
                      </a:endParaRPr>
                    </a:p>
                  </a:txBody>
                  <a:tcPr marL="72000" marR="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1043056" rtl="0" eaLnBrk="1" fontAlgn="auto" latinLnBrk="0" hangingPunct="1">
                        <a:lnSpc>
                          <a:spcPct val="100000"/>
                        </a:lnSpc>
                        <a:spcBef>
                          <a:spcPts val="0"/>
                        </a:spcBef>
                        <a:spcAft>
                          <a:spcPts val="300"/>
                        </a:spcAft>
                        <a:buClr>
                          <a:schemeClr val="tx2"/>
                        </a:buClr>
                        <a:buSzPct val="75000"/>
                        <a:buFont typeface="Lucida Grande"/>
                        <a:buNone/>
                        <a:tabLst/>
                        <a:defRPr/>
                      </a:pPr>
                      <a:r>
                        <a:rPr lang="fr-FR" sz="1600" b="0" i="0" cap="all" baseline="0" noProof="0" dirty="0">
                          <a:solidFill>
                            <a:schemeClr val="bg1"/>
                          </a:solidFill>
                          <a:latin typeface="Montserrat" pitchFamily="2" charset="77"/>
                          <a:cs typeface="Univers LT Std 45 Light"/>
                        </a:rPr>
                        <a:t>FAIBLE(+) | MOYEN(+) | élevé(+)</a:t>
                      </a:r>
                      <a:endParaRPr lang="fr-FR" sz="1600" b="0" i="0" kern="1200" noProof="0" dirty="0">
                        <a:solidFill>
                          <a:schemeClr val="bg1"/>
                        </a:solidFill>
                        <a:latin typeface="Montserrat" pitchFamily="2" charset="77"/>
                        <a:ea typeface="+mn-ea"/>
                        <a:cs typeface="Univers LT Std 45 Light"/>
                      </a:endParaRPr>
                    </a:p>
                  </a:txBody>
                  <a:tcPr marL="72000" marR="72000">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54459902"/>
                  </a:ext>
                </a:extLst>
              </a:tr>
              <a:tr h="1078808">
                <a:tc>
                  <a:txBody>
                    <a:bodyPr/>
                    <a:lstStyle/>
                    <a:p>
                      <a:pPr marL="0" marR="0" indent="0" algn="l" defTabSz="1043056" rtl="0" eaLnBrk="1" fontAlgn="auto" latinLnBrk="0" hangingPunct="1">
                        <a:lnSpc>
                          <a:spcPct val="100000"/>
                        </a:lnSpc>
                        <a:spcBef>
                          <a:spcPts val="0"/>
                        </a:spcBef>
                        <a:spcAft>
                          <a:spcPts val="300"/>
                        </a:spcAft>
                        <a:buClr>
                          <a:srgbClr val="87000A"/>
                        </a:buClr>
                        <a:buSzPct val="75000"/>
                        <a:buFont typeface="Lucida Grande"/>
                        <a:buNone/>
                        <a:tabLst/>
                        <a:defRPr/>
                      </a:pPr>
                      <a:r>
                        <a:rPr lang="fr-FR" sz="1400" b="0" i="0" kern="1200" noProof="0" dirty="0">
                          <a:solidFill>
                            <a:schemeClr val="tx1">
                              <a:lumMod val="50000"/>
                            </a:schemeClr>
                          </a:solidFill>
                          <a:latin typeface="Montserrat" pitchFamily="2" charset="77"/>
                          <a:ea typeface="+mn-ea"/>
                          <a:cs typeface="Arial Narrow" panose="020B0604020202020204" pitchFamily="34" charset="0"/>
                        </a:rPr>
                        <a:t>Principaux aspects relatifs à la fiscalité locale des résidents investissant dans des fonds d’investissement étrangers</a:t>
                      </a:r>
                    </a:p>
                  </a:txBody>
                  <a:tcPr marL="0" marR="0">
                    <a:lnL w="635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55600" marR="0" indent="-355600" algn="l" defTabSz="1043056" rtl="0" eaLnBrk="1" fontAlgn="auto" latinLnBrk="0" hangingPunct="1">
                        <a:lnSpc>
                          <a:spcPct val="100000"/>
                        </a:lnSpc>
                        <a:spcBef>
                          <a:spcPts val="0"/>
                        </a:spcBef>
                        <a:spcAft>
                          <a:spcPts val="300"/>
                        </a:spcAft>
                        <a:buClr>
                          <a:schemeClr val="tx2"/>
                        </a:buClr>
                        <a:buSzPct val="150000"/>
                        <a:buFont typeface="System Font Regular"/>
                        <a:buChar char="■"/>
                        <a:tabLst/>
                        <a:defRPr/>
                      </a:pPr>
                      <a:r>
                        <a:rPr lang="fr-FR" sz="1200" b="0" i="0" kern="0" baseline="0" noProof="0" dirty="0">
                          <a:solidFill>
                            <a:schemeClr val="tx1">
                              <a:lumMod val="50000"/>
                            </a:schemeClr>
                          </a:solidFill>
                          <a:latin typeface="Montserrat" pitchFamily="2" charset="77"/>
                          <a:ea typeface="+mn-ea"/>
                          <a:cs typeface="Arial"/>
                        </a:rPr>
                        <a:t>(…)</a:t>
                      </a:r>
                      <a:endParaRPr lang="fr-FR" sz="1200" b="0" i="0" kern="0" baseline="0" noProof="0" dirty="0">
                        <a:solidFill>
                          <a:schemeClr val="tx1"/>
                        </a:solidFill>
                        <a:latin typeface="Montserrat" pitchFamily="2" charset="77"/>
                        <a:ea typeface="+mn-ea"/>
                        <a:cs typeface="Arial"/>
                        <a:sym typeface="Wingdings"/>
                      </a:endParaRPr>
                    </a:p>
                  </a:txBody>
                  <a:tcPr marL="72000" marR="0" marT="72000" marB="72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55600" marR="0" indent="-355600" algn="l" defTabSz="1043056" rtl="0" eaLnBrk="1" fontAlgn="auto" latinLnBrk="0" hangingPunct="1">
                        <a:lnSpc>
                          <a:spcPct val="100000"/>
                        </a:lnSpc>
                        <a:spcBef>
                          <a:spcPts val="0"/>
                        </a:spcBef>
                        <a:spcAft>
                          <a:spcPts val="300"/>
                        </a:spcAft>
                        <a:buClr>
                          <a:schemeClr val="tx2"/>
                        </a:buClr>
                        <a:buSzPct val="150000"/>
                        <a:buFont typeface="System Font Regular"/>
                        <a:buChar char="■"/>
                        <a:tabLst/>
                        <a:defRPr/>
                      </a:pPr>
                      <a:r>
                        <a:rPr lang="fr-FR" sz="1200" b="0" i="0" kern="0" baseline="0" noProof="0" dirty="0">
                          <a:solidFill>
                            <a:schemeClr val="tx1">
                              <a:lumMod val="50000"/>
                            </a:schemeClr>
                          </a:solidFill>
                          <a:latin typeface="Montserrat" pitchFamily="2" charset="77"/>
                          <a:ea typeface="+mn-ea"/>
                          <a:cs typeface="Arial"/>
                        </a:rPr>
                        <a:t>(…)</a:t>
                      </a:r>
                      <a:endParaRPr lang="fr-FR" sz="1200" b="0" i="0" kern="0" baseline="0" noProof="0" dirty="0">
                        <a:solidFill>
                          <a:schemeClr val="tx1"/>
                        </a:solidFill>
                        <a:latin typeface="Montserrat" pitchFamily="2" charset="77"/>
                        <a:ea typeface="+mn-ea"/>
                        <a:cs typeface="Arial"/>
                        <a:sym typeface="Wingdings"/>
                      </a:endParaRPr>
                    </a:p>
                  </a:txBody>
                  <a:tcPr marL="72000" marR="0" marT="72000" marB="72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55600" marR="0" indent="-355600" algn="l" defTabSz="1043056" rtl="0" eaLnBrk="1" fontAlgn="auto" latinLnBrk="0" hangingPunct="1">
                        <a:lnSpc>
                          <a:spcPct val="100000"/>
                        </a:lnSpc>
                        <a:spcBef>
                          <a:spcPts val="0"/>
                        </a:spcBef>
                        <a:spcAft>
                          <a:spcPts val="300"/>
                        </a:spcAft>
                        <a:buClr>
                          <a:schemeClr val="tx2"/>
                        </a:buClr>
                        <a:buSzPct val="150000"/>
                        <a:buFont typeface="System Font Regular"/>
                        <a:buChar char="■"/>
                        <a:tabLst/>
                        <a:defRPr/>
                      </a:pPr>
                      <a:r>
                        <a:rPr lang="fr-FR" sz="1200" b="0" i="0" kern="0" baseline="0" noProof="0" dirty="0">
                          <a:solidFill>
                            <a:schemeClr val="tx1">
                              <a:lumMod val="50000"/>
                            </a:schemeClr>
                          </a:solidFill>
                          <a:latin typeface="Montserrat" pitchFamily="2" charset="77"/>
                          <a:ea typeface="+mn-ea"/>
                          <a:cs typeface="Arial"/>
                        </a:rPr>
                        <a:t>(…)</a:t>
                      </a:r>
                      <a:endParaRPr lang="fr-FR" sz="1200" b="0" i="0" kern="0" baseline="0" noProof="0" dirty="0">
                        <a:solidFill>
                          <a:schemeClr val="tx1"/>
                        </a:solidFill>
                        <a:latin typeface="Montserrat" pitchFamily="2" charset="77"/>
                        <a:ea typeface="+mn-ea"/>
                        <a:cs typeface="Arial"/>
                        <a:sym typeface="Wingdings"/>
                      </a:endParaRPr>
                    </a:p>
                  </a:txBody>
                  <a:tcPr marL="72000" marR="0" marT="72000" marB="72000">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8468202"/>
                  </a:ext>
                </a:extLst>
              </a:tr>
              <a:tr h="782901">
                <a:tc gridSpan="4">
                  <a:txBody>
                    <a:bodyPr/>
                    <a:lstStyle/>
                    <a:p>
                      <a:pPr marL="0" marR="0" lvl="0" indent="0" algn="l" defTabSz="1043056" rtl="0" eaLnBrk="1" fontAlgn="auto" latinLnBrk="0" hangingPunct="1">
                        <a:lnSpc>
                          <a:spcPct val="100000"/>
                        </a:lnSpc>
                        <a:spcBef>
                          <a:spcPts val="0"/>
                        </a:spcBef>
                        <a:spcAft>
                          <a:spcPts val="0"/>
                        </a:spcAft>
                        <a:buClr>
                          <a:schemeClr val="tx2"/>
                        </a:buClr>
                        <a:buSzTx/>
                        <a:buFontTx/>
                        <a:buNone/>
                        <a:tabLst/>
                        <a:defRPr/>
                      </a:pPr>
                      <a:r>
                        <a:rPr lang="en-GB" sz="3200" b="0" spc="-10" dirty="0">
                          <a:solidFill>
                            <a:srgbClr val="1A9CA8"/>
                          </a:solidFill>
                          <a:latin typeface="BioRhyme" pitchFamily="2" charset="77"/>
                          <a:ea typeface="BioRhyme" pitchFamily="2" charset="77"/>
                          <a:cs typeface="Georgia"/>
                        </a:rPr>
                        <a:t>Exigences locales</a:t>
                      </a:r>
                      <a:endParaRPr lang="en-GB" sz="3200" b="0" dirty="0">
                        <a:latin typeface="Georgia"/>
                        <a:cs typeface="Georgia"/>
                      </a:endParaRPr>
                    </a:p>
                  </a:txBody>
                  <a:tcPr marL="0" marR="0" marT="180000" marB="7200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endParaRPr lang="en-GB" sz="1600" b="1" i="0" cap="all" noProof="0" dirty="0">
                        <a:solidFill>
                          <a:schemeClr val="tx2"/>
                        </a:solidFill>
                        <a:latin typeface="DIN OT" panose="020B0504020101020102" pitchFamily="34" charset="77"/>
                        <a:cs typeface="Univers LT Std 57 Cn"/>
                      </a:endParaRPr>
                    </a:p>
                  </a:txBody>
                  <a:tcPr marL="0" marR="0" marT="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endParaRPr lang="en-GB" sz="1600" b="1" i="0" cap="all" noProof="0" dirty="0">
                        <a:solidFill>
                          <a:schemeClr val="tx2"/>
                        </a:solidFill>
                        <a:latin typeface="DIN OT" panose="020B0504020101020102" pitchFamily="34" charset="77"/>
                        <a:cs typeface="Univers LT Std 57 Cn"/>
                      </a:endParaRPr>
                    </a:p>
                  </a:txBody>
                  <a:tcPr marL="0" marR="0" marT="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endParaRPr lang="en-GB" sz="1600" b="1" i="0" cap="all" noProof="0" dirty="0">
                        <a:solidFill>
                          <a:schemeClr val="tx2"/>
                        </a:solidFill>
                        <a:latin typeface="DIN OT" panose="020B0504020101020102" pitchFamily="34" charset="77"/>
                        <a:cs typeface="Univers LT Std 57 Cn"/>
                      </a:endParaRPr>
                    </a:p>
                  </a:txBody>
                  <a:tcPr marL="0" marR="0" marT="0" marB="72000" anchor="ctr">
                    <a:lnL w="12700" cap="flat" cmpd="sng" algn="ctr">
                      <a:solidFill>
                        <a:schemeClr val="bg1"/>
                      </a:solidFill>
                      <a:prstDash val="solid"/>
                      <a:round/>
                      <a:headEnd type="none" w="med" len="med"/>
                      <a:tailEnd type="none" w="med" len="med"/>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980199401"/>
                  </a:ext>
                </a:extLst>
              </a:tr>
              <a:tr h="290349">
                <a:tc>
                  <a:txBody>
                    <a:bodyPr/>
                    <a:lstStyle/>
                    <a:p>
                      <a:pPr marL="0" marR="0" indent="0" algn="l" defTabSz="1043056" rtl="0" eaLnBrk="1" fontAlgn="auto" latinLnBrk="0" hangingPunct="1">
                        <a:lnSpc>
                          <a:spcPct val="100000"/>
                        </a:lnSpc>
                        <a:spcBef>
                          <a:spcPts val="0"/>
                        </a:spcBef>
                        <a:spcAft>
                          <a:spcPts val="300"/>
                        </a:spcAft>
                        <a:buClr>
                          <a:srgbClr val="87000A"/>
                        </a:buClr>
                        <a:buSzPct val="75000"/>
                        <a:buFont typeface="Lucida Grande"/>
                        <a:buNone/>
                        <a:tabLst/>
                        <a:defRPr/>
                      </a:pPr>
                      <a:endParaRPr lang="fr-FR" sz="1200" b="0" i="0" kern="1200" noProof="0" dirty="0">
                        <a:solidFill>
                          <a:schemeClr val="bg1"/>
                        </a:solidFill>
                        <a:latin typeface="Montserrat" pitchFamily="2" charset="77"/>
                        <a:ea typeface="Univers LT Std 47 Cn Lt" charset="0"/>
                        <a:cs typeface="Univers LT Std 47 Cn Lt" charset="0"/>
                      </a:endParaRPr>
                    </a:p>
                  </a:txBody>
                  <a:tcPr marL="72000" marR="72000">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indent="0" algn="ctr" defTabSz="1043056" rtl="0" eaLnBrk="1" fontAlgn="auto" latinLnBrk="0" hangingPunct="1">
                        <a:lnSpc>
                          <a:spcPct val="100000"/>
                        </a:lnSpc>
                        <a:spcBef>
                          <a:spcPts val="0"/>
                        </a:spcBef>
                        <a:spcAft>
                          <a:spcPts val="300"/>
                        </a:spcAft>
                        <a:buClr>
                          <a:schemeClr val="tx2"/>
                        </a:buClr>
                        <a:buSzPct val="75000"/>
                        <a:buFont typeface="Lucida Grande"/>
                        <a:buNone/>
                        <a:tabLst/>
                        <a:defRPr/>
                      </a:pPr>
                      <a:r>
                        <a:rPr lang="fr-FR" sz="1600" b="0" i="0" noProof="0" dirty="0">
                          <a:solidFill>
                            <a:schemeClr val="bg1"/>
                          </a:solidFill>
                          <a:latin typeface="Montserrat" pitchFamily="2" charset="77"/>
                          <a:ea typeface="Univers LT Std 45 Light" charset="0"/>
                          <a:cs typeface="Arial"/>
                        </a:rPr>
                        <a:t>Information</a:t>
                      </a:r>
                    </a:p>
                  </a:txBody>
                  <a:tcPr marL="36000" marR="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marR="0" indent="0" algn="ctr" defTabSz="1043056" rtl="0" eaLnBrk="1" fontAlgn="auto" latinLnBrk="0" hangingPunct="1">
                        <a:lnSpc>
                          <a:spcPct val="100000"/>
                        </a:lnSpc>
                        <a:spcBef>
                          <a:spcPts val="0"/>
                        </a:spcBef>
                        <a:spcAft>
                          <a:spcPts val="300"/>
                        </a:spcAft>
                        <a:buClr>
                          <a:srgbClr val="87000A"/>
                        </a:buClr>
                        <a:buSzPct val="75000"/>
                        <a:buFont typeface="Lucida Grande"/>
                        <a:buNone/>
                        <a:tabLst/>
                        <a:defRPr/>
                      </a:pPr>
                      <a:endParaRPr lang="en-GB" sz="1000" b="0" i="0" noProof="0" dirty="0">
                        <a:solidFill>
                          <a:schemeClr val="bg1"/>
                        </a:solidFill>
                        <a:latin typeface="DIN OT Medium" panose="020B0504020101020102" pitchFamily="34" charset="77"/>
                        <a:ea typeface="Univers LT Std 45 Light" charset="0"/>
                        <a:cs typeface="Arial"/>
                      </a:endParaRPr>
                    </a:p>
                  </a:txBody>
                  <a:tcPr marL="36000" marR="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1043056" rtl="0" eaLnBrk="1" fontAlgn="auto" latinLnBrk="0" hangingPunct="1">
                        <a:lnSpc>
                          <a:spcPct val="100000"/>
                        </a:lnSpc>
                        <a:spcBef>
                          <a:spcPts val="0"/>
                        </a:spcBef>
                        <a:spcAft>
                          <a:spcPts val="300"/>
                        </a:spcAft>
                        <a:buClr>
                          <a:schemeClr val="tx2"/>
                        </a:buClr>
                        <a:buSzPct val="75000"/>
                        <a:buFont typeface="Lucida Grande"/>
                        <a:buNone/>
                        <a:tabLst/>
                        <a:defRPr/>
                      </a:pPr>
                      <a:r>
                        <a:rPr lang="fr-FR" sz="1600" b="0" i="0" baseline="0" noProof="0" dirty="0">
                          <a:solidFill>
                            <a:schemeClr val="bg1"/>
                          </a:solidFill>
                          <a:latin typeface="Montserrat" pitchFamily="2" charset="77"/>
                          <a:ea typeface="Univers LT Std 45 Light" charset="0"/>
                          <a:cs typeface="Arial"/>
                        </a:rPr>
                        <a:t>Présence locale</a:t>
                      </a:r>
                    </a:p>
                  </a:txBody>
                  <a:tcPr marL="36000" marR="36000">
                    <a:lnL w="12700" cap="flat" cmpd="sng" algn="ctr">
                      <a:solidFill>
                        <a:schemeClr val="bg1"/>
                      </a:solidFill>
                      <a:prstDash val="solid"/>
                      <a:round/>
                      <a:headEnd type="none" w="med" len="med"/>
                      <a:tailEnd type="none" w="med" len="med"/>
                    </a:lnL>
                    <a:lnR w="12700" cmpd="sng">
                      <a:noFill/>
                    </a:lnR>
                    <a:lnT w="31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162646191"/>
                  </a:ext>
                </a:extLst>
              </a:tr>
              <a:tr h="290349">
                <a:tc>
                  <a:txBody>
                    <a:bodyPr/>
                    <a:lstStyle/>
                    <a:p>
                      <a:pPr marL="0" marR="0" indent="0" algn="l" defTabSz="1043056" rtl="0" eaLnBrk="1" fontAlgn="auto" latinLnBrk="0" hangingPunct="1">
                        <a:lnSpc>
                          <a:spcPct val="100000"/>
                        </a:lnSpc>
                        <a:spcBef>
                          <a:spcPts val="0"/>
                        </a:spcBef>
                        <a:spcAft>
                          <a:spcPts val="300"/>
                        </a:spcAft>
                        <a:buClr>
                          <a:srgbClr val="87000A"/>
                        </a:buClr>
                        <a:buSzPct val="75000"/>
                        <a:buFont typeface="Lucida Grande"/>
                        <a:buNone/>
                        <a:tabLst/>
                        <a:defRPr/>
                      </a:pPr>
                      <a:endParaRPr lang="fr-FR" sz="1200" b="0" i="0" kern="1200" noProof="0" dirty="0">
                        <a:solidFill>
                          <a:schemeClr val="bg1"/>
                        </a:solidFill>
                        <a:latin typeface="Montserrat" pitchFamily="2" charset="77"/>
                        <a:ea typeface="Univers LT Std 47 Cn Lt" charset="0"/>
                        <a:cs typeface="Univers LT Std 47 Cn Lt" charset="0"/>
                      </a:endParaRPr>
                    </a:p>
                  </a:txBody>
                  <a:tcPr marL="72000" marR="72000">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1043056" rtl="0" eaLnBrk="1" fontAlgn="auto" latinLnBrk="0" hangingPunct="1">
                        <a:lnSpc>
                          <a:spcPct val="100000"/>
                        </a:lnSpc>
                        <a:spcBef>
                          <a:spcPts val="0"/>
                        </a:spcBef>
                        <a:spcAft>
                          <a:spcPts val="300"/>
                        </a:spcAft>
                        <a:buClr>
                          <a:schemeClr val="tx2"/>
                        </a:buClr>
                        <a:buSzPct val="75000"/>
                        <a:buFont typeface="Lucida Grande"/>
                        <a:buNone/>
                        <a:tabLst/>
                        <a:defRPr/>
                      </a:pPr>
                      <a:r>
                        <a:rPr lang="fr-FR" sz="1600" b="0" i="0" noProof="0" dirty="0">
                          <a:solidFill>
                            <a:schemeClr val="bg1"/>
                          </a:solidFill>
                          <a:latin typeface="Montserrat" pitchFamily="2" charset="77"/>
                          <a:ea typeface="Univers LT Std 45 Light" charset="0"/>
                          <a:cs typeface="Arial"/>
                        </a:rPr>
                        <a:t>Exigences de publication</a:t>
                      </a:r>
                    </a:p>
                  </a:txBody>
                  <a:tcPr marL="36000" marR="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marR="0" indent="0" algn="ctr" defTabSz="1043056" rtl="0" eaLnBrk="1" fontAlgn="auto" latinLnBrk="0" hangingPunct="1">
                        <a:lnSpc>
                          <a:spcPct val="100000"/>
                        </a:lnSpc>
                        <a:spcBef>
                          <a:spcPts val="0"/>
                        </a:spcBef>
                        <a:spcAft>
                          <a:spcPts val="300"/>
                        </a:spcAft>
                        <a:buClr>
                          <a:schemeClr val="tx2"/>
                        </a:buClr>
                        <a:buSzPct val="75000"/>
                        <a:buFont typeface="Lucida Grande"/>
                        <a:buNone/>
                        <a:tabLst/>
                        <a:defRPr/>
                      </a:pPr>
                      <a:r>
                        <a:rPr lang="fr-FR" sz="1600" b="0" i="0" noProof="0" dirty="0">
                          <a:solidFill>
                            <a:schemeClr val="bg1"/>
                          </a:solidFill>
                          <a:latin typeface="Montserrat" pitchFamily="2" charset="77"/>
                          <a:ea typeface="Univers LT Std 45 Light" charset="0"/>
                          <a:cs typeface="Arial"/>
                        </a:rPr>
                        <a:t>Exigences de </a:t>
                      </a:r>
                      <a:r>
                        <a:rPr lang="fr-FR" sz="1600" b="0" i="0" noProof="0" dirty="0" err="1">
                          <a:solidFill>
                            <a:schemeClr val="bg1"/>
                          </a:solidFill>
                          <a:latin typeface="Montserrat" pitchFamily="2" charset="77"/>
                          <a:ea typeface="Univers LT Std 45 Light" charset="0"/>
                          <a:cs typeface="Arial"/>
                        </a:rPr>
                        <a:t>reporting</a:t>
                      </a:r>
                      <a:endParaRPr lang="fr-FR" sz="1600" b="0" i="0" noProof="0" dirty="0">
                        <a:solidFill>
                          <a:schemeClr val="bg1"/>
                        </a:solidFill>
                        <a:latin typeface="Montserrat" pitchFamily="2" charset="77"/>
                        <a:ea typeface="Univers LT Std 45 Light" charset="0"/>
                        <a:cs typeface="Arial"/>
                      </a:endParaRPr>
                    </a:p>
                  </a:txBody>
                  <a:tcPr marL="36000" marR="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marR="0" indent="0" algn="ctr" defTabSz="1043056" rtl="0" eaLnBrk="1" fontAlgn="auto" latinLnBrk="0" hangingPunct="1">
                        <a:lnSpc>
                          <a:spcPct val="100000"/>
                        </a:lnSpc>
                        <a:spcBef>
                          <a:spcPts val="0"/>
                        </a:spcBef>
                        <a:spcAft>
                          <a:spcPts val="300"/>
                        </a:spcAft>
                        <a:buClr>
                          <a:schemeClr val="tx2"/>
                        </a:buClr>
                        <a:buSzPct val="75000"/>
                        <a:buFont typeface="Lucida Grande"/>
                        <a:buNone/>
                        <a:tabLst/>
                        <a:defRPr/>
                      </a:pPr>
                      <a:r>
                        <a:rPr lang="fr-FR" sz="1600" b="0" i="0" baseline="0" noProof="0" dirty="0">
                          <a:solidFill>
                            <a:schemeClr val="bg1"/>
                          </a:solidFill>
                          <a:latin typeface="Montserrat" pitchFamily="2" charset="77"/>
                          <a:ea typeface="Univers LT Std 45 Light" charset="0"/>
                          <a:cs typeface="Arial"/>
                        </a:rPr>
                        <a:t>Agent fiscal Belge</a:t>
                      </a:r>
                    </a:p>
                  </a:txBody>
                  <a:tcPr marL="36000" marR="36000">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extLst>
                  <a:ext uri="{0D108BD9-81ED-4DB2-BD59-A6C34878D82A}">
                    <a16:rowId xmlns:a16="http://schemas.microsoft.com/office/drawing/2014/main" val="1436857275"/>
                  </a:ext>
                </a:extLst>
              </a:tr>
              <a:tr h="290349">
                <a:tc>
                  <a:txBody>
                    <a:bodyPr/>
                    <a:lstStyle/>
                    <a:p>
                      <a:pPr marL="0" marR="0" lvl="0" indent="0" algn="l" defTabSz="1043056" rtl="0" eaLnBrk="1" fontAlgn="auto" latinLnBrk="0" hangingPunct="1">
                        <a:lnSpc>
                          <a:spcPct val="100000"/>
                        </a:lnSpc>
                        <a:spcBef>
                          <a:spcPts val="0"/>
                        </a:spcBef>
                        <a:spcAft>
                          <a:spcPts val="300"/>
                        </a:spcAft>
                        <a:buClr>
                          <a:srgbClr val="87000A"/>
                        </a:buClr>
                        <a:buSzPct val="75000"/>
                        <a:buFont typeface="Lucida Grande"/>
                        <a:buNone/>
                        <a:tabLst/>
                        <a:defRPr/>
                      </a:pPr>
                      <a:r>
                        <a:rPr lang="fr-FR" sz="1800" b="0" i="0" noProof="0" dirty="0">
                          <a:solidFill>
                            <a:srgbClr val="000000"/>
                          </a:solidFill>
                          <a:latin typeface="Montserrat" pitchFamily="2" charset="77"/>
                          <a:cs typeface="Univers LT Std 45 Light"/>
                        </a:rPr>
                        <a:t>TCI</a:t>
                      </a:r>
                      <a:r>
                        <a:rPr lang="fr-FR" sz="1800" b="0" i="0" baseline="30000" noProof="0" dirty="0">
                          <a:solidFill>
                            <a:schemeClr val="tx2"/>
                          </a:solidFill>
                          <a:latin typeface="Montserrat" pitchFamily="2" charset="77"/>
                          <a:cs typeface="Univers LT Std 45 Light"/>
                        </a:rPr>
                        <a:t> (</a:t>
                      </a:r>
                      <a:r>
                        <a:rPr lang="fr-FR" sz="1800" b="0" i="0" baseline="0" dirty="0">
                          <a:solidFill>
                            <a:schemeClr val="tx1"/>
                          </a:solidFill>
                          <a:latin typeface="Montserrat" pitchFamily="2" charset="77"/>
                          <a:ea typeface="Univers LT Std 45 Light" charset="0"/>
                          <a:cs typeface="Arial Narrow" panose="020B0604020202020204" pitchFamily="34" charset="0"/>
                        </a:rPr>
                        <a:t>Indicateur de complexité)</a:t>
                      </a:r>
                      <a:endParaRPr lang="fr-FR" sz="1800" b="0" i="0" baseline="30000" noProof="0" dirty="0">
                        <a:solidFill>
                          <a:schemeClr val="tx2"/>
                        </a:solidFill>
                        <a:latin typeface="Montserrat" pitchFamily="2" charset="77"/>
                        <a:cs typeface="Univers LT Std 45 Light"/>
                      </a:endParaRPr>
                    </a:p>
                  </a:txBody>
                  <a:tcPr marL="0" marR="72000">
                    <a:lnL w="635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43056" rtl="0" eaLnBrk="1" fontAlgn="auto" latinLnBrk="0" hangingPunct="1">
                        <a:lnSpc>
                          <a:spcPct val="100000"/>
                        </a:lnSpc>
                        <a:spcBef>
                          <a:spcPts val="0"/>
                        </a:spcBef>
                        <a:spcAft>
                          <a:spcPts val="300"/>
                        </a:spcAft>
                        <a:buClr>
                          <a:schemeClr val="tx2"/>
                        </a:buClr>
                        <a:buSzPct val="75000"/>
                        <a:buFont typeface="Lucida Grande"/>
                        <a:buNone/>
                        <a:tabLst/>
                        <a:defRPr/>
                      </a:pPr>
                      <a:r>
                        <a:rPr lang="fr-FR" sz="1600" b="0" i="0" cap="all" baseline="0" noProof="0" dirty="0">
                          <a:solidFill>
                            <a:schemeClr val="bg1"/>
                          </a:solidFill>
                          <a:latin typeface="Montserrat" pitchFamily="2" charset="77"/>
                          <a:cs typeface="Univers LT Std 45 Light"/>
                        </a:rPr>
                        <a:t>FAIBLE(+) | MOYEN(+) | élevé(+)</a:t>
                      </a:r>
                      <a:endParaRPr lang="fr-FR" sz="1600" b="0" i="0" kern="1200" noProof="0" dirty="0">
                        <a:solidFill>
                          <a:schemeClr val="bg1"/>
                        </a:solidFill>
                        <a:latin typeface="Montserrat" pitchFamily="2" charset="77"/>
                        <a:ea typeface="+mn-ea"/>
                        <a:cs typeface="Univers LT Std 45 Light"/>
                      </a:endParaRPr>
                    </a:p>
                  </a:txBody>
                  <a:tcPr marL="72000" marR="72000">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marR="0" lvl="0" indent="0" algn="ctr" defTabSz="1043056" rtl="0" eaLnBrk="1" fontAlgn="auto" latinLnBrk="0" hangingPunct="1">
                        <a:lnSpc>
                          <a:spcPct val="100000"/>
                        </a:lnSpc>
                        <a:spcBef>
                          <a:spcPts val="0"/>
                        </a:spcBef>
                        <a:spcAft>
                          <a:spcPts val="300"/>
                        </a:spcAft>
                        <a:buClr>
                          <a:srgbClr val="164194"/>
                        </a:buClr>
                        <a:buSzPct val="75000"/>
                        <a:buFont typeface="Lucida Grande"/>
                        <a:buNone/>
                        <a:tabLst/>
                        <a:defRPr/>
                      </a:pPr>
                      <a:r>
                        <a:rPr kumimoji="0" lang="fr-FR" sz="1600" b="0" i="0" u="none" strike="noStrike" kern="1200" cap="all" spc="0" normalizeH="0" baseline="0" noProof="0">
                          <a:ln>
                            <a:noFill/>
                          </a:ln>
                          <a:solidFill>
                            <a:prstClr val="white"/>
                          </a:solidFill>
                          <a:effectLst/>
                          <a:uLnTx/>
                          <a:uFillTx/>
                          <a:latin typeface="Montserrat" pitchFamily="2" charset="77"/>
                          <a:ea typeface="+mn-ea"/>
                          <a:cs typeface="Univers LT Std 45 Light"/>
                        </a:rPr>
                        <a:t>FAIBLE(+) | MOYEN(+) | élevé(+)</a:t>
                      </a:r>
                      <a:endParaRPr kumimoji="0" lang="fr-FR" sz="1600" b="0" i="0" u="none" strike="noStrike" kern="1200" cap="none" spc="0" normalizeH="0" baseline="0" noProof="0" dirty="0">
                        <a:ln>
                          <a:noFill/>
                        </a:ln>
                        <a:solidFill>
                          <a:prstClr val="white"/>
                        </a:solidFill>
                        <a:effectLst/>
                        <a:uLnTx/>
                        <a:uFillTx/>
                        <a:latin typeface="Montserrat" pitchFamily="2" charset="77"/>
                        <a:ea typeface="+mn-ea"/>
                        <a:cs typeface="Univers LT Std 45 Light"/>
                      </a:endParaRPr>
                    </a:p>
                  </a:txBody>
                  <a:tcPr marL="72000" marR="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marR="0" lvl="0" indent="0" algn="ctr" defTabSz="1043056" rtl="0" eaLnBrk="1" fontAlgn="auto" latinLnBrk="0" hangingPunct="1">
                        <a:lnSpc>
                          <a:spcPct val="100000"/>
                        </a:lnSpc>
                        <a:spcBef>
                          <a:spcPts val="0"/>
                        </a:spcBef>
                        <a:spcAft>
                          <a:spcPts val="300"/>
                        </a:spcAft>
                        <a:buClr>
                          <a:srgbClr val="164194"/>
                        </a:buClr>
                        <a:buSzPct val="75000"/>
                        <a:buFont typeface="Lucida Grande"/>
                        <a:buNone/>
                        <a:tabLst/>
                        <a:defRPr/>
                      </a:pPr>
                      <a:r>
                        <a:rPr kumimoji="0" lang="fr-FR" sz="1600" b="0" i="0" u="none" strike="noStrike" kern="1200" cap="all" spc="0" normalizeH="0" baseline="0" noProof="0" dirty="0">
                          <a:ln>
                            <a:noFill/>
                          </a:ln>
                          <a:solidFill>
                            <a:prstClr val="white"/>
                          </a:solidFill>
                          <a:effectLst/>
                          <a:uLnTx/>
                          <a:uFillTx/>
                          <a:latin typeface="Montserrat" pitchFamily="2" charset="77"/>
                          <a:ea typeface="+mn-ea"/>
                          <a:cs typeface="Univers LT Std 45 Light"/>
                        </a:rPr>
                        <a:t>FAIBLE(+) | MOYEN(+) | élevé(+)</a:t>
                      </a:r>
                      <a:endParaRPr kumimoji="0" lang="fr-FR" sz="1600" b="0" i="0" u="none" strike="noStrike" kern="1200" cap="none" spc="0" normalizeH="0" baseline="0" noProof="0" dirty="0">
                        <a:ln>
                          <a:noFill/>
                        </a:ln>
                        <a:solidFill>
                          <a:prstClr val="white"/>
                        </a:solidFill>
                        <a:effectLst/>
                        <a:uLnTx/>
                        <a:uFillTx/>
                        <a:latin typeface="Montserrat" pitchFamily="2" charset="77"/>
                        <a:ea typeface="+mn-ea"/>
                        <a:cs typeface="Univers LT Std 45 Light"/>
                      </a:endParaRPr>
                    </a:p>
                  </a:txBody>
                  <a:tcPr marL="72000" marR="72000">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extLst>
                  <a:ext uri="{0D108BD9-81ED-4DB2-BD59-A6C34878D82A}">
                    <a16:rowId xmlns:a16="http://schemas.microsoft.com/office/drawing/2014/main" val="915369517"/>
                  </a:ext>
                </a:extLst>
              </a:tr>
              <a:tr h="733113">
                <a:tc>
                  <a:txBody>
                    <a:bodyPr/>
                    <a:lstStyle/>
                    <a:p>
                      <a:pPr marL="0" marR="0" indent="0" algn="l" defTabSz="1043056" rtl="0" eaLnBrk="1" fontAlgn="auto" latinLnBrk="0" hangingPunct="1">
                        <a:lnSpc>
                          <a:spcPct val="100000"/>
                        </a:lnSpc>
                        <a:spcBef>
                          <a:spcPts val="0"/>
                        </a:spcBef>
                        <a:spcAft>
                          <a:spcPts val="300"/>
                        </a:spcAft>
                        <a:buClr>
                          <a:srgbClr val="87000A"/>
                        </a:buClr>
                        <a:buSzPct val="75000"/>
                        <a:buFont typeface="Lucida Grande"/>
                        <a:buNone/>
                        <a:tabLst/>
                        <a:defRPr/>
                      </a:pPr>
                      <a:r>
                        <a:rPr lang="fr-FR" sz="1400" b="0" i="0" kern="0" spc="-20" baseline="0" noProof="0" dirty="0">
                          <a:solidFill>
                            <a:schemeClr val="tx1">
                              <a:lumMod val="50000"/>
                            </a:schemeClr>
                          </a:solidFill>
                          <a:latin typeface="Montserrat" pitchFamily="2" charset="77"/>
                          <a:ea typeface="+mn-ea"/>
                          <a:cs typeface="Arial Narrow" panose="020B0604020202020204" pitchFamily="34" charset="0"/>
                        </a:rPr>
                        <a:t>Principaux aspects relatifs aux exigences locales en lien avec la fiscalité des résidents investissant dans des fonds d’investissement étrangers</a:t>
                      </a:r>
                    </a:p>
                  </a:txBody>
                  <a:tcPr marL="0" marR="0">
                    <a:lnL w="635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55600" marR="0" indent="-355600" algn="l" defTabSz="1043056" rtl="0" eaLnBrk="1" fontAlgn="auto" latinLnBrk="0" hangingPunct="1">
                        <a:lnSpc>
                          <a:spcPct val="100000"/>
                        </a:lnSpc>
                        <a:spcBef>
                          <a:spcPts val="0"/>
                        </a:spcBef>
                        <a:spcAft>
                          <a:spcPts val="300"/>
                        </a:spcAft>
                        <a:buClr>
                          <a:schemeClr val="tx2"/>
                        </a:buClr>
                        <a:buSzPct val="150000"/>
                        <a:buFont typeface="System Font Regular"/>
                        <a:buChar char="■"/>
                        <a:tabLst/>
                        <a:defRPr/>
                      </a:pPr>
                      <a:r>
                        <a:rPr lang="fr-FR" sz="1200" b="0" i="0" kern="0" baseline="0" noProof="0" dirty="0">
                          <a:solidFill>
                            <a:schemeClr val="tx1">
                              <a:lumMod val="50000"/>
                            </a:schemeClr>
                          </a:solidFill>
                          <a:latin typeface="Montserrat" pitchFamily="2" charset="77"/>
                          <a:ea typeface="+mn-ea"/>
                          <a:cs typeface="Arial"/>
                        </a:rPr>
                        <a:t>(…)</a:t>
                      </a:r>
                      <a:endParaRPr lang="fr-FR" sz="1200" b="0" i="0" kern="0" baseline="0" noProof="0" dirty="0">
                        <a:solidFill>
                          <a:schemeClr val="tx1"/>
                        </a:solidFill>
                        <a:latin typeface="Montserrat" pitchFamily="2" charset="77"/>
                        <a:ea typeface="+mn-ea"/>
                        <a:cs typeface="Arial"/>
                        <a:sym typeface="Wingdings"/>
                      </a:endParaRPr>
                    </a:p>
                  </a:txBody>
                  <a:tcPr marL="72000" marR="0" marT="72000" marB="72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55600" marR="0" indent="-355600" algn="l" defTabSz="1043056" rtl="0" eaLnBrk="1" fontAlgn="auto" latinLnBrk="0" hangingPunct="1">
                        <a:lnSpc>
                          <a:spcPct val="100000"/>
                        </a:lnSpc>
                        <a:spcBef>
                          <a:spcPts val="0"/>
                        </a:spcBef>
                        <a:spcAft>
                          <a:spcPts val="300"/>
                        </a:spcAft>
                        <a:buClr>
                          <a:schemeClr val="tx2"/>
                        </a:buClr>
                        <a:buSzPct val="150000"/>
                        <a:buFont typeface="System Font Regular"/>
                        <a:buChar char="■"/>
                        <a:tabLst/>
                        <a:defRPr/>
                      </a:pPr>
                      <a:r>
                        <a:rPr lang="fr-FR" sz="1200" b="0" i="0" kern="0" baseline="0" noProof="0" dirty="0">
                          <a:solidFill>
                            <a:schemeClr val="tx1">
                              <a:lumMod val="50000"/>
                            </a:schemeClr>
                          </a:solidFill>
                          <a:latin typeface="Montserrat" pitchFamily="2" charset="77"/>
                          <a:ea typeface="+mn-ea"/>
                          <a:cs typeface="Arial"/>
                        </a:rPr>
                        <a:t>(…)</a:t>
                      </a:r>
                      <a:endParaRPr lang="fr-FR" sz="1200" b="0" i="0" kern="0" baseline="0" noProof="0" dirty="0">
                        <a:solidFill>
                          <a:schemeClr val="tx1"/>
                        </a:solidFill>
                        <a:latin typeface="Montserrat" pitchFamily="2" charset="77"/>
                        <a:ea typeface="+mn-ea"/>
                        <a:cs typeface="Arial"/>
                        <a:sym typeface="Wingdings"/>
                      </a:endParaRPr>
                    </a:p>
                  </a:txBody>
                  <a:tcPr marL="72000" marR="0" marT="72000" marB="72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55600" marR="0" indent="-355600" algn="l" defTabSz="1043056" rtl="0" eaLnBrk="1" fontAlgn="auto" latinLnBrk="0" hangingPunct="1">
                        <a:lnSpc>
                          <a:spcPct val="100000"/>
                        </a:lnSpc>
                        <a:spcBef>
                          <a:spcPts val="0"/>
                        </a:spcBef>
                        <a:spcAft>
                          <a:spcPts val="300"/>
                        </a:spcAft>
                        <a:buClr>
                          <a:schemeClr val="tx2"/>
                        </a:buClr>
                        <a:buSzPct val="150000"/>
                        <a:buFont typeface="System Font Regular"/>
                        <a:buChar char="■"/>
                        <a:tabLst/>
                        <a:defRPr/>
                      </a:pPr>
                      <a:r>
                        <a:rPr lang="fr-FR" sz="1200" b="0" i="0" kern="0" baseline="0" noProof="0" dirty="0">
                          <a:solidFill>
                            <a:schemeClr val="tx1">
                              <a:lumMod val="50000"/>
                            </a:schemeClr>
                          </a:solidFill>
                          <a:latin typeface="Montserrat" pitchFamily="2" charset="77"/>
                          <a:ea typeface="+mn-ea"/>
                          <a:cs typeface="Arial"/>
                        </a:rPr>
                        <a:t>(…)</a:t>
                      </a:r>
                      <a:endParaRPr lang="fr-FR" sz="1200" b="0" i="0" kern="0" baseline="0" noProof="0" dirty="0">
                        <a:solidFill>
                          <a:schemeClr val="tx1"/>
                        </a:solidFill>
                        <a:latin typeface="Montserrat" pitchFamily="2" charset="77"/>
                        <a:ea typeface="+mn-ea"/>
                        <a:cs typeface="Arial"/>
                        <a:sym typeface="Wingdings"/>
                      </a:endParaRPr>
                    </a:p>
                  </a:txBody>
                  <a:tcPr marL="72000" marR="0" marT="72000" marB="72000">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2673865"/>
                  </a:ext>
                </a:extLst>
              </a:tr>
            </a:tbl>
          </a:graphicData>
        </a:graphic>
      </p:graphicFrame>
    </p:spTree>
    <p:extLst>
      <p:ext uri="{BB962C8B-B14F-4D97-AF65-F5344CB8AC3E}">
        <p14:creationId xmlns:p14="http://schemas.microsoft.com/office/powerpoint/2010/main" val="409872932"/>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94996F9-9808-C9E3-A017-019869C43530}"/>
              </a:ext>
            </a:extLst>
          </p:cNvPr>
          <p:cNvSpPr>
            <a:spLocks noGrp="1"/>
          </p:cNvSpPr>
          <p:nvPr>
            <p:ph type="sldNum" sz="quarter" idx="12"/>
          </p:nvPr>
        </p:nvSpPr>
        <p:spPr/>
        <p:txBody>
          <a:bodyPr/>
          <a:lstStyle/>
          <a:p>
            <a:fld id="{D6CAF8E8-172B-4E70-9325-BA460E9DD579}" type="slidenum">
              <a:rPr lang="fr-FR" smtClean="0"/>
              <a:t>55</a:t>
            </a:fld>
            <a:endParaRPr lang="fr-FR"/>
          </a:p>
        </p:txBody>
      </p:sp>
      <p:cxnSp>
        <p:nvCxnSpPr>
          <p:cNvPr id="9" name="Connecteur droit 8">
            <a:extLst>
              <a:ext uri="{FF2B5EF4-FFF2-40B4-BE49-F238E27FC236}">
                <a16:creationId xmlns:a16="http://schemas.microsoft.com/office/drawing/2014/main" id="{94A96E72-847D-51BA-35AA-76818FB36C16}"/>
              </a:ext>
            </a:extLst>
          </p:cNvPr>
          <p:cNvCxnSpPr>
            <a:cxnSpLocks/>
          </p:cNvCxnSpPr>
          <p:nvPr/>
        </p:nvCxnSpPr>
        <p:spPr>
          <a:xfrm>
            <a:off x="529062" y="2162637"/>
            <a:ext cx="16293244"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0A94932B-31E1-289A-A248-965479644DD3}"/>
              </a:ext>
            </a:extLst>
          </p:cNvPr>
          <p:cNvSpPr txBox="1">
            <a:spLocks/>
          </p:cNvSpPr>
          <p:nvPr/>
        </p:nvSpPr>
        <p:spPr>
          <a:xfrm>
            <a:off x="529064" y="1641904"/>
            <a:ext cx="16293246" cy="430887"/>
          </a:xfrm>
          <a:prstGeom prst="rect">
            <a:avLst/>
          </a:prstGeom>
          <a:noFill/>
        </p:spPr>
        <p:txBody>
          <a:bodyPr vert="horz" wrap="square" lIns="0" tIns="0" rIns="0" bIns="0" rtlCol="0" anchor="t" anchorCtr="0">
            <a:spAutoFit/>
          </a:bodyPr>
          <a:lstStyle>
            <a:lvl1pPr algn="l" defTabSz="914400" rtl="0" eaLnBrk="1" latinLnBrk="0" hangingPunct="1">
              <a:lnSpc>
                <a:spcPct val="100000"/>
              </a:lnSpc>
              <a:spcBef>
                <a:spcPct val="0"/>
              </a:spcBef>
              <a:buNone/>
              <a:defRPr sz="3000" b="1" kern="1200" cap="all" baseline="0">
                <a:solidFill>
                  <a:srgbClr val="8AA0CA"/>
                </a:solidFill>
                <a:latin typeface="+mj-lt"/>
                <a:ea typeface="+mj-ea"/>
                <a:cs typeface="+mj-cs"/>
              </a:defRPr>
            </a:lvl1pPr>
          </a:lstStyle>
          <a:p>
            <a:pPr algn="ctr"/>
            <a:r>
              <a:rPr lang="fr-LU" sz="2800" dirty="0"/>
              <a:t>Indicateurs de complexité fiscale</a:t>
            </a:r>
            <a:endParaRPr lang="fr-FR" sz="2800" dirty="0"/>
          </a:p>
        </p:txBody>
      </p:sp>
      <p:sp>
        <p:nvSpPr>
          <p:cNvPr id="4" name="Espace réservé du pied de page 3">
            <a:extLst>
              <a:ext uri="{FF2B5EF4-FFF2-40B4-BE49-F238E27FC236}">
                <a16:creationId xmlns:a16="http://schemas.microsoft.com/office/drawing/2014/main" id="{82844610-397B-230E-2ADC-BA731F5AB4A2}"/>
              </a:ext>
            </a:extLst>
          </p:cNvPr>
          <p:cNvSpPr>
            <a:spLocks noGrp="1"/>
          </p:cNvSpPr>
          <p:nvPr>
            <p:ph type="ftr" sz="quarter" idx="11"/>
          </p:nvPr>
        </p:nvSpPr>
        <p:spPr>
          <a:xfrm>
            <a:off x="8675689" y="9088998"/>
            <a:ext cx="7388674" cy="215444"/>
          </a:xfrm>
        </p:spPr>
        <p:txBody>
          <a:bodyPr/>
          <a:lstStyle/>
          <a:p>
            <a:r>
              <a:rPr lang="fr-FR" dirty="0"/>
              <a:t>Panorama complexité fiscale distribution de fonds - Janvier 2025</a:t>
            </a:r>
          </a:p>
        </p:txBody>
      </p:sp>
      <p:sp>
        <p:nvSpPr>
          <p:cNvPr id="12" name="ZoneTexte 11">
            <a:extLst>
              <a:ext uri="{FF2B5EF4-FFF2-40B4-BE49-F238E27FC236}">
                <a16:creationId xmlns:a16="http://schemas.microsoft.com/office/drawing/2014/main" id="{7A73DAA1-0CFF-601D-3EE6-E7D539D84F84}"/>
              </a:ext>
            </a:extLst>
          </p:cNvPr>
          <p:cNvSpPr txBox="1"/>
          <p:nvPr/>
        </p:nvSpPr>
        <p:spPr>
          <a:xfrm>
            <a:off x="6221486" y="8563224"/>
            <a:ext cx="4908395" cy="169277"/>
          </a:xfrm>
          <a:prstGeom prst="rect">
            <a:avLst/>
          </a:prstGeom>
          <a:noFill/>
        </p:spPr>
        <p:txBody>
          <a:bodyPr wrap="none" lIns="0" tIns="0" rIns="0" bIns="0" rtlCol="0">
            <a:spAutoFit/>
          </a:bodyPr>
          <a:lstStyle/>
          <a:p>
            <a:pPr>
              <a:spcBef>
                <a:spcPts val="1200"/>
              </a:spcBef>
            </a:pPr>
            <a:r>
              <a:rPr lang="fr-FR" sz="1100" b="0" i="0" noProof="0" dirty="0">
                <a:solidFill>
                  <a:srgbClr val="007C86"/>
                </a:solidFill>
                <a:latin typeface="Montserrat" pitchFamily="2" charset="77"/>
                <a:cs typeface="Univers LT Std 45 Light"/>
              </a:rPr>
              <a:t>■■■</a:t>
            </a:r>
            <a:r>
              <a:rPr lang="fr-FR" sz="1100" b="0" i="0" baseline="0" noProof="0" dirty="0">
                <a:solidFill>
                  <a:srgbClr val="007C86"/>
                </a:solidFill>
                <a:latin typeface="Montserrat" pitchFamily="2" charset="77"/>
                <a:cs typeface="Univers LT Std 45 Light"/>
              </a:rPr>
              <a:t> </a:t>
            </a:r>
            <a:r>
              <a:rPr lang="fr-FR" sz="1100" b="0" i="0" baseline="0" noProof="0" dirty="0">
                <a:solidFill>
                  <a:schemeClr val="tx1"/>
                </a:solidFill>
                <a:latin typeface="Montserrat" pitchFamily="2" charset="77"/>
                <a:cs typeface="Univers LT Std 45 Light"/>
              </a:rPr>
              <a:t>Complexité élevée</a:t>
            </a:r>
            <a:r>
              <a:rPr lang="fr-FR" sz="1100" b="0" i="0" noProof="0" dirty="0">
                <a:solidFill>
                  <a:srgbClr val="000000"/>
                </a:solidFill>
                <a:latin typeface="Montserrat" pitchFamily="2" charset="77"/>
                <a:ea typeface="Univers LT Std 47 Cn Lt" charset="0"/>
                <a:cs typeface="Univers LT Std 47 Cn Lt" charset="0"/>
              </a:rPr>
              <a:t>,  </a:t>
            </a:r>
            <a:r>
              <a:rPr lang="fr-FR" sz="1100" b="0" i="0" noProof="0" dirty="0">
                <a:solidFill>
                  <a:srgbClr val="007C86"/>
                </a:solidFill>
                <a:latin typeface="Montserrat" pitchFamily="2" charset="77"/>
                <a:cs typeface="Univers LT Std 45 Light"/>
              </a:rPr>
              <a:t>■■</a:t>
            </a:r>
            <a:r>
              <a:rPr lang="fr-FR" sz="1100" b="0" i="0" baseline="0" noProof="0" dirty="0">
                <a:solidFill>
                  <a:srgbClr val="007C86"/>
                </a:solidFill>
                <a:latin typeface="Montserrat" pitchFamily="2" charset="77"/>
                <a:cs typeface="Univers LT Std 45 Light"/>
              </a:rPr>
              <a:t> </a:t>
            </a:r>
            <a:r>
              <a:rPr lang="fr-FR" sz="1100" b="0" i="0" kern="1200" baseline="0" noProof="0" dirty="0">
                <a:solidFill>
                  <a:schemeClr val="tx1"/>
                </a:solidFill>
                <a:latin typeface="Montserrat" pitchFamily="2" charset="77"/>
                <a:ea typeface="+mn-ea"/>
                <a:cs typeface="Univers LT Std 45 Light"/>
              </a:rPr>
              <a:t>Complexité moyenne</a:t>
            </a:r>
            <a:r>
              <a:rPr lang="fr-FR" sz="1100" b="0" i="0" kern="1200" noProof="0" dirty="0">
                <a:solidFill>
                  <a:srgbClr val="000000"/>
                </a:solidFill>
                <a:latin typeface="Montserrat" pitchFamily="2" charset="77"/>
                <a:ea typeface="Univers LT Std 47 Cn Lt" charset="0"/>
                <a:cs typeface="Univers LT Std 47 Cn Lt" charset="0"/>
              </a:rPr>
              <a:t>, </a:t>
            </a:r>
            <a:r>
              <a:rPr lang="fr-FR" sz="1100" b="0" i="0" noProof="0" dirty="0">
                <a:solidFill>
                  <a:srgbClr val="007C86"/>
                </a:solidFill>
                <a:latin typeface="Montserrat" pitchFamily="2" charset="77"/>
                <a:cs typeface="Univers LT Std 45 Light"/>
              </a:rPr>
              <a:t>■</a:t>
            </a:r>
            <a:r>
              <a:rPr lang="fr-FR" sz="1100" b="0" i="0" noProof="0" dirty="0">
                <a:solidFill>
                  <a:srgbClr val="139295"/>
                </a:solidFill>
                <a:latin typeface="Montserrat" pitchFamily="2" charset="77"/>
                <a:cs typeface="Univers LT Std 45 Light"/>
              </a:rPr>
              <a:t> </a:t>
            </a:r>
            <a:r>
              <a:rPr lang="fr-FR" sz="1100" b="0" i="0" kern="1200" baseline="0" noProof="0" dirty="0">
                <a:solidFill>
                  <a:schemeClr val="tx1"/>
                </a:solidFill>
                <a:latin typeface="Montserrat" pitchFamily="2" charset="77"/>
                <a:ea typeface="+mn-ea"/>
                <a:cs typeface="Univers LT Std 45 Light"/>
              </a:rPr>
              <a:t>Faible</a:t>
            </a:r>
            <a:r>
              <a:rPr lang="fr-FR" sz="1100" b="0" i="0" noProof="0" dirty="0">
                <a:solidFill>
                  <a:srgbClr val="000000"/>
                </a:solidFill>
                <a:latin typeface="Montserrat" pitchFamily="2" charset="77"/>
                <a:ea typeface="Univers LT Std 47 Cn Lt" charset="0"/>
                <a:cs typeface="Univers LT Std 47 Cn Lt" charset="0"/>
              </a:rPr>
              <a:t> Complexité</a:t>
            </a:r>
          </a:p>
        </p:txBody>
      </p:sp>
      <p:graphicFrame>
        <p:nvGraphicFramePr>
          <p:cNvPr id="2" name="Content Placeholder 362">
            <a:extLst>
              <a:ext uri="{FF2B5EF4-FFF2-40B4-BE49-F238E27FC236}">
                <a16:creationId xmlns:a16="http://schemas.microsoft.com/office/drawing/2014/main" id="{D761293D-031C-2059-E925-388C9992FD4B}"/>
              </a:ext>
            </a:extLst>
          </p:cNvPr>
          <p:cNvGraphicFramePr>
            <a:graphicFrameLocks/>
          </p:cNvGraphicFramePr>
          <p:nvPr/>
        </p:nvGraphicFramePr>
        <p:xfrm>
          <a:off x="1371599" y="2162637"/>
          <a:ext cx="14252714" cy="6688886"/>
        </p:xfrm>
        <a:graphic>
          <a:graphicData uri="http://schemas.openxmlformats.org/drawingml/2006/table">
            <a:tbl>
              <a:tblPr firstRow="1" bandRow="1">
                <a:tableStyleId>{5C22544A-7EE6-4342-B048-85BDC9FD1C3A}</a:tableStyleId>
              </a:tblPr>
              <a:tblGrid>
                <a:gridCol w="2126096">
                  <a:extLst>
                    <a:ext uri="{9D8B030D-6E8A-4147-A177-3AD203B41FA5}">
                      <a16:colId xmlns:a16="http://schemas.microsoft.com/office/drawing/2014/main" val="20000"/>
                    </a:ext>
                  </a:extLst>
                </a:gridCol>
                <a:gridCol w="1732374">
                  <a:extLst>
                    <a:ext uri="{9D8B030D-6E8A-4147-A177-3AD203B41FA5}">
                      <a16:colId xmlns:a16="http://schemas.microsoft.com/office/drawing/2014/main" val="20001"/>
                    </a:ext>
                  </a:extLst>
                </a:gridCol>
                <a:gridCol w="1732374">
                  <a:extLst>
                    <a:ext uri="{9D8B030D-6E8A-4147-A177-3AD203B41FA5}">
                      <a16:colId xmlns:a16="http://schemas.microsoft.com/office/drawing/2014/main" val="2984446491"/>
                    </a:ext>
                  </a:extLst>
                </a:gridCol>
                <a:gridCol w="1732374">
                  <a:extLst>
                    <a:ext uri="{9D8B030D-6E8A-4147-A177-3AD203B41FA5}">
                      <a16:colId xmlns:a16="http://schemas.microsoft.com/office/drawing/2014/main" val="4078407525"/>
                    </a:ext>
                  </a:extLst>
                </a:gridCol>
                <a:gridCol w="1614257">
                  <a:extLst>
                    <a:ext uri="{9D8B030D-6E8A-4147-A177-3AD203B41FA5}">
                      <a16:colId xmlns:a16="http://schemas.microsoft.com/office/drawing/2014/main" val="2504231441"/>
                    </a:ext>
                  </a:extLst>
                </a:gridCol>
                <a:gridCol w="1890992">
                  <a:extLst>
                    <a:ext uri="{9D8B030D-6E8A-4147-A177-3AD203B41FA5}">
                      <a16:colId xmlns:a16="http://schemas.microsoft.com/office/drawing/2014/main" val="3123126572"/>
                    </a:ext>
                  </a:extLst>
                </a:gridCol>
                <a:gridCol w="3424247">
                  <a:extLst>
                    <a:ext uri="{9D8B030D-6E8A-4147-A177-3AD203B41FA5}">
                      <a16:colId xmlns:a16="http://schemas.microsoft.com/office/drawing/2014/main" val="20003"/>
                    </a:ext>
                  </a:extLst>
                </a:gridCol>
              </a:tblGrid>
              <a:tr h="226211">
                <a:tc>
                  <a:txBody>
                    <a:bodyPr/>
                    <a:lstStyle/>
                    <a:p>
                      <a:pPr marL="0" marR="0" indent="0" algn="l" defTabSz="1043056" rtl="0" eaLnBrk="1" fontAlgn="auto" latinLnBrk="0" hangingPunct="1">
                        <a:lnSpc>
                          <a:spcPct val="100000"/>
                        </a:lnSpc>
                        <a:spcBef>
                          <a:spcPts val="0"/>
                        </a:spcBef>
                        <a:spcAft>
                          <a:spcPts val="300"/>
                        </a:spcAft>
                        <a:buClr>
                          <a:srgbClr val="87000A"/>
                        </a:buClr>
                        <a:buSzPct val="75000"/>
                        <a:buFont typeface="Lucida Grande"/>
                        <a:buNone/>
                        <a:tabLst/>
                        <a:defRPr/>
                      </a:pPr>
                      <a:endParaRPr lang="en-GB" sz="800" b="0" i="1" noProof="0" dirty="0">
                        <a:solidFill>
                          <a:srgbClr val="000000"/>
                        </a:solidFill>
                        <a:latin typeface="Montserrat" pitchFamily="2" charset="77"/>
                        <a:cs typeface="Univers LT Std 45 Light"/>
                      </a:endParaRPr>
                    </a:p>
                  </a:txBody>
                  <a:tcPr marL="72000" marR="72000" anchor="b">
                    <a:lnL w="6350" cap="flat" cmpd="sng" algn="ctr">
                      <a:noFill/>
                      <a:prstDash val="solid"/>
                      <a:round/>
                      <a:headEnd type="none" w="med" len="med"/>
                      <a:tailEnd type="none" w="med" len="med"/>
                    </a:lnL>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gridSpan="3">
                  <a:txBody>
                    <a:bodyPr/>
                    <a:lstStyle/>
                    <a:p>
                      <a:pPr marL="0" marR="0" indent="0" algn="ctr" defTabSz="1043056" rtl="0" eaLnBrk="1" fontAlgn="auto" latinLnBrk="0" hangingPunct="1">
                        <a:lnSpc>
                          <a:spcPct val="100000"/>
                        </a:lnSpc>
                        <a:spcBef>
                          <a:spcPts val="0"/>
                        </a:spcBef>
                        <a:spcAft>
                          <a:spcPts val="300"/>
                        </a:spcAft>
                        <a:buClr>
                          <a:srgbClr val="87000A"/>
                        </a:buClr>
                        <a:buSzPct val="75000"/>
                        <a:buFont typeface="Lucida Grande"/>
                        <a:buNone/>
                        <a:tabLst/>
                        <a:defRPr/>
                      </a:pPr>
                      <a:r>
                        <a:rPr lang="fr-CH" sz="900" b="0" i="0" cap="all" dirty="0">
                          <a:solidFill>
                            <a:schemeClr val="tx1">
                              <a:lumMod val="50000"/>
                            </a:schemeClr>
                          </a:solidFill>
                          <a:latin typeface="Montserrat" pitchFamily="2" charset="77"/>
                          <a:cs typeface="Arial"/>
                        </a:rPr>
                        <a:t>Taxation locale</a:t>
                      </a:r>
                      <a:endParaRPr lang="en-GB" sz="900" b="0" i="0" cap="none" noProof="0" dirty="0">
                        <a:solidFill>
                          <a:schemeClr val="tx1">
                            <a:lumMod val="50000"/>
                          </a:schemeClr>
                        </a:solidFill>
                        <a:latin typeface="Montserrat" pitchFamily="2" charset="77"/>
                        <a:cs typeface="Arial"/>
                      </a:endParaRPr>
                    </a:p>
                  </a:txBody>
                  <a:tcPr marL="72000" marR="72000">
                    <a:lnT w="3175" cap="flat" cmpd="sng" algn="ctr">
                      <a:noFill/>
                      <a:prstDash val="solid"/>
                      <a:round/>
                      <a:headEnd type="none" w="med" len="med"/>
                      <a:tailEnd type="none" w="med" len="med"/>
                    </a:lnT>
                    <a:lnB w="3175" cap="flat" cmpd="sng" algn="ctr">
                      <a:solidFill>
                        <a:schemeClr val="tx2">
                          <a:lumMod val="75000"/>
                        </a:schemeClr>
                      </a:solidFill>
                      <a:prstDash val="solid"/>
                      <a:round/>
                      <a:headEnd type="none" w="med" len="med"/>
                      <a:tailEnd type="none" w="med" len="med"/>
                    </a:lnB>
                    <a:solidFill>
                      <a:schemeClr val="tx2">
                        <a:lumMod val="20000"/>
                        <a:lumOff val="80000"/>
                      </a:schemeClr>
                    </a:solidFill>
                  </a:tcPr>
                </a:tc>
                <a:tc hMerge="1">
                  <a:txBody>
                    <a:bodyPr/>
                    <a:lstStyle/>
                    <a:p>
                      <a:endParaRPr lang="en-US"/>
                    </a:p>
                  </a:txBody>
                  <a:tcPr/>
                </a:tc>
                <a:tc hMerge="1">
                  <a:txBody>
                    <a:bodyPr/>
                    <a:lstStyle/>
                    <a:p>
                      <a:pPr marL="0" marR="0" indent="0" algn="ctr" defTabSz="1043056" rtl="0" eaLnBrk="1" fontAlgn="auto" latinLnBrk="0" hangingPunct="1">
                        <a:lnSpc>
                          <a:spcPct val="100000"/>
                        </a:lnSpc>
                        <a:spcBef>
                          <a:spcPts val="0"/>
                        </a:spcBef>
                        <a:spcAft>
                          <a:spcPts val="300"/>
                        </a:spcAft>
                        <a:buClr>
                          <a:srgbClr val="87000A"/>
                        </a:buClr>
                        <a:buSzPct val="75000"/>
                        <a:buFont typeface="Lucida Grande"/>
                        <a:buNone/>
                        <a:tabLst/>
                        <a:defRPr/>
                      </a:pPr>
                      <a:endParaRPr lang="en-GB" sz="700" b="0" i="1" noProof="0" dirty="0">
                        <a:solidFill>
                          <a:schemeClr val="tx1">
                            <a:lumMod val="50000"/>
                          </a:schemeClr>
                        </a:solidFill>
                        <a:latin typeface="Arial"/>
                        <a:cs typeface="Arial"/>
                      </a:endParaRPr>
                    </a:p>
                  </a:txBody>
                  <a:tcPr marL="72000" marR="72000">
                    <a:lnB w="3175" cap="flat" cmpd="sng" algn="ctr">
                      <a:noFill/>
                      <a:prstDash val="solid"/>
                      <a:round/>
                      <a:headEnd type="none" w="med" len="med"/>
                      <a:tailEnd type="none" w="med" len="med"/>
                    </a:lnB>
                    <a:solidFill>
                      <a:schemeClr val="bg1"/>
                    </a:solidFill>
                  </a:tcPr>
                </a:tc>
                <a:tc gridSpan="3">
                  <a:txBody>
                    <a:bodyPr/>
                    <a:lstStyle/>
                    <a:p>
                      <a:pPr marL="0" marR="0" indent="0" algn="ctr" defTabSz="1043056" rtl="0" eaLnBrk="1" fontAlgn="auto" latinLnBrk="0" hangingPunct="1">
                        <a:lnSpc>
                          <a:spcPct val="100000"/>
                        </a:lnSpc>
                        <a:spcBef>
                          <a:spcPts val="0"/>
                        </a:spcBef>
                        <a:spcAft>
                          <a:spcPts val="300"/>
                        </a:spcAft>
                        <a:buClr>
                          <a:srgbClr val="87000A"/>
                        </a:buClr>
                        <a:buSzPct val="75000"/>
                        <a:buFont typeface="Lucida Grande"/>
                        <a:buNone/>
                        <a:tabLst/>
                        <a:defRPr/>
                      </a:pPr>
                      <a:r>
                        <a:rPr lang="en-US" sz="900" b="0" i="0" cap="all" dirty="0">
                          <a:solidFill>
                            <a:schemeClr val="tx1">
                              <a:lumMod val="50000"/>
                            </a:schemeClr>
                          </a:solidFill>
                          <a:latin typeface="Montserrat" pitchFamily="2" charset="77"/>
                          <a:cs typeface="Arial"/>
                        </a:rPr>
                        <a:t>Obligations locales</a:t>
                      </a:r>
                      <a:endParaRPr lang="en-GB" sz="900" b="0" i="0" noProof="0" dirty="0">
                        <a:solidFill>
                          <a:schemeClr val="tx1">
                            <a:lumMod val="50000"/>
                          </a:schemeClr>
                        </a:solidFill>
                        <a:latin typeface="Montserrat" pitchFamily="2" charset="77"/>
                        <a:cs typeface="Arial"/>
                      </a:endParaRPr>
                    </a:p>
                  </a:txBody>
                  <a:tcPr marL="72000" marR="72000">
                    <a:lnB w="3175" cap="flat" cmpd="sng" algn="ctr">
                      <a:solidFill>
                        <a:schemeClr val="tx2"/>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pPr marL="0" marR="0" indent="0" algn="ctr" defTabSz="1043056" rtl="0" eaLnBrk="1" fontAlgn="auto" latinLnBrk="0" hangingPunct="1">
                        <a:lnSpc>
                          <a:spcPct val="100000"/>
                        </a:lnSpc>
                        <a:spcBef>
                          <a:spcPts val="0"/>
                        </a:spcBef>
                        <a:spcAft>
                          <a:spcPts val="300"/>
                        </a:spcAft>
                        <a:buClr>
                          <a:srgbClr val="87000A"/>
                        </a:buClr>
                        <a:buSzPct val="75000"/>
                        <a:buFont typeface="Lucida Grande"/>
                        <a:buNone/>
                        <a:tabLst/>
                        <a:defRPr/>
                      </a:pPr>
                      <a:endParaRPr lang="en-GB" sz="900" b="0" i="0" noProof="0" dirty="0">
                        <a:solidFill>
                          <a:schemeClr val="tx1">
                            <a:lumMod val="50000"/>
                          </a:schemeClr>
                        </a:solidFill>
                        <a:latin typeface="Arial"/>
                        <a:cs typeface="Arial"/>
                      </a:endParaRPr>
                    </a:p>
                  </a:txBody>
                  <a:tcPr marL="72000" marR="72000">
                    <a:lnB w="3175"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204382">
                <a:tc>
                  <a:txBody>
                    <a:bodyPr/>
                    <a:lstStyle/>
                    <a:p>
                      <a:pPr marL="0" marR="0" indent="0" algn="l" defTabSz="1043056" rtl="0" eaLnBrk="1" fontAlgn="auto" latinLnBrk="0" hangingPunct="1">
                        <a:lnSpc>
                          <a:spcPct val="100000"/>
                        </a:lnSpc>
                        <a:spcBef>
                          <a:spcPts val="0"/>
                        </a:spcBef>
                        <a:spcAft>
                          <a:spcPts val="300"/>
                        </a:spcAft>
                        <a:buClr>
                          <a:srgbClr val="87000A"/>
                        </a:buClr>
                        <a:buSzPct val="75000"/>
                        <a:buFont typeface="Lucida Grande"/>
                        <a:buNone/>
                        <a:tabLst/>
                        <a:defRPr/>
                      </a:pPr>
                      <a:endParaRPr lang="en-GB" sz="800" b="0" i="0" noProof="0" dirty="0">
                        <a:solidFill>
                          <a:srgbClr val="000000"/>
                        </a:solidFill>
                        <a:latin typeface="Montserrat" pitchFamily="2" charset="77"/>
                        <a:cs typeface="Univers LT Std 45 Light"/>
                      </a:endParaRPr>
                    </a:p>
                  </a:txBody>
                  <a:tcPr marL="72000" marR="72000" marB="36000" anchor="b">
                    <a:lnL w="6350" cap="flat" cmpd="sng" algn="ctr">
                      <a:noFill/>
                      <a:prstDash val="solid"/>
                      <a:round/>
                      <a:headEnd type="none" w="med" len="med"/>
                      <a:tailEnd type="none" w="med" len="med"/>
                    </a:lnL>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gridSpan="2">
                  <a:txBody>
                    <a:bodyPr/>
                    <a:lstStyle/>
                    <a:p>
                      <a:pPr marL="0" marR="0" indent="0" algn="ctr" defTabSz="1043056" rtl="0" eaLnBrk="1" fontAlgn="auto" latinLnBrk="0" hangingPunct="1">
                        <a:lnSpc>
                          <a:spcPct val="100000"/>
                        </a:lnSpc>
                        <a:spcBef>
                          <a:spcPts val="0"/>
                        </a:spcBef>
                        <a:spcAft>
                          <a:spcPts val="300"/>
                        </a:spcAft>
                        <a:buClr>
                          <a:srgbClr val="87000A"/>
                        </a:buClr>
                        <a:buSzPct val="75000"/>
                        <a:buFont typeface="Lucida Grande"/>
                        <a:buNone/>
                        <a:tabLst/>
                        <a:defRPr/>
                      </a:pPr>
                      <a:r>
                        <a:rPr lang="fr-FR" sz="900" b="0" i="0" cap="none" noProof="0">
                          <a:solidFill>
                            <a:schemeClr val="tx1">
                              <a:lumMod val="50000"/>
                            </a:schemeClr>
                          </a:solidFill>
                          <a:latin typeface="Montserrat" pitchFamily="2" charset="77"/>
                          <a:cs typeface="Arial"/>
                        </a:rPr>
                        <a:t>Investisseur</a:t>
                      </a:r>
                    </a:p>
                  </a:txBody>
                  <a:tcPr marL="72000" marR="72000" marB="36000">
                    <a:lnT w="3175" cap="flat" cmpd="sng" algn="ctr">
                      <a:solidFill>
                        <a:schemeClr val="tx2">
                          <a:lumMod val="75000"/>
                        </a:schemeClr>
                      </a:solidFill>
                      <a:prstDash val="solid"/>
                      <a:round/>
                      <a:headEnd type="none" w="med" len="med"/>
                      <a:tailEnd type="none" w="med" len="med"/>
                    </a:lnT>
                    <a:lnB w="3175" cap="flat" cmpd="sng" algn="ctr">
                      <a:noFill/>
                      <a:prstDash val="solid"/>
                      <a:round/>
                      <a:headEnd type="none" w="med" len="med"/>
                      <a:tailEnd type="none" w="med" len="med"/>
                    </a:lnB>
                    <a:solidFill>
                      <a:schemeClr val="tx2">
                        <a:lumMod val="20000"/>
                        <a:lumOff val="80000"/>
                      </a:schemeClr>
                    </a:solidFill>
                  </a:tcPr>
                </a:tc>
                <a:tc hMerge="1">
                  <a:txBody>
                    <a:bodyPr/>
                    <a:lstStyle/>
                    <a:p>
                      <a:pPr marL="0" marR="0" indent="0" algn="ctr" defTabSz="1043056" rtl="0" eaLnBrk="1" fontAlgn="auto" latinLnBrk="0" hangingPunct="1">
                        <a:lnSpc>
                          <a:spcPct val="100000"/>
                        </a:lnSpc>
                        <a:spcBef>
                          <a:spcPts val="0"/>
                        </a:spcBef>
                        <a:spcAft>
                          <a:spcPts val="300"/>
                        </a:spcAft>
                        <a:buClr>
                          <a:srgbClr val="87000A"/>
                        </a:buClr>
                        <a:buSzPct val="75000"/>
                        <a:buFont typeface="Lucida Grande"/>
                        <a:buNone/>
                        <a:tabLst/>
                        <a:defRPr/>
                      </a:pPr>
                      <a:endParaRPr lang="en-GB" sz="900" b="0" i="0" cap="none" noProof="0" dirty="0">
                        <a:solidFill>
                          <a:schemeClr val="tx1">
                            <a:lumMod val="50000"/>
                          </a:schemeClr>
                        </a:solidFill>
                        <a:latin typeface="+mj-lt"/>
                        <a:cs typeface="Arial"/>
                      </a:endParaRPr>
                    </a:p>
                  </a:txBody>
                  <a:tcPr marL="72000" marR="72000">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pPr marL="0" marR="0" indent="0" algn="ctr" defTabSz="1043056" rtl="0" eaLnBrk="1" fontAlgn="auto" latinLnBrk="0" hangingPunct="1">
                        <a:lnSpc>
                          <a:spcPct val="100000"/>
                        </a:lnSpc>
                        <a:spcBef>
                          <a:spcPts val="0"/>
                        </a:spcBef>
                        <a:spcAft>
                          <a:spcPts val="300"/>
                        </a:spcAft>
                        <a:buClr>
                          <a:srgbClr val="87000A"/>
                        </a:buClr>
                        <a:buSzPct val="75000"/>
                        <a:buFont typeface="Lucida Grande"/>
                        <a:buNone/>
                        <a:tabLst/>
                        <a:defRPr/>
                      </a:pPr>
                      <a:r>
                        <a:rPr lang="fr-FR" sz="900" b="0" i="0" noProof="0">
                          <a:solidFill>
                            <a:schemeClr val="tx1">
                              <a:lumMod val="50000"/>
                            </a:schemeClr>
                          </a:solidFill>
                          <a:latin typeface="Montserrat" pitchFamily="2" charset="77"/>
                          <a:cs typeface="Arial"/>
                        </a:rPr>
                        <a:t>Fonds</a:t>
                      </a:r>
                    </a:p>
                  </a:txBody>
                  <a:tcPr marL="72000" marR="72000" marB="36000">
                    <a:lnT w="3175" cap="flat" cmpd="sng" algn="ctr">
                      <a:solidFill>
                        <a:schemeClr val="tx2">
                          <a:lumMod val="75000"/>
                        </a:schemeClr>
                      </a:solidFill>
                      <a:prstDash val="solid"/>
                      <a:round/>
                      <a:headEnd type="none" w="med" len="med"/>
                      <a:tailEnd type="none" w="med" len="med"/>
                    </a:lnT>
                    <a:lnB w="3175" cap="flat" cmpd="sng" algn="ctr">
                      <a:noFill/>
                      <a:prstDash val="solid"/>
                      <a:round/>
                      <a:headEnd type="none" w="med" len="med"/>
                      <a:tailEnd type="none" w="med" len="med"/>
                    </a:lnB>
                    <a:solidFill>
                      <a:schemeClr val="tx2">
                        <a:lumMod val="20000"/>
                        <a:lumOff val="80000"/>
                      </a:schemeClr>
                    </a:solidFill>
                  </a:tcPr>
                </a:tc>
                <a:tc>
                  <a:txBody>
                    <a:bodyPr/>
                    <a:lstStyle/>
                    <a:p>
                      <a:pPr marL="0" marR="0" indent="0" algn="ctr" defTabSz="1043056" rtl="0" eaLnBrk="1" fontAlgn="auto" latinLnBrk="0" hangingPunct="1">
                        <a:lnSpc>
                          <a:spcPct val="100000"/>
                        </a:lnSpc>
                        <a:spcBef>
                          <a:spcPts val="0"/>
                        </a:spcBef>
                        <a:spcAft>
                          <a:spcPts val="300"/>
                        </a:spcAft>
                        <a:buClr>
                          <a:srgbClr val="87000A"/>
                        </a:buClr>
                        <a:buSzPct val="75000"/>
                        <a:buFont typeface="Lucida Grande"/>
                        <a:buNone/>
                        <a:tabLst/>
                        <a:defRPr/>
                      </a:pPr>
                      <a:r>
                        <a:rPr lang="en-GB" sz="900" b="0" i="0" noProof="0" dirty="0">
                          <a:solidFill>
                            <a:schemeClr val="tx1">
                              <a:lumMod val="50000"/>
                            </a:schemeClr>
                          </a:solidFill>
                          <a:latin typeface="Montserrat" pitchFamily="2" charset="77"/>
                          <a:cs typeface="Arial"/>
                        </a:rPr>
                        <a:t>Agent fiscal</a:t>
                      </a:r>
                    </a:p>
                  </a:txBody>
                  <a:tcPr marL="72000" marR="72000" marB="36000">
                    <a:lnT w="3175" cap="flat" cmpd="sng" algn="ctr">
                      <a:solidFill>
                        <a:schemeClr val="tx2"/>
                      </a:solid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tc>
                  <a:txBody>
                    <a:bodyPr/>
                    <a:lstStyle/>
                    <a:p>
                      <a:pPr marL="0" marR="0" indent="0" algn="ctr" defTabSz="1043056" rtl="0" eaLnBrk="1" fontAlgn="auto" latinLnBrk="0" hangingPunct="1">
                        <a:lnSpc>
                          <a:spcPct val="100000"/>
                        </a:lnSpc>
                        <a:spcBef>
                          <a:spcPts val="0"/>
                        </a:spcBef>
                        <a:spcAft>
                          <a:spcPts val="300"/>
                        </a:spcAft>
                        <a:buClr>
                          <a:srgbClr val="87000A"/>
                        </a:buClr>
                        <a:buSzPct val="75000"/>
                        <a:buFont typeface="Lucida Grande"/>
                        <a:buNone/>
                        <a:tabLst/>
                        <a:defRPr/>
                      </a:pPr>
                      <a:r>
                        <a:rPr lang="en-GB" sz="900" b="0" i="0" noProof="0" dirty="0">
                          <a:solidFill>
                            <a:schemeClr val="tx1">
                              <a:lumMod val="50000"/>
                            </a:schemeClr>
                          </a:solidFill>
                          <a:latin typeface="Montserrat" pitchFamily="2" charset="77"/>
                          <a:cs typeface="Arial"/>
                        </a:rPr>
                        <a:t>Diffusion</a:t>
                      </a:r>
                    </a:p>
                  </a:txBody>
                  <a:tcPr marL="72000" marR="72000" marB="36000">
                    <a:lnT w="3175" cap="flat" cmpd="sng" algn="ctr">
                      <a:solidFill>
                        <a:schemeClr val="tx2"/>
                      </a:solid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tc>
                  <a:txBody>
                    <a:bodyPr/>
                    <a:lstStyle/>
                    <a:p>
                      <a:pPr marL="0" marR="0" indent="0" algn="ctr" defTabSz="1043056" rtl="0" eaLnBrk="1" fontAlgn="auto" latinLnBrk="0" hangingPunct="1">
                        <a:lnSpc>
                          <a:spcPct val="100000"/>
                        </a:lnSpc>
                        <a:spcBef>
                          <a:spcPts val="0"/>
                        </a:spcBef>
                        <a:spcAft>
                          <a:spcPts val="300"/>
                        </a:spcAft>
                        <a:buClr>
                          <a:srgbClr val="87000A"/>
                        </a:buClr>
                        <a:buSzPct val="75000"/>
                        <a:buFont typeface="Lucida Grande"/>
                        <a:buNone/>
                        <a:tabLst/>
                        <a:defRPr/>
                      </a:pPr>
                      <a:r>
                        <a:rPr lang="en-GB" sz="900" b="0" i="0" noProof="0" dirty="0">
                          <a:solidFill>
                            <a:schemeClr val="tx1">
                              <a:lumMod val="50000"/>
                            </a:schemeClr>
                          </a:solidFill>
                          <a:latin typeface="Montserrat" pitchFamily="2" charset="77"/>
                          <a:cs typeface="Arial"/>
                        </a:rPr>
                        <a:t>Reporting</a:t>
                      </a:r>
                    </a:p>
                  </a:txBody>
                  <a:tcPr marL="72000" marR="72000" marB="36000">
                    <a:lnT w="3175" cap="flat" cmpd="sng" algn="ctr">
                      <a:solidFill>
                        <a:schemeClr val="tx2"/>
                      </a:solid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99014837"/>
                  </a:ext>
                </a:extLst>
              </a:tr>
              <a:tr h="294920">
                <a:tc>
                  <a:txBody>
                    <a:bodyPr/>
                    <a:lstStyle/>
                    <a:p>
                      <a:pPr marL="0" marR="0" indent="0" algn="l" defTabSz="1043056" rtl="0" eaLnBrk="1" fontAlgn="auto" latinLnBrk="0" hangingPunct="1">
                        <a:lnSpc>
                          <a:spcPct val="100000"/>
                        </a:lnSpc>
                        <a:spcBef>
                          <a:spcPts val="0"/>
                        </a:spcBef>
                        <a:spcAft>
                          <a:spcPts val="300"/>
                        </a:spcAft>
                        <a:buClr>
                          <a:srgbClr val="87000A"/>
                        </a:buClr>
                        <a:buSzPct val="75000"/>
                        <a:buFont typeface="Lucida Grande"/>
                        <a:buNone/>
                        <a:tabLst/>
                        <a:defRPr/>
                      </a:pPr>
                      <a:endParaRPr lang="fr-FR" sz="600" b="0" i="0" noProof="0">
                        <a:solidFill>
                          <a:srgbClr val="000000"/>
                        </a:solidFill>
                        <a:latin typeface="Montserrat" pitchFamily="2" charset="77"/>
                        <a:cs typeface="Univers LT Std 45 Light"/>
                      </a:endParaRPr>
                    </a:p>
                  </a:txBody>
                  <a:tcPr marL="72000" marR="0" marB="36000">
                    <a:lnL w="6350" cap="flat" cmpd="sng" algn="ctr">
                      <a:noFill/>
                      <a:prstDash val="solid"/>
                      <a:round/>
                      <a:headEnd type="none" w="med" len="med"/>
                      <a:tailEnd type="none" w="med" len="med"/>
                    </a:lnL>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marL="0" marR="0" indent="0" algn="ctr" defTabSz="1043056" rtl="0" eaLnBrk="1" fontAlgn="auto" latinLnBrk="0" hangingPunct="1">
                        <a:lnSpc>
                          <a:spcPct val="100000"/>
                        </a:lnSpc>
                        <a:spcBef>
                          <a:spcPts val="0"/>
                        </a:spcBef>
                        <a:spcAft>
                          <a:spcPts val="300"/>
                        </a:spcAft>
                        <a:buClr>
                          <a:srgbClr val="87000A"/>
                        </a:buClr>
                        <a:buSzPct val="75000"/>
                        <a:buFont typeface="Lucida Grande"/>
                        <a:buNone/>
                        <a:tabLst/>
                        <a:defRPr/>
                      </a:pPr>
                      <a:r>
                        <a:rPr lang="fr-FR" sz="900" b="0" i="0" cap="none" noProof="0">
                          <a:solidFill>
                            <a:schemeClr val="tx1">
                              <a:lumMod val="50000"/>
                            </a:schemeClr>
                          </a:solidFill>
                          <a:latin typeface="Montserrat" pitchFamily="2" charset="77"/>
                          <a:cs typeface="Arial"/>
                        </a:rPr>
                        <a:t>Impôt personnes </a:t>
                      </a:r>
                      <a:br>
                        <a:rPr lang="fr-FR" sz="900" b="0" i="0" cap="none" noProof="0">
                          <a:solidFill>
                            <a:schemeClr val="tx1">
                              <a:lumMod val="50000"/>
                            </a:schemeClr>
                          </a:solidFill>
                          <a:latin typeface="Montserrat" pitchFamily="2" charset="77"/>
                          <a:cs typeface="Arial"/>
                        </a:rPr>
                      </a:br>
                      <a:r>
                        <a:rPr lang="fr-FR" sz="700" b="0" i="0" cap="none" noProof="0">
                          <a:solidFill>
                            <a:schemeClr val="tx1">
                              <a:lumMod val="50000"/>
                            </a:schemeClr>
                          </a:solidFill>
                          <a:latin typeface="Montserrat" pitchFamily="2" charset="77"/>
                          <a:cs typeface="Arial"/>
                        </a:rPr>
                        <a:t>(plus-values, intérêts)</a:t>
                      </a:r>
                    </a:p>
                  </a:txBody>
                  <a:tcPr marL="36000" marR="36000" marT="36000" marB="36000" anchor="ctr">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tx2">
                        <a:lumMod val="20000"/>
                        <a:lumOff val="80000"/>
                      </a:schemeClr>
                    </a:solidFill>
                  </a:tcPr>
                </a:tc>
                <a:tc>
                  <a:txBody>
                    <a:bodyPr/>
                    <a:lstStyle/>
                    <a:p>
                      <a:pPr marL="0" marR="0" indent="0" algn="ctr" defTabSz="1043056" rtl="0" eaLnBrk="1" fontAlgn="auto" latinLnBrk="0" hangingPunct="1">
                        <a:lnSpc>
                          <a:spcPct val="100000"/>
                        </a:lnSpc>
                        <a:spcBef>
                          <a:spcPts val="0"/>
                        </a:spcBef>
                        <a:spcAft>
                          <a:spcPts val="300"/>
                        </a:spcAft>
                        <a:buClr>
                          <a:srgbClr val="87000A"/>
                        </a:buClr>
                        <a:buSzPct val="75000"/>
                        <a:buFont typeface="Lucida Grande"/>
                        <a:buNone/>
                        <a:tabLst/>
                        <a:defRPr/>
                      </a:pPr>
                      <a:r>
                        <a:rPr lang="fr-FR" sz="900" b="0" i="0" cap="none" noProof="0">
                          <a:solidFill>
                            <a:schemeClr val="tx1">
                              <a:lumMod val="50000"/>
                            </a:schemeClr>
                          </a:solidFill>
                          <a:latin typeface="Montserrat" pitchFamily="2" charset="77"/>
                          <a:cs typeface="Arial"/>
                        </a:rPr>
                        <a:t>Précompte </a:t>
                      </a:r>
                      <a:br>
                        <a:rPr lang="fr-FR" sz="900" b="0" i="0" cap="none" noProof="0">
                          <a:solidFill>
                            <a:schemeClr val="tx1">
                              <a:lumMod val="50000"/>
                            </a:schemeClr>
                          </a:solidFill>
                          <a:latin typeface="Montserrat" pitchFamily="2" charset="77"/>
                          <a:cs typeface="Arial"/>
                        </a:rPr>
                      </a:br>
                      <a:r>
                        <a:rPr lang="fr-FR" sz="700" b="0" i="0" cap="none" noProof="0">
                          <a:solidFill>
                            <a:schemeClr val="tx1">
                              <a:lumMod val="50000"/>
                            </a:schemeClr>
                          </a:solidFill>
                          <a:latin typeface="Montserrat" pitchFamily="2" charset="77"/>
                          <a:cs typeface="Arial"/>
                        </a:rPr>
                        <a:t>(dividendes)</a:t>
                      </a:r>
                    </a:p>
                  </a:txBody>
                  <a:tcPr marL="36000" marR="36000" marT="36000" marB="36000" anchor="ctr">
                    <a:lnL w="3175" cap="flat" cmpd="sng" algn="ctr">
                      <a:noFill/>
                      <a:prstDash val="solid"/>
                      <a:round/>
                      <a:headEnd type="none" w="med" len="med"/>
                      <a:tailEnd type="none" w="med" len="med"/>
                    </a:lnL>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tx2">
                        <a:lumMod val="20000"/>
                        <a:lumOff val="80000"/>
                      </a:schemeClr>
                    </a:solidFill>
                  </a:tcPr>
                </a:tc>
                <a:tc>
                  <a:txBody>
                    <a:bodyPr/>
                    <a:lstStyle/>
                    <a:p>
                      <a:pPr marL="0" marR="0" indent="0" algn="ctr" defTabSz="1043056" rtl="0" eaLnBrk="1" fontAlgn="auto" latinLnBrk="0" hangingPunct="1">
                        <a:lnSpc>
                          <a:spcPct val="100000"/>
                        </a:lnSpc>
                        <a:spcBef>
                          <a:spcPts val="0"/>
                        </a:spcBef>
                        <a:spcAft>
                          <a:spcPts val="300"/>
                        </a:spcAft>
                        <a:buClr>
                          <a:srgbClr val="87000A"/>
                        </a:buClr>
                        <a:buSzPct val="75000"/>
                        <a:buFont typeface="Lucida Grande"/>
                        <a:buNone/>
                        <a:tabLst/>
                        <a:defRPr/>
                      </a:pPr>
                      <a:r>
                        <a:rPr lang="fr-FR" sz="900" b="0" i="0" noProof="0">
                          <a:solidFill>
                            <a:schemeClr val="tx1">
                              <a:lumMod val="50000"/>
                            </a:schemeClr>
                          </a:solidFill>
                          <a:latin typeface="Montserrat" pitchFamily="2" charset="77"/>
                          <a:cs typeface="Arial"/>
                        </a:rPr>
                        <a:t>Impôt s/actifs nets</a:t>
                      </a:r>
                    </a:p>
                  </a:txBody>
                  <a:tcPr marL="36000" marR="36000" marT="36000" marB="36000" anchor="ctr">
                    <a:lnT w="12700" cmpd="sng">
                      <a:noFill/>
                    </a:lnT>
                    <a:lnB w="3175" cap="flat" cmpd="sng" algn="ctr">
                      <a:noFill/>
                      <a:prstDash val="solid"/>
                      <a:round/>
                      <a:headEnd type="none" w="med" len="med"/>
                      <a:tailEnd type="none" w="med" len="med"/>
                    </a:lnB>
                    <a:solidFill>
                      <a:schemeClr val="tx2">
                        <a:lumMod val="20000"/>
                        <a:lumOff val="80000"/>
                      </a:schemeClr>
                    </a:solidFill>
                  </a:tcPr>
                </a:tc>
                <a:tc>
                  <a:txBody>
                    <a:bodyPr/>
                    <a:lstStyle/>
                    <a:p>
                      <a:pPr marL="0" marR="0" indent="0" algn="ctr" defTabSz="1043056" rtl="0" eaLnBrk="1" fontAlgn="auto" latinLnBrk="0" hangingPunct="1">
                        <a:lnSpc>
                          <a:spcPct val="100000"/>
                        </a:lnSpc>
                        <a:spcBef>
                          <a:spcPts val="0"/>
                        </a:spcBef>
                        <a:spcAft>
                          <a:spcPts val="300"/>
                        </a:spcAft>
                        <a:buClr>
                          <a:srgbClr val="87000A"/>
                        </a:buClr>
                        <a:buSzPct val="75000"/>
                        <a:buFont typeface="Lucida Grande"/>
                        <a:buNone/>
                        <a:tabLst/>
                        <a:defRPr/>
                      </a:pPr>
                      <a:endParaRPr lang="fr-FR" sz="900" b="0" i="0" noProof="0">
                        <a:solidFill>
                          <a:schemeClr val="tx1">
                            <a:lumMod val="50000"/>
                          </a:schemeClr>
                        </a:solidFill>
                        <a:latin typeface="Montserrat" pitchFamily="2" charset="77"/>
                        <a:cs typeface="Arial"/>
                      </a:endParaRPr>
                    </a:p>
                  </a:txBody>
                  <a:tcPr marL="36000" marR="36000" marT="36000" marB="36000" anchor="ctr">
                    <a:lnT w="12700" cmpd="sng">
                      <a:noFill/>
                    </a:lnT>
                    <a:lnB w="3175" cap="flat" cmpd="sng" algn="ctr">
                      <a:noFill/>
                      <a:prstDash val="solid"/>
                      <a:round/>
                      <a:headEnd type="none" w="med" len="med"/>
                      <a:tailEnd type="none" w="med" len="med"/>
                    </a:lnB>
                    <a:solidFill>
                      <a:schemeClr val="bg1">
                        <a:lumMod val="95000"/>
                      </a:schemeClr>
                    </a:solidFill>
                  </a:tcPr>
                </a:tc>
                <a:tc>
                  <a:txBody>
                    <a:bodyPr/>
                    <a:lstStyle/>
                    <a:p>
                      <a:pPr marL="0" marR="0" indent="0" algn="ctr" defTabSz="1043056" rtl="0" eaLnBrk="1" fontAlgn="auto" latinLnBrk="0" hangingPunct="1">
                        <a:lnSpc>
                          <a:spcPct val="100000"/>
                        </a:lnSpc>
                        <a:spcBef>
                          <a:spcPts val="0"/>
                        </a:spcBef>
                        <a:spcAft>
                          <a:spcPts val="300"/>
                        </a:spcAft>
                        <a:buClr>
                          <a:srgbClr val="87000A"/>
                        </a:buClr>
                        <a:buSzPct val="75000"/>
                        <a:buFont typeface="Lucida Grande"/>
                        <a:buNone/>
                        <a:tabLst/>
                        <a:defRPr/>
                      </a:pPr>
                      <a:endParaRPr lang="fr-FR" sz="900" b="0" i="0" noProof="0">
                        <a:solidFill>
                          <a:schemeClr val="tx1">
                            <a:lumMod val="50000"/>
                          </a:schemeClr>
                        </a:solidFill>
                        <a:latin typeface="Montserrat" pitchFamily="2" charset="77"/>
                        <a:cs typeface="Arial"/>
                      </a:endParaRPr>
                    </a:p>
                  </a:txBody>
                  <a:tcPr marL="36000" marR="36000" marT="36000" marB="36000" anchor="ctr">
                    <a:lnT w="12700" cmpd="sng">
                      <a:noFill/>
                    </a:lnT>
                    <a:lnB w="3175" cap="flat" cmpd="sng" algn="ctr">
                      <a:noFill/>
                      <a:prstDash val="solid"/>
                      <a:round/>
                      <a:headEnd type="none" w="med" len="med"/>
                      <a:tailEnd type="none" w="med" len="med"/>
                    </a:lnB>
                    <a:solidFill>
                      <a:schemeClr val="bg1">
                        <a:lumMod val="95000"/>
                      </a:schemeClr>
                    </a:solidFill>
                  </a:tcPr>
                </a:tc>
                <a:tc>
                  <a:txBody>
                    <a:bodyPr/>
                    <a:lstStyle/>
                    <a:p>
                      <a:pPr marL="0" marR="0" indent="0" algn="ctr" defTabSz="1043056" rtl="0" eaLnBrk="1" fontAlgn="auto" latinLnBrk="0" hangingPunct="1">
                        <a:lnSpc>
                          <a:spcPct val="100000"/>
                        </a:lnSpc>
                        <a:spcBef>
                          <a:spcPts val="0"/>
                        </a:spcBef>
                        <a:spcAft>
                          <a:spcPts val="300"/>
                        </a:spcAft>
                        <a:buClr>
                          <a:srgbClr val="87000A"/>
                        </a:buClr>
                        <a:buSzPct val="75000"/>
                        <a:buFont typeface="Lucida Grande"/>
                        <a:buNone/>
                        <a:tabLst/>
                        <a:defRPr/>
                      </a:pPr>
                      <a:endParaRPr lang="fr-FR" sz="900" b="0" i="0" noProof="0">
                        <a:solidFill>
                          <a:schemeClr val="tx1">
                            <a:lumMod val="50000"/>
                          </a:schemeClr>
                        </a:solidFill>
                        <a:latin typeface="Montserrat" pitchFamily="2" charset="77"/>
                        <a:cs typeface="Arial"/>
                      </a:endParaRPr>
                    </a:p>
                  </a:txBody>
                  <a:tcPr marL="36000" marR="36000" marT="36000" marB="36000" anchor="ctr">
                    <a:lnT w="12700" cmpd="sng">
                      <a:noFill/>
                    </a:lnT>
                    <a:lnB w="3175"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9283640"/>
                  </a:ext>
                </a:extLst>
              </a:tr>
              <a:tr h="70484">
                <a:tc>
                  <a:txBody>
                    <a:bodyPr/>
                    <a:lstStyle/>
                    <a:p>
                      <a:pPr marL="0" marR="0" indent="0" algn="l" defTabSz="1043056" rtl="0" eaLnBrk="1" fontAlgn="auto" latinLnBrk="0" hangingPunct="1">
                        <a:lnSpc>
                          <a:spcPct val="100000"/>
                        </a:lnSpc>
                        <a:spcBef>
                          <a:spcPts val="0"/>
                        </a:spcBef>
                        <a:spcAft>
                          <a:spcPts val="300"/>
                        </a:spcAft>
                        <a:buClr>
                          <a:srgbClr val="87000A"/>
                        </a:buClr>
                        <a:buSzPct val="75000"/>
                        <a:buFont typeface="Lucida Grande"/>
                        <a:buNone/>
                        <a:tabLst/>
                        <a:defRPr/>
                      </a:pPr>
                      <a:endParaRPr lang="fr-FR" sz="200" b="0" i="1" noProof="0">
                        <a:solidFill>
                          <a:srgbClr val="000000"/>
                        </a:solidFill>
                        <a:latin typeface="Montserrat" pitchFamily="2" charset="77"/>
                        <a:cs typeface="Univers LT Std 45 Light"/>
                      </a:endParaRPr>
                    </a:p>
                  </a:txBody>
                  <a:tcPr marL="72000" marR="72000" marT="18000" marB="18000">
                    <a:lnL w="6350" cap="flat" cmpd="sng" algn="ctr">
                      <a:noFill/>
                      <a:prstDash val="solid"/>
                      <a:round/>
                      <a:headEnd type="none" w="med" len="med"/>
                      <a:tailEnd type="none" w="med" len="med"/>
                    </a:lnL>
                    <a:lnR w="12700" cmpd="sng">
                      <a:noFill/>
                    </a:lnR>
                    <a:lnT w="3175"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00" noProof="0">
                        <a:latin typeface="Montserrat" pitchFamily="2" charset="77"/>
                      </a:endParaRPr>
                    </a:p>
                  </a:txBody>
                  <a:tcPr marL="72000" marR="72000" marT="18000" marB="18000">
                    <a:lnL w="12700" cmpd="sng">
                      <a:noFill/>
                    </a:lnL>
                    <a:lnR w="12700" cmpd="sng">
                      <a:noFill/>
                    </a:lnR>
                    <a:lnT w="3175"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200" noProof="0">
                        <a:latin typeface="Montserrat" pitchFamily="2" charset="77"/>
                      </a:endParaRPr>
                    </a:p>
                  </a:txBody>
                  <a:tcPr marL="72000" marR="72000" marT="18000" marB="18000">
                    <a:lnL w="12700" cmpd="sng">
                      <a:noFill/>
                    </a:lnL>
                    <a:lnR w="12700" cmpd="sng">
                      <a:noFill/>
                    </a:lnR>
                    <a:lnT w="3175"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200" noProof="0">
                        <a:latin typeface="Montserrat" pitchFamily="2" charset="77"/>
                      </a:endParaRPr>
                    </a:p>
                  </a:txBody>
                  <a:tcPr marL="72000" marR="72000" marT="18000" marB="18000">
                    <a:lnL w="12700" cmpd="sng">
                      <a:noFill/>
                    </a:lnL>
                    <a:lnR w="12700" cmpd="sng">
                      <a:noFill/>
                    </a:lnR>
                    <a:lnT w="3175"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200" noProof="0">
                        <a:latin typeface="Montserrat" pitchFamily="2" charset="77"/>
                      </a:endParaRPr>
                    </a:p>
                  </a:txBody>
                  <a:tcPr marL="72000" marR="72000" marT="18000" marB="18000">
                    <a:lnL w="12700" cmpd="sng">
                      <a:noFill/>
                    </a:lnL>
                    <a:lnR w="12700" cmpd="sng">
                      <a:noFill/>
                    </a:lnR>
                    <a:lnT w="3175"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200" noProof="0">
                        <a:latin typeface="Montserrat" pitchFamily="2" charset="77"/>
                      </a:endParaRPr>
                    </a:p>
                  </a:txBody>
                  <a:tcPr marL="72000" marR="72000" marT="18000" marB="18000">
                    <a:lnL w="12700" cmpd="sng">
                      <a:noFill/>
                    </a:lnL>
                    <a:lnR w="12700" cmpd="sng">
                      <a:noFill/>
                    </a:lnR>
                    <a:lnT w="3175"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200" noProof="0">
                        <a:latin typeface="Montserrat" pitchFamily="2" charset="77"/>
                      </a:endParaRPr>
                    </a:p>
                  </a:txBody>
                  <a:tcPr marL="72000" marR="72000" marT="18000" marB="18000">
                    <a:lnL w="12700" cmpd="sng">
                      <a:noFill/>
                    </a:lnL>
                    <a:lnR w="12700" cmpd="sng">
                      <a:noFill/>
                    </a:lnR>
                    <a:lnT w="3175"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438010">
                <a:tc>
                  <a:txBody>
                    <a:bodyPr/>
                    <a:lstStyle/>
                    <a:p>
                      <a:pPr marL="0" marR="0" indent="0" algn="l" defTabSz="1043056" rtl="0" eaLnBrk="1" fontAlgn="auto" latinLnBrk="0" hangingPunct="1">
                        <a:lnSpc>
                          <a:spcPct val="100000"/>
                        </a:lnSpc>
                        <a:spcBef>
                          <a:spcPts val="0"/>
                        </a:spcBef>
                        <a:spcAft>
                          <a:spcPts val="300"/>
                        </a:spcAft>
                        <a:buClr>
                          <a:srgbClr val="87000A"/>
                        </a:buClr>
                        <a:buSzPct val="75000"/>
                        <a:buFont typeface="Lucida Grande"/>
                        <a:buNone/>
                        <a:tabLst/>
                        <a:defRPr/>
                      </a:pPr>
                      <a:r>
                        <a:rPr lang="fr-FR" sz="1200" b="0" i="0" noProof="0" dirty="0">
                          <a:solidFill>
                            <a:schemeClr val="tx1"/>
                          </a:solidFill>
                          <a:latin typeface="Montserrat" pitchFamily="2" charset="77"/>
                          <a:cs typeface="Arial Narrow" panose="020B0604020202020204" pitchFamily="34" charset="0"/>
                        </a:rPr>
                        <a:t>Andorre </a:t>
                      </a:r>
                    </a:p>
                  </a:txBody>
                  <a:tcPr marL="216000" marR="72000" marT="28800" marB="28800" anchor="ctr">
                    <a:lnL w="6350" cap="flat" cmpd="sng" algn="ctr">
                      <a:no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marL="0" marR="0" lvl="0" indent="0" algn="ctr" defTabSz="1043056" rtl="0" eaLnBrk="1" fontAlgn="auto" latinLnBrk="0" hangingPunct="1">
                        <a:lnSpc>
                          <a:spcPct val="100000"/>
                        </a:lnSpc>
                        <a:spcBef>
                          <a:spcPts val="0"/>
                        </a:spcBef>
                        <a:spcAft>
                          <a:spcPts val="300"/>
                        </a:spcAft>
                        <a:buClr>
                          <a:srgbClr val="2E3C8F"/>
                        </a:buClr>
                        <a:buSzPct val="75000"/>
                        <a:buFont typeface="Lucida Grande"/>
                        <a:buNone/>
                        <a:tabLst/>
                        <a:defRPr/>
                      </a:pPr>
                      <a:r>
                        <a:rPr lang="fr-FR" sz="1000" b="0" i="1" noProof="0">
                          <a:solidFill>
                            <a:schemeClr val="tx1"/>
                          </a:solidFill>
                          <a:latin typeface="Montserrat" pitchFamily="2" charset="77"/>
                          <a:cs typeface="Arial"/>
                        </a:rPr>
                        <a:t>0/10%</a:t>
                      </a:r>
                      <a:br>
                        <a:rPr lang="fr-FR" sz="1000" b="0" i="1" noProof="0">
                          <a:solidFill>
                            <a:schemeClr val="tx1"/>
                          </a:solidFill>
                          <a:latin typeface="Montserrat" pitchFamily="2" charset="77"/>
                          <a:cs typeface="Arial"/>
                        </a:rPr>
                      </a:br>
                      <a:r>
                        <a:rPr lang="fr-FR" sz="1000" b="0" i="1" noProof="0">
                          <a:solidFill>
                            <a:schemeClr val="tx1"/>
                          </a:solidFill>
                          <a:latin typeface="Montserrat" pitchFamily="2" charset="77"/>
                          <a:cs typeface="Arial"/>
                        </a:rPr>
                        <a:t>(participation&lt;25%)</a:t>
                      </a:r>
                    </a:p>
                  </a:txBody>
                  <a:tcPr marL="0" marR="0" marT="28800" marB="28800" anchor="ctr">
                    <a:lnT w="3175" cap="flat" cmpd="sng" algn="ctr">
                      <a:solidFill>
                        <a:schemeClr val="tx2"/>
                      </a:solidFill>
                      <a:prstDash val="solid"/>
                      <a:round/>
                      <a:headEnd type="none" w="med" len="med"/>
                      <a:tailEnd type="none" w="med" len="med"/>
                    </a:lnT>
                    <a:lnB w="3175" cap="flat" cmpd="sng" algn="ctr">
                      <a:noFill/>
                      <a:prstDash val="solid"/>
                      <a:round/>
                      <a:headEnd type="none" w="med" len="med"/>
                      <a:tailEnd type="none" w="med" len="med"/>
                    </a:lnB>
                    <a:solidFill>
                      <a:schemeClr val="tx2">
                        <a:lumMod val="20000"/>
                        <a:lumOff val="80000"/>
                      </a:schemeClr>
                    </a:solidFill>
                  </a:tcPr>
                </a:tc>
                <a:tc>
                  <a:txBody>
                    <a:bodyPr/>
                    <a:lstStyle/>
                    <a:p>
                      <a:pPr marL="0" marR="0" lvl="0" indent="0" algn="ctr" defTabSz="1043056" rtl="0" eaLnBrk="1" fontAlgn="auto" latinLnBrk="0" hangingPunct="1">
                        <a:lnSpc>
                          <a:spcPct val="100000"/>
                        </a:lnSpc>
                        <a:spcBef>
                          <a:spcPts val="0"/>
                        </a:spcBef>
                        <a:spcAft>
                          <a:spcPts val="300"/>
                        </a:spcAft>
                        <a:buClr>
                          <a:srgbClr val="2E3C8F"/>
                        </a:buClr>
                        <a:buSzPct val="75000"/>
                        <a:buFont typeface="Lucida Grande"/>
                        <a:buNone/>
                        <a:tabLst/>
                        <a:defRPr/>
                      </a:pPr>
                      <a:r>
                        <a:rPr lang="fr-FR" sz="1000" b="0" i="1" noProof="0">
                          <a:solidFill>
                            <a:schemeClr val="tx1"/>
                          </a:solidFill>
                          <a:latin typeface="Montserrat" pitchFamily="2" charset="77"/>
                          <a:cs typeface="Arial"/>
                        </a:rPr>
                        <a:t>0%</a:t>
                      </a:r>
                    </a:p>
                  </a:txBody>
                  <a:tcPr marL="72000" marR="72000" marT="28800" marB="28800" anchor="ctr">
                    <a:lnT w="3175" cap="flat" cmpd="sng" algn="ctr">
                      <a:solidFill>
                        <a:schemeClr val="tx2"/>
                      </a:solidFill>
                      <a:prstDash val="solid"/>
                      <a:round/>
                      <a:headEnd type="none" w="med" len="med"/>
                      <a:tailEnd type="none" w="med" len="med"/>
                    </a:lnT>
                    <a:lnB w="3175" cap="flat" cmpd="sng" algn="ctr">
                      <a:noFill/>
                      <a:prstDash val="solid"/>
                      <a:round/>
                      <a:headEnd type="none" w="med" len="med"/>
                      <a:tailEnd type="none" w="med" len="med"/>
                    </a:lnB>
                    <a:solidFill>
                      <a:schemeClr val="tx2">
                        <a:lumMod val="20000"/>
                        <a:lumOff val="80000"/>
                      </a:schemeClr>
                    </a:solidFill>
                  </a:tcPr>
                </a:tc>
                <a:tc>
                  <a:txBody>
                    <a:bodyPr/>
                    <a:lstStyle/>
                    <a:p>
                      <a:pPr marL="0" marR="0" lvl="0" indent="0" algn="ctr" defTabSz="1043056" rtl="0" eaLnBrk="1" fontAlgn="auto" latinLnBrk="0" hangingPunct="1">
                        <a:lnSpc>
                          <a:spcPct val="100000"/>
                        </a:lnSpc>
                        <a:spcBef>
                          <a:spcPts val="0"/>
                        </a:spcBef>
                        <a:spcAft>
                          <a:spcPts val="300"/>
                        </a:spcAft>
                        <a:buClr>
                          <a:srgbClr val="2E3C8F"/>
                        </a:buClr>
                        <a:buSzPct val="75000"/>
                        <a:buFont typeface="Lucida Grande"/>
                        <a:buNone/>
                        <a:tabLst/>
                        <a:defRPr/>
                      </a:pPr>
                      <a:r>
                        <a:rPr lang="fr-FR" sz="1000" b="0" i="1" noProof="0">
                          <a:solidFill>
                            <a:schemeClr val="tx1">
                              <a:lumMod val="50000"/>
                            </a:schemeClr>
                          </a:solidFill>
                          <a:latin typeface="Montserrat" pitchFamily="2" charset="77"/>
                          <a:cs typeface="Arial"/>
                        </a:rPr>
                        <a:t>- -</a:t>
                      </a:r>
                    </a:p>
                  </a:txBody>
                  <a:tcPr marL="72000" marR="72000" marT="28800" marB="28800" anchor="ctr">
                    <a:lnT w="3175" cap="flat" cmpd="sng" algn="ctr">
                      <a:solidFill>
                        <a:schemeClr val="tx2"/>
                      </a:solidFill>
                      <a:prstDash val="solid"/>
                      <a:round/>
                      <a:headEnd type="none" w="med" len="med"/>
                      <a:tailEnd type="none" w="med" len="med"/>
                    </a:lnT>
                    <a:lnB w="3175" cap="flat" cmpd="sng" algn="ctr">
                      <a:noFill/>
                      <a:prstDash val="solid"/>
                      <a:round/>
                      <a:headEnd type="none" w="med" len="med"/>
                      <a:tailEnd type="none" w="med" len="med"/>
                    </a:lnB>
                    <a:solidFill>
                      <a:schemeClr val="tx2">
                        <a:lumMod val="20000"/>
                        <a:lumOff val="80000"/>
                      </a:schemeClr>
                    </a:solidFill>
                  </a:tcPr>
                </a:tc>
                <a:tc>
                  <a:txBody>
                    <a:bodyPr/>
                    <a:lstStyle/>
                    <a:p>
                      <a:pPr marL="0" marR="0" lvl="0" indent="0" algn="ctr" defTabSz="1043056" rtl="0" eaLnBrk="1" fontAlgn="auto" latinLnBrk="0" hangingPunct="1">
                        <a:lnSpc>
                          <a:spcPct val="100000"/>
                        </a:lnSpc>
                        <a:spcBef>
                          <a:spcPts val="0"/>
                        </a:spcBef>
                        <a:spcAft>
                          <a:spcPts val="300"/>
                        </a:spcAft>
                        <a:buClr>
                          <a:srgbClr val="139295"/>
                        </a:buClr>
                        <a:buSzPct val="75000"/>
                        <a:buFont typeface="AppleSDGothicNeo-Regular" charset="-127"/>
                        <a:buNone/>
                        <a:tabLst/>
                        <a:defRPr/>
                      </a:pPr>
                      <a:r>
                        <a:rPr lang="fr-FR" sz="900" b="0" i="1" baseline="0" noProof="0">
                          <a:solidFill>
                            <a:schemeClr val="tx1">
                              <a:lumMod val="50000"/>
                            </a:schemeClr>
                          </a:solidFill>
                          <a:latin typeface="Montserrat" pitchFamily="2" charset="77"/>
                          <a:cs typeface="Arial"/>
                        </a:rPr>
                        <a:t>Non</a:t>
                      </a:r>
                      <a:br>
                        <a:rPr lang="fr-FR" sz="900" b="0" i="1" baseline="0" noProof="0">
                          <a:solidFill>
                            <a:schemeClr val="tx1">
                              <a:lumMod val="50000"/>
                            </a:schemeClr>
                          </a:solidFill>
                          <a:latin typeface="Montserrat" pitchFamily="2" charset="77"/>
                          <a:cs typeface="Arial"/>
                        </a:rPr>
                      </a:br>
                      <a:endParaRPr lang="fr-FR" sz="900" b="0" i="1" baseline="0" noProof="0">
                        <a:solidFill>
                          <a:schemeClr val="tx1">
                            <a:lumMod val="50000"/>
                          </a:schemeClr>
                        </a:solidFill>
                        <a:latin typeface="Montserrat" pitchFamily="2" charset="77"/>
                        <a:cs typeface="Arial"/>
                      </a:endParaRPr>
                    </a:p>
                  </a:txBody>
                  <a:tcPr marL="0" marR="0" marT="28800" marB="28800" anchor="ctr">
                    <a:lnT w="3175" cap="flat" cmpd="sng" algn="ctr">
                      <a:solidFill>
                        <a:schemeClr val="tx2"/>
                      </a:solidFill>
                      <a:prstDash val="solid"/>
                      <a:round/>
                      <a:headEnd type="none" w="med" len="med"/>
                      <a:tailEnd type="none" w="med" len="med"/>
                    </a:lnT>
                    <a:lnB w="3175" cap="flat" cmpd="sng" algn="ctr">
                      <a:noFill/>
                      <a:prstDash val="solid"/>
                      <a:round/>
                      <a:headEnd type="none" w="med" len="med"/>
                      <a:tailEnd type="none" w="med" len="med"/>
                    </a:lnB>
                    <a:solidFill>
                      <a:srgbClr val="EDEDED"/>
                    </a:solidFill>
                  </a:tcPr>
                </a:tc>
                <a:tc>
                  <a:txBody>
                    <a:bodyPr/>
                    <a:lstStyle/>
                    <a:p>
                      <a:pPr marL="0" marR="0" indent="0" algn="ctr" defTabSz="1043056" rtl="0" eaLnBrk="1" fontAlgn="auto" latinLnBrk="0" hangingPunct="1">
                        <a:lnSpc>
                          <a:spcPct val="100000"/>
                        </a:lnSpc>
                        <a:spcBef>
                          <a:spcPts val="0"/>
                        </a:spcBef>
                        <a:spcAft>
                          <a:spcPts val="300"/>
                        </a:spcAft>
                        <a:buClr>
                          <a:srgbClr val="139295"/>
                        </a:buClr>
                        <a:buSzPct val="75000"/>
                        <a:buFont typeface="AppleSDGothicNeo-Regular" charset="-127"/>
                        <a:buNone/>
                        <a:tabLst/>
                        <a:defRPr/>
                      </a:pPr>
                      <a:br>
                        <a:rPr lang="fr-FR" sz="900" b="0" i="1" noProof="0">
                          <a:solidFill>
                            <a:schemeClr val="tx1">
                              <a:lumMod val="50000"/>
                            </a:schemeClr>
                          </a:solidFill>
                          <a:latin typeface="Montserrat" pitchFamily="2" charset="77"/>
                          <a:cs typeface="Arial"/>
                        </a:rPr>
                      </a:br>
                      <a:r>
                        <a:rPr lang="fr-FR" sz="900" b="0" i="1" noProof="0">
                          <a:solidFill>
                            <a:schemeClr val="tx1">
                              <a:lumMod val="50000"/>
                            </a:schemeClr>
                          </a:solidFill>
                          <a:latin typeface="Montserrat" pitchFamily="2" charset="77"/>
                          <a:cs typeface="Arial"/>
                        </a:rPr>
                        <a:t>- -</a:t>
                      </a:r>
                      <a:br>
                        <a:rPr lang="fr-FR" sz="900" b="0" i="1" noProof="0">
                          <a:solidFill>
                            <a:schemeClr val="tx1">
                              <a:lumMod val="50000"/>
                            </a:schemeClr>
                          </a:solidFill>
                          <a:latin typeface="Montserrat" pitchFamily="2" charset="77"/>
                          <a:cs typeface="Arial"/>
                        </a:rPr>
                      </a:br>
                      <a:endParaRPr lang="fr-FR" sz="900" b="0" i="1" noProof="0">
                        <a:solidFill>
                          <a:schemeClr val="tx1">
                            <a:lumMod val="50000"/>
                          </a:schemeClr>
                        </a:solidFill>
                        <a:latin typeface="Montserrat" pitchFamily="2" charset="77"/>
                        <a:cs typeface="Arial"/>
                      </a:endParaRPr>
                    </a:p>
                  </a:txBody>
                  <a:tcPr marL="0" marR="0" marT="28800" marB="28800" anchor="ctr">
                    <a:lnT w="3175" cap="flat" cmpd="sng" algn="ctr">
                      <a:solidFill>
                        <a:schemeClr val="tx2"/>
                      </a:solidFill>
                      <a:prstDash val="solid"/>
                      <a:round/>
                      <a:headEnd type="none" w="med" len="med"/>
                      <a:tailEnd type="none" w="med" len="med"/>
                    </a:lnT>
                    <a:lnB w="3175" cap="flat" cmpd="sng" algn="ctr">
                      <a:noFill/>
                      <a:prstDash val="solid"/>
                      <a:round/>
                      <a:headEnd type="none" w="med" len="med"/>
                      <a:tailEnd type="none" w="med" len="med"/>
                    </a:lnB>
                    <a:solidFill>
                      <a:srgbClr val="EDEDED"/>
                    </a:solidFill>
                  </a:tcPr>
                </a:tc>
                <a:tc>
                  <a:txBody>
                    <a:bodyPr/>
                    <a:lstStyle/>
                    <a:p>
                      <a:pPr marL="0" marR="0" indent="0" algn="ctr" defTabSz="1043056" rtl="0" eaLnBrk="1" fontAlgn="auto" latinLnBrk="0" hangingPunct="1">
                        <a:lnSpc>
                          <a:spcPct val="100000"/>
                        </a:lnSpc>
                        <a:spcBef>
                          <a:spcPts val="0"/>
                        </a:spcBef>
                        <a:spcAft>
                          <a:spcPts val="300"/>
                        </a:spcAft>
                        <a:buClr>
                          <a:srgbClr val="139295"/>
                        </a:buClr>
                        <a:buSzPct val="75000"/>
                        <a:buFont typeface="AppleSDGothicNeo-Regular" charset="-127"/>
                        <a:buNone/>
                        <a:tabLst/>
                        <a:defRPr/>
                      </a:pPr>
                      <a:br>
                        <a:rPr lang="fr-FR" sz="900" b="0" i="1" noProof="0">
                          <a:solidFill>
                            <a:schemeClr val="tx1">
                              <a:lumMod val="50000"/>
                            </a:schemeClr>
                          </a:solidFill>
                          <a:latin typeface="Montserrat" pitchFamily="2" charset="77"/>
                          <a:cs typeface="Arial"/>
                        </a:rPr>
                      </a:br>
                      <a:r>
                        <a:rPr lang="fr-FR" sz="900" b="0" i="1" noProof="0">
                          <a:solidFill>
                            <a:schemeClr val="tx1">
                              <a:lumMod val="50000"/>
                            </a:schemeClr>
                          </a:solidFill>
                          <a:latin typeface="Montserrat" pitchFamily="2" charset="77"/>
                          <a:cs typeface="Arial"/>
                        </a:rPr>
                        <a:t>- -</a:t>
                      </a:r>
                      <a:br>
                        <a:rPr lang="fr-FR" sz="900" b="0" i="1" noProof="0">
                          <a:solidFill>
                            <a:schemeClr val="tx1">
                              <a:lumMod val="50000"/>
                            </a:schemeClr>
                          </a:solidFill>
                          <a:latin typeface="Montserrat" pitchFamily="2" charset="77"/>
                          <a:cs typeface="Arial"/>
                        </a:rPr>
                      </a:br>
                      <a:endParaRPr lang="fr-FR" sz="900" b="0" i="1" noProof="0">
                        <a:solidFill>
                          <a:schemeClr val="tx1">
                            <a:lumMod val="50000"/>
                          </a:schemeClr>
                        </a:solidFill>
                        <a:latin typeface="Montserrat" pitchFamily="2" charset="77"/>
                        <a:cs typeface="Arial"/>
                      </a:endParaRPr>
                    </a:p>
                  </a:txBody>
                  <a:tcPr marL="0" marR="0" marT="28800" marB="28800" anchor="ctr">
                    <a:lnT w="3175" cap="flat" cmpd="sng" algn="ctr">
                      <a:solidFill>
                        <a:schemeClr val="tx2"/>
                      </a:solidFill>
                      <a:prstDash val="solid"/>
                      <a:round/>
                      <a:headEnd type="none" w="med" len="med"/>
                      <a:tailEnd type="none" w="med" len="med"/>
                    </a:lnT>
                    <a:lnB w="3175" cap="flat" cmpd="sng" algn="ctr">
                      <a:noFill/>
                      <a:prstDash val="solid"/>
                      <a:round/>
                      <a:headEnd type="none" w="med" len="med"/>
                      <a:tailEnd type="none" w="med" len="med"/>
                    </a:lnB>
                    <a:solidFill>
                      <a:srgbClr val="EDEDED"/>
                    </a:solidFill>
                  </a:tcPr>
                </a:tc>
                <a:extLst>
                  <a:ext uri="{0D108BD9-81ED-4DB2-BD59-A6C34878D82A}">
                    <a16:rowId xmlns:a16="http://schemas.microsoft.com/office/drawing/2014/main" val="2381472477"/>
                  </a:ext>
                </a:extLst>
              </a:tr>
              <a:tr h="438010">
                <a:tc>
                  <a:txBody>
                    <a:bodyPr/>
                    <a:lstStyle/>
                    <a:p>
                      <a:pPr marL="0" marR="0" indent="0" algn="l" defTabSz="1043056" rtl="0" eaLnBrk="1" fontAlgn="auto" latinLnBrk="0" hangingPunct="1">
                        <a:lnSpc>
                          <a:spcPct val="100000"/>
                        </a:lnSpc>
                        <a:spcBef>
                          <a:spcPts val="0"/>
                        </a:spcBef>
                        <a:spcAft>
                          <a:spcPts val="300"/>
                        </a:spcAft>
                        <a:buClr>
                          <a:srgbClr val="87000A"/>
                        </a:buClr>
                        <a:buSzPct val="75000"/>
                        <a:buFont typeface="Lucida Grande"/>
                        <a:buNone/>
                        <a:tabLst/>
                        <a:defRPr/>
                      </a:pPr>
                      <a:r>
                        <a:rPr lang="fr-FR" sz="1200" b="0" i="0" noProof="0">
                          <a:solidFill>
                            <a:schemeClr val="tx1"/>
                          </a:solidFill>
                          <a:latin typeface="Montserrat" pitchFamily="2" charset="77"/>
                          <a:cs typeface="Arial Narrow" panose="020B0604020202020204" pitchFamily="34" charset="0"/>
                        </a:rPr>
                        <a:t>Belgique</a:t>
                      </a:r>
                    </a:p>
                  </a:txBody>
                  <a:tcPr marL="216000" marR="72000" marT="28800" marB="28800" anchor="ctr">
                    <a:lnL w="6350" cap="flat" cmpd="sng" algn="ctr">
                      <a:noFill/>
                      <a:prstDash val="solid"/>
                      <a:round/>
                      <a:headEnd type="none" w="med" len="med"/>
                      <a:tailEnd type="none" w="med" len="med"/>
                    </a:lnL>
                    <a:lnT w="3175"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lvl="0" indent="0" algn="ctr" defTabSz="1043056" rtl="0" eaLnBrk="1" fontAlgn="auto" latinLnBrk="0" hangingPunct="1">
                        <a:lnSpc>
                          <a:spcPct val="100000"/>
                        </a:lnSpc>
                        <a:spcBef>
                          <a:spcPts val="0"/>
                        </a:spcBef>
                        <a:spcAft>
                          <a:spcPts val="300"/>
                        </a:spcAft>
                        <a:buClr>
                          <a:srgbClr val="2E3C8F"/>
                        </a:buClr>
                        <a:buSzPct val="75000"/>
                        <a:buFont typeface="Lucida Grande"/>
                        <a:buNone/>
                        <a:tabLst/>
                        <a:defRPr/>
                      </a:pPr>
                      <a:r>
                        <a:rPr lang="fr-FR" sz="1000" b="0" i="1" noProof="0">
                          <a:solidFill>
                            <a:schemeClr val="tx1"/>
                          </a:solidFill>
                          <a:latin typeface="Montserrat" pitchFamily="2" charset="77"/>
                          <a:cs typeface="Arial"/>
                        </a:rPr>
                        <a:t>0%/30%</a:t>
                      </a:r>
                    </a:p>
                    <a:p>
                      <a:pPr marL="0" marR="0" lvl="0" indent="0" algn="ctr" defTabSz="1043056" rtl="0" eaLnBrk="1" fontAlgn="auto" latinLnBrk="0" hangingPunct="1">
                        <a:lnSpc>
                          <a:spcPct val="100000"/>
                        </a:lnSpc>
                        <a:spcBef>
                          <a:spcPts val="0"/>
                        </a:spcBef>
                        <a:spcAft>
                          <a:spcPts val="300"/>
                        </a:spcAft>
                        <a:buClr>
                          <a:srgbClr val="2E3C8F"/>
                        </a:buClr>
                        <a:buSzPct val="75000"/>
                        <a:buFont typeface="Lucida Grande"/>
                        <a:buNone/>
                        <a:tabLst/>
                        <a:defRPr/>
                      </a:pPr>
                      <a:r>
                        <a:rPr lang="fr-FR" sz="1000" b="0" i="1" noProof="0">
                          <a:solidFill>
                            <a:schemeClr val="tx1"/>
                          </a:solidFill>
                          <a:latin typeface="Montserrat" pitchFamily="2" charset="77"/>
                          <a:cs typeface="Arial"/>
                        </a:rPr>
                        <a:t>TOB: 1,32%</a:t>
                      </a:r>
                    </a:p>
                  </a:txBody>
                  <a:tcPr marL="0" marR="0" marT="28800" marB="28800" anchor="ctr">
                    <a:lnT w="3175"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1">
                        <a:lumMod val="20000"/>
                        <a:lumOff val="80000"/>
                      </a:schemeClr>
                    </a:solidFill>
                  </a:tcPr>
                </a:tc>
                <a:tc>
                  <a:txBody>
                    <a:bodyPr/>
                    <a:lstStyle/>
                    <a:p>
                      <a:pPr marL="0" marR="0" lvl="0" indent="0" algn="ctr" defTabSz="1043056" rtl="0" eaLnBrk="1" fontAlgn="auto" latinLnBrk="0" hangingPunct="1">
                        <a:lnSpc>
                          <a:spcPct val="100000"/>
                        </a:lnSpc>
                        <a:spcBef>
                          <a:spcPts val="0"/>
                        </a:spcBef>
                        <a:spcAft>
                          <a:spcPts val="300"/>
                        </a:spcAft>
                        <a:buClr>
                          <a:srgbClr val="2E3C8F"/>
                        </a:buClr>
                        <a:buSzPct val="75000"/>
                        <a:buFont typeface="Lucida Grande"/>
                        <a:buNone/>
                        <a:tabLst/>
                        <a:defRPr/>
                      </a:pPr>
                      <a:r>
                        <a:rPr lang="fr-FR" sz="1000" b="0" i="1" noProof="0">
                          <a:solidFill>
                            <a:schemeClr val="tx1"/>
                          </a:solidFill>
                          <a:latin typeface="Montserrat" pitchFamily="2" charset="77"/>
                          <a:cs typeface="Arial"/>
                        </a:rPr>
                        <a:t>30%</a:t>
                      </a:r>
                    </a:p>
                  </a:txBody>
                  <a:tcPr marL="72000" marR="72000" marT="28800" marB="28800" anchor="ctr">
                    <a:lnT w="3175"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1">
                        <a:lumMod val="20000"/>
                        <a:lumOff val="80000"/>
                      </a:schemeClr>
                    </a:solidFill>
                  </a:tcPr>
                </a:tc>
                <a:tc>
                  <a:txBody>
                    <a:bodyPr/>
                    <a:lstStyle/>
                    <a:p>
                      <a:pPr marL="0" marR="0" lvl="0" indent="0" algn="ctr" defTabSz="1043056" rtl="0" eaLnBrk="1" fontAlgn="auto" latinLnBrk="0" hangingPunct="1">
                        <a:lnSpc>
                          <a:spcPct val="100000"/>
                        </a:lnSpc>
                        <a:spcBef>
                          <a:spcPts val="0"/>
                        </a:spcBef>
                        <a:spcAft>
                          <a:spcPts val="300"/>
                        </a:spcAft>
                        <a:buClr>
                          <a:srgbClr val="2E3C8F"/>
                        </a:buClr>
                        <a:buSzPct val="75000"/>
                        <a:buFont typeface="Lucida Grande"/>
                        <a:buNone/>
                        <a:tabLst/>
                        <a:defRPr/>
                      </a:pPr>
                      <a:r>
                        <a:rPr lang="fr-FR" sz="1000" b="0" i="1" noProof="0">
                          <a:solidFill>
                            <a:schemeClr val="tx1">
                              <a:lumMod val="50000"/>
                            </a:schemeClr>
                          </a:solidFill>
                          <a:latin typeface="Montserrat" pitchFamily="2" charset="77"/>
                          <a:cs typeface="Arial"/>
                        </a:rPr>
                        <a:t>0,0925/0,01%</a:t>
                      </a:r>
                      <a:br>
                        <a:rPr lang="fr-FR" sz="1000" b="0" i="1" noProof="0">
                          <a:solidFill>
                            <a:schemeClr val="tx1">
                              <a:lumMod val="50000"/>
                            </a:schemeClr>
                          </a:solidFill>
                          <a:latin typeface="Montserrat" pitchFamily="2" charset="77"/>
                          <a:cs typeface="Arial"/>
                        </a:rPr>
                      </a:br>
                      <a:r>
                        <a:rPr lang="fr-FR" sz="1000" b="0" i="1" noProof="0">
                          <a:solidFill>
                            <a:schemeClr val="tx1">
                              <a:lumMod val="50000"/>
                            </a:schemeClr>
                          </a:solidFill>
                          <a:latin typeface="Montserrat" pitchFamily="2" charset="77"/>
                          <a:cs typeface="Arial"/>
                        </a:rPr>
                        <a:t>(AuM belge)</a:t>
                      </a:r>
                    </a:p>
                  </a:txBody>
                  <a:tcPr marL="72000" marR="72000" marT="28800" marB="28800" anchor="ctr">
                    <a:lnT w="3175"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1">
                        <a:lumMod val="20000"/>
                        <a:lumOff val="80000"/>
                      </a:schemeClr>
                    </a:solidFill>
                  </a:tcPr>
                </a:tc>
                <a:tc>
                  <a:txBody>
                    <a:bodyPr/>
                    <a:lstStyle/>
                    <a:p>
                      <a:pPr marL="0" marR="0" lvl="0" indent="0" algn="ctr" defTabSz="1043056" rtl="0" eaLnBrk="1" fontAlgn="auto" latinLnBrk="0" hangingPunct="1">
                        <a:lnSpc>
                          <a:spcPct val="100000"/>
                        </a:lnSpc>
                        <a:spcBef>
                          <a:spcPts val="0"/>
                        </a:spcBef>
                        <a:spcAft>
                          <a:spcPts val="300"/>
                        </a:spcAft>
                        <a:buClr>
                          <a:srgbClr val="2E3C8F"/>
                        </a:buClr>
                        <a:buSzPct val="75000"/>
                        <a:buFont typeface="Lucida Grande"/>
                        <a:buNone/>
                        <a:tabLst/>
                        <a:defRPr/>
                      </a:pPr>
                      <a:r>
                        <a:rPr lang="fr-FR" sz="900" b="0" i="1" noProof="0">
                          <a:solidFill>
                            <a:schemeClr val="tx1">
                              <a:lumMod val="50000"/>
                            </a:schemeClr>
                          </a:solidFill>
                          <a:latin typeface="Montserrat" pitchFamily="2" charset="77"/>
                          <a:cs typeface="Arial"/>
                        </a:rPr>
                        <a:t>Non</a:t>
                      </a:r>
                    </a:p>
                  </a:txBody>
                  <a:tcPr marL="0" marR="0" marT="28800" marB="28800" anchor="ctr">
                    <a:lnT w="3175"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lumMod val="95000"/>
                      </a:schemeClr>
                    </a:solidFill>
                  </a:tcPr>
                </a:tc>
                <a:tc>
                  <a:txBody>
                    <a:bodyPr/>
                    <a:lstStyle/>
                    <a:p>
                      <a:pPr marL="0" marR="0" lvl="0" indent="0" algn="ctr" defTabSz="1043056" rtl="0" eaLnBrk="1" fontAlgn="auto" latinLnBrk="0" hangingPunct="1">
                        <a:lnSpc>
                          <a:spcPct val="100000"/>
                        </a:lnSpc>
                        <a:spcBef>
                          <a:spcPts val="0"/>
                        </a:spcBef>
                        <a:spcAft>
                          <a:spcPts val="300"/>
                        </a:spcAft>
                        <a:buClr>
                          <a:srgbClr val="2E3C8F"/>
                        </a:buClr>
                        <a:buSzPct val="75000"/>
                        <a:buFont typeface="Lucida Grande"/>
                        <a:buNone/>
                        <a:tabLst/>
                        <a:defRPr/>
                      </a:pPr>
                      <a:r>
                        <a:rPr lang="fr-FR" sz="900" b="0" i="1" noProof="0">
                          <a:solidFill>
                            <a:schemeClr val="tx1">
                              <a:lumMod val="50000"/>
                            </a:schemeClr>
                          </a:solidFill>
                          <a:latin typeface="Montserrat" pitchFamily="2" charset="77"/>
                          <a:cs typeface="Arial"/>
                        </a:rPr>
                        <a:t>BTIS </a:t>
                      </a:r>
                      <a:br>
                        <a:rPr lang="fr-FR" sz="900" b="0" i="1" noProof="0">
                          <a:solidFill>
                            <a:schemeClr val="tx1">
                              <a:lumMod val="50000"/>
                            </a:schemeClr>
                          </a:solidFill>
                          <a:latin typeface="Montserrat" pitchFamily="2" charset="77"/>
                          <a:cs typeface="Arial"/>
                        </a:rPr>
                      </a:br>
                      <a:r>
                        <a:rPr lang="fr-FR" sz="900" b="0" i="1" noProof="0">
                          <a:solidFill>
                            <a:schemeClr val="tx1">
                              <a:lumMod val="50000"/>
                            </a:schemeClr>
                          </a:solidFill>
                          <a:latin typeface="Montserrat" pitchFamily="2" charset="77"/>
                          <a:cs typeface="Arial"/>
                        </a:rPr>
                        <a:t>(or calculette fiscale)</a:t>
                      </a:r>
                      <a:br>
                        <a:rPr lang="fr-FR" sz="900" b="0" i="1" noProof="0">
                          <a:solidFill>
                            <a:schemeClr val="tx1">
                              <a:lumMod val="50000"/>
                            </a:schemeClr>
                          </a:solidFill>
                          <a:latin typeface="Montserrat" pitchFamily="2" charset="77"/>
                          <a:cs typeface="Arial"/>
                        </a:rPr>
                      </a:br>
                      <a:r>
                        <a:rPr lang="fr-FR" sz="900" b="0" i="0" noProof="0">
                          <a:solidFill>
                            <a:srgbClr val="007C86"/>
                          </a:solidFill>
                          <a:latin typeface="Montserrat" pitchFamily="2" charset="77"/>
                          <a:cs typeface="Arial"/>
                        </a:rPr>
                        <a:t>■■■</a:t>
                      </a:r>
                    </a:p>
                  </a:txBody>
                  <a:tcPr marL="0" marR="0" marT="28800" marB="28800" anchor="ctr">
                    <a:lnT w="3175"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lumMod val="95000"/>
                      </a:schemeClr>
                    </a:solidFill>
                  </a:tcPr>
                </a:tc>
                <a:tc>
                  <a:txBody>
                    <a:bodyPr/>
                    <a:lstStyle/>
                    <a:p>
                      <a:pPr marL="0" marR="0" lvl="0" indent="0" algn="ctr" defTabSz="1043056" rtl="0" eaLnBrk="1" fontAlgn="auto" latinLnBrk="0" hangingPunct="1">
                        <a:lnSpc>
                          <a:spcPct val="100000"/>
                        </a:lnSpc>
                        <a:spcBef>
                          <a:spcPts val="0"/>
                        </a:spcBef>
                        <a:spcAft>
                          <a:spcPts val="300"/>
                        </a:spcAft>
                        <a:buClr>
                          <a:srgbClr val="2E3C8F"/>
                        </a:buClr>
                        <a:buSzPct val="75000"/>
                        <a:buFont typeface="Lucida Grande"/>
                        <a:buNone/>
                        <a:tabLst/>
                        <a:defRPr/>
                      </a:pPr>
                      <a:r>
                        <a:rPr lang="fr-FR" sz="900" b="0" i="1" baseline="0" noProof="0">
                          <a:solidFill>
                            <a:schemeClr val="tx1">
                              <a:lumMod val="50000"/>
                            </a:schemeClr>
                          </a:solidFill>
                          <a:latin typeface="Montserrat" pitchFamily="2" charset="77"/>
                          <a:cs typeface="Arial"/>
                        </a:rPr>
                        <a:t>Reporting Actif Net</a:t>
                      </a:r>
                      <a:br>
                        <a:rPr lang="fr-FR" sz="900" b="0" i="1" noProof="0">
                          <a:solidFill>
                            <a:schemeClr val="tx1">
                              <a:lumMod val="50000"/>
                            </a:schemeClr>
                          </a:solidFill>
                          <a:latin typeface="Montserrat" pitchFamily="2" charset="77"/>
                          <a:cs typeface="Arial"/>
                        </a:rPr>
                      </a:br>
                      <a:r>
                        <a:rPr lang="fr-FR" sz="900" b="0" i="1" baseline="0" noProof="0">
                          <a:solidFill>
                            <a:schemeClr val="tx1">
                              <a:lumMod val="50000"/>
                            </a:schemeClr>
                          </a:solidFill>
                          <a:latin typeface="Montserrat" pitchFamily="2" charset="77"/>
                          <a:cs typeface="Arial"/>
                        </a:rPr>
                        <a:t>Reporting </a:t>
                      </a:r>
                      <a:r>
                        <a:rPr lang="fr-FR" sz="900" b="0" i="1" noProof="0">
                          <a:solidFill>
                            <a:schemeClr val="tx1">
                              <a:lumMod val="50000"/>
                            </a:schemeClr>
                          </a:solidFill>
                          <a:latin typeface="Montserrat" pitchFamily="2" charset="77"/>
                          <a:cs typeface="Arial"/>
                        </a:rPr>
                        <a:t>Distribution</a:t>
                      </a:r>
                      <a:br>
                        <a:rPr lang="fr-FR" sz="900" b="0" i="1" baseline="0" noProof="0">
                          <a:solidFill>
                            <a:schemeClr val="tx1">
                              <a:lumMod val="50000"/>
                            </a:schemeClr>
                          </a:solidFill>
                          <a:latin typeface="Montserrat" pitchFamily="2" charset="77"/>
                          <a:cs typeface="Arial"/>
                        </a:rPr>
                      </a:br>
                      <a:r>
                        <a:rPr lang="fr-FR" sz="900" b="0" i="0" noProof="0">
                          <a:solidFill>
                            <a:srgbClr val="007C86"/>
                          </a:solidFill>
                          <a:latin typeface="Montserrat" pitchFamily="2" charset="77"/>
                          <a:cs typeface="Arial"/>
                        </a:rPr>
                        <a:t>■■■</a:t>
                      </a:r>
                    </a:p>
                  </a:txBody>
                  <a:tcPr marL="0" marR="0" marT="28800" marB="28800" anchor="ctr">
                    <a:lnT w="3175"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27504340"/>
                  </a:ext>
                </a:extLst>
              </a:tr>
              <a:tr h="427925">
                <a:tc>
                  <a:txBody>
                    <a:bodyPr/>
                    <a:lstStyle/>
                    <a:p>
                      <a:pPr marL="138113" marR="0" indent="0" algn="l" defTabSz="1043056" rtl="0" eaLnBrk="1" fontAlgn="auto" latinLnBrk="0" hangingPunct="1">
                        <a:lnSpc>
                          <a:spcPct val="100000"/>
                        </a:lnSpc>
                        <a:spcBef>
                          <a:spcPts val="0"/>
                        </a:spcBef>
                        <a:spcAft>
                          <a:spcPts val="300"/>
                        </a:spcAft>
                        <a:buClr>
                          <a:srgbClr val="87000A"/>
                        </a:buClr>
                        <a:buSzPct val="75000"/>
                        <a:buFont typeface="Lucida Grande"/>
                        <a:buNone/>
                        <a:tabLst/>
                        <a:defRPr/>
                      </a:pPr>
                      <a:r>
                        <a:rPr lang="fr-FR" sz="1200" b="0" i="0" noProof="0">
                          <a:solidFill>
                            <a:schemeClr val="tx1"/>
                          </a:solidFill>
                          <a:latin typeface="Montserrat" pitchFamily="2" charset="77"/>
                          <a:cs typeface="Arial Narrow" panose="020B0604020202020204" pitchFamily="34" charset="0"/>
                        </a:rPr>
                        <a:t>Danemark</a:t>
                      </a:r>
                      <a:endParaRPr lang="fr-FR" sz="1200" b="0" i="1" baseline="30000" noProof="0">
                        <a:solidFill>
                          <a:schemeClr val="tx1"/>
                        </a:solidFill>
                        <a:latin typeface="Montserrat" pitchFamily="2" charset="77"/>
                        <a:cs typeface="Univers LT Std 45 Light"/>
                      </a:endParaRPr>
                    </a:p>
                  </a:txBody>
                  <a:tcPr marL="72000" marR="72000" marT="18000" marB="28800" anchor="ctr">
                    <a:lnL w="6350" cap="flat" cmpd="sng" algn="ctr">
                      <a:noFill/>
                      <a:prstDash val="solid"/>
                      <a:round/>
                      <a:headEnd type="none" w="med" len="med"/>
                      <a:tailEnd type="none" w="med" len="med"/>
                    </a:lnL>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marL="0" marR="0" lvl="0" indent="0" algn="ctr" defTabSz="1043056" rtl="0" eaLnBrk="1" fontAlgn="auto" latinLnBrk="0" hangingPunct="1">
                        <a:lnSpc>
                          <a:spcPct val="100000"/>
                        </a:lnSpc>
                        <a:spcBef>
                          <a:spcPts val="0"/>
                        </a:spcBef>
                        <a:spcAft>
                          <a:spcPts val="300"/>
                        </a:spcAft>
                        <a:buClr>
                          <a:srgbClr val="139295"/>
                        </a:buClr>
                        <a:buSzPct val="75000"/>
                        <a:buFont typeface="AppleSDGothicNeo-Regular" charset="-127"/>
                        <a:buNone/>
                        <a:tabLst/>
                        <a:defRPr/>
                      </a:pPr>
                      <a:r>
                        <a:rPr lang="fr-FR" sz="1000" b="0" i="1" baseline="0" noProof="0">
                          <a:solidFill>
                            <a:schemeClr val="tx1"/>
                          </a:solidFill>
                          <a:latin typeface="Montserrat" pitchFamily="2" charset="77"/>
                          <a:cs typeface="Arial"/>
                        </a:rPr>
                        <a:t>27/42%</a:t>
                      </a:r>
                      <a:br>
                        <a:rPr lang="fr-FR" sz="1000" b="0" i="1" baseline="0" noProof="0">
                          <a:solidFill>
                            <a:schemeClr val="tx1"/>
                          </a:solidFill>
                          <a:latin typeface="Montserrat" pitchFamily="2" charset="77"/>
                          <a:cs typeface="Arial"/>
                        </a:rPr>
                      </a:br>
                      <a:r>
                        <a:rPr lang="fr-FR" sz="1000" b="0" i="1" baseline="0" noProof="0">
                          <a:solidFill>
                            <a:schemeClr val="tx1"/>
                          </a:solidFill>
                          <a:latin typeface="Montserrat" pitchFamily="2" charset="77"/>
                          <a:cs typeface="Arial"/>
                        </a:rPr>
                        <a:t>(DKK 61.000/&gt;)</a:t>
                      </a:r>
                    </a:p>
                  </a:txBody>
                  <a:tcPr marL="0" marR="0" marT="18000" marB="28800" anchor="ct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tx2">
                        <a:lumMod val="20000"/>
                        <a:lumOff val="80000"/>
                      </a:schemeClr>
                    </a:solidFill>
                  </a:tcPr>
                </a:tc>
                <a:tc>
                  <a:txBody>
                    <a:bodyPr/>
                    <a:lstStyle/>
                    <a:p>
                      <a:pPr marL="0" marR="0" lvl="0" indent="0" algn="ctr" defTabSz="1043056" rtl="0" eaLnBrk="1" fontAlgn="auto" latinLnBrk="0" hangingPunct="1">
                        <a:lnSpc>
                          <a:spcPct val="100000"/>
                        </a:lnSpc>
                        <a:spcBef>
                          <a:spcPts val="0"/>
                        </a:spcBef>
                        <a:spcAft>
                          <a:spcPts val="300"/>
                        </a:spcAft>
                        <a:buClr>
                          <a:srgbClr val="139295"/>
                        </a:buClr>
                        <a:buSzPct val="75000"/>
                        <a:buFont typeface="AppleSDGothicNeo-Regular" charset="-127"/>
                        <a:buNone/>
                        <a:tabLst/>
                        <a:defRPr/>
                      </a:pPr>
                      <a:r>
                        <a:rPr lang="fr-FR" sz="1000" b="0" i="1" baseline="0" noProof="0">
                          <a:solidFill>
                            <a:schemeClr val="tx1"/>
                          </a:solidFill>
                          <a:latin typeface="Montserrat" pitchFamily="2" charset="77"/>
                          <a:cs typeface="Arial"/>
                        </a:rPr>
                        <a:t>27/42%</a:t>
                      </a:r>
                      <a:br>
                        <a:rPr lang="fr-FR" sz="1000" b="0" i="1" baseline="0" noProof="0">
                          <a:solidFill>
                            <a:schemeClr val="tx1"/>
                          </a:solidFill>
                          <a:latin typeface="Montserrat" pitchFamily="2" charset="77"/>
                          <a:cs typeface="Arial"/>
                        </a:rPr>
                      </a:br>
                      <a:r>
                        <a:rPr lang="fr-FR" sz="1000" b="0" i="1" baseline="0" noProof="0">
                          <a:solidFill>
                            <a:schemeClr val="tx1"/>
                          </a:solidFill>
                          <a:latin typeface="Montserrat" pitchFamily="2" charset="77"/>
                          <a:cs typeface="Arial"/>
                        </a:rPr>
                        <a:t>(DKK45.000/&gt;)</a:t>
                      </a:r>
                    </a:p>
                  </a:txBody>
                  <a:tcPr marL="72000" marR="72000" marT="18000" marB="28800" anchor="ct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tx2">
                        <a:lumMod val="20000"/>
                        <a:lumOff val="80000"/>
                      </a:schemeClr>
                    </a:solidFill>
                  </a:tcPr>
                </a:tc>
                <a:tc>
                  <a:txBody>
                    <a:bodyPr/>
                    <a:lstStyle/>
                    <a:p>
                      <a:pPr marL="0" marR="0" indent="0" algn="ctr" defTabSz="1043056" rtl="0" eaLnBrk="1" fontAlgn="auto" latinLnBrk="0" hangingPunct="1">
                        <a:lnSpc>
                          <a:spcPct val="100000"/>
                        </a:lnSpc>
                        <a:spcBef>
                          <a:spcPts val="0"/>
                        </a:spcBef>
                        <a:spcAft>
                          <a:spcPts val="300"/>
                        </a:spcAft>
                        <a:buClr>
                          <a:srgbClr val="139295"/>
                        </a:buClr>
                        <a:buSzPct val="75000"/>
                        <a:buFont typeface="AppleSDGothicNeo-Regular" charset="-127"/>
                        <a:buNone/>
                        <a:tabLst/>
                        <a:defRPr/>
                      </a:pPr>
                      <a:r>
                        <a:rPr lang="fr-FR" sz="1000" b="0" i="1" noProof="0">
                          <a:solidFill>
                            <a:schemeClr val="tx1">
                              <a:lumMod val="50000"/>
                            </a:schemeClr>
                          </a:solidFill>
                          <a:latin typeface="Montserrat" pitchFamily="2" charset="77"/>
                          <a:cs typeface="Arial"/>
                        </a:rPr>
                        <a:t>- -</a:t>
                      </a:r>
                    </a:p>
                  </a:txBody>
                  <a:tcPr marL="72000" marR="72000" marT="18000" marB="28800" anchor="ct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tx2">
                        <a:lumMod val="20000"/>
                        <a:lumOff val="80000"/>
                      </a:schemeClr>
                    </a:solidFill>
                  </a:tcPr>
                </a:tc>
                <a:tc>
                  <a:txBody>
                    <a:bodyPr/>
                    <a:lstStyle/>
                    <a:p>
                      <a:pPr marL="0" marR="0" lvl="0" indent="0" algn="ctr" defTabSz="1043056" rtl="0" eaLnBrk="1" fontAlgn="auto" latinLnBrk="0" hangingPunct="1">
                        <a:lnSpc>
                          <a:spcPct val="100000"/>
                        </a:lnSpc>
                        <a:spcBef>
                          <a:spcPts val="0"/>
                        </a:spcBef>
                        <a:spcAft>
                          <a:spcPts val="300"/>
                        </a:spcAft>
                        <a:buClr>
                          <a:srgbClr val="139295"/>
                        </a:buClr>
                        <a:buSzPct val="75000"/>
                        <a:buFont typeface="AppleSDGothicNeo-Regular" charset="-127"/>
                        <a:buNone/>
                        <a:tabLst/>
                        <a:defRPr/>
                      </a:pPr>
                      <a:r>
                        <a:rPr lang="fr-FR" sz="900" b="0" i="1" baseline="0" noProof="0">
                          <a:solidFill>
                            <a:schemeClr val="tx1">
                              <a:lumMod val="50000"/>
                            </a:schemeClr>
                          </a:solidFill>
                          <a:latin typeface="Montserrat" pitchFamily="2" charset="77"/>
                          <a:cs typeface="Arial"/>
                        </a:rPr>
                        <a:t>Support</a:t>
                      </a:r>
                      <a:r>
                        <a:rPr lang="fr-FR" sz="900" b="0" i="1" noProof="0">
                          <a:solidFill>
                            <a:schemeClr val="tx1">
                              <a:lumMod val="50000"/>
                            </a:schemeClr>
                          </a:solidFill>
                          <a:latin typeface="Montserrat" pitchFamily="2" charset="77"/>
                          <a:cs typeface="Arial"/>
                        </a:rPr>
                        <a:t> fiscal recommandé</a:t>
                      </a:r>
                      <a:br>
                        <a:rPr lang="fr-FR" sz="900" b="0" i="1" noProof="0">
                          <a:solidFill>
                            <a:schemeClr val="tx1">
                              <a:lumMod val="50000"/>
                            </a:schemeClr>
                          </a:solidFill>
                          <a:latin typeface="Montserrat" pitchFamily="2" charset="77"/>
                          <a:cs typeface="Arial"/>
                        </a:rPr>
                      </a:br>
                      <a:r>
                        <a:rPr lang="fr-FR" sz="900" b="0" i="0" noProof="0">
                          <a:solidFill>
                            <a:srgbClr val="007C86"/>
                          </a:solidFill>
                          <a:latin typeface="Montserrat" pitchFamily="2" charset="77"/>
                          <a:cs typeface="Arial"/>
                        </a:rPr>
                        <a:t>■</a:t>
                      </a:r>
                    </a:p>
                  </a:txBody>
                  <a:tcPr marL="0" marR="0" marT="18000" marB="28800" anchor="ct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rgbClr val="EDEDED"/>
                    </a:solidFill>
                  </a:tcPr>
                </a:tc>
                <a:tc>
                  <a:txBody>
                    <a:bodyPr/>
                    <a:lstStyle/>
                    <a:p>
                      <a:pPr marL="0" marR="0" lvl="0" indent="0" algn="ctr" defTabSz="1043056" rtl="0" eaLnBrk="1" fontAlgn="auto" latinLnBrk="0" hangingPunct="1">
                        <a:lnSpc>
                          <a:spcPct val="100000"/>
                        </a:lnSpc>
                        <a:spcBef>
                          <a:spcPts val="0"/>
                        </a:spcBef>
                        <a:spcAft>
                          <a:spcPts val="300"/>
                        </a:spcAft>
                        <a:buClr>
                          <a:srgbClr val="139295"/>
                        </a:buClr>
                        <a:buSzPct val="75000"/>
                        <a:buFont typeface="AppleSDGothicNeo-Regular" charset="-127"/>
                        <a:buNone/>
                        <a:tabLst/>
                        <a:defRPr/>
                      </a:pPr>
                      <a:r>
                        <a:rPr lang="fr-FR" sz="900" b="0" i="1" baseline="0" noProof="0">
                          <a:solidFill>
                            <a:schemeClr val="tx1">
                              <a:lumMod val="50000"/>
                            </a:schemeClr>
                          </a:solidFill>
                          <a:latin typeface="Montserrat" pitchFamily="2" charset="77"/>
                          <a:cs typeface="Arial"/>
                        </a:rPr>
                        <a:t>- -</a:t>
                      </a:r>
                    </a:p>
                  </a:txBody>
                  <a:tcPr marL="0" marR="0" marT="18000" marB="28800" anchor="ct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rgbClr val="EDEDED"/>
                    </a:solidFill>
                  </a:tcPr>
                </a:tc>
                <a:tc>
                  <a:txBody>
                    <a:bodyPr/>
                    <a:lstStyle/>
                    <a:p>
                      <a:pPr marL="0" marR="0" lvl="0" indent="0" algn="ctr" defTabSz="1043056" rtl="0" eaLnBrk="1" fontAlgn="auto" latinLnBrk="0" hangingPunct="1">
                        <a:lnSpc>
                          <a:spcPct val="100000"/>
                        </a:lnSpc>
                        <a:spcBef>
                          <a:spcPts val="0"/>
                        </a:spcBef>
                        <a:spcAft>
                          <a:spcPts val="300"/>
                        </a:spcAft>
                        <a:buClr>
                          <a:srgbClr val="139295"/>
                        </a:buClr>
                        <a:buSzPct val="75000"/>
                        <a:buFont typeface="AppleSDGothicNeo-Regular" charset="-127"/>
                        <a:buNone/>
                        <a:tabLst/>
                        <a:defRPr/>
                      </a:pPr>
                      <a:r>
                        <a:rPr lang="fr-FR" sz="900" b="0" i="1" baseline="0" noProof="0">
                          <a:solidFill>
                            <a:schemeClr val="tx1">
                              <a:lumMod val="50000"/>
                            </a:schemeClr>
                          </a:solidFill>
                          <a:latin typeface="Montserrat" pitchFamily="2" charset="77"/>
                          <a:cs typeface="Arial"/>
                        </a:rPr>
                        <a:t>Reporting fiscal danois</a:t>
                      </a:r>
                      <a:br>
                        <a:rPr lang="fr-FR" sz="900" b="0" i="1" baseline="0" noProof="0">
                          <a:solidFill>
                            <a:schemeClr val="tx1">
                              <a:lumMod val="50000"/>
                            </a:schemeClr>
                          </a:solidFill>
                          <a:latin typeface="Montserrat" pitchFamily="2" charset="77"/>
                          <a:cs typeface="Arial"/>
                        </a:rPr>
                      </a:br>
                      <a:r>
                        <a:rPr lang="fr-FR" sz="900" b="0" i="0" noProof="0">
                          <a:solidFill>
                            <a:srgbClr val="007C86"/>
                          </a:solidFill>
                          <a:latin typeface="Montserrat" pitchFamily="2" charset="77"/>
                          <a:cs typeface="Arial"/>
                        </a:rPr>
                        <a:t>■■</a:t>
                      </a:r>
                    </a:p>
                  </a:txBody>
                  <a:tcPr marL="0" marR="0" marT="18000" marB="28800" anchor="ct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rgbClr val="EDEDED"/>
                    </a:solidFill>
                  </a:tcPr>
                </a:tc>
                <a:extLst>
                  <a:ext uri="{0D108BD9-81ED-4DB2-BD59-A6C34878D82A}">
                    <a16:rowId xmlns:a16="http://schemas.microsoft.com/office/drawing/2014/main" val="10012"/>
                  </a:ext>
                </a:extLst>
              </a:tr>
              <a:tr h="438010">
                <a:tc>
                  <a:txBody>
                    <a:bodyPr/>
                    <a:lstStyle/>
                    <a:p>
                      <a:pPr marL="138113" marR="0" indent="0" algn="l" defTabSz="1043056" rtl="0" eaLnBrk="1" fontAlgn="auto" latinLnBrk="0" hangingPunct="1">
                        <a:lnSpc>
                          <a:spcPct val="100000"/>
                        </a:lnSpc>
                        <a:spcBef>
                          <a:spcPts val="0"/>
                        </a:spcBef>
                        <a:spcAft>
                          <a:spcPts val="300"/>
                        </a:spcAft>
                        <a:buClr>
                          <a:srgbClr val="87000A"/>
                        </a:buClr>
                        <a:buSzPct val="75000"/>
                        <a:buFont typeface="Lucida Grande"/>
                        <a:buNone/>
                        <a:tabLst/>
                        <a:defRPr/>
                      </a:pPr>
                      <a:r>
                        <a:rPr lang="fr-FR" sz="1200" b="0" i="0" noProof="0">
                          <a:solidFill>
                            <a:schemeClr val="tx1"/>
                          </a:solidFill>
                          <a:latin typeface="Montserrat" pitchFamily="2" charset="77"/>
                          <a:cs typeface="Arial Narrow" panose="020B0604020202020204" pitchFamily="34" charset="0"/>
                        </a:rPr>
                        <a:t>Finlande</a:t>
                      </a:r>
                      <a:endParaRPr lang="fr-FR" sz="1200" b="0" i="1" baseline="30000" noProof="0">
                        <a:solidFill>
                          <a:schemeClr val="tx1"/>
                        </a:solidFill>
                        <a:latin typeface="Montserrat" pitchFamily="2" charset="77"/>
                        <a:cs typeface="Univers LT Std 45 Light"/>
                      </a:endParaRPr>
                    </a:p>
                  </a:txBody>
                  <a:tcPr marL="72000" marR="72000" marT="28800" marB="28800" anchor="ctr">
                    <a:lnL w="6350" cap="flat" cmpd="sng" algn="ctr">
                      <a:noFill/>
                      <a:prstDash val="solid"/>
                      <a:round/>
                      <a:headEnd type="none" w="med" len="med"/>
                      <a:tailEnd type="none" w="med" len="med"/>
                    </a:lnL>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marL="0" marR="0" lvl="0" indent="0" algn="ctr" defTabSz="1043056" rtl="0" eaLnBrk="1" fontAlgn="auto" latinLnBrk="0" hangingPunct="1">
                        <a:lnSpc>
                          <a:spcPct val="100000"/>
                        </a:lnSpc>
                        <a:spcBef>
                          <a:spcPts val="0"/>
                        </a:spcBef>
                        <a:spcAft>
                          <a:spcPts val="300"/>
                        </a:spcAft>
                        <a:buClr>
                          <a:srgbClr val="2E3C8F"/>
                        </a:buClr>
                        <a:buSzPct val="75000"/>
                        <a:buFont typeface="Lucida Grande"/>
                        <a:buNone/>
                        <a:tabLst/>
                        <a:defRPr/>
                      </a:pPr>
                      <a:r>
                        <a:rPr lang="fr-FR" sz="1000" b="0" i="1" baseline="0" noProof="0">
                          <a:solidFill>
                            <a:schemeClr val="tx1"/>
                          </a:solidFill>
                          <a:latin typeface="Montserrat" pitchFamily="2" charset="77"/>
                          <a:cs typeface="Arial"/>
                        </a:rPr>
                        <a:t>30/34%</a:t>
                      </a:r>
                      <a:br>
                        <a:rPr lang="fr-FR" sz="1000" b="0" i="1" baseline="0" noProof="0">
                          <a:solidFill>
                            <a:schemeClr val="tx1"/>
                          </a:solidFill>
                          <a:latin typeface="Montserrat" pitchFamily="2" charset="77"/>
                          <a:cs typeface="Arial"/>
                        </a:rPr>
                      </a:br>
                      <a:r>
                        <a:rPr lang="fr-FR" sz="1000" b="0" i="1" baseline="0" noProof="0">
                          <a:solidFill>
                            <a:schemeClr val="tx1"/>
                          </a:solidFill>
                          <a:latin typeface="Montserrat" pitchFamily="2" charset="77"/>
                          <a:cs typeface="Arial"/>
                        </a:rPr>
                        <a:t>(EUR 30.000/&gt;)</a:t>
                      </a:r>
                    </a:p>
                  </a:txBody>
                  <a:tcPr marL="0" marR="0" marT="28800" marB="28800" anchor="ct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schemeClr>
                    </a:solidFill>
                  </a:tcPr>
                </a:tc>
                <a:tc>
                  <a:txBody>
                    <a:bodyPr/>
                    <a:lstStyle/>
                    <a:p>
                      <a:pPr marL="0" marR="0" lvl="0" indent="0" algn="ctr" defTabSz="1043056" rtl="0" eaLnBrk="1" fontAlgn="auto" latinLnBrk="0" hangingPunct="1">
                        <a:lnSpc>
                          <a:spcPct val="100000"/>
                        </a:lnSpc>
                        <a:spcBef>
                          <a:spcPts val="0"/>
                        </a:spcBef>
                        <a:spcAft>
                          <a:spcPts val="300"/>
                        </a:spcAft>
                        <a:buClr>
                          <a:srgbClr val="2E3C8F"/>
                        </a:buClr>
                        <a:buSzPct val="75000"/>
                        <a:buFont typeface="Lucida Grande"/>
                        <a:buNone/>
                        <a:tabLst/>
                        <a:defRPr/>
                      </a:pPr>
                      <a:r>
                        <a:rPr lang="fr-FR" sz="1000" b="0" i="1" baseline="0" noProof="0">
                          <a:solidFill>
                            <a:schemeClr val="tx1"/>
                          </a:solidFill>
                          <a:latin typeface="Montserrat" pitchFamily="2" charset="77"/>
                          <a:cs typeface="Arial"/>
                        </a:rPr>
                        <a:t>20/30%</a:t>
                      </a:r>
                    </a:p>
                  </a:txBody>
                  <a:tcPr marL="72000" marR="72000" marT="28800" marB="28800" anchor="ct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schemeClr>
                    </a:solidFill>
                  </a:tcPr>
                </a:tc>
                <a:tc>
                  <a:txBody>
                    <a:bodyPr/>
                    <a:lstStyle/>
                    <a:p>
                      <a:pPr marL="0" marR="0" indent="0" algn="ctr" defTabSz="1043056" rtl="0" eaLnBrk="1" fontAlgn="auto" latinLnBrk="0" hangingPunct="1">
                        <a:lnSpc>
                          <a:spcPct val="100000"/>
                        </a:lnSpc>
                        <a:spcBef>
                          <a:spcPts val="0"/>
                        </a:spcBef>
                        <a:spcAft>
                          <a:spcPts val="300"/>
                        </a:spcAft>
                        <a:buClr>
                          <a:srgbClr val="2E3C8F"/>
                        </a:buClr>
                        <a:buSzPct val="75000"/>
                        <a:buFont typeface="Lucida Grande"/>
                        <a:buNone/>
                        <a:tabLst/>
                        <a:defRPr/>
                      </a:pPr>
                      <a:r>
                        <a:rPr lang="fr-FR" sz="1000" b="0" i="1" baseline="0" noProof="0">
                          <a:solidFill>
                            <a:schemeClr val="tx1">
                              <a:lumMod val="50000"/>
                            </a:schemeClr>
                          </a:solidFill>
                          <a:latin typeface="Montserrat" pitchFamily="2" charset="77"/>
                          <a:cs typeface="Arial"/>
                        </a:rPr>
                        <a:t>- -</a:t>
                      </a:r>
                    </a:p>
                  </a:txBody>
                  <a:tcPr marL="72000" marR="72000" marT="28800" marB="28800" anchor="ct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schemeClr>
                    </a:solidFill>
                  </a:tcPr>
                </a:tc>
                <a:tc>
                  <a:txBody>
                    <a:bodyPr/>
                    <a:lstStyle/>
                    <a:p>
                      <a:pPr marL="0" marR="0" lvl="0" indent="0" algn="ctr" defTabSz="1043056" rtl="0" eaLnBrk="1" fontAlgn="auto" latinLnBrk="0" hangingPunct="1">
                        <a:lnSpc>
                          <a:spcPct val="100000"/>
                        </a:lnSpc>
                        <a:spcBef>
                          <a:spcPts val="0"/>
                        </a:spcBef>
                        <a:spcAft>
                          <a:spcPts val="300"/>
                        </a:spcAft>
                        <a:buClr>
                          <a:srgbClr val="2E3C8F"/>
                        </a:buClr>
                        <a:buSzPct val="75000"/>
                        <a:buFont typeface="Lucida Grande"/>
                        <a:buNone/>
                        <a:tabLst/>
                        <a:defRPr/>
                      </a:pPr>
                      <a:r>
                        <a:rPr lang="fr-FR" sz="900" b="0" i="1" baseline="0" noProof="0">
                          <a:solidFill>
                            <a:schemeClr val="tx1">
                              <a:lumMod val="50000"/>
                            </a:schemeClr>
                          </a:solidFill>
                          <a:latin typeface="Montserrat" pitchFamily="2" charset="77"/>
                          <a:cs typeface="Arial"/>
                        </a:rPr>
                        <a:t>Support</a:t>
                      </a:r>
                      <a:r>
                        <a:rPr lang="fr-FR" sz="900" b="0" i="1" noProof="0">
                          <a:solidFill>
                            <a:schemeClr val="tx1">
                              <a:lumMod val="50000"/>
                            </a:schemeClr>
                          </a:solidFill>
                          <a:latin typeface="Montserrat" pitchFamily="2" charset="77"/>
                          <a:cs typeface="Arial"/>
                        </a:rPr>
                        <a:t> fiscal recommandé</a:t>
                      </a:r>
                      <a:br>
                        <a:rPr lang="fr-FR" sz="900" b="0" i="1" noProof="0">
                          <a:solidFill>
                            <a:schemeClr val="tx1">
                              <a:lumMod val="50000"/>
                            </a:schemeClr>
                          </a:solidFill>
                          <a:latin typeface="Montserrat" pitchFamily="2" charset="77"/>
                          <a:cs typeface="Arial"/>
                        </a:rPr>
                      </a:br>
                      <a:r>
                        <a:rPr lang="fr-FR" sz="900" b="0" i="0" noProof="0">
                          <a:solidFill>
                            <a:srgbClr val="007C86"/>
                          </a:solidFill>
                          <a:latin typeface="Montserrat" pitchFamily="2" charset="77"/>
                          <a:cs typeface="Arial"/>
                        </a:rPr>
                        <a:t>■</a:t>
                      </a:r>
                    </a:p>
                  </a:txBody>
                  <a:tcPr marL="0" marR="0" marT="28800" marB="28800" anchor="ct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tc>
                  <a:txBody>
                    <a:bodyPr/>
                    <a:lstStyle/>
                    <a:p>
                      <a:pPr marL="0" marR="0" indent="0" algn="ctr" defTabSz="1043056" rtl="0" eaLnBrk="1" fontAlgn="auto" latinLnBrk="0" hangingPunct="1">
                        <a:lnSpc>
                          <a:spcPct val="100000"/>
                        </a:lnSpc>
                        <a:spcBef>
                          <a:spcPts val="0"/>
                        </a:spcBef>
                        <a:spcAft>
                          <a:spcPts val="300"/>
                        </a:spcAft>
                        <a:buClr>
                          <a:srgbClr val="2E3C8F"/>
                        </a:buClr>
                        <a:buSzPct val="75000"/>
                        <a:buFont typeface="Lucida Grande"/>
                        <a:buNone/>
                        <a:tabLst/>
                        <a:defRPr/>
                      </a:pPr>
                      <a:r>
                        <a:rPr lang="fr-FR" sz="900" b="0" i="1" baseline="0" noProof="0">
                          <a:solidFill>
                            <a:schemeClr val="tx1">
                              <a:lumMod val="50000"/>
                            </a:schemeClr>
                          </a:solidFill>
                          <a:latin typeface="Montserrat" pitchFamily="2" charset="77"/>
                          <a:cs typeface="Arial"/>
                        </a:rPr>
                        <a:t>- -</a:t>
                      </a:r>
                    </a:p>
                  </a:txBody>
                  <a:tcPr marL="0" marR="0" marT="28800" marB="28800" anchor="ct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tc>
                  <a:txBody>
                    <a:bodyPr/>
                    <a:lstStyle/>
                    <a:p>
                      <a:pPr marL="0" marR="0" lvl="0" indent="0" algn="ctr" defTabSz="1043056" rtl="0" eaLnBrk="1" fontAlgn="auto" latinLnBrk="0" hangingPunct="1">
                        <a:lnSpc>
                          <a:spcPct val="100000"/>
                        </a:lnSpc>
                        <a:spcBef>
                          <a:spcPts val="0"/>
                        </a:spcBef>
                        <a:spcAft>
                          <a:spcPts val="300"/>
                        </a:spcAft>
                        <a:buClr>
                          <a:srgbClr val="2E3C8F"/>
                        </a:buClr>
                        <a:buSzPct val="75000"/>
                        <a:buFont typeface="Lucida Grande"/>
                        <a:buNone/>
                        <a:tabLst/>
                        <a:defRPr/>
                      </a:pPr>
                      <a:r>
                        <a:rPr lang="fr-FR" sz="900" b="0" i="1" baseline="0" noProof="0">
                          <a:solidFill>
                            <a:schemeClr val="tx1">
                              <a:lumMod val="50000"/>
                            </a:schemeClr>
                          </a:solidFill>
                          <a:latin typeface="Montserrat" pitchFamily="2" charset="77"/>
                          <a:cs typeface="Arial"/>
                        </a:rPr>
                        <a:t>Reporting fiscal finnois</a:t>
                      </a:r>
                      <a:br>
                        <a:rPr lang="fr-FR" sz="900" b="0" i="1" baseline="0" noProof="0">
                          <a:solidFill>
                            <a:schemeClr val="tx1">
                              <a:lumMod val="50000"/>
                            </a:schemeClr>
                          </a:solidFill>
                          <a:latin typeface="Montserrat" pitchFamily="2" charset="77"/>
                          <a:cs typeface="Arial"/>
                        </a:rPr>
                      </a:br>
                      <a:r>
                        <a:rPr lang="fr-FR" sz="900" b="0" i="0" noProof="0">
                          <a:solidFill>
                            <a:srgbClr val="007C86"/>
                          </a:solidFill>
                          <a:latin typeface="Montserrat" pitchFamily="2" charset="77"/>
                          <a:cs typeface="Arial"/>
                        </a:rPr>
                        <a:t>■</a:t>
                      </a:r>
                    </a:p>
                  </a:txBody>
                  <a:tcPr marL="0" marR="0" marT="28800" marB="28800" anchor="ct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4"/>
                  </a:ext>
                </a:extLst>
              </a:tr>
              <a:tr h="427925">
                <a:tc>
                  <a:txBody>
                    <a:bodyPr/>
                    <a:lstStyle/>
                    <a:p>
                      <a:pPr marL="138113" marR="0" indent="0" algn="l" defTabSz="1043056" rtl="0" eaLnBrk="1" fontAlgn="auto" latinLnBrk="0" hangingPunct="1">
                        <a:lnSpc>
                          <a:spcPct val="100000"/>
                        </a:lnSpc>
                        <a:spcBef>
                          <a:spcPts val="0"/>
                        </a:spcBef>
                        <a:spcAft>
                          <a:spcPts val="300"/>
                        </a:spcAft>
                        <a:buClr>
                          <a:srgbClr val="87000A"/>
                        </a:buClr>
                        <a:buSzPct val="75000"/>
                        <a:buFont typeface="Lucida Grande"/>
                        <a:buNone/>
                        <a:tabLst/>
                        <a:defRPr/>
                      </a:pPr>
                      <a:r>
                        <a:rPr lang="fr-FR" sz="1200" b="0" i="0" noProof="0">
                          <a:solidFill>
                            <a:schemeClr val="tx1"/>
                          </a:solidFill>
                          <a:latin typeface="Montserrat" pitchFamily="2" charset="77"/>
                          <a:cs typeface="Arial Narrow" panose="020B0604020202020204" pitchFamily="34" charset="0"/>
                        </a:rPr>
                        <a:t>Allemagne</a:t>
                      </a:r>
                      <a:endParaRPr lang="fr-FR" sz="1200" b="0" i="1" baseline="30000" noProof="0">
                        <a:solidFill>
                          <a:schemeClr val="tx1"/>
                        </a:solidFill>
                        <a:latin typeface="Montserrat" pitchFamily="2" charset="77"/>
                        <a:cs typeface="Univers LT Std 45 Light"/>
                      </a:endParaRPr>
                    </a:p>
                  </a:txBody>
                  <a:tcPr marL="72000" marR="72000" marT="28800" marB="28800" anchor="ctr">
                    <a:lnL w="6350" cap="flat" cmpd="sng" algn="ctr">
                      <a:noFill/>
                      <a:prstDash val="solid"/>
                      <a:round/>
                      <a:headEnd type="none" w="med" len="med"/>
                      <a:tailEnd type="none" w="med" len="med"/>
                    </a:lnL>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marL="0" marR="0" lvl="0" indent="0" algn="ctr" defTabSz="1043056" rtl="0" eaLnBrk="1" fontAlgn="auto" latinLnBrk="0" hangingPunct="1">
                        <a:lnSpc>
                          <a:spcPct val="100000"/>
                        </a:lnSpc>
                        <a:spcBef>
                          <a:spcPts val="0"/>
                        </a:spcBef>
                        <a:spcAft>
                          <a:spcPts val="300"/>
                        </a:spcAft>
                        <a:buClr>
                          <a:srgbClr val="2E3C8F"/>
                        </a:buClr>
                        <a:buSzPct val="75000"/>
                        <a:buFont typeface="Lucida Grande"/>
                        <a:buNone/>
                        <a:tabLst/>
                        <a:defRPr/>
                      </a:pPr>
                      <a:r>
                        <a:rPr lang="fr-FR" sz="1000" b="0" i="1" baseline="0" noProof="0">
                          <a:solidFill>
                            <a:schemeClr val="tx1"/>
                          </a:solidFill>
                          <a:latin typeface="Montserrat" pitchFamily="2" charset="77"/>
                          <a:cs typeface="Arial"/>
                        </a:rPr>
                        <a:t>Lump sum/15%</a:t>
                      </a:r>
                    </a:p>
                  </a:txBody>
                  <a:tcPr marL="0" marR="0" marT="28800" marB="28800" anchor="ct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tx2">
                        <a:lumMod val="20000"/>
                        <a:lumOff val="80000"/>
                        <a:alpha val="75000"/>
                      </a:schemeClr>
                    </a:solidFill>
                  </a:tcPr>
                </a:tc>
                <a:tc>
                  <a:txBody>
                    <a:bodyPr/>
                    <a:lstStyle/>
                    <a:p>
                      <a:pPr marL="0" marR="0" lvl="0" indent="0" algn="ctr" defTabSz="1043056" rtl="0" eaLnBrk="1" fontAlgn="auto" latinLnBrk="0" hangingPunct="1">
                        <a:lnSpc>
                          <a:spcPct val="100000"/>
                        </a:lnSpc>
                        <a:spcBef>
                          <a:spcPts val="0"/>
                        </a:spcBef>
                        <a:spcAft>
                          <a:spcPts val="300"/>
                        </a:spcAft>
                        <a:buClr>
                          <a:srgbClr val="2E3C8F"/>
                        </a:buClr>
                        <a:buSzPct val="75000"/>
                        <a:buFont typeface="Lucida Grande"/>
                        <a:buNone/>
                        <a:tabLst/>
                        <a:defRPr/>
                      </a:pPr>
                      <a:r>
                        <a:rPr lang="fr-FR" sz="1000" b="0" i="1" baseline="0" noProof="0">
                          <a:solidFill>
                            <a:schemeClr val="tx1"/>
                          </a:solidFill>
                          <a:latin typeface="Montserrat" pitchFamily="2" charset="77"/>
                          <a:cs typeface="Arial"/>
                        </a:rPr>
                        <a:t>26,375/15%</a:t>
                      </a:r>
                    </a:p>
                  </a:txBody>
                  <a:tcPr marL="72000" marR="72000" marT="28800" marB="28800" anchor="ct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tx2">
                        <a:lumMod val="20000"/>
                        <a:lumOff val="80000"/>
                        <a:alpha val="75000"/>
                      </a:schemeClr>
                    </a:solidFill>
                  </a:tcPr>
                </a:tc>
                <a:tc>
                  <a:txBody>
                    <a:bodyPr/>
                    <a:lstStyle/>
                    <a:p>
                      <a:pPr marL="0" marR="0" indent="0" algn="ctr" defTabSz="1043056" rtl="0" eaLnBrk="1" fontAlgn="auto" latinLnBrk="0" hangingPunct="1">
                        <a:lnSpc>
                          <a:spcPct val="100000"/>
                        </a:lnSpc>
                        <a:spcBef>
                          <a:spcPts val="0"/>
                        </a:spcBef>
                        <a:spcAft>
                          <a:spcPts val="300"/>
                        </a:spcAft>
                        <a:buClr>
                          <a:srgbClr val="2E3C8F"/>
                        </a:buClr>
                        <a:buSzPct val="75000"/>
                        <a:buFont typeface="Lucida Grande"/>
                        <a:buNone/>
                        <a:tabLst/>
                        <a:defRPr/>
                      </a:pPr>
                      <a:r>
                        <a:rPr lang="fr-FR" sz="1000" b="0" i="1" baseline="0" noProof="0">
                          <a:solidFill>
                            <a:schemeClr val="tx1">
                              <a:lumMod val="50000"/>
                            </a:schemeClr>
                          </a:solidFill>
                          <a:latin typeface="Montserrat" pitchFamily="2" charset="77"/>
                          <a:cs typeface="Arial"/>
                        </a:rPr>
                        <a:t>- -</a:t>
                      </a:r>
                    </a:p>
                  </a:txBody>
                  <a:tcPr marL="72000" marR="72000" marT="28800" marB="28800" anchor="ct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tx2">
                        <a:lumMod val="20000"/>
                        <a:lumOff val="80000"/>
                        <a:alpha val="75000"/>
                      </a:schemeClr>
                    </a:solidFill>
                  </a:tcPr>
                </a:tc>
                <a:tc>
                  <a:txBody>
                    <a:bodyPr/>
                    <a:lstStyle/>
                    <a:p>
                      <a:pPr marL="0" marR="0" lvl="0" indent="0" algn="ctr" defTabSz="1043056" rtl="0" eaLnBrk="1" fontAlgn="auto" latinLnBrk="0" hangingPunct="1">
                        <a:lnSpc>
                          <a:spcPct val="100000"/>
                        </a:lnSpc>
                        <a:spcBef>
                          <a:spcPts val="0"/>
                        </a:spcBef>
                        <a:spcAft>
                          <a:spcPts val="300"/>
                        </a:spcAft>
                        <a:buClr>
                          <a:srgbClr val="139295"/>
                        </a:buClr>
                        <a:buSzPct val="75000"/>
                        <a:buFont typeface="AppleSDGothicNeo-Regular" charset="-127"/>
                        <a:buNone/>
                        <a:tabLst/>
                        <a:defRPr/>
                      </a:pPr>
                      <a:r>
                        <a:rPr lang="fr-FR" sz="900" b="0" i="1" baseline="0" noProof="0">
                          <a:solidFill>
                            <a:schemeClr val="tx1">
                              <a:lumMod val="50000"/>
                            </a:schemeClr>
                          </a:solidFill>
                          <a:latin typeface="Montserrat" pitchFamily="2" charset="77"/>
                          <a:cs typeface="Arial"/>
                        </a:rPr>
                        <a:t>Agent fiscal </a:t>
                      </a:r>
                      <a:br>
                        <a:rPr lang="fr-FR" sz="900" b="0" i="1" baseline="0" noProof="0">
                          <a:solidFill>
                            <a:schemeClr val="tx1">
                              <a:lumMod val="50000"/>
                            </a:schemeClr>
                          </a:solidFill>
                          <a:latin typeface="Montserrat" pitchFamily="2" charset="77"/>
                          <a:cs typeface="Arial"/>
                        </a:rPr>
                      </a:br>
                      <a:r>
                        <a:rPr lang="fr-FR" sz="900" b="0" i="1" baseline="0" noProof="0">
                          <a:solidFill>
                            <a:schemeClr val="tx1">
                              <a:lumMod val="50000"/>
                            </a:schemeClr>
                          </a:solidFill>
                          <a:latin typeface="Montserrat" pitchFamily="2" charset="77"/>
                          <a:cs typeface="Arial"/>
                        </a:rPr>
                        <a:t>requis</a:t>
                      </a:r>
                      <a:br>
                        <a:rPr lang="fr-FR" sz="900" b="0" i="1" baseline="0" noProof="0">
                          <a:solidFill>
                            <a:schemeClr val="tx1">
                              <a:lumMod val="50000"/>
                            </a:schemeClr>
                          </a:solidFill>
                          <a:latin typeface="Montserrat" pitchFamily="2" charset="77"/>
                          <a:cs typeface="Arial"/>
                        </a:rPr>
                      </a:br>
                      <a:r>
                        <a:rPr lang="fr-FR" sz="900" b="0" i="0" noProof="0">
                          <a:solidFill>
                            <a:srgbClr val="007C86"/>
                          </a:solidFill>
                          <a:latin typeface="Montserrat" pitchFamily="2" charset="77"/>
                          <a:cs typeface="Arial"/>
                        </a:rPr>
                        <a:t>■■■</a:t>
                      </a:r>
                    </a:p>
                  </a:txBody>
                  <a:tcPr marL="0" marR="0" marT="18000" marB="28800" anchor="ct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rgbClr val="EDEDED"/>
                    </a:solidFill>
                  </a:tcPr>
                </a:tc>
                <a:tc>
                  <a:txBody>
                    <a:bodyPr/>
                    <a:lstStyle/>
                    <a:p>
                      <a:pPr marL="0" marR="0" lvl="0" indent="0" algn="ctr" defTabSz="1043056" rtl="0" eaLnBrk="1" fontAlgn="auto" latinLnBrk="0" hangingPunct="1">
                        <a:lnSpc>
                          <a:spcPct val="100000"/>
                        </a:lnSpc>
                        <a:spcBef>
                          <a:spcPts val="0"/>
                        </a:spcBef>
                        <a:spcAft>
                          <a:spcPts val="300"/>
                        </a:spcAft>
                        <a:buClr>
                          <a:srgbClr val="139295"/>
                        </a:buClr>
                        <a:buSzPct val="75000"/>
                        <a:buFont typeface="AppleSDGothicNeo-Regular" charset="-127"/>
                        <a:buNone/>
                        <a:tabLst/>
                        <a:defRPr/>
                      </a:pPr>
                      <a:r>
                        <a:rPr lang="fr-FR" sz="900" b="0" i="1" baseline="0" noProof="0">
                          <a:solidFill>
                            <a:schemeClr val="tx1">
                              <a:lumMod val="50000"/>
                            </a:schemeClr>
                          </a:solidFill>
                          <a:latin typeface="Montserrat" pitchFamily="2" charset="77"/>
                          <a:cs typeface="Arial"/>
                        </a:rPr>
                        <a:t>Transparency fiscale journalière</a:t>
                      </a:r>
                      <a:br>
                        <a:rPr lang="fr-FR" sz="900" b="0" i="1" baseline="0" noProof="0">
                          <a:solidFill>
                            <a:schemeClr val="tx1">
                              <a:lumMod val="50000"/>
                            </a:schemeClr>
                          </a:solidFill>
                          <a:latin typeface="Montserrat" pitchFamily="2" charset="77"/>
                          <a:cs typeface="Arial"/>
                        </a:rPr>
                      </a:br>
                      <a:r>
                        <a:rPr lang="fr-FR" sz="900" b="0" i="0" noProof="0">
                          <a:solidFill>
                            <a:srgbClr val="007C86"/>
                          </a:solidFill>
                          <a:latin typeface="Montserrat" pitchFamily="2" charset="77"/>
                          <a:cs typeface="Arial"/>
                        </a:rPr>
                        <a:t>■■■</a:t>
                      </a:r>
                    </a:p>
                  </a:txBody>
                  <a:tcPr marL="0" marR="0" marT="18000" marB="28800" anchor="ct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rgbClr val="EDEDED"/>
                    </a:solidFill>
                  </a:tcPr>
                </a:tc>
                <a:tc>
                  <a:txBody>
                    <a:bodyPr/>
                    <a:lstStyle/>
                    <a:p>
                      <a:pPr marL="0" marR="0" lvl="0" indent="0" algn="ctr" defTabSz="1043056" rtl="0" eaLnBrk="1" fontAlgn="auto" latinLnBrk="0" hangingPunct="1">
                        <a:lnSpc>
                          <a:spcPct val="100000"/>
                        </a:lnSpc>
                        <a:spcBef>
                          <a:spcPts val="0"/>
                        </a:spcBef>
                        <a:spcAft>
                          <a:spcPts val="300"/>
                        </a:spcAft>
                        <a:buClr>
                          <a:srgbClr val="139295"/>
                        </a:buClr>
                        <a:buSzPct val="75000"/>
                        <a:buFont typeface="AppleSDGothicNeo-Regular" charset="-127"/>
                        <a:buNone/>
                        <a:tabLst/>
                        <a:defRPr/>
                      </a:pPr>
                      <a:r>
                        <a:rPr lang="fr-FR" sz="900" b="0" i="1" baseline="0" noProof="0">
                          <a:solidFill>
                            <a:schemeClr val="tx1">
                              <a:lumMod val="50000"/>
                            </a:schemeClr>
                          </a:solidFill>
                          <a:latin typeface="Montserrat" pitchFamily="2" charset="77"/>
                          <a:cs typeface="Arial"/>
                        </a:rPr>
                        <a:t>Reporting  fiscal“Retail Fund”</a:t>
                      </a:r>
                      <a:br>
                        <a:rPr lang="fr-FR" sz="900" b="0" i="1" baseline="0" noProof="0">
                          <a:solidFill>
                            <a:schemeClr val="tx1">
                              <a:lumMod val="50000"/>
                            </a:schemeClr>
                          </a:solidFill>
                          <a:latin typeface="Montserrat" pitchFamily="2" charset="77"/>
                          <a:cs typeface="Arial"/>
                        </a:rPr>
                      </a:br>
                      <a:r>
                        <a:rPr lang="fr-FR" sz="900" b="0" i="1" baseline="0" noProof="0">
                          <a:solidFill>
                            <a:schemeClr val="tx1">
                              <a:lumMod val="50000"/>
                            </a:schemeClr>
                          </a:solidFill>
                          <a:latin typeface="Montserrat" pitchFamily="2" charset="77"/>
                          <a:cs typeface="Arial"/>
                        </a:rPr>
                        <a:t>Reporting fiscal “Spezial Funds”</a:t>
                      </a:r>
                      <a:br>
                        <a:rPr lang="fr-FR" sz="900" b="0" i="1" baseline="0" noProof="0">
                          <a:solidFill>
                            <a:schemeClr val="tx1">
                              <a:lumMod val="50000"/>
                            </a:schemeClr>
                          </a:solidFill>
                          <a:latin typeface="Montserrat" pitchFamily="2" charset="77"/>
                          <a:cs typeface="Arial"/>
                        </a:rPr>
                      </a:br>
                      <a:r>
                        <a:rPr lang="fr-FR" sz="900" b="0" i="0" noProof="0">
                          <a:solidFill>
                            <a:srgbClr val="007C86"/>
                          </a:solidFill>
                          <a:latin typeface="Montserrat" pitchFamily="2" charset="77"/>
                          <a:cs typeface="Arial"/>
                        </a:rPr>
                        <a:t>■■■</a:t>
                      </a:r>
                    </a:p>
                  </a:txBody>
                  <a:tcPr marL="0" marR="0" marT="18000" marB="28800" anchor="ct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rgbClr val="EDEDED"/>
                    </a:solidFill>
                  </a:tcPr>
                </a:tc>
                <a:extLst>
                  <a:ext uri="{0D108BD9-81ED-4DB2-BD59-A6C34878D82A}">
                    <a16:rowId xmlns:a16="http://schemas.microsoft.com/office/drawing/2014/main" val="10017"/>
                  </a:ext>
                </a:extLst>
              </a:tr>
              <a:tr h="438010">
                <a:tc>
                  <a:txBody>
                    <a:bodyPr/>
                    <a:lstStyle/>
                    <a:p>
                      <a:pPr marL="138113" marR="0" indent="0" algn="l" defTabSz="1043056" rtl="0" eaLnBrk="1" fontAlgn="auto" latinLnBrk="0" hangingPunct="1">
                        <a:lnSpc>
                          <a:spcPct val="100000"/>
                        </a:lnSpc>
                        <a:spcBef>
                          <a:spcPts val="0"/>
                        </a:spcBef>
                        <a:spcAft>
                          <a:spcPts val="300"/>
                        </a:spcAft>
                        <a:buClr>
                          <a:srgbClr val="87000A"/>
                        </a:buClr>
                        <a:buSzPct val="75000"/>
                        <a:buFont typeface="Lucida Grande"/>
                        <a:buNone/>
                        <a:tabLst/>
                        <a:defRPr/>
                      </a:pPr>
                      <a:r>
                        <a:rPr lang="fr-FR" sz="1200" b="0" i="0" noProof="0">
                          <a:solidFill>
                            <a:schemeClr val="tx1"/>
                          </a:solidFill>
                          <a:latin typeface="Montserrat" pitchFamily="2" charset="77"/>
                          <a:cs typeface="Arial Narrow"/>
                        </a:rPr>
                        <a:t>Italie</a:t>
                      </a:r>
                      <a:endParaRPr lang="fr-FR" sz="1200" b="0" i="1" baseline="30000" noProof="0">
                        <a:solidFill>
                          <a:schemeClr val="tx1"/>
                        </a:solidFill>
                        <a:latin typeface="Montserrat" pitchFamily="2" charset="77"/>
                        <a:cs typeface="Univers LT Std 45 Light"/>
                      </a:endParaRPr>
                    </a:p>
                  </a:txBody>
                  <a:tcPr marL="72000" marR="72000" marT="28800" marB="28800" anchor="ctr">
                    <a:lnL w="6350" cap="flat" cmpd="sng" algn="ctr">
                      <a:noFill/>
                      <a:prstDash val="solid"/>
                      <a:round/>
                      <a:headEnd type="none" w="med" len="med"/>
                      <a:tailEnd type="none" w="med" len="med"/>
                    </a:lnL>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marL="0" marR="0" lvl="0" indent="0" algn="ctr" defTabSz="1043056" rtl="0" eaLnBrk="1" fontAlgn="auto" latinLnBrk="0" hangingPunct="1">
                        <a:lnSpc>
                          <a:spcPct val="100000"/>
                        </a:lnSpc>
                        <a:spcBef>
                          <a:spcPts val="0"/>
                        </a:spcBef>
                        <a:spcAft>
                          <a:spcPts val="300"/>
                        </a:spcAft>
                        <a:buClr>
                          <a:srgbClr val="2E3C8F"/>
                        </a:buClr>
                        <a:buSzPct val="75000"/>
                        <a:buFont typeface="Lucida Grande"/>
                        <a:buNone/>
                        <a:tabLst/>
                        <a:defRPr/>
                      </a:pPr>
                      <a:r>
                        <a:rPr lang="fr-FR" sz="1000" b="0" i="1" noProof="0">
                          <a:solidFill>
                            <a:schemeClr val="tx1"/>
                          </a:solidFill>
                          <a:latin typeface="Montserrat" pitchFamily="2" charset="77"/>
                          <a:cs typeface="Arial"/>
                        </a:rPr>
                        <a:t>26/12,5%</a:t>
                      </a:r>
                    </a:p>
                  </a:txBody>
                  <a:tcPr marL="0" marR="0" marT="28800" marB="28800" anchor="ct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schemeClr>
                    </a:solidFill>
                  </a:tcPr>
                </a:tc>
                <a:tc>
                  <a:txBody>
                    <a:bodyPr/>
                    <a:lstStyle/>
                    <a:p>
                      <a:pPr marL="0" marR="0" lvl="0" indent="0" algn="ctr" defTabSz="1043056" rtl="0" eaLnBrk="1" fontAlgn="auto" latinLnBrk="0" hangingPunct="1">
                        <a:lnSpc>
                          <a:spcPct val="100000"/>
                        </a:lnSpc>
                        <a:spcBef>
                          <a:spcPts val="0"/>
                        </a:spcBef>
                        <a:spcAft>
                          <a:spcPts val="300"/>
                        </a:spcAft>
                        <a:buClr>
                          <a:srgbClr val="2E3C8F"/>
                        </a:buClr>
                        <a:buSzPct val="75000"/>
                        <a:buFont typeface="Lucida Grande"/>
                        <a:buNone/>
                        <a:tabLst/>
                        <a:defRPr/>
                      </a:pPr>
                      <a:r>
                        <a:rPr lang="fr-FR" sz="1000" b="0" i="1" noProof="0">
                          <a:solidFill>
                            <a:schemeClr val="tx1"/>
                          </a:solidFill>
                          <a:latin typeface="Montserrat" pitchFamily="2" charset="77"/>
                          <a:cs typeface="Arial"/>
                        </a:rPr>
                        <a:t>26%</a:t>
                      </a:r>
                    </a:p>
                  </a:txBody>
                  <a:tcPr marL="72000" marR="72000" marT="28800" marB="28800" anchor="ct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schemeClr>
                    </a:solidFill>
                  </a:tcPr>
                </a:tc>
                <a:tc>
                  <a:txBody>
                    <a:bodyPr/>
                    <a:lstStyle/>
                    <a:p>
                      <a:pPr marL="0" marR="0" indent="0" algn="ctr" defTabSz="1043056" rtl="0" eaLnBrk="1" fontAlgn="auto" latinLnBrk="0" hangingPunct="1">
                        <a:lnSpc>
                          <a:spcPct val="100000"/>
                        </a:lnSpc>
                        <a:spcBef>
                          <a:spcPts val="0"/>
                        </a:spcBef>
                        <a:spcAft>
                          <a:spcPts val="300"/>
                        </a:spcAft>
                        <a:buClr>
                          <a:srgbClr val="2E3C8F"/>
                        </a:buClr>
                        <a:buSzPct val="75000"/>
                        <a:buFont typeface="Lucida Grande"/>
                        <a:buNone/>
                        <a:tabLst/>
                        <a:defRPr/>
                      </a:pPr>
                      <a:r>
                        <a:rPr lang="fr-FR" sz="1000" b="0" i="1" baseline="0" noProof="0">
                          <a:solidFill>
                            <a:schemeClr val="tx1">
                              <a:lumMod val="50000"/>
                            </a:schemeClr>
                          </a:solidFill>
                          <a:latin typeface="Montserrat" pitchFamily="2" charset="77"/>
                          <a:cs typeface="Arial"/>
                        </a:rPr>
                        <a:t>- -</a:t>
                      </a:r>
                    </a:p>
                  </a:txBody>
                  <a:tcPr marL="72000" marR="72000" marT="28800" marB="28800" anchor="ct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schemeClr>
                    </a:solidFill>
                  </a:tcPr>
                </a:tc>
                <a:tc>
                  <a:txBody>
                    <a:bodyPr/>
                    <a:lstStyle/>
                    <a:p>
                      <a:pPr marL="0" marR="0" lvl="0" indent="0" algn="ctr" defTabSz="1043056" rtl="0" eaLnBrk="1" fontAlgn="auto" latinLnBrk="0" hangingPunct="1">
                        <a:lnSpc>
                          <a:spcPct val="100000"/>
                        </a:lnSpc>
                        <a:spcBef>
                          <a:spcPts val="0"/>
                        </a:spcBef>
                        <a:spcAft>
                          <a:spcPts val="300"/>
                        </a:spcAft>
                        <a:buClr>
                          <a:srgbClr val="2E3C8F"/>
                        </a:buClr>
                        <a:buSzPct val="75000"/>
                        <a:buFont typeface="Lucida Grande"/>
                        <a:buNone/>
                        <a:tabLst/>
                        <a:defRPr/>
                      </a:pPr>
                      <a:r>
                        <a:rPr lang="fr-FR" sz="900" b="0" i="1" baseline="0" noProof="0">
                          <a:solidFill>
                            <a:schemeClr val="tx1">
                              <a:lumMod val="50000"/>
                            </a:schemeClr>
                          </a:solidFill>
                          <a:latin typeface="Montserrat" pitchFamily="2" charset="77"/>
                          <a:cs typeface="Arial"/>
                        </a:rPr>
                        <a:t>Support</a:t>
                      </a:r>
                      <a:r>
                        <a:rPr lang="fr-FR" sz="900" b="0" i="1" noProof="0">
                          <a:solidFill>
                            <a:schemeClr val="tx1">
                              <a:lumMod val="50000"/>
                            </a:schemeClr>
                          </a:solidFill>
                          <a:latin typeface="Montserrat" pitchFamily="2" charset="77"/>
                          <a:cs typeface="Arial"/>
                        </a:rPr>
                        <a:t> fiscal recommandé</a:t>
                      </a:r>
                      <a:br>
                        <a:rPr lang="fr-FR" sz="900" b="0" i="1" baseline="0" noProof="0">
                          <a:solidFill>
                            <a:schemeClr val="tx1">
                              <a:lumMod val="50000"/>
                            </a:schemeClr>
                          </a:solidFill>
                          <a:latin typeface="Montserrat" pitchFamily="2" charset="77"/>
                          <a:cs typeface="Arial"/>
                        </a:rPr>
                      </a:br>
                      <a:r>
                        <a:rPr lang="fr-FR" sz="900" b="0" i="0" noProof="0">
                          <a:solidFill>
                            <a:srgbClr val="007C86"/>
                          </a:solidFill>
                          <a:latin typeface="Montserrat" pitchFamily="2" charset="77"/>
                          <a:cs typeface="Arial"/>
                        </a:rPr>
                        <a:t>■■</a:t>
                      </a:r>
                    </a:p>
                  </a:txBody>
                  <a:tcPr marL="0" marR="0" marT="28800" marB="28800" anchor="ct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tc>
                  <a:txBody>
                    <a:bodyPr/>
                    <a:lstStyle/>
                    <a:p>
                      <a:pPr marL="0" marR="0" indent="0" algn="ctr" defTabSz="1043056" rtl="0" eaLnBrk="1" fontAlgn="auto" latinLnBrk="0" hangingPunct="1">
                        <a:lnSpc>
                          <a:spcPct val="100000"/>
                        </a:lnSpc>
                        <a:spcBef>
                          <a:spcPts val="0"/>
                        </a:spcBef>
                        <a:spcAft>
                          <a:spcPts val="300"/>
                        </a:spcAft>
                        <a:buClr>
                          <a:srgbClr val="139295"/>
                        </a:buClr>
                        <a:buSzPct val="75000"/>
                        <a:buFont typeface="AppleSDGothicNeo-Regular" charset="-127"/>
                        <a:buNone/>
                        <a:tabLst/>
                        <a:defRPr/>
                      </a:pPr>
                      <a:r>
                        <a:rPr lang="fr-FR" sz="900" b="0" i="1" noProof="0">
                          <a:solidFill>
                            <a:schemeClr val="tx1">
                              <a:lumMod val="50000"/>
                            </a:schemeClr>
                          </a:solidFill>
                          <a:latin typeface="Montserrat" pitchFamily="2" charset="77"/>
                          <a:cs typeface="Arial"/>
                        </a:rPr>
                        <a:t>- -</a:t>
                      </a:r>
                    </a:p>
                  </a:txBody>
                  <a:tcPr marL="0" marR="0" marT="18000" marB="28800" anchor="ct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tc>
                  <a:txBody>
                    <a:bodyPr/>
                    <a:lstStyle/>
                    <a:p>
                      <a:pPr marL="0" marR="0" lvl="0" indent="0" algn="ctr" defTabSz="1043056" rtl="0" eaLnBrk="1" fontAlgn="auto" latinLnBrk="0" hangingPunct="1">
                        <a:lnSpc>
                          <a:spcPct val="100000"/>
                        </a:lnSpc>
                        <a:spcBef>
                          <a:spcPts val="0"/>
                        </a:spcBef>
                        <a:spcAft>
                          <a:spcPts val="300"/>
                        </a:spcAft>
                        <a:buClr>
                          <a:srgbClr val="2E3C8F"/>
                        </a:buClr>
                        <a:buSzPct val="75000"/>
                        <a:buFont typeface="Lucida Grande"/>
                        <a:buNone/>
                        <a:tabLst/>
                        <a:defRPr/>
                      </a:pPr>
                      <a:r>
                        <a:rPr lang="fr-FR" sz="900" b="0" i="1" baseline="0" noProof="0">
                          <a:solidFill>
                            <a:schemeClr val="tx1">
                              <a:lumMod val="50000"/>
                            </a:schemeClr>
                          </a:solidFill>
                          <a:latin typeface="Montserrat" pitchFamily="2" charset="77"/>
                          <a:cs typeface="Arial"/>
                        </a:rPr>
                        <a:t>PIR reporting, IRR Reporting,</a:t>
                      </a:r>
                      <a:br>
                        <a:rPr lang="fr-FR" sz="900" b="0" i="1" baseline="0" noProof="0">
                          <a:solidFill>
                            <a:schemeClr val="tx1">
                              <a:lumMod val="50000"/>
                            </a:schemeClr>
                          </a:solidFill>
                          <a:latin typeface="Montserrat" pitchFamily="2" charset="77"/>
                          <a:cs typeface="Arial"/>
                        </a:rPr>
                      </a:br>
                      <a:r>
                        <a:rPr lang="fr-FR" sz="900" b="0" i="1" baseline="0" noProof="0">
                          <a:solidFill>
                            <a:schemeClr val="tx1">
                              <a:lumMod val="50000"/>
                            </a:schemeClr>
                          </a:solidFill>
                          <a:latin typeface="Montserrat" pitchFamily="2" charset="77"/>
                          <a:cs typeface="Arial"/>
                        </a:rPr>
                        <a:t>Reporting Distribution</a:t>
                      </a:r>
                      <a:br>
                        <a:rPr lang="fr-FR" sz="900" b="0" i="1" baseline="0" noProof="0">
                          <a:solidFill>
                            <a:schemeClr val="tx1">
                              <a:lumMod val="50000"/>
                            </a:schemeClr>
                          </a:solidFill>
                          <a:latin typeface="Montserrat" pitchFamily="2" charset="77"/>
                          <a:cs typeface="Arial"/>
                        </a:rPr>
                      </a:br>
                      <a:r>
                        <a:rPr lang="fr-FR" sz="900" b="0" i="0" noProof="0">
                          <a:solidFill>
                            <a:srgbClr val="007C86"/>
                          </a:solidFill>
                          <a:latin typeface="Montserrat" pitchFamily="2" charset="77"/>
                          <a:cs typeface="Arial"/>
                        </a:rPr>
                        <a:t>■■■</a:t>
                      </a:r>
                    </a:p>
                  </a:txBody>
                  <a:tcPr marL="0" marR="0" marT="28800" marB="28800" anchor="ct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20"/>
                  </a:ext>
                </a:extLst>
              </a:tr>
              <a:tr h="329012">
                <a:tc>
                  <a:txBody>
                    <a:bodyPr/>
                    <a:lstStyle/>
                    <a:p>
                      <a:pPr marL="138113" marR="0" indent="0" algn="l" defTabSz="1043056" rtl="0" eaLnBrk="1" fontAlgn="auto" latinLnBrk="0" hangingPunct="1">
                        <a:lnSpc>
                          <a:spcPct val="100000"/>
                        </a:lnSpc>
                        <a:spcBef>
                          <a:spcPts val="0"/>
                        </a:spcBef>
                        <a:spcAft>
                          <a:spcPts val="300"/>
                        </a:spcAft>
                        <a:buClr>
                          <a:srgbClr val="87000A"/>
                        </a:buClr>
                        <a:buSzPct val="75000"/>
                        <a:buFont typeface="Lucida Grande"/>
                        <a:buNone/>
                        <a:tabLst/>
                        <a:defRPr/>
                      </a:pPr>
                      <a:r>
                        <a:rPr lang="fr-FR" sz="1200" b="0" i="0" noProof="0">
                          <a:solidFill>
                            <a:schemeClr val="tx1"/>
                          </a:solidFill>
                          <a:latin typeface="Montserrat" pitchFamily="2" charset="77"/>
                          <a:cs typeface="Arial Narrow" panose="020B0604020202020204" pitchFamily="34" charset="0"/>
                        </a:rPr>
                        <a:t>Norvège</a:t>
                      </a:r>
                      <a:endParaRPr lang="fr-FR" sz="1200" b="0" i="1" kern="1200" noProof="0">
                        <a:solidFill>
                          <a:schemeClr val="tx1"/>
                        </a:solidFill>
                        <a:latin typeface="Montserrat" pitchFamily="2" charset="77"/>
                        <a:ea typeface="+mn-ea"/>
                        <a:cs typeface="Arial Narrow" panose="020B0604020202020204" pitchFamily="34" charset="0"/>
                      </a:endParaRPr>
                    </a:p>
                  </a:txBody>
                  <a:tcPr marL="72000" marR="72000" marT="28800" marB="28800" anchor="ctr">
                    <a:lnL w="6350" cap="flat" cmpd="sng" algn="ctr">
                      <a:noFill/>
                      <a:prstDash val="solid"/>
                      <a:round/>
                      <a:headEnd type="none" w="med" len="med"/>
                      <a:tailEnd type="none" w="med" len="med"/>
                    </a:lnL>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marL="0" marR="0" indent="0" algn="ctr" defTabSz="1043056" rtl="0" eaLnBrk="1" fontAlgn="auto" latinLnBrk="0" hangingPunct="1">
                        <a:lnSpc>
                          <a:spcPct val="100000"/>
                        </a:lnSpc>
                        <a:spcBef>
                          <a:spcPts val="0"/>
                        </a:spcBef>
                        <a:spcAft>
                          <a:spcPts val="300"/>
                        </a:spcAft>
                        <a:buClr>
                          <a:srgbClr val="139295"/>
                        </a:buClr>
                        <a:buSzPct val="75000"/>
                        <a:buFont typeface="AppleSDGothicNeo-Regular" charset="-127"/>
                        <a:buNone/>
                        <a:tabLst/>
                        <a:defRPr/>
                      </a:pPr>
                      <a:r>
                        <a:rPr lang="fr-FR" sz="1000" b="0" i="1" noProof="0">
                          <a:solidFill>
                            <a:schemeClr val="tx1"/>
                          </a:solidFill>
                          <a:latin typeface="Montserrat" pitchFamily="2" charset="77"/>
                          <a:cs typeface="Arial"/>
                        </a:rPr>
                        <a:t>22%</a:t>
                      </a:r>
                    </a:p>
                  </a:txBody>
                  <a:tcPr marL="0" marR="0" marT="28800" marB="28800" anchor="ct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tx2">
                        <a:lumMod val="20000"/>
                        <a:lumOff val="80000"/>
                        <a:alpha val="75000"/>
                      </a:schemeClr>
                    </a:solidFill>
                  </a:tcPr>
                </a:tc>
                <a:tc>
                  <a:txBody>
                    <a:bodyPr/>
                    <a:lstStyle/>
                    <a:p>
                      <a:pPr marL="0" marR="0" lvl="0" indent="0" algn="ctr" defTabSz="1043056" rtl="0" eaLnBrk="1" fontAlgn="auto" latinLnBrk="0" hangingPunct="1">
                        <a:lnSpc>
                          <a:spcPct val="100000"/>
                        </a:lnSpc>
                        <a:spcBef>
                          <a:spcPts val="0"/>
                        </a:spcBef>
                        <a:spcAft>
                          <a:spcPts val="300"/>
                        </a:spcAft>
                        <a:buClr>
                          <a:srgbClr val="139295"/>
                        </a:buClr>
                        <a:buSzPct val="75000"/>
                        <a:buFont typeface="AppleSDGothicNeo-Regular" charset="-127"/>
                        <a:buNone/>
                        <a:tabLst/>
                        <a:defRPr/>
                      </a:pPr>
                      <a:r>
                        <a:rPr lang="fr-FR" sz="1000" b="0" i="1" noProof="0">
                          <a:solidFill>
                            <a:schemeClr val="tx1"/>
                          </a:solidFill>
                          <a:latin typeface="Montserrat" pitchFamily="2" charset="77"/>
                          <a:cs typeface="Arial"/>
                        </a:rPr>
                        <a:t>25%</a:t>
                      </a:r>
                    </a:p>
                  </a:txBody>
                  <a:tcPr marL="72000" marR="72000" marT="28800" marB="28800" anchor="ct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tx2">
                        <a:lumMod val="20000"/>
                        <a:lumOff val="80000"/>
                        <a:alpha val="75000"/>
                      </a:schemeClr>
                    </a:solidFill>
                  </a:tcPr>
                </a:tc>
                <a:tc>
                  <a:txBody>
                    <a:bodyPr/>
                    <a:lstStyle/>
                    <a:p>
                      <a:pPr marL="0" marR="0" indent="0" algn="ctr" defTabSz="1043056" rtl="0" eaLnBrk="1" fontAlgn="auto" latinLnBrk="0" hangingPunct="1">
                        <a:lnSpc>
                          <a:spcPct val="100000"/>
                        </a:lnSpc>
                        <a:spcBef>
                          <a:spcPts val="0"/>
                        </a:spcBef>
                        <a:spcAft>
                          <a:spcPts val="300"/>
                        </a:spcAft>
                        <a:buClr>
                          <a:srgbClr val="139295"/>
                        </a:buClr>
                        <a:buSzPct val="75000"/>
                        <a:buFont typeface="AppleSDGothicNeo-Regular" charset="-127"/>
                        <a:buNone/>
                        <a:tabLst/>
                        <a:defRPr/>
                      </a:pPr>
                      <a:r>
                        <a:rPr lang="fr-FR" sz="1000" b="0" i="1" noProof="0">
                          <a:solidFill>
                            <a:schemeClr val="tx1">
                              <a:lumMod val="50000"/>
                            </a:schemeClr>
                          </a:solidFill>
                          <a:latin typeface="Montserrat" pitchFamily="2" charset="77"/>
                          <a:cs typeface="Arial"/>
                        </a:rPr>
                        <a:t>- -</a:t>
                      </a:r>
                    </a:p>
                  </a:txBody>
                  <a:tcPr marL="72000" marR="72000" marT="28800" marB="28800" anchor="ct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tx2">
                        <a:lumMod val="20000"/>
                        <a:lumOff val="80000"/>
                        <a:alpha val="75000"/>
                      </a:schemeClr>
                    </a:solidFill>
                  </a:tcPr>
                </a:tc>
                <a:tc>
                  <a:txBody>
                    <a:bodyPr/>
                    <a:lstStyle/>
                    <a:p>
                      <a:pPr marL="0" marR="0" lvl="0" indent="0" algn="ctr" defTabSz="1043056" rtl="0" eaLnBrk="1" fontAlgn="auto" latinLnBrk="0" hangingPunct="1">
                        <a:lnSpc>
                          <a:spcPct val="100000"/>
                        </a:lnSpc>
                        <a:spcBef>
                          <a:spcPts val="0"/>
                        </a:spcBef>
                        <a:spcAft>
                          <a:spcPts val="300"/>
                        </a:spcAft>
                        <a:buClr>
                          <a:srgbClr val="2E3C8F"/>
                        </a:buClr>
                        <a:buSzPct val="75000"/>
                        <a:buFont typeface="Lucida Grande"/>
                        <a:buNone/>
                        <a:tabLst/>
                        <a:defRPr/>
                      </a:pPr>
                      <a:r>
                        <a:rPr lang="fr-FR" sz="900" b="0" i="1" baseline="0" noProof="0">
                          <a:solidFill>
                            <a:schemeClr val="tx1">
                              <a:lumMod val="50000"/>
                            </a:schemeClr>
                          </a:solidFill>
                          <a:latin typeface="Montserrat" pitchFamily="2" charset="77"/>
                          <a:cs typeface="Arial"/>
                        </a:rPr>
                        <a:t>Support</a:t>
                      </a:r>
                      <a:r>
                        <a:rPr lang="fr-FR" sz="900" b="0" i="1" noProof="0">
                          <a:solidFill>
                            <a:schemeClr val="tx1">
                              <a:lumMod val="50000"/>
                            </a:schemeClr>
                          </a:solidFill>
                          <a:latin typeface="Montserrat" pitchFamily="2" charset="77"/>
                          <a:cs typeface="Arial"/>
                        </a:rPr>
                        <a:t> fiscal </a:t>
                      </a:r>
                      <a:br>
                        <a:rPr lang="fr-FR" sz="900" b="0" i="1" noProof="0">
                          <a:solidFill>
                            <a:schemeClr val="tx1">
                              <a:lumMod val="50000"/>
                            </a:schemeClr>
                          </a:solidFill>
                          <a:latin typeface="Montserrat" pitchFamily="2" charset="77"/>
                          <a:cs typeface="Arial"/>
                        </a:rPr>
                      </a:br>
                      <a:r>
                        <a:rPr lang="fr-FR" sz="900" b="0" i="1" noProof="0">
                          <a:solidFill>
                            <a:schemeClr val="tx1">
                              <a:lumMod val="50000"/>
                            </a:schemeClr>
                          </a:solidFill>
                          <a:latin typeface="Montserrat" pitchFamily="2" charset="77"/>
                          <a:cs typeface="Arial"/>
                        </a:rPr>
                        <a:t>requis</a:t>
                      </a:r>
                      <a:endParaRPr lang="fr-FR" sz="900" b="0" i="0" noProof="0">
                        <a:solidFill>
                          <a:srgbClr val="007C86"/>
                        </a:solidFill>
                        <a:latin typeface="Montserrat" pitchFamily="2" charset="77"/>
                        <a:cs typeface="Arial"/>
                      </a:endParaRPr>
                    </a:p>
                  </a:txBody>
                  <a:tcPr marL="0" marR="0" marT="18000" marB="18000" anchor="ct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rgbClr val="EDEDED"/>
                    </a:solidFill>
                  </a:tcPr>
                </a:tc>
                <a:tc>
                  <a:txBody>
                    <a:bodyPr/>
                    <a:lstStyle/>
                    <a:p>
                      <a:pPr marL="0" marR="0" indent="0" algn="ctr" defTabSz="1043056" rtl="0" eaLnBrk="1" fontAlgn="auto" latinLnBrk="0" hangingPunct="1">
                        <a:lnSpc>
                          <a:spcPct val="100000"/>
                        </a:lnSpc>
                        <a:spcBef>
                          <a:spcPts val="0"/>
                        </a:spcBef>
                        <a:spcAft>
                          <a:spcPts val="300"/>
                        </a:spcAft>
                        <a:buClr>
                          <a:srgbClr val="139295"/>
                        </a:buClr>
                        <a:buSzPct val="75000"/>
                        <a:buFont typeface="AppleSDGothicNeo-Regular" charset="-127"/>
                        <a:buNone/>
                        <a:tabLst/>
                        <a:defRPr/>
                      </a:pPr>
                      <a:r>
                        <a:rPr lang="fr-FR" sz="900" b="0" i="1" noProof="0">
                          <a:solidFill>
                            <a:schemeClr val="tx1">
                              <a:lumMod val="50000"/>
                            </a:schemeClr>
                          </a:solidFill>
                          <a:latin typeface="Montserrat" pitchFamily="2" charset="77"/>
                          <a:cs typeface="Arial"/>
                        </a:rPr>
                        <a:t>- -</a:t>
                      </a:r>
                    </a:p>
                  </a:txBody>
                  <a:tcPr marL="0" marR="0" marT="18000" marB="18000" anchor="ct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rgbClr val="EDEDED"/>
                    </a:solidFill>
                  </a:tcPr>
                </a:tc>
                <a:tc>
                  <a:txBody>
                    <a:bodyPr/>
                    <a:lstStyle/>
                    <a:p>
                      <a:pPr marL="0" marR="0" lvl="0" indent="0" algn="ctr" defTabSz="1043056" rtl="0" eaLnBrk="1" fontAlgn="auto" latinLnBrk="0" hangingPunct="1">
                        <a:lnSpc>
                          <a:spcPct val="100000"/>
                        </a:lnSpc>
                        <a:spcBef>
                          <a:spcPts val="0"/>
                        </a:spcBef>
                        <a:spcAft>
                          <a:spcPts val="300"/>
                        </a:spcAft>
                        <a:buClr>
                          <a:srgbClr val="139295"/>
                        </a:buClr>
                        <a:buSzPct val="75000"/>
                        <a:buFont typeface="AppleSDGothicNeo-Regular" charset="-127"/>
                        <a:buNone/>
                        <a:tabLst/>
                        <a:defRPr/>
                      </a:pPr>
                      <a:r>
                        <a:rPr lang="fr-FR" sz="900" b="0" i="1" baseline="0" noProof="0">
                          <a:solidFill>
                            <a:schemeClr val="tx1">
                              <a:lumMod val="50000"/>
                            </a:schemeClr>
                          </a:solidFill>
                          <a:latin typeface="Montserrat" pitchFamily="2" charset="77"/>
                          <a:cs typeface="Arial"/>
                        </a:rPr>
                        <a:t>Reporting fiscal norvégien</a:t>
                      </a:r>
                      <a:br>
                        <a:rPr lang="fr-FR" sz="900" b="0" i="1" baseline="0" noProof="0">
                          <a:solidFill>
                            <a:schemeClr val="tx1">
                              <a:lumMod val="50000"/>
                            </a:schemeClr>
                          </a:solidFill>
                          <a:latin typeface="Montserrat" pitchFamily="2" charset="77"/>
                          <a:cs typeface="Arial"/>
                        </a:rPr>
                      </a:br>
                      <a:r>
                        <a:rPr lang="fr-FR" sz="900" b="0" i="0" noProof="0">
                          <a:solidFill>
                            <a:srgbClr val="007C86"/>
                          </a:solidFill>
                          <a:latin typeface="Montserrat" pitchFamily="2" charset="77"/>
                          <a:cs typeface="Arial"/>
                        </a:rPr>
                        <a:t>■</a:t>
                      </a:r>
                    </a:p>
                  </a:txBody>
                  <a:tcPr marL="0" marR="0" marT="18000" marB="18000" anchor="ct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rgbClr val="EDEDED"/>
                    </a:solidFill>
                  </a:tcPr>
                </a:tc>
                <a:extLst>
                  <a:ext uri="{0D108BD9-81ED-4DB2-BD59-A6C34878D82A}">
                    <a16:rowId xmlns:a16="http://schemas.microsoft.com/office/drawing/2014/main" val="10024"/>
                  </a:ext>
                </a:extLst>
              </a:tr>
              <a:tr h="438010">
                <a:tc>
                  <a:txBody>
                    <a:bodyPr/>
                    <a:lstStyle/>
                    <a:p>
                      <a:pPr marL="138113" marR="0" indent="0" algn="l" defTabSz="1043056" rtl="0" eaLnBrk="1" fontAlgn="auto" latinLnBrk="0" hangingPunct="1">
                        <a:lnSpc>
                          <a:spcPct val="100000"/>
                        </a:lnSpc>
                        <a:spcBef>
                          <a:spcPts val="0"/>
                        </a:spcBef>
                        <a:spcAft>
                          <a:spcPts val="300"/>
                        </a:spcAft>
                        <a:buClr>
                          <a:srgbClr val="87000A"/>
                        </a:buClr>
                        <a:buSzPct val="75000"/>
                        <a:buFont typeface="Lucida Grande"/>
                        <a:buNone/>
                        <a:tabLst/>
                        <a:defRPr/>
                      </a:pPr>
                      <a:r>
                        <a:rPr lang="fr-FR" sz="1200" b="0" i="0" noProof="0">
                          <a:solidFill>
                            <a:schemeClr val="tx1"/>
                          </a:solidFill>
                          <a:latin typeface="Montserrat" pitchFamily="2" charset="77"/>
                          <a:cs typeface="Arial Narrow" panose="020B0604020202020204" pitchFamily="34" charset="0"/>
                        </a:rPr>
                        <a:t>Espagne</a:t>
                      </a:r>
                      <a:endParaRPr lang="fr-FR" sz="1200" b="0" i="1" baseline="30000" noProof="0">
                        <a:solidFill>
                          <a:schemeClr val="tx1"/>
                        </a:solidFill>
                        <a:latin typeface="Montserrat" pitchFamily="2" charset="77"/>
                        <a:cs typeface="Univers LT Std 45 Light"/>
                      </a:endParaRPr>
                    </a:p>
                  </a:txBody>
                  <a:tcPr marL="72000" marR="72000" marT="28800" marB="28800" anchor="ctr">
                    <a:lnL w="6350" cap="flat" cmpd="sng" algn="ctr">
                      <a:noFill/>
                      <a:prstDash val="solid"/>
                      <a:round/>
                      <a:headEnd type="none" w="med" len="med"/>
                      <a:tailEnd type="none" w="med" len="med"/>
                    </a:lnL>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marL="0" marR="0" indent="0" algn="ctr" defTabSz="1043056" rtl="0" eaLnBrk="1" fontAlgn="auto" latinLnBrk="0" hangingPunct="1">
                        <a:lnSpc>
                          <a:spcPct val="100000"/>
                        </a:lnSpc>
                        <a:spcBef>
                          <a:spcPts val="0"/>
                        </a:spcBef>
                        <a:spcAft>
                          <a:spcPts val="300"/>
                        </a:spcAft>
                        <a:buClr>
                          <a:srgbClr val="139295"/>
                        </a:buClr>
                        <a:buSzPct val="75000"/>
                        <a:buFont typeface="AppleSDGothicNeo-Regular" charset="-127"/>
                        <a:buNone/>
                        <a:tabLst/>
                        <a:defRPr/>
                      </a:pPr>
                      <a:r>
                        <a:rPr lang="fr-FR" sz="1000" b="0" i="1" noProof="0">
                          <a:solidFill>
                            <a:schemeClr val="tx1"/>
                          </a:solidFill>
                          <a:latin typeface="Montserrat" pitchFamily="2" charset="77"/>
                          <a:cs typeface="Arial"/>
                        </a:rPr>
                        <a:t>19 to 28%</a:t>
                      </a:r>
                    </a:p>
                  </a:txBody>
                  <a:tcPr marL="0" marR="0" marT="28800" marB="28800" anchor="ct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schemeClr>
                    </a:solidFill>
                  </a:tcPr>
                </a:tc>
                <a:tc>
                  <a:txBody>
                    <a:bodyPr/>
                    <a:lstStyle/>
                    <a:p>
                      <a:pPr marL="0" marR="0" indent="0" algn="ctr" defTabSz="1043056" rtl="0" eaLnBrk="1" fontAlgn="auto" latinLnBrk="0" hangingPunct="1">
                        <a:lnSpc>
                          <a:spcPct val="100000"/>
                        </a:lnSpc>
                        <a:spcBef>
                          <a:spcPts val="0"/>
                        </a:spcBef>
                        <a:spcAft>
                          <a:spcPts val="300"/>
                        </a:spcAft>
                        <a:buClr>
                          <a:srgbClr val="139295"/>
                        </a:buClr>
                        <a:buSzPct val="75000"/>
                        <a:buFont typeface="AppleSDGothicNeo-Regular" charset="-127"/>
                        <a:buNone/>
                        <a:tabLst/>
                        <a:defRPr/>
                      </a:pPr>
                      <a:r>
                        <a:rPr lang="fr-FR" sz="1000" b="0" i="1" noProof="0">
                          <a:solidFill>
                            <a:schemeClr val="tx1"/>
                          </a:solidFill>
                          <a:latin typeface="Montserrat" pitchFamily="2" charset="77"/>
                          <a:cs typeface="Arial"/>
                        </a:rPr>
                        <a:t>19 to 28%</a:t>
                      </a:r>
                    </a:p>
                  </a:txBody>
                  <a:tcPr marL="72000" marR="72000" marT="28800" marB="28800" anchor="ct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schemeClr>
                    </a:solidFill>
                  </a:tcPr>
                </a:tc>
                <a:tc>
                  <a:txBody>
                    <a:bodyPr/>
                    <a:lstStyle/>
                    <a:p>
                      <a:pPr marL="0" marR="0" indent="0" algn="ctr" defTabSz="1043056" rtl="0" eaLnBrk="1" fontAlgn="auto" latinLnBrk="0" hangingPunct="1">
                        <a:lnSpc>
                          <a:spcPct val="100000"/>
                        </a:lnSpc>
                        <a:spcBef>
                          <a:spcPts val="0"/>
                        </a:spcBef>
                        <a:spcAft>
                          <a:spcPts val="300"/>
                        </a:spcAft>
                        <a:buClr>
                          <a:srgbClr val="139295"/>
                        </a:buClr>
                        <a:buSzPct val="75000"/>
                        <a:buFont typeface="AppleSDGothicNeo-Regular" charset="-127"/>
                        <a:buNone/>
                        <a:tabLst/>
                        <a:defRPr/>
                      </a:pPr>
                      <a:r>
                        <a:rPr lang="fr-FR" sz="1000" b="0" i="1" noProof="0">
                          <a:solidFill>
                            <a:schemeClr val="tx1">
                              <a:lumMod val="50000"/>
                            </a:schemeClr>
                          </a:solidFill>
                          <a:latin typeface="Montserrat" pitchFamily="2" charset="77"/>
                          <a:cs typeface="Arial"/>
                        </a:rPr>
                        <a:t>- -</a:t>
                      </a:r>
                    </a:p>
                  </a:txBody>
                  <a:tcPr marL="72000" marR="72000" marT="28800" marB="28800" anchor="ct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schemeClr>
                    </a:solidFill>
                  </a:tcPr>
                </a:tc>
                <a:tc>
                  <a:txBody>
                    <a:bodyPr/>
                    <a:lstStyle/>
                    <a:p>
                      <a:pPr marL="0" marR="0" lvl="0" indent="0" algn="ctr" defTabSz="1043056" rtl="0" eaLnBrk="1" fontAlgn="auto" latinLnBrk="0" hangingPunct="1">
                        <a:lnSpc>
                          <a:spcPct val="100000"/>
                        </a:lnSpc>
                        <a:spcBef>
                          <a:spcPts val="0"/>
                        </a:spcBef>
                        <a:spcAft>
                          <a:spcPts val="300"/>
                        </a:spcAft>
                        <a:buClr>
                          <a:srgbClr val="139295"/>
                        </a:buClr>
                        <a:buSzPct val="75000"/>
                        <a:buFont typeface="AppleSDGothicNeo-Regular" charset="-127"/>
                        <a:buNone/>
                        <a:tabLst/>
                        <a:defRPr/>
                      </a:pPr>
                      <a:r>
                        <a:rPr lang="fr-FR" sz="900" b="0" i="1" baseline="0" noProof="0">
                          <a:solidFill>
                            <a:schemeClr val="tx1">
                              <a:lumMod val="50000"/>
                            </a:schemeClr>
                          </a:solidFill>
                          <a:latin typeface="Montserrat" pitchFamily="2" charset="77"/>
                          <a:cs typeface="Arial"/>
                        </a:rPr>
                        <a:t>Non</a:t>
                      </a:r>
                      <a:br>
                        <a:rPr lang="fr-FR" sz="900" b="0" i="1" baseline="0" noProof="0">
                          <a:solidFill>
                            <a:schemeClr val="tx1">
                              <a:lumMod val="50000"/>
                            </a:schemeClr>
                          </a:solidFill>
                          <a:latin typeface="Montserrat" pitchFamily="2" charset="77"/>
                          <a:cs typeface="Arial"/>
                        </a:rPr>
                      </a:br>
                      <a:endParaRPr lang="fr-FR" sz="900" b="0" i="1" baseline="0" noProof="0">
                        <a:solidFill>
                          <a:schemeClr val="tx1">
                            <a:lumMod val="50000"/>
                          </a:schemeClr>
                        </a:solidFill>
                        <a:latin typeface="Montserrat" pitchFamily="2" charset="77"/>
                        <a:cs typeface="Arial"/>
                      </a:endParaRPr>
                    </a:p>
                  </a:txBody>
                  <a:tcPr marL="0" marR="0" marT="28800" marB="28800" anchor="ct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tc>
                  <a:txBody>
                    <a:bodyPr/>
                    <a:lstStyle/>
                    <a:p>
                      <a:pPr marL="0" marR="0" indent="0" algn="ctr" defTabSz="1043056" rtl="0" eaLnBrk="1" fontAlgn="auto" latinLnBrk="0" hangingPunct="1">
                        <a:lnSpc>
                          <a:spcPct val="100000"/>
                        </a:lnSpc>
                        <a:spcBef>
                          <a:spcPts val="0"/>
                        </a:spcBef>
                        <a:spcAft>
                          <a:spcPts val="300"/>
                        </a:spcAft>
                        <a:buClr>
                          <a:srgbClr val="139295"/>
                        </a:buClr>
                        <a:buSzPct val="75000"/>
                        <a:buFont typeface="AppleSDGothicNeo-Regular" charset="-127"/>
                        <a:buNone/>
                        <a:tabLst/>
                        <a:defRPr/>
                      </a:pPr>
                      <a:br>
                        <a:rPr lang="fr-FR" sz="900" b="0" i="1" noProof="0">
                          <a:solidFill>
                            <a:schemeClr val="tx1">
                              <a:lumMod val="50000"/>
                            </a:schemeClr>
                          </a:solidFill>
                          <a:latin typeface="Montserrat" pitchFamily="2" charset="77"/>
                          <a:cs typeface="Arial"/>
                        </a:rPr>
                      </a:br>
                      <a:r>
                        <a:rPr lang="fr-FR" sz="900" b="0" i="1" noProof="0">
                          <a:solidFill>
                            <a:schemeClr val="tx1">
                              <a:lumMod val="50000"/>
                            </a:schemeClr>
                          </a:solidFill>
                          <a:latin typeface="Montserrat" pitchFamily="2" charset="77"/>
                          <a:cs typeface="Arial"/>
                        </a:rPr>
                        <a:t>- -</a:t>
                      </a:r>
                      <a:br>
                        <a:rPr lang="fr-FR" sz="900" b="0" i="1" noProof="0">
                          <a:solidFill>
                            <a:schemeClr val="tx1">
                              <a:lumMod val="50000"/>
                            </a:schemeClr>
                          </a:solidFill>
                          <a:latin typeface="Montserrat" pitchFamily="2" charset="77"/>
                          <a:cs typeface="Arial"/>
                        </a:rPr>
                      </a:br>
                      <a:endParaRPr lang="fr-FR" sz="900" b="0" i="1" noProof="0">
                        <a:solidFill>
                          <a:schemeClr val="tx1">
                            <a:lumMod val="50000"/>
                          </a:schemeClr>
                        </a:solidFill>
                        <a:latin typeface="Montserrat" pitchFamily="2" charset="77"/>
                        <a:cs typeface="Arial"/>
                      </a:endParaRPr>
                    </a:p>
                  </a:txBody>
                  <a:tcPr marL="0" marR="0" marT="28800" marB="28800" anchor="ct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tc>
                  <a:txBody>
                    <a:bodyPr/>
                    <a:lstStyle/>
                    <a:p>
                      <a:pPr marL="0" marR="0" lvl="0" indent="0" algn="ctr" defTabSz="1043056" rtl="0" eaLnBrk="1" fontAlgn="auto" latinLnBrk="0" hangingPunct="1">
                        <a:lnSpc>
                          <a:spcPct val="100000"/>
                        </a:lnSpc>
                        <a:spcBef>
                          <a:spcPts val="0"/>
                        </a:spcBef>
                        <a:spcAft>
                          <a:spcPts val="300"/>
                        </a:spcAft>
                        <a:buClr>
                          <a:srgbClr val="139295"/>
                        </a:buClr>
                        <a:buSzPct val="75000"/>
                        <a:buFont typeface="AppleSDGothicNeo-Regular" charset="-127"/>
                        <a:buNone/>
                        <a:tabLst/>
                        <a:defRPr/>
                      </a:pPr>
                      <a:r>
                        <a:rPr lang="fr-FR" sz="900" b="0" i="1" baseline="0" noProof="0">
                          <a:solidFill>
                            <a:schemeClr val="tx1">
                              <a:lumMod val="50000"/>
                            </a:schemeClr>
                          </a:solidFill>
                          <a:latin typeface="Montserrat" pitchFamily="2" charset="77"/>
                          <a:cs typeface="Arial"/>
                        </a:rPr>
                        <a:t>Reporting report fiscal (traspaso)</a:t>
                      </a:r>
                      <a:br>
                        <a:rPr lang="fr-FR" sz="900" b="0" i="1" baseline="0" noProof="0">
                          <a:solidFill>
                            <a:schemeClr val="tx1">
                              <a:lumMod val="50000"/>
                            </a:schemeClr>
                          </a:solidFill>
                          <a:latin typeface="Montserrat" pitchFamily="2" charset="77"/>
                          <a:cs typeface="Arial"/>
                        </a:rPr>
                      </a:br>
                      <a:r>
                        <a:rPr lang="fr-FR" sz="900" b="0" i="0" noProof="0">
                          <a:solidFill>
                            <a:srgbClr val="007C86"/>
                          </a:solidFill>
                          <a:latin typeface="Montserrat" pitchFamily="2" charset="77"/>
                          <a:cs typeface="Arial"/>
                        </a:rPr>
                        <a:t>■</a:t>
                      </a:r>
                    </a:p>
                  </a:txBody>
                  <a:tcPr marL="0" marR="0" marT="28800" marB="28800" anchor="ct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82029378"/>
                  </a:ext>
                </a:extLst>
              </a:tr>
              <a:tr h="438010">
                <a:tc>
                  <a:txBody>
                    <a:bodyPr/>
                    <a:lstStyle/>
                    <a:p>
                      <a:pPr marL="138113" marR="0" indent="0" algn="l" defTabSz="1043056" rtl="0" eaLnBrk="1" fontAlgn="auto" latinLnBrk="0" hangingPunct="1">
                        <a:lnSpc>
                          <a:spcPct val="100000"/>
                        </a:lnSpc>
                        <a:spcBef>
                          <a:spcPts val="0"/>
                        </a:spcBef>
                        <a:spcAft>
                          <a:spcPts val="300"/>
                        </a:spcAft>
                        <a:buClr>
                          <a:srgbClr val="87000A"/>
                        </a:buClr>
                        <a:buSzPct val="75000"/>
                        <a:buFont typeface="Lucida Grande"/>
                        <a:buNone/>
                        <a:tabLst/>
                        <a:defRPr/>
                      </a:pPr>
                      <a:r>
                        <a:rPr lang="fr-FR" sz="1200" b="0" i="0" noProof="0">
                          <a:solidFill>
                            <a:schemeClr val="tx1"/>
                          </a:solidFill>
                          <a:latin typeface="Montserrat" pitchFamily="2" charset="77"/>
                          <a:cs typeface="Arial Narrow" panose="020B0604020202020204" pitchFamily="34" charset="0"/>
                        </a:rPr>
                        <a:t>Suéde</a:t>
                      </a:r>
                      <a:endParaRPr lang="fr-FR" sz="1200" b="0" i="1" baseline="30000" noProof="0">
                        <a:solidFill>
                          <a:schemeClr val="tx1"/>
                        </a:solidFill>
                        <a:latin typeface="Montserrat" pitchFamily="2" charset="77"/>
                        <a:cs typeface="Univers LT Std 45 Light"/>
                      </a:endParaRPr>
                    </a:p>
                  </a:txBody>
                  <a:tcPr marL="72000" marR="72000" marT="28800" marB="28800" anchor="ctr">
                    <a:lnL w="6350" cap="flat" cmpd="sng" algn="ctr">
                      <a:noFill/>
                      <a:prstDash val="solid"/>
                      <a:round/>
                      <a:headEnd type="none" w="med" len="med"/>
                      <a:tailEnd type="none" w="med" len="med"/>
                    </a:lnL>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marL="0" marR="0" lvl="0" indent="0" algn="ctr" defTabSz="1043056" rtl="0" eaLnBrk="1" fontAlgn="auto" latinLnBrk="0" hangingPunct="1">
                        <a:lnSpc>
                          <a:spcPct val="100000"/>
                        </a:lnSpc>
                        <a:spcBef>
                          <a:spcPts val="0"/>
                        </a:spcBef>
                        <a:spcAft>
                          <a:spcPts val="300"/>
                        </a:spcAft>
                        <a:buClr>
                          <a:srgbClr val="2E3C8F"/>
                        </a:buClr>
                        <a:buSzPct val="75000"/>
                        <a:buFont typeface="Lucida Grande"/>
                        <a:buNone/>
                        <a:tabLst/>
                        <a:defRPr/>
                      </a:pPr>
                      <a:r>
                        <a:rPr lang="fr-FR" sz="1000" b="0" i="1" noProof="0">
                          <a:solidFill>
                            <a:schemeClr val="tx1"/>
                          </a:solidFill>
                          <a:latin typeface="Montserrat" pitchFamily="2" charset="77"/>
                          <a:cs typeface="Arial"/>
                        </a:rPr>
                        <a:t>30%</a:t>
                      </a:r>
                    </a:p>
                  </a:txBody>
                  <a:tcPr marL="0" marR="0" marT="28800" marB="28800" anchor="ct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tx2">
                        <a:lumMod val="20000"/>
                        <a:lumOff val="80000"/>
                        <a:alpha val="75000"/>
                      </a:schemeClr>
                    </a:solidFill>
                  </a:tcPr>
                </a:tc>
                <a:tc>
                  <a:txBody>
                    <a:bodyPr/>
                    <a:lstStyle/>
                    <a:p>
                      <a:pPr marL="0" marR="0" lvl="0" indent="0" algn="ctr" defTabSz="1043056" rtl="0" eaLnBrk="1" fontAlgn="auto" latinLnBrk="0" hangingPunct="1">
                        <a:lnSpc>
                          <a:spcPct val="100000"/>
                        </a:lnSpc>
                        <a:spcBef>
                          <a:spcPts val="0"/>
                        </a:spcBef>
                        <a:spcAft>
                          <a:spcPts val="300"/>
                        </a:spcAft>
                        <a:buClr>
                          <a:srgbClr val="2E3C8F"/>
                        </a:buClr>
                        <a:buSzPct val="75000"/>
                        <a:buFont typeface="Lucida Grande"/>
                        <a:buNone/>
                        <a:tabLst/>
                        <a:defRPr/>
                      </a:pPr>
                      <a:r>
                        <a:rPr lang="fr-FR" sz="1000" b="0" i="1" noProof="0">
                          <a:solidFill>
                            <a:schemeClr val="tx1"/>
                          </a:solidFill>
                          <a:latin typeface="Montserrat" pitchFamily="2" charset="77"/>
                          <a:cs typeface="Arial"/>
                        </a:rPr>
                        <a:t>30%</a:t>
                      </a:r>
                    </a:p>
                  </a:txBody>
                  <a:tcPr marL="72000" marR="72000" marT="28800" marB="28800" anchor="ct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tx2">
                        <a:lumMod val="20000"/>
                        <a:lumOff val="80000"/>
                        <a:alpha val="75000"/>
                      </a:schemeClr>
                    </a:solidFill>
                  </a:tcPr>
                </a:tc>
                <a:tc>
                  <a:txBody>
                    <a:bodyPr/>
                    <a:lstStyle/>
                    <a:p>
                      <a:pPr marL="0" marR="0" indent="0" algn="ctr" defTabSz="1043056" rtl="0" eaLnBrk="1" fontAlgn="auto" latinLnBrk="0" hangingPunct="1">
                        <a:lnSpc>
                          <a:spcPct val="100000"/>
                        </a:lnSpc>
                        <a:spcBef>
                          <a:spcPts val="0"/>
                        </a:spcBef>
                        <a:spcAft>
                          <a:spcPts val="300"/>
                        </a:spcAft>
                        <a:buClr>
                          <a:srgbClr val="2E3C8F"/>
                        </a:buClr>
                        <a:buSzPct val="75000"/>
                        <a:buFont typeface="Lucida Grande"/>
                        <a:buNone/>
                        <a:tabLst/>
                        <a:defRPr/>
                      </a:pPr>
                      <a:r>
                        <a:rPr lang="fr-FR" sz="1000" b="0" i="1" baseline="0" noProof="0">
                          <a:solidFill>
                            <a:schemeClr val="tx1">
                              <a:lumMod val="50000"/>
                            </a:schemeClr>
                          </a:solidFill>
                          <a:latin typeface="Montserrat" pitchFamily="2" charset="77"/>
                          <a:cs typeface="Arial"/>
                        </a:rPr>
                        <a:t>- -</a:t>
                      </a:r>
                    </a:p>
                  </a:txBody>
                  <a:tcPr marL="72000" marR="72000" marT="28800" marB="28800" anchor="ct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tx2">
                        <a:lumMod val="20000"/>
                        <a:lumOff val="80000"/>
                        <a:alpha val="75000"/>
                      </a:schemeClr>
                    </a:solidFill>
                  </a:tcPr>
                </a:tc>
                <a:tc>
                  <a:txBody>
                    <a:bodyPr/>
                    <a:lstStyle/>
                    <a:p>
                      <a:pPr marL="0" marR="0" lvl="0" indent="0" algn="ctr" defTabSz="1043056" rtl="0" eaLnBrk="1" fontAlgn="auto" latinLnBrk="0" hangingPunct="1">
                        <a:lnSpc>
                          <a:spcPct val="100000"/>
                        </a:lnSpc>
                        <a:spcBef>
                          <a:spcPts val="0"/>
                        </a:spcBef>
                        <a:spcAft>
                          <a:spcPts val="300"/>
                        </a:spcAft>
                        <a:buClr>
                          <a:srgbClr val="139295"/>
                        </a:buClr>
                        <a:buSzPct val="75000"/>
                        <a:buFont typeface="AppleSDGothicNeo-Regular" charset="-127"/>
                        <a:buNone/>
                        <a:tabLst/>
                        <a:defRPr/>
                      </a:pPr>
                      <a:r>
                        <a:rPr lang="fr-FR" sz="900" b="0" i="1" baseline="0" noProof="0">
                          <a:solidFill>
                            <a:schemeClr val="tx1">
                              <a:lumMod val="50000"/>
                            </a:schemeClr>
                          </a:solidFill>
                          <a:latin typeface="Montserrat" pitchFamily="2" charset="77"/>
                          <a:cs typeface="Arial"/>
                        </a:rPr>
                        <a:t>Support</a:t>
                      </a:r>
                      <a:r>
                        <a:rPr lang="fr-FR" sz="900" b="0" i="1" noProof="0">
                          <a:solidFill>
                            <a:schemeClr val="tx1">
                              <a:lumMod val="50000"/>
                            </a:schemeClr>
                          </a:solidFill>
                          <a:latin typeface="Montserrat" pitchFamily="2" charset="77"/>
                          <a:cs typeface="Arial"/>
                        </a:rPr>
                        <a:t> fiscal </a:t>
                      </a:r>
                      <a:br>
                        <a:rPr lang="fr-FR" sz="900" b="0" i="1" noProof="0">
                          <a:solidFill>
                            <a:schemeClr val="tx1">
                              <a:lumMod val="50000"/>
                            </a:schemeClr>
                          </a:solidFill>
                          <a:latin typeface="Montserrat" pitchFamily="2" charset="77"/>
                          <a:cs typeface="Arial"/>
                        </a:rPr>
                      </a:br>
                      <a:r>
                        <a:rPr lang="fr-FR" sz="900" b="0" i="1" noProof="0">
                          <a:solidFill>
                            <a:schemeClr val="tx1">
                              <a:lumMod val="50000"/>
                            </a:schemeClr>
                          </a:solidFill>
                          <a:latin typeface="Montserrat" pitchFamily="2" charset="77"/>
                          <a:cs typeface="Arial"/>
                        </a:rPr>
                        <a:t>requis</a:t>
                      </a:r>
                      <a:r>
                        <a:rPr lang="fr-FR" sz="900" b="0" i="0" baseline="0" noProof="0">
                          <a:solidFill>
                            <a:srgbClr val="007C86"/>
                          </a:solidFill>
                          <a:latin typeface="Montserrat" pitchFamily="2" charset="77"/>
                          <a:cs typeface="Arial"/>
                        </a:rPr>
                        <a:t> </a:t>
                      </a:r>
                      <a:r>
                        <a:rPr lang="fr-FR" sz="900" b="0" i="1" baseline="0" noProof="0">
                          <a:solidFill>
                            <a:schemeClr val="tx1">
                              <a:lumMod val="50000"/>
                            </a:schemeClr>
                          </a:solidFill>
                          <a:latin typeface="Montserrat" pitchFamily="2" charset="77"/>
                          <a:cs typeface="Arial"/>
                        </a:rPr>
                        <a:t>(retail)</a:t>
                      </a:r>
                      <a:br>
                        <a:rPr lang="fr-FR" sz="900" b="0" i="1" baseline="0" noProof="0">
                          <a:solidFill>
                            <a:schemeClr val="tx1">
                              <a:lumMod val="50000"/>
                            </a:schemeClr>
                          </a:solidFill>
                          <a:latin typeface="Montserrat" pitchFamily="2" charset="77"/>
                          <a:cs typeface="Arial"/>
                        </a:rPr>
                      </a:br>
                      <a:r>
                        <a:rPr lang="fr-FR" sz="900" b="0" i="0" noProof="0">
                          <a:solidFill>
                            <a:srgbClr val="007C86"/>
                          </a:solidFill>
                          <a:latin typeface="Montserrat" pitchFamily="2" charset="77"/>
                          <a:cs typeface="Arial"/>
                        </a:rPr>
                        <a:t>■</a:t>
                      </a:r>
                    </a:p>
                  </a:txBody>
                  <a:tcPr marL="0" marR="0" marT="28800" marB="28800" anchor="ct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rgbClr val="EDEDED"/>
                    </a:solidFill>
                  </a:tcPr>
                </a:tc>
                <a:tc>
                  <a:txBody>
                    <a:bodyPr/>
                    <a:lstStyle/>
                    <a:p>
                      <a:pPr marL="0" marR="0" indent="0" algn="ctr" defTabSz="1043056" rtl="0" eaLnBrk="1" fontAlgn="auto" latinLnBrk="0" hangingPunct="1">
                        <a:lnSpc>
                          <a:spcPct val="100000"/>
                        </a:lnSpc>
                        <a:spcBef>
                          <a:spcPts val="0"/>
                        </a:spcBef>
                        <a:spcAft>
                          <a:spcPts val="300"/>
                        </a:spcAft>
                        <a:buClr>
                          <a:srgbClr val="139295"/>
                        </a:buClr>
                        <a:buSzPct val="75000"/>
                        <a:buFont typeface="AppleSDGothicNeo-Regular" charset="-127"/>
                        <a:buNone/>
                        <a:tabLst/>
                        <a:defRPr/>
                      </a:pPr>
                      <a:br>
                        <a:rPr lang="fr-FR" sz="900" b="0" i="1" noProof="0">
                          <a:solidFill>
                            <a:schemeClr val="tx1">
                              <a:lumMod val="50000"/>
                            </a:schemeClr>
                          </a:solidFill>
                          <a:latin typeface="Montserrat" pitchFamily="2" charset="77"/>
                          <a:cs typeface="Arial"/>
                        </a:rPr>
                      </a:br>
                      <a:r>
                        <a:rPr lang="fr-FR" sz="900" b="0" i="1" noProof="0">
                          <a:solidFill>
                            <a:schemeClr val="tx1">
                              <a:lumMod val="50000"/>
                            </a:schemeClr>
                          </a:solidFill>
                          <a:latin typeface="Montserrat" pitchFamily="2" charset="77"/>
                          <a:cs typeface="Arial"/>
                        </a:rPr>
                        <a:t>- -</a:t>
                      </a:r>
                      <a:br>
                        <a:rPr lang="fr-FR" sz="900" b="0" i="1" noProof="0">
                          <a:solidFill>
                            <a:schemeClr val="tx1">
                              <a:lumMod val="50000"/>
                            </a:schemeClr>
                          </a:solidFill>
                          <a:latin typeface="Montserrat" pitchFamily="2" charset="77"/>
                          <a:cs typeface="Arial"/>
                        </a:rPr>
                      </a:br>
                      <a:endParaRPr lang="fr-FR" sz="900" b="0" i="1" noProof="0">
                        <a:solidFill>
                          <a:schemeClr val="tx1">
                            <a:lumMod val="50000"/>
                          </a:schemeClr>
                        </a:solidFill>
                        <a:latin typeface="Montserrat" pitchFamily="2" charset="77"/>
                        <a:cs typeface="Arial"/>
                      </a:endParaRPr>
                    </a:p>
                  </a:txBody>
                  <a:tcPr marL="0" marR="0" marT="28800" marB="28800" anchor="ct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rgbClr val="EDEDED"/>
                    </a:solidFill>
                  </a:tcPr>
                </a:tc>
                <a:tc>
                  <a:txBody>
                    <a:bodyPr/>
                    <a:lstStyle/>
                    <a:p>
                      <a:pPr marL="0" marR="0" lvl="0" indent="0" algn="ctr" defTabSz="1043056" rtl="0" eaLnBrk="1" fontAlgn="ctr" latinLnBrk="0" hangingPunct="1">
                        <a:lnSpc>
                          <a:spcPct val="100000"/>
                        </a:lnSpc>
                        <a:spcBef>
                          <a:spcPts val="0"/>
                        </a:spcBef>
                        <a:spcAft>
                          <a:spcPts val="0"/>
                        </a:spcAft>
                        <a:buClrTx/>
                        <a:buSzTx/>
                        <a:buFontTx/>
                        <a:buNone/>
                        <a:tabLst/>
                        <a:defRPr/>
                      </a:pPr>
                      <a:r>
                        <a:rPr lang="fr-FR" sz="900" b="0" i="1" baseline="0" noProof="0">
                          <a:solidFill>
                            <a:schemeClr val="tx1">
                              <a:lumMod val="50000"/>
                            </a:schemeClr>
                          </a:solidFill>
                          <a:latin typeface="Montserrat" pitchFamily="2" charset="77"/>
                          <a:cs typeface="Arial"/>
                        </a:rPr>
                        <a:t>Reporting fiscal suédois</a:t>
                      </a:r>
                      <a:br>
                        <a:rPr lang="fr-FR" sz="900" b="0" i="1" baseline="0" noProof="0">
                          <a:solidFill>
                            <a:schemeClr val="tx1">
                              <a:lumMod val="50000"/>
                            </a:schemeClr>
                          </a:solidFill>
                          <a:latin typeface="Montserrat" pitchFamily="2" charset="77"/>
                          <a:cs typeface="Arial"/>
                        </a:rPr>
                      </a:br>
                      <a:r>
                        <a:rPr lang="fr-FR" sz="900" b="0" i="0" noProof="0">
                          <a:solidFill>
                            <a:srgbClr val="007C86"/>
                          </a:solidFill>
                          <a:latin typeface="Montserrat" pitchFamily="2" charset="77"/>
                          <a:cs typeface="Arial"/>
                        </a:rPr>
                        <a:t>■</a:t>
                      </a:r>
                    </a:p>
                  </a:txBody>
                  <a:tcPr marL="0" marR="0" marT="9525" marB="0" anchor="ct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rgbClr val="EDEDED"/>
                    </a:solidFill>
                  </a:tcPr>
                </a:tc>
                <a:extLst>
                  <a:ext uri="{0D108BD9-81ED-4DB2-BD59-A6C34878D82A}">
                    <a16:rowId xmlns:a16="http://schemas.microsoft.com/office/drawing/2014/main" val="2334575828"/>
                  </a:ext>
                </a:extLst>
              </a:tr>
              <a:tr h="438010">
                <a:tc>
                  <a:txBody>
                    <a:bodyPr/>
                    <a:lstStyle/>
                    <a:p>
                      <a:pPr marL="138113" marR="0" indent="0" algn="l" defTabSz="1043056" rtl="0" eaLnBrk="1" fontAlgn="auto" latinLnBrk="0" hangingPunct="1">
                        <a:lnSpc>
                          <a:spcPct val="100000"/>
                        </a:lnSpc>
                        <a:spcBef>
                          <a:spcPts val="0"/>
                        </a:spcBef>
                        <a:spcAft>
                          <a:spcPts val="300"/>
                        </a:spcAft>
                        <a:buClr>
                          <a:srgbClr val="87000A"/>
                        </a:buClr>
                        <a:buSzPct val="75000"/>
                        <a:buFont typeface="Lucida Grande"/>
                        <a:buNone/>
                        <a:tabLst/>
                        <a:defRPr/>
                      </a:pPr>
                      <a:r>
                        <a:rPr lang="fr-FR" sz="1200" b="0" i="0" noProof="0">
                          <a:solidFill>
                            <a:schemeClr val="tx1"/>
                          </a:solidFill>
                          <a:latin typeface="Montserrat" pitchFamily="2" charset="77"/>
                          <a:cs typeface="Arial Narrow" panose="020B0604020202020204" pitchFamily="34" charset="0"/>
                        </a:rPr>
                        <a:t>Luxembourg</a:t>
                      </a:r>
                      <a:endParaRPr lang="fr-FR" sz="1200" b="0" i="1" baseline="30000" noProof="0">
                        <a:solidFill>
                          <a:schemeClr val="tx1"/>
                        </a:solidFill>
                        <a:latin typeface="Montserrat" pitchFamily="2" charset="77"/>
                        <a:cs typeface="Univers LT Std 45 Light"/>
                      </a:endParaRPr>
                    </a:p>
                  </a:txBody>
                  <a:tcPr marL="72000" marR="72000" marT="28800" marB="28800" anchor="ctr">
                    <a:lnL w="6350" cap="flat" cmpd="sng" algn="ctr">
                      <a:noFill/>
                      <a:prstDash val="solid"/>
                      <a:round/>
                      <a:headEnd type="none" w="med" len="med"/>
                      <a:tailEnd type="none" w="med" len="med"/>
                    </a:lnL>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marL="0" marR="0" lvl="0" indent="0" algn="ctr" defTabSz="1043056" rtl="0" eaLnBrk="1" fontAlgn="auto" latinLnBrk="0" hangingPunct="1">
                        <a:lnSpc>
                          <a:spcPct val="100000"/>
                        </a:lnSpc>
                        <a:spcBef>
                          <a:spcPts val="0"/>
                        </a:spcBef>
                        <a:spcAft>
                          <a:spcPts val="300"/>
                        </a:spcAft>
                        <a:buClr>
                          <a:srgbClr val="2E3C8F"/>
                        </a:buClr>
                        <a:buSzPct val="75000"/>
                        <a:buFont typeface="Lucida Grande"/>
                        <a:buNone/>
                        <a:tabLst/>
                        <a:defRPr/>
                      </a:pPr>
                      <a:r>
                        <a:rPr lang="fr-FR" sz="1000" b="0" i="1" noProof="0">
                          <a:solidFill>
                            <a:schemeClr val="tx1"/>
                          </a:solidFill>
                          <a:latin typeface="Montserrat" pitchFamily="2" charset="77"/>
                          <a:cs typeface="Arial"/>
                        </a:rPr>
                        <a:t>0%/45,78%</a:t>
                      </a:r>
                      <a:br>
                        <a:rPr lang="fr-FR" sz="1000" b="0" i="1" noProof="0">
                          <a:solidFill>
                            <a:schemeClr val="tx1"/>
                          </a:solidFill>
                          <a:latin typeface="Montserrat" pitchFamily="2" charset="77"/>
                          <a:cs typeface="Arial"/>
                        </a:rPr>
                      </a:br>
                      <a:r>
                        <a:rPr lang="fr-FR" sz="1000" b="0" i="1" noProof="0">
                          <a:solidFill>
                            <a:schemeClr val="tx1"/>
                          </a:solidFill>
                          <a:latin typeface="Montserrat" pitchFamily="2" charset="77"/>
                          <a:cs typeface="Arial"/>
                        </a:rPr>
                        <a:t>(speculative) </a:t>
                      </a:r>
                    </a:p>
                  </a:txBody>
                  <a:tcPr marL="0" marR="0" marT="28800" marB="28800" anchor="ct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schemeClr>
                    </a:solidFill>
                  </a:tcPr>
                </a:tc>
                <a:tc>
                  <a:txBody>
                    <a:bodyPr/>
                    <a:lstStyle/>
                    <a:p>
                      <a:pPr marL="0" marR="0" lvl="0" indent="0" algn="ctr" defTabSz="1043056" rtl="0" eaLnBrk="1" fontAlgn="auto" latinLnBrk="0" hangingPunct="1">
                        <a:lnSpc>
                          <a:spcPct val="100000"/>
                        </a:lnSpc>
                        <a:spcBef>
                          <a:spcPts val="0"/>
                        </a:spcBef>
                        <a:spcAft>
                          <a:spcPts val="300"/>
                        </a:spcAft>
                        <a:buClr>
                          <a:srgbClr val="2E3C8F"/>
                        </a:buClr>
                        <a:buSzPct val="75000"/>
                        <a:buFont typeface="Lucida Grande"/>
                        <a:buNone/>
                        <a:tabLst/>
                        <a:defRPr/>
                      </a:pPr>
                      <a:r>
                        <a:rPr lang="fr-FR" sz="1000" b="0" i="1" noProof="0">
                          <a:solidFill>
                            <a:schemeClr val="tx1"/>
                          </a:solidFill>
                          <a:latin typeface="Montserrat" pitchFamily="2" charset="77"/>
                          <a:cs typeface="Arial"/>
                        </a:rPr>
                        <a:t>15%</a:t>
                      </a:r>
                    </a:p>
                  </a:txBody>
                  <a:tcPr marL="72000" marR="72000" marT="28800" marB="28800" anchor="ct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schemeClr>
                    </a:solidFill>
                  </a:tcPr>
                </a:tc>
                <a:tc>
                  <a:txBody>
                    <a:bodyPr/>
                    <a:lstStyle/>
                    <a:p>
                      <a:pPr marL="0" marR="0" indent="0" algn="ctr" defTabSz="1043056" rtl="0" eaLnBrk="1" fontAlgn="auto" latinLnBrk="0" hangingPunct="1">
                        <a:lnSpc>
                          <a:spcPct val="100000"/>
                        </a:lnSpc>
                        <a:spcBef>
                          <a:spcPts val="0"/>
                        </a:spcBef>
                        <a:spcAft>
                          <a:spcPts val="300"/>
                        </a:spcAft>
                        <a:buClr>
                          <a:srgbClr val="2E3C8F"/>
                        </a:buClr>
                        <a:buSzPct val="75000"/>
                        <a:buFont typeface="Lucida Grande"/>
                        <a:buNone/>
                        <a:tabLst/>
                        <a:defRPr/>
                      </a:pPr>
                      <a:r>
                        <a:rPr lang="fr-FR" sz="1000" b="0" i="1" baseline="0" noProof="0">
                          <a:solidFill>
                            <a:schemeClr val="tx1">
                              <a:lumMod val="50000"/>
                            </a:schemeClr>
                          </a:solidFill>
                          <a:latin typeface="Montserrat" pitchFamily="2" charset="77"/>
                          <a:cs typeface="Arial"/>
                        </a:rPr>
                        <a:t>- -</a:t>
                      </a:r>
                    </a:p>
                  </a:txBody>
                  <a:tcPr marL="72000" marR="72000" marT="28800" marB="28800" anchor="ct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schemeClr>
                    </a:solidFill>
                  </a:tcPr>
                </a:tc>
                <a:tc>
                  <a:txBody>
                    <a:bodyPr/>
                    <a:lstStyle/>
                    <a:p>
                      <a:pPr marL="0" marR="0" lvl="0" indent="0" algn="ctr" defTabSz="1043056" rtl="0" eaLnBrk="1" fontAlgn="auto" latinLnBrk="0" hangingPunct="1">
                        <a:lnSpc>
                          <a:spcPct val="100000"/>
                        </a:lnSpc>
                        <a:spcBef>
                          <a:spcPts val="0"/>
                        </a:spcBef>
                        <a:spcAft>
                          <a:spcPts val="300"/>
                        </a:spcAft>
                        <a:buClr>
                          <a:srgbClr val="139295"/>
                        </a:buClr>
                        <a:buSzPct val="75000"/>
                        <a:buFont typeface="AppleSDGothicNeo-Regular" charset="-127"/>
                        <a:buNone/>
                        <a:tabLst/>
                        <a:defRPr/>
                      </a:pPr>
                      <a:r>
                        <a:rPr lang="fr-FR" sz="900" b="0" i="1" baseline="0" noProof="0">
                          <a:solidFill>
                            <a:schemeClr val="tx1">
                              <a:lumMod val="50000"/>
                            </a:schemeClr>
                          </a:solidFill>
                          <a:latin typeface="Montserrat" pitchFamily="2" charset="77"/>
                          <a:cs typeface="Arial"/>
                        </a:rPr>
                        <a:t>Non</a:t>
                      </a:r>
                      <a:br>
                        <a:rPr lang="fr-FR" sz="900" b="0" i="1" baseline="0" noProof="0">
                          <a:solidFill>
                            <a:schemeClr val="tx1">
                              <a:lumMod val="50000"/>
                            </a:schemeClr>
                          </a:solidFill>
                          <a:latin typeface="Montserrat" pitchFamily="2" charset="77"/>
                          <a:cs typeface="Arial"/>
                        </a:rPr>
                      </a:br>
                      <a:endParaRPr lang="fr-FR" sz="900" b="0" i="1" baseline="0" noProof="0">
                        <a:solidFill>
                          <a:schemeClr val="tx1">
                            <a:lumMod val="50000"/>
                          </a:schemeClr>
                        </a:solidFill>
                        <a:latin typeface="Montserrat" pitchFamily="2" charset="77"/>
                        <a:cs typeface="Arial"/>
                      </a:endParaRPr>
                    </a:p>
                  </a:txBody>
                  <a:tcPr marL="0" marR="0" marT="28800" marB="28800" anchor="ct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tc>
                  <a:txBody>
                    <a:bodyPr/>
                    <a:lstStyle/>
                    <a:p>
                      <a:pPr marL="0" marR="0" indent="0" algn="ctr" defTabSz="1043056" rtl="0" eaLnBrk="1" fontAlgn="auto" latinLnBrk="0" hangingPunct="1">
                        <a:lnSpc>
                          <a:spcPct val="100000"/>
                        </a:lnSpc>
                        <a:spcBef>
                          <a:spcPts val="0"/>
                        </a:spcBef>
                        <a:spcAft>
                          <a:spcPts val="300"/>
                        </a:spcAft>
                        <a:buClr>
                          <a:srgbClr val="139295"/>
                        </a:buClr>
                        <a:buSzPct val="75000"/>
                        <a:buFont typeface="AppleSDGothicNeo-Regular" charset="-127"/>
                        <a:buNone/>
                        <a:tabLst/>
                        <a:defRPr/>
                      </a:pPr>
                      <a:br>
                        <a:rPr lang="fr-FR" sz="900" b="0" i="1" noProof="0">
                          <a:solidFill>
                            <a:schemeClr val="tx1">
                              <a:lumMod val="50000"/>
                            </a:schemeClr>
                          </a:solidFill>
                          <a:latin typeface="Montserrat" pitchFamily="2" charset="77"/>
                          <a:cs typeface="Arial"/>
                        </a:rPr>
                      </a:br>
                      <a:r>
                        <a:rPr lang="fr-FR" sz="900" b="0" i="1" noProof="0">
                          <a:solidFill>
                            <a:schemeClr val="tx1">
                              <a:lumMod val="50000"/>
                            </a:schemeClr>
                          </a:solidFill>
                          <a:latin typeface="Montserrat" pitchFamily="2" charset="77"/>
                          <a:cs typeface="Arial"/>
                        </a:rPr>
                        <a:t>- -</a:t>
                      </a:r>
                      <a:br>
                        <a:rPr lang="fr-FR" sz="900" b="0" i="1" noProof="0">
                          <a:solidFill>
                            <a:schemeClr val="tx1">
                              <a:lumMod val="50000"/>
                            </a:schemeClr>
                          </a:solidFill>
                          <a:latin typeface="Montserrat" pitchFamily="2" charset="77"/>
                          <a:cs typeface="Arial"/>
                        </a:rPr>
                      </a:br>
                      <a:endParaRPr lang="fr-FR" sz="900" b="0" i="1" noProof="0">
                        <a:solidFill>
                          <a:schemeClr val="tx1">
                            <a:lumMod val="50000"/>
                          </a:schemeClr>
                        </a:solidFill>
                        <a:latin typeface="Montserrat" pitchFamily="2" charset="77"/>
                        <a:cs typeface="Arial"/>
                      </a:endParaRPr>
                    </a:p>
                  </a:txBody>
                  <a:tcPr marL="0" marR="0" marT="28800" marB="28800" anchor="ct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tc>
                  <a:txBody>
                    <a:bodyPr/>
                    <a:lstStyle/>
                    <a:p>
                      <a:pPr marL="0" marR="0" indent="0" algn="ctr" defTabSz="1043056" rtl="0" eaLnBrk="1" fontAlgn="auto" latinLnBrk="0" hangingPunct="1">
                        <a:lnSpc>
                          <a:spcPct val="100000"/>
                        </a:lnSpc>
                        <a:spcBef>
                          <a:spcPts val="0"/>
                        </a:spcBef>
                        <a:spcAft>
                          <a:spcPts val="300"/>
                        </a:spcAft>
                        <a:buClr>
                          <a:srgbClr val="139295"/>
                        </a:buClr>
                        <a:buSzPct val="75000"/>
                        <a:buFont typeface="AppleSDGothicNeo-Regular" charset="-127"/>
                        <a:buNone/>
                        <a:tabLst/>
                        <a:defRPr/>
                      </a:pPr>
                      <a:br>
                        <a:rPr lang="fr-FR" sz="900" b="0" i="1" noProof="0">
                          <a:solidFill>
                            <a:schemeClr val="tx1">
                              <a:lumMod val="50000"/>
                            </a:schemeClr>
                          </a:solidFill>
                          <a:latin typeface="Montserrat" pitchFamily="2" charset="77"/>
                          <a:cs typeface="Arial"/>
                        </a:rPr>
                      </a:br>
                      <a:r>
                        <a:rPr lang="fr-FR" sz="900" b="0" i="1" noProof="0">
                          <a:solidFill>
                            <a:schemeClr val="tx1">
                              <a:lumMod val="50000"/>
                            </a:schemeClr>
                          </a:solidFill>
                          <a:latin typeface="Montserrat" pitchFamily="2" charset="77"/>
                          <a:cs typeface="Arial"/>
                        </a:rPr>
                        <a:t>- -</a:t>
                      </a:r>
                      <a:br>
                        <a:rPr lang="fr-FR" sz="900" b="0" i="1" noProof="0">
                          <a:solidFill>
                            <a:schemeClr val="tx1">
                              <a:lumMod val="50000"/>
                            </a:schemeClr>
                          </a:solidFill>
                          <a:latin typeface="Montserrat" pitchFamily="2" charset="77"/>
                          <a:cs typeface="Arial"/>
                        </a:rPr>
                      </a:br>
                      <a:endParaRPr lang="fr-FR" sz="900" b="0" i="1" noProof="0">
                        <a:solidFill>
                          <a:schemeClr val="tx1">
                            <a:lumMod val="50000"/>
                          </a:schemeClr>
                        </a:solidFill>
                        <a:latin typeface="Montserrat" pitchFamily="2" charset="77"/>
                        <a:cs typeface="Arial"/>
                      </a:endParaRPr>
                    </a:p>
                  </a:txBody>
                  <a:tcPr marL="0" marR="0" marT="28800" marB="28800" anchor="ct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20553203"/>
                  </a:ext>
                </a:extLst>
              </a:tr>
              <a:tr h="438010">
                <a:tc>
                  <a:txBody>
                    <a:bodyPr/>
                    <a:lstStyle/>
                    <a:p>
                      <a:pPr marL="138113" marR="0" lvl="0" indent="0" algn="l" defTabSz="1043056" rtl="0" eaLnBrk="1" fontAlgn="auto" latinLnBrk="0" hangingPunct="1">
                        <a:lnSpc>
                          <a:spcPct val="100000"/>
                        </a:lnSpc>
                        <a:spcBef>
                          <a:spcPts val="0"/>
                        </a:spcBef>
                        <a:spcAft>
                          <a:spcPts val="300"/>
                        </a:spcAft>
                        <a:buClr>
                          <a:srgbClr val="87000A"/>
                        </a:buClr>
                        <a:buSzPct val="75000"/>
                        <a:buFont typeface="Lucida Grande"/>
                        <a:buNone/>
                        <a:tabLst/>
                        <a:defRPr/>
                      </a:pPr>
                      <a:r>
                        <a:rPr lang="fr-FR" sz="1200" b="0" i="0" noProof="0">
                          <a:solidFill>
                            <a:schemeClr val="tx1">
                              <a:lumMod val="50000"/>
                            </a:schemeClr>
                          </a:solidFill>
                          <a:latin typeface="Montserrat" pitchFamily="2" charset="77"/>
                          <a:cs typeface="Arial Narrow"/>
                        </a:rPr>
                        <a:t>Pays-Bas</a:t>
                      </a:r>
                      <a:endParaRPr lang="fr-FR" sz="1200" b="0" i="0" noProof="0">
                        <a:solidFill>
                          <a:schemeClr val="tx1"/>
                        </a:solidFill>
                        <a:latin typeface="Montserrat" pitchFamily="2" charset="77"/>
                        <a:cs typeface="Arial Narrow"/>
                      </a:endParaRPr>
                    </a:p>
                  </a:txBody>
                  <a:tcPr marL="72000" marR="72000" marT="28800" marB="28800" anchor="ctr">
                    <a:lnL w="6350" cap="flat" cmpd="sng" algn="ctr">
                      <a:noFill/>
                      <a:prstDash val="solid"/>
                      <a:round/>
                      <a:headEnd type="none" w="med" len="med"/>
                      <a:tailEnd type="none" w="med" len="med"/>
                    </a:lnL>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marL="0" marR="0" lvl="0" indent="0" algn="ctr" defTabSz="1043056" rtl="0" eaLnBrk="1" fontAlgn="auto" latinLnBrk="0" hangingPunct="1">
                        <a:lnSpc>
                          <a:spcPct val="100000"/>
                        </a:lnSpc>
                        <a:spcBef>
                          <a:spcPts val="0"/>
                        </a:spcBef>
                        <a:spcAft>
                          <a:spcPts val="300"/>
                        </a:spcAft>
                        <a:buClr>
                          <a:srgbClr val="2E3C8F"/>
                        </a:buClr>
                        <a:buSzPct val="75000"/>
                        <a:buFont typeface="Lucida Grande"/>
                        <a:buNone/>
                        <a:tabLst/>
                        <a:defRPr/>
                      </a:pPr>
                      <a:r>
                        <a:rPr lang="fr-FR" sz="1000" b="0" i="1" noProof="0">
                          <a:solidFill>
                            <a:schemeClr val="tx1"/>
                          </a:solidFill>
                          <a:latin typeface="Montserrat" pitchFamily="2" charset="77"/>
                          <a:cs typeface="Arial"/>
                        </a:rPr>
                        <a:t>25,8%</a:t>
                      </a:r>
                      <a:br>
                        <a:rPr lang="fr-FR" sz="1000" b="0" i="1" noProof="0">
                          <a:solidFill>
                            <a:schemeClr val="tx1"/>
                          </a:solidFill>
                          <a:latin typeface="Montserrat" pitchFamily="2" charset="77"/>
                          <a:cs typeface="Arial"/>
                        </a:rPr>
                      </a:br>
                      <a:r>
                        <a:rPr lang="fr-FR" sz="1000" b="0" i="1" noProof="0">
                          <a:solidFill>
                            <a:schemeClr val="tx1"/>
                          </a:solidFill>
                          <a:latin typeface="Montserrat" pitchFamily="2" charset="77"/>
                          <a:cs typeface="Arial"/>
                        </a:rPr>
                        <a:t>exemption</a:t>
                      </a:r>
                    </a:p>
                  </a:txBody>
                  <a:tcPr marL="0" marR="0" marT="28800" marB="28800" anchor="ct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tx2">
                        <a:lumMod val="20000"/>
                        <a:lumOff val="80000"/>
                        <a:alpha val="75000"/>
                      </a:schemeClr>
                    </a:solidFill>
                  </a:tcPr>
                </a:tc>
                <a:tc>
                  <a:txBody>
                    <a:bodyPr/>
                    <a:lstStyle/>
                    <a:p>
                      <a:pPr marL="0" marR="0" lvl="0" indent="0" algn="ctr" defTabSz="1043056" rtl="0" eaLnBrk="1" fontAlgn="auto" latinLnBrk="0" hangingPunct="1">
                        <a:lnSpc>
                          <a:spcPct val="100000"/>
                        </a:lnSpc>
                        <a:spcBef>
                          <a:spcPts val="0"/>
                        </a:spcBef>
                        <a:spcAft>
                          <a:spcPts val="300"/>
                        </a:spcAft>
                        <a:buClr>
                          <a:srgbClr val="2E3C8F"/>
                        </a:buClr>
                        <a:buSzPct val="75000"/>
                        <a:buFont typeface="Lucida Grande"/>
                        <a:buNone/>
                        <a:tabLst/>
                        <a:defRPr/>
                      </a:pPr>
                      <a:r>
                        <a:rPr lang="fr-FR" sz="1000" b="0" i="1" noProof="0">
                          <a:solidFill>
                            <a:schemeClr val="tx1"/>
                          </a:solidFill>
                          <a:latin typeface="Montserrat" pitchFamily="2" charset="77"/>
                          <a:cs typeface="Arial"/>
                        </a:rPr>
                        <a:t>15%</a:t>
                      </a:r>
                    </a:p>
                  </a:txBody>
                  <a:tcPr marL="72000" marR="72000" marT="28800" marB="28800" anchor="ct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tx2">
                        <a:lumMod val="20000"/>
                        <a:lumOff val="80000"/>
                        <a:alpha val="75000"/>
                      </a:schemeClr>
                    </a:solidFill>
                  </a:tcPr>
                </a:tc>
                <a:tc>
                  <a:txBody>
                    <a:bodyPr/>
                    <a:lstStyle/>
                    <a:p>
                      <a:pPr marL="0" marR="0" indent="0" algn="ctr" defTabSz="1043056" rtl="0" eaLnBrk="1" fontAlgn="auto" latinLnBrk="0" hangingPunct="1">
                        <a:lnSpc>
                          <a:spcPct val="100000"/>
                        </a:lnSpc>
                        <a:spcBef>
                          <a:spcPts val="0"/>
                        </a:spcBef>
                        <a:spcAft>
                          <a:spcPts val="300"/>
                        </a:spcAft>
                        <a:buClr>
                          <a:srgbClr val="2E3C8F"/>
                        </a:buClr>
                        <a:buSzPct val="75000"/>
                        <a:buFont typeface="Lucida Grande"/>
                        <a:buNone/>
                        <a:tabLst/>
                        <a:defRPr/>
                      </a:pPr>
                      <a:r>
                        <a:rPr lang="fr-FR" sz="1000" b="0" i="1" baseline="0" noProof="0">
                          <a:solidFill>
                            <a:schemeClr val="tx1">
                              <a:lumMod val="50000"/>
                            </a:schemeClr>
                          </a:solidFill>
                          <a:latin typeface="Montserrat" pitchFamily="2" charset="77"/>
                          <a:cs typeface="Arial"/>
                        </a:rPr>
                        <a:t>- -</a:t>
                      </a:r>
                    </a:p>
                  </a:txBody>
                  <a:tcPr marL="72000" marR="72000" marT="28800" marB="28800" anchor="ct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tx2">
                        <a:lumMod val="20000"/>
                        <a:lumOff val="80000"/>
                        <a:alpha val="75000"/>
                      </a:schemeClr>
                    </a:solidFill>
                  </a:tcPr>
                </a:tc>
                <a:tc>
                  <a:txBody>
                    <a:bodyPr/>
                    <a:lstStyle/>
                    <a:p>
                      <a:pPr marL="0" marR="0" lvl="0" indent="0" algn="ctr" defTabSz="1043056" rtl="0" eaLnBrk="1" fontAlgn="auto" latinLnBrk="0" hangingPunct="1">
                        <a:lnSpc>
                          <a:spcPct val="100000"/>
                        </a:lnSpc>
                        <a:spcBef>
                          <a:spcPts val="0"/>
                        </a:spcBef>
                        <a:spcAft>
                          <a:spcPts val="300"/>
                        </a:spcAft>
                        <a:buClr>
                          <a:srgbClr val="139295"/>
                        </a:buClr>
                        <a:buSzPct val="75000"/>
                        <a:buFont typeface="AppleSDGothicNeo-Regular" charset="-127"/>
                        <a:buNone/>
                        <a:tabLst/>
                        <a:defRPr/>
                      </a:pPr>
                      <a:r>
                        <a:rPr lang="fr-FR" sz="900" b="0" i="1" baseline="0" noProof="0">
                          <a:solidFill>
                            <a:schemeClr val="tx1">
                              <a:lumMod val="50000"/>
                            </a:schemeClr>
                          </a:solidFill>
                          <a:latin typeface="Montserrat" pitchFamily="2" charset="77"/>
                          <a:cs typeface="Arial"/>
                        </a:rPr>
                        <a:t>Non</a:t>
                      </a:r>
                      <a:br>
                        <a:rPr lang="fr-FR" sz="900" b="0" i="1" baseline="0" noProof="0">
                          <a:solidFill>
                            <a:schemeClr val="tx1">
                              <a:lumMod val="50000"/>
                            </a:schemeClr>
                          </a:solidFill>
                          <a:latin typeface="Montserrat" pitchFamily="2" charset="77"/>
                          <a:cs typeface="Arial"/>
                        </a:rPr>
                      </a:br>
                      <a:endParaRPr lang="fr-FR" sz="900" b="0" i="1" baseline="0" noProof="0">
                        <a:solidFill>
                          <a:schemeClr val="tx1">
                            <a:lumMod val="50000"/>
                          </a:schemeClr>
                        </a:solidFill>
                        <a:latin typeface="Montserrat" pitchFamily="2" charset="77"/>
                        <a:cs typeface="Arial"/>
                      </a:endParaRPr>
                    </a:p>
                  </a:txBody>
                  <a:tcPr marL="0" marR="0" marT="28800" marB="28800" anchor="ct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rgbClr val="EDEDED"/>
                    </a:solidFill>
                  </a:tcPr>
                </a:tc>
                <a:tc>
                  <a:txBody>
                    <a:bodyPr/>
                    <a:lstStyle/>
                    <a:p>
                      <a:pPr marL="0" marR="0" indent="0" algn="ctr" defTabSz="1043056" rtl="0" eaLnBrk="1" fontAlgn="auto" latinLnBrk="0" hangingPunct="1">
                        <a:lnSpc>
                          <a:spcPct val="100000"/>
                        </a:lnSpc>
                        <a:spcBef>
                          <a:spcPts val="0"/>
                        </a:spcBef>
                        <a:spcAft>
                          <a:spcPts val="300"/>
                        </a:spcAft>
                        <a:buClr>
                          <a:srgbClr val="139295"/>
                        </a:buClr>
                        <a:buSzPct val="75000"/>
                        <a:buFont typeface="AppleSDGothicNeo-Regular" charset="-127"/>
                        <a:buNone/>
                        <a:tabLst/>
                        <a:defRPr/>
                      </a:pPr>
                      <a:br>
                        <a:rPr lang="fr-FR" sz="900" b="0" i="1" noProof="0">
                          <a:solidFill>
                            <a:schemeClr val="tx1">
                              <a:lumMod val="50000"/>
                            </a:schemeClr>
                          </a:solidFill>
                          <a:latin typeface="Montserrat" pitchFamily="2" charset="77"/>
                          <a:cs typeface="Arial"/>
                        </a:rPr>
                      </a:br>
                      <a:r>
                        <a:rPr lang="fr-FR" sz="900" b="0" i="1" noProof="0">
                          <a:solidFill>
                            <a:schemeClr val="tx1">
                              <a:lumMod val="50000"/>
                            </a:schemeClr>
                          </a:solidFill>
                          <a:latin typeface="Montserrat" pitchFamily="2" charset="77"/>
                          <a:cs typeface="Arial"/>
                        </a:rPr>
                        <a:t>- -</a:t>
                      </a:r>
                      <a:br>
                        <a:rPr lang="fr-FR" sz="900" b="0" i="1" noProof="0">
                          <a:solidFill>
                            <a:schemeClr val="tx1">
                              <a:lumMod val="50000"/>
                            </a:schemeClr>
                          </a:solidFill>
                          <a:latin typeface="Montserrat" pitchFamily="2" charset="77"/>
                          <a:cs typeface="Arial"/>
                        </a:rPr>
                      </a:br>
                      <a:endParaRPr lang="fr-FR" sz="900" b="0" i="1" noProof="0">
                        <a:solidFill>
                          <a:schemeClr val="tx1">
                            <a:lumMod val="50000"/>
                          </a:schemeClr>
                        </a:solidFill>
                        <a:latin typeface="Montserrat" pitchFamily="2" charset="77"/>
                        <a:cs typeface="Arial"/>
                      </a:endParaRPr>
                    </a:p>
                  </a:txBody>
                  <a:tcPr marL="0" marR="0" marT="28800" marB="28800" anchor="ct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rgbClr val="EDEDED"/>
                    </a:solidFill>
                  </a:tcPr>
                </a:tc>
                <a:tc>
                  <a:txBody>
                    <a:bodyPr/>
                    <a:lstStyle/>
                    <a:p>
                      <a:pPr marL="0" marR="0" indent="0" algn="ctr" defTabSz="1043056" rtl="0" eaLnBrk="1" fontAlgn="auto" latinLnBrk="0" hangingPunct="1">
                        <a:lnSpc>
                          <a:spcPct val="100000"/>
                        </a:lnSpc>
                        <a:spcBef>
                          <a:spcPts val="0"/>
                        </a:spcBef>
                        <a:spcAft>
                          <a:spcPts val="300"/>
                        </a:spcAft>
                        <a:buClr>
                          <a:srgbClr val="139295"/>
                        </a:buClr>
                        <a:buSzPct val="75000"/>
                        <a:buFont typeface="AppleSDGothicNeo-Regular" charset="-127"/>
                        <a:buNone/>
                        <a:tabLst/>
                        <a:defRPr/>
                      </a:pPr>
                      <a:br>
                        <a:rPr lang="fr-FR" sz="900" b="0" i="1" noProof="0">
                          <a:solidFill>
                            <a:schemeClr val="tx1">
                              <a:lumMod val="50000"/>
                            </a:schemeClr>
                          </a:solidFill>
                          <a:latin typeface="Montserrat" pitchFamily="2" charset="77"/>
                          <a:cs typeface="Arial"/>
                        </a:rPr>
                      </a:br>
                      <a:r>
                        <a:rPr lang="fr-FR" sz="900" b="0" i="1" noProof="0">
                          <a:solidFill>
                            <a:schemeClr val="tx1">
                              <a:lumMod val="50000"/>
                            </a:schemeClr>
                          </a:solidFill>
                          <a:latin typeface="Montserrat" pitchFamily="2" charset="77"/>
                          <a:cs typeface="Arial"/>
                        </a:rPr>
                        <a:t>- -</a:t>
                      </a:r>
                      <a:br>
                        <a:rPr lang="fr-FR" sz="900" b="0" i="1" noProof="0">
                          <a:solidFill>
                            <a:schemeClr val="tx1">
                              <a:lumMod val="50000"/>
                            </a:schemeClr>
                          </a:solidFill>
                          <a:latin typeface="Montserrat" pitchFamily="2" charset="77"/>
                          <a:cs typeface="Arial"/>
                        </a:rPr>
                      </a:br>
                      <a:endParaRPr lang="fr-FR" sz="900" b="0" i="1" noProof="0">
                        <a:solidFill>
                          <a:schemeClr val="tx1">
                            <a:lumMod val="50000"/>
                          </a:schemeClr>
                        </a:solidFill>
                        <a:latin typeface="Montserrat" pitchFamily="2" charset="77"/>
                        <a:cs typeface="Arial"/>
                      </a:endParaRPr>
                    </a:p>
                  </a:txBody>
                  <a:tcPr marL="0" marR="0" marT="28800" marB="28800" anchor="ct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rgbClr val="EDEDED"/>
                    </a:solidFill>
                  </a:tcPr>
                </a:tc>
                <a:extLst>
                  <a:ext uri="{0D108BD9-81ED-4DB2-BD59-A6C34878D82A}">
                    <a16:rowId xmlns:a16="http://schemas.microsoft.com/office/drawing/2014/main" val="3412208734"/>
                  </a:ext>
                </a:extLst>
              </a:tr>
              <a:tr h="438010">
                <a:tc>
                  <a:txBody>
                    <a:bodyPr/>
                    <a:lstStyle/>
                    <a:p>
                      <a:pPr marL="0" marR="0" indent="0" algn="l" defTabSz="1043056" rtl="0" eaLnBrk="1" fontAlgn="auto" latinLnBrk="0" hangingPunct="1">
                        <a:lnSpc>
                          <a:spcPct val="100000"/>
                        </a:lnSpc>
                        <a:spcBef>
                          <a:spcPts val="0"/>
                        </a:spcBef>
                        <a:spcAft>
                          <a:spcPts val="300"/>
                        </a:spcAft>
                        <a:buClr>
                          <a:srgbClr val="87000A"/>
                        </a:buClr>
                        <a:buSzPct val="75000"/>
                        <a:buFont typeface="Lucida Grande"/>
                        <a:buNone/>
                        <a:tabLst/>
                        <a:defRPr/>
                      </a:pPr>
                      <a:r>
                        <a:rPr lang="fr-FR" sz="1200" b="0" i="0" noProof="0">
                          <a:solidFill>
                            <a:schemeClr val="tx1">
                              <a:lumMod val="50000"/>
                            </a:schemeClr>
                          </a:solidFill>
                          <a:latin typeface="Montserrat" pitchFamily="2" charset="77"/>
                          <a:cs typeface="Arial Narrow"/>
                        </a:rPr>
                        <a:t>Portugal</a:t>
                      </a:r>
                    </a:p>
                  </a:txBody>
                  <a:tcPr marL="216000" marR="72000" marT="7200" marB="7200" anchor="ctr">
                    <a:lnL w="6350" cap="flat" cmpd="sng" algn="ctr">
                      <a:noFill/>
                      <a:prstDash val="solid"/>
                      <a:round/>
                      <a:headEnd type="none" w="med" len="med"/>
                      <a:tailEnd type="none" w="med" len="med"/>
                    </a:lnL>
                    <a:lnT w="3175"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pPr marL="0" marR="0" lvl="0" indent="0" algn="ctr" defTabSz="1043056" rtl="0" eaLnBrk="1" fontAlgn="auto" latinLnBrk="0" hangingPunct="1">
                        <a:lnSpc>
                          <a:spcPct val="100000"/>
                        </a:lnSpc>
                        <a:spcBef>
                          <a:spcPts val="0"/>
                        </a:spcBef>
                        <a:spcAft>
                          <a:spcPts val="300"/>
                        </a:spcAft>
                        <a:buClr>
                          <a:srgbClr val="2E3C8F"/>
                        </a:buClr>
                        <a:buSzPct val="75000"/>
                        <a:buFont typeface="Lucida Grande"/>
                        <a:buNone/>
                        <a:tabLst/>
                        <a:defRPr/>
                      </a:pPr>
                      <a:r>
                        <a:rPr lang="fr-FR" sz="1000" b="0" i="1" noProof="0">
                          <a:solidFill>
                            <a:schemeClr val="tx1"/>
                          </a:solidFill>
                          <a:latin typeface="Montserrat" pitchFamily="2" charset="77"/>
                          <a:cs typeface="Arial"/>
                        </a:rPr>
                        <a:t>28%</a:t>
                      </a:r>
                      <a:br>
                        <a:rPr lang="fr-FR" sz="1000" b="0" i="1" noProof="0">
                          <a:solidFill>
                            <a:schemeClr val="tx1"/>
                          </a:solidFill>
                          <a:latin typeface="Montserrat" pitchFamily="2" charset="77"/>
                          <a:cs typeface="Arial"/>
                        </a:rPr>
                      </a:br>
                      <a:r>
                        <a:rPr lang="fr-FR" sz="1000" b="0" i="1" noProof="0">
                          <a:solidFill>
                            <a:schemeClr val="tx1"/>
                          </a:solidFill>
                          <a:latin typeface="Montserrat" pitchFamily="2" charset="77"/>
                          <a:cs typeface="Arial"/>
                        </a:rPr>
                        <a:t>exclusion</a:t>
                      </a:r>
                    </a:p>
                  </a:txBody>
                  <a:tcPr marL="0" marR="0" marT="28800" marB="28800" anchor="ctr">
                    <a:lnT w="3175"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1">
                        <a:lumMod val="20000"/>
                        <a:lumOff val="80000"/>
                        <a:alpha val="75000"/>
                      </a:schemeClr>
                    </a:solidFill>
                  </a:tcPr>
                </a:tc>
                <a:tc>
                  <a:txBody>
                    <a:bodyPr/>
                    <a:lstStyle/>
                    <a:p>
                      <a:pPr marL="0" marR="0" lvl="0" indent="0" algn="ctr" defTabSz="1043056" rtl="0" eaLnBrk="1" fontAlgn="auto" latinLnBrk="0" hangingPunct="1">
                        <a:lnSpc>
                          <a:spcPct val="100000"/>
                        </a:lnSpc>
                        <a:spcBef>
                          <a:spcPts val="0"/>
                        </a:spcBef>
                        <a:spcAft>
                          <a:spcPts val="300"/>
                        </a:spcAft>
                        <a:buClr>
                          <a:srgbClr val="2E3C8F"/>
                        </a:buClr>
                        <a:buSzPct val="75000"/>
                        <a:buFont typeface="Lucida Grande"/>
                        <a:buNone/>
                        <a:tabLst/>
                        <a:defRPr/>
                      </a:pPr>
                      <a:r>
                        <a:rPr lang="fr-FR" sz="1000" b="0" i="1" noProof="0">
                          <a:solidFill>
                            <a:schemeClr val="tx1"/>
                          </a:solidFill>
                          <a:latin typeface="Montserrat" pitchFamily="2" charset="77"/>
                          <a:cs typeface="Arial"/>
                        </a:rPr>
                        <a:t>28%</a:t>
                      </a:r>
                    </a:p>
                  </a:txBody>
                  <a:tcPr marL="72000" marR="72000" marT="28800" marB="28800" anchor="ctr">
                    <a:lnT w="3175"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1">
                        <a:lumMod val="20000"/>
                        <a:lumOff val="80000"/>
                        <a:alpha val="75000"/>
                      </a:schemeClr>
                    </a:solidFill>
                  </a:tcPr>
                </a:tc>
                <a:tc>
                  <a:txBody>
                    <a:bodyPr/>
                    <a:lstStyle/>
                    <a:p>
                      <a:pPr marL="0" marR="0" indent="0" algn="ctr" defTabSz="1043056" rtl="0" eaLnBrk="1" fontAlgn="auto" latinLnBrk="0" hangingPunct="1">
                        <a:lnSpc>
                          <a:spcPct val="100000"/>
                        </a:lnSpc>
                        <a:spcBef>
                          <a:spcPts val="0"/>
                        </a:spcBef>
                        <a:spcAft>
                          <a:spcPts val="300"/>
                        </a:spcAft>
                        <a:buClr>
                          <a:srgbClr val="2E3C8F"/>
                        </a:buClr>
                        <a:buSzPct val="75000"/>
                        <a:buFont typeface="Lucida Grande"/>
                        <a:buNone/>
                        <a:tabLst/>
                        <a:defRPr/>
                      </a:pPr>
                      <a:r>
                        <a:rPr lang="fr-FR" sz="1000" b="0" i="1" baseline="0" noProof="0">
                          <a:solidFill>
                            <a:schemeClr val="tx1">
                              <a:lumMod val="50000"/>
                            </a:schemeClr>
                          </a:solidFill>
                          <a:latin typeface="Montserrat" pitchFamily="2" charset="77"/>
                          <a:cs typeface="Arial"/>
                        </a:rPr>
                        <a:t>- -</a:t>
                      </a:r>
                    </a:p>
                  </a:txBody>
                  <a:tcPr marL="72000" marR="72000" marT="28800" marB="28800" anchor="ctr">
                    <a:lnT w="3175"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1">
                        <a:lumMod val="20000"/>
                        <a:lumOff val="80000"/>
                        <a:alpha val="75000"/>
                      </a:schemeClr>
                    </a:solidFill>
                  </a:tcPr>
                </a:tc>
                <a:tc>
                  <a:txBody>
                    <a:bodyPr/>
                    <a:lstStyle/>
                    <a:p>
                      <a:pPr marL="0" marR="0" lvl="0" indent="0" algn="ctr" defTabSz="1043056" rtl="0" eaLnBrk="1" fontAlgn="auto" latinLnBrk="0" hangingPunct="1">
                        <a:lnSpc>
                          <a:spcPct val="100000"/>
                        </a:lnSpc>
                        <a:spcBef>
                          <a:spcPts val="0"/>
                        </a:spcBef>
                        <a:spcAft>
                          <a:spcPts val="300"/>
                        </a:spcAft>
                        <a:buClr>
                          <a:srgbClr val="139295"/>
                        </a:buClr>
                        <a:buSzPct val="75000"/>
                        <a:buFont typeface="AppleSDGothicNeo-Regular" charset="-127"/>
                        <a:buNone/>
                        <a:tabLst/>
                        <a:defRPr/>
                      </a:pPr>
                      <a:r>
                        <a:rPr lang="fr-FR" sz="900" b="0" i="1" baseline="0" noProof="0">
                          <a:solidFill>
                            <a:schemeClr val="tx1">
                              <a:lumMod val="50000"/>
                            </a:schemeClr>
                          </a:solidFill>
                          <a:latin typeface="Montserrat" pitchFamily="2" charset="77"/>
                          <a:cs typeface="Arial"/>
                        </a:rPr>
                        <a:t>Non</a:t>
                      </a:r>
                      <a:br>
                        <a:rPr lang="fr-FR" sz="900" b="0" i="1" baseline="0" noProof="0">
                          <a:solidFill>
                            <a:schemeClr val="tx1">
                              <a:lumMod val="50000"/>
                            </a:schemeClr>
                          </a:solidFill>
                          <a:latin typeface="Montserrat" pitchFamily="2" charset="77"/>
                          <a:cs typeface="Arial"/>
                        </a:rPr>
                      </a:br>
                      <a:endParaRPr lang="fr-FR" sz="900" b="0" i="1" baseline="0" noProof="0">
                        <a:solidFill>
                          <a:schemeClr val="tx1">
                            <a:lumMod val="50000"/>
                          </a:schemeClr>
                        </a:solidFill>
                        <a:latin typeface="Montserrat" pitchFamily="2" charset="77"/>
                        <a:cs typeface="Arial"/>
                      </a:endParaRPr>
                    </a:p>
                  </a:txBody>
                  <a:tcPr marL="0" marR="0" marT="28800" marB="28800" anchor="ctr">
                    <a:lnT w="3175"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lumMod val="95000"/>
                        <a:alpha val="75000"/>
                      </a:schemeClr>
                    </a:solidFill>
                  </a:tcPr>
                </a:tc>
                <a:tc>
                  <a:txBody>
                    <a:bodyPr/>
                    <a:lstStyle/>
                    <a:p>
                      <a:pPr marL="0" marR="0" indent="0" algn="ctr" defTabSz="1043056" rtl="0" eaLnBrk="1" fontAlgn="auto" latinLnBrk="0" hangingPunct="1">
                        <a:lnSpc>
                          <a:spcPct val="100000"/>
                        </a:lnSpc>
                        <a:spcBef>
                          <a:spcPts val="0"/>
                        </a:spcBef>
                        <a:spcAft>
                          <a:spcPts val="300"/>
                        </a:spcAft>
                        <a:buClr>
                          <a:srgbClr val="139295"/>
                        </a:buClr>
                        <a:buSzPct val="75000"/>
                        <a:buFont typeface="AppleSDGothicNeo-Regular" charset="-127"/>
                        <a:buNone/>
                        <a:tabLst/>
                        <a:defRPr/>
                      </a:pPr>
                      <a:br>
                        <a:rPr lang="fr-FR" sz="900" b="0" i="1" noProof="0">
                          <a:solidFill>
                            <a:schemeClr val="tx1">
                              <a:lumMod val="50000"/>
                            </a:schemeClr>
                          </a:solidFill>
                          <a:latin typeface="Montserrat" pitchFamily="2" charset="77"/>
                          <a:cs typeface="Arial"/>
                        </a:rPr>
                      </a:br>
                      <a:r>
                        <a:rPr lang="fr-FR" sz="900" b="0" i="1" noProof="0">
                          <a:solidFill>
                            <a:schemeClr val="tx1">
                              <a:lumMod val="50000"/>
                            </a:schemeClr>
                          </a:solidFill>
                          <a:latin typeface="Montserrat" pitchFamily="2" charset="77"/>
                          <a:cs typeface="Arial"/>
                        </a:rPr>
                        <a:t>- -</a:t>
                      </a:r>
                      <a:br>
                        <a:rPr lang="fr-FR" sz="900" b="0" i="1" noProof="0">
                          <a:solidFill>
                            <a:schemeClr val="tx1">
                              <a:lumMod val="50000"/>
                            </a:schemeClr>
                          </a:solidFill>
                          <a:latin typeface="Montserrat" pitchFamily="2" charset="77"/>
                          <a:cs typeface="Arial"/>
                        </a:rPr>
                      </a:br>
                      <a:endParaRPr lang="fr-FR" sz="900" b="0" i="1" noProof="0">
                        <a:solidFill>
                          <a:schemeClr val="tx1">
                            <a:lumMod val="50000"/>
                          </a:schemeClr>
                        </a:solidFill>
                        <a:latin typeface="Montserrat" pitchFamily="2" charset="77"/>
                        <a:cs typeface="Arial"/>
                      </a:endParaRPr>
                    </a:p>
                  </a:txBody>
                  <a:tcPr marL="0" marR="0" marT="28800" marB="28800" anchor="ctr">
                    <a:lnT w="3175"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lumMod val="95000"/>
                        <a:alpha val="75000"/>
                      </a:schemeClr>
                    </a:solidFill>
                  </a:tcPr>
                </a:tc>
                <a:tc>
                  <a:txBody>
                    <a:bodyPr/>
                    <a:lstStyle/>
                    <a:p>
                      <a:pPr marL="0" marR="0" indent="0" algn="ctr" defTabSz="1043056" rtl="0" eaLnBrk="1" fontAlgn="auto" latinLnBrk="0" hangingPunct="1">
                        <a:lnSpc>
                          <a:spcPct val="100000"/>
                        </a:lnSpc>
                        <a:spcBef>
                          <a:spcPts val="0"/>
                        </a:spcBef>
                        <a:spcAft>
                          <a:spcPts val="300"/>
                        </a:spcAft>
                        <a:buClr>
                          <a:srgbClr val="139295"/>
                        </a:buClr>
                        <a:buSzPct val="75000"/>
                        <a:buFont typeface="AppleSDGothicNeo-Regular" charset="-127"/>
                        <a:buNone/>
                        <a:tabLst/>
                        <a:defRPr/>
                      </a:pPr>
                      <a:br>
                        <a:rPr lang="fr-FR" sz="900" b="0" i="1" noProof="0">
                          <a:solidFill>
                            <a:schemeClr val="tx1">
                              <a:lumMod val="50000"/>
                            </a:schemeClr>
                          </a:solidFill>
                          <a:latin typeface="Montserrat" pitchFamily="2" charset="77"/>
                          <a:cs typeface="Arial"/>
                        </a:rPr>
                      </a:br>
                      <a:r>
                        <a:rPr lang="fr-FR" sz="900" b="0" i="1" noProof="0">
                          <a:solidFill>
                            <a:schemeClr val="tx1">
                              <a:lumMod val="50000"/>
                            </a:schemeClr>
                          </a:solidFill>
                          <a:latin typeface="Montserrat" pitchFamily="2" charset="77"/>
                          <a:cs typeface="Arial"/>
                        </a:rPr>
                        <a:t>- -</a:t>
                      </a:r>
                      <a:br>
                        <a:rPr lang="fr-FR" sz="900" b="0" i="1" noProof="0">
                          <a:solidFill>
                            <a:schemeClr val="tx1">
                              <a:lumMod val="50000"/>
                            </a:schemeClr>
                          </a:solidFill>
                          <a:latin typeface="Montserrat" pitchFamily="2" charset="77"/>
                          <a:cs typeface="Arial"/>
                        </a:rPr>
                      </a:br>
                      <a:endParaRPr lang="fr-FR" sz="900" b="0" i="1" noProof="0">
                        <a:solidFill>
                          <a:schemeClr val="tx1">
                            <a:lumMod val="50000"/>
                          </a:schemeClr>
                        </a:solidFill>
                        <a:latin typeface="Montserrat" pitchFamily="2" charset="77"/>
                        <a:cs typeface="Arial"/>
                      </a:endParaRPr>
                    </a:p>
                  </a:txBody>
                  <a:tcPr marL="0" marR="0" marT="28800" marB="28800" anchor="ctr">
                    <a:lnT w="3175"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lumMod val="95000"/>
                        <a:alpha val="75000"/>
                      </a:schemeClr>
                    </a:solidFill>
                  </a:tcPr>
                </a:tc>
                <a:extLst>
                  <a:ext uri="{0D108BD9-81ED-4DB2-BD59-A6C34878D82A}">
                    <a16:rowId xmlns:a16="http://schemas.microsoft.com/office/drawing/2014/main" val="3940813490"/>
                  </a:ext>
                </a:extLst>
              </a:tr>
              <a:tr h="387790">
                <a:tc gridSpan="4">
                  <a:txBody>
                    <a:bodyPr/>
                    <a:lstStyle/>
                    <a:p>
                      <a:pPr marL="0" marR="0" indent="0" algn="l" defTabSz="1043056" rtl="0" eaLnBrk="1" fontAlgn="auto" latinLnBrk="0" hangingPunct="1">
                        <a:lnSpc>
                          <a:spcPct val="100000"/>
                        </a:lnSpc>
                        <a:spcBef>
                          <a:spcPts val="0"/>
                        </a:spcBef>
                        <a:spcAft>
                          <a:spcPts val="300"/>
                        </a:spcAft>
                        <a:buClr>
                          <a:srgbClr val="87000A"/>
                        </a:buClr>
                        <a:buSzPct val="75000"/>
                        <a:buFont typeface="Lucida Grande"/>
                        <a:buNone/>
                        <a:tabLst/>
                        <a:defRPr/>
                      </a:pPr>
                      <a:r>
                        <a:rPr lang="fr-FR" sz="700" b="0" i="0" noProof="0">
                          <a:solidFill>
                            <a:srgbClr val="000000"/>
                          </a:solidFill>
                          <a:latin typeface="Montserrat" pitchFamily="2" charset="77"/>
                          <a:ea typeface="Univers LT Std 57 Cn" charset="0"/>
                          <a:cs typeface="Univers LT Std 57 Cn" charset="0"/>
                        </a:rPr>
                        <a:t>LEGENDE:</a:t>
                      </a:r>
                      <a:r>
                        <a:rPr lang="fr-FR" sz="600" b="0" i="0" noProof="0">
                          <a:solidFill>
                            <a:srgbClr val="000000"/>
                          </a:solidFill>
                          <a:latin typeface="Montserrat" pitchFamily="2" charset="77"/>
                          <a:ea typeface="Univers LT Std 57 Cn" charset="0"/>
                          <a:cs typeface="Univers LT Std 57 Cn" charset="0"/>
                        </a:rPr>
                        <a:t> </a:t>
                      </a:r>
                    </a:p>
                    <a:p>
                      <a:pPr marL="0" marR="0" indent="0" algn="l" defTabSz="1043056" rtl="0" eaLnBrk="1" fontAlgn="auto" latinLnBrk="0" hangingPunct="1">
                        <a:lnSpc>
                          <a:spcPct val="100000"/>
                        </a:lnSpc>
                        <a:spcBef>
                          <a:spcPts val="0"/>
                        </a:spcBef>
                        <a:spcAft>
                          <a:spcPts val="300"/>
                        </a:spcAft>
                        <a:buClr>
                          <a:srgbClr val="87000A"/>
                        </a:buClr>
                        <a:buSzPct val="75000"/>
                        <a:buFont typeface="Lucida Grande"/>
                        <a:buNone/>
                        <a:tabLst/>
                        <a:defRPr/>
                      </a:pPr>
                      <a:r>
                        <a:rPr lang="fr-FR" sz="600" b="0" i="0" noProof="0">
                          <a:solidFill>
                            <a:srgbClr val="007C86"/>
                          </a:solidFill>
                          <a:latin typeface="Montserrat" pitchFamily="2" charset="77"/>
                          <a:cs typeface="Univers LT Std 45 Light"/>
                        </a:rPr>
                        <a:t>■■■</a:t>
                      </a:r>
                      <a:r>
                        <a:rPr lang="fr-FR" sz="600" b="0" i="0" baseline="0" noProof="0">
                          <a:solidFill>
                            <a:srgbClr val="007C86"/>
                          </a:solidFill>
                          <a:latin typeface="Montserrat" pitchFamily="2" charset="77"/>
                          <a:cs typeface="Univers LT Std 45 Light"/>
                        </a:rPr>
                        <a:t> </a:t>
                      </a:r>
                      <a:r>
                        <a:rPr lang="fr-FR" sz="600" b="0" i="0" kern="1200" noProof="0">
                          <a:solidFill>
                            <a:srgbClr val="000000"/>
                          </a:solidFill>
                          <a:latin typeface="Montserrat" pitchFamily="2" charset="77"/>
                          <a:ea typeface="Univers LT Std 47 Cn Lt" charset="0"/>
                          <a:cs typeface="Univers LT Std 47 Cn Lt" charset="0"/>
                        </a:rPr>
                        <a:t>Complexité haute</a:t>
                      </a:r>
                      <a:r>
                        <a:rPr lang="fr-FR" sz="600" b="0" i="0" noProof="0">
                          <a:solidFill>
                            <a:srgbClr val="000000"/>
                          </a:solidFill>
                          <a:latin typeface="Montserrat" pitchFamily="2" charset="77"/>
                          <a:ea typeface="Univers LT Std 47 Cn Lt" charset="0"/>
                          <a:cs typeface="Univers LT Std 47 Cn Lt" charset="0"/>
                        </a:rPr>
                        <a:t>,  </a:t>
                      </a:r>
                      <a:r>
                        <a:rPr lang="fr-FR" sz="600" b="0" i="0" noProof="0">
                          <a:solidFill>
                            <a:srgbClr val="007C86"/>
                          </a:solidFill>
                          <a:latin typeface="Montserrat" pitchFamily="2" charset="77"/>
                          <a:cs typeface="Univers LT Std 45 Light"/>
                        </a:rPr>
                        <a:t>■■</a:t>
                      </a:r>
                      <a:r>
                        <a:rPr lang="fr-FR" sz="600" b="0" i="0" baseline="0" noProof="0">
                          <a:solidFill>
                            <a:srgbClr val="007C86"/>
                          </a:solidFill>
                          <a:latin typeface="Montserrat" pitchFamily="2" charset="77"/>
                          <a:cs typeface="Univers LT Std 45 Light"/>
                        </a:rPr>
                        <a:t> </a:t>
                      </a:r>
                      <a:r>
                        <a:rPr lang="fr-FR" sz="600" b="0" i="0" kern="1200" noProof="0">
                          <a:solidFill>
                            <a:srgbClr val="000000"/>
                          </a:solidFill>
                          <a:latin typeface="Montserrat" pitchFamily="2" charset="77"/>
                          <a:ea typeface="Univers LT Std 47 Cn Lt" charset="0"/>
                          <a:cs typeface="Univers LT Std 47 Cn Lt" charset="0"/>
                        </a:rPr>
                        <a:t>Complexité moyenne</a:t>
                      </a:r>
                      <a:r>
                        <a:rPr lang="fr-FR" sz="600" b="0" i="0" noProof="0">
                          <a:solidFill>
                            <a:srgbClr val="000000"/>
                          </a:solidFill>
                          <a:latin typeface="Montserrat" pitchFamily="2" charset="77"/>
                          <a:ea typeface="Univers LT Std 47 Cn Lt" charset="0"/>
                          <a:cs typeface="Univers LT Std 47 Cn Lt" charset="0"/>
                        </a:rPr>
                        <a:t>,  </a:t>
                      </a:r>
                      <a:r>
                        <a:rPr lang="fr-FR" sz="600" b="0" i="0" noProof="0">
                          <a:solidFill>
                            <a:srgbClr val="007C86"/>
                          </a:solidFill>
                          <a:latin typeface="Montserrat" pitchFamily="2" charset="77"/>
                          <a:cs typeface="Univers LT Std 45 Light"/>
                        </a:rPr>
                        <a:t>■</a:t>
                      </a:r>
                      <a:r>
                        <a:rPr lang="fr-FR" sz="600" b="0" i="0" noProof="0">
                          <a:solidFill>
                            <a:srgbClr val="139295"/>
                          </a:solidFill>
                          <a:latin typeface="Montserrat" pitchFamily="2" charset="77"/>
                          <a:cs typeface="Univers LT Std 45 Light"/>
                        </a:rPr>
                        <a:t> </a:t>
                      </a:r>
                      <a:r>
                        <a:rPr lang="fr-FR" sz="600" b="0" i="0" noProof="0">
                          <a:solidFill>
                            <a:srgbClr val="000000"/>
                          </a:solidFill>
                          <a:latin typeface="Montserrat" pitchFamily="2" charset="77"/>
                          <a:ea typeface="Univers LT Std 47 Cn Lt" charset="0"/>
                          <a:cs typeface="Univers LT Std 47 Cn Lt" charset="0"/>
                        </a:rPr>
                        <a:t>Complexité faible</a:t>
                      </a:r>
                    </a:p>
                  </a:txBody>
                  <a:tcPr marL="72000" marR="72000">
                    <a:lnL w="6350" cap="flat" cmpd="sng" algn="ctr">
                      <a:no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hMerge="1">
                  <a:txBody>
                    <a:bodyPr/>
                    <a:lstStyle/>
                    <a:p>
                      <a:pPr algn="just">
                        <a:spcBef>
                          <a:spcPts val="0"/>
                        </a:spcBef>
                        <a:spcAft>
                          <a:spcPts val="100"/>
                        </a:spcAft>
                      </a:pPr>
                      <a:endParaRPr lang="en-GB" sz="700" b="0" i="0" kern="1200" dirty="0">
                        <a:solidFill>
                          <a:srgbClr val="000000"/>
                        </a:solidFill>
                        <a:effectLst/>
                        <a:latin typeface="Arial Narrow"/>
                        <a:ea typeface="ＭＳ Ｐゴシック" charset="-128"/>
                        <a:cs typeface="Arial Narrow"/>
                      </a:endParaRPr>
                    </a:p>
                  </a:txBody>
                  <a:tcPr>
                    <a:lnL w="12700" cmpd="sng">
                      <a:noFill/>
                    </a:lnL>
                    <a:lnT w="3175" cap="flat" cmpd="sng" algn="ctr">
                      <a:noFill/>
                      <a:prstDash val="solid"/>
                      <a:round/>
                      <a:headEnd type="none" w="med" len="med"/>
                      <a:tailEnd type="none" w="med" len="med"/>
                    </a:lnT>
                    <a:solidFill>
                      <a:schemeClr val="bg1"/>
                    </a:solidFill>
                  </a:tcPr>
                </a:tc>
                <a:tc gridSpan="3">
                  <a:txBody>
                    <a:bodyPr/>
                    <a:lstStyle/>
                    <a:p>
                      <a:pPr marL="0" marR="0" lvl="0" indent="0" algn="l" defTabSz="1043056" rtl="0" eaLnBrk="1" fontAlgn="auto" latinLnBrk="0" hangingPunct="1">
                        <a:lnSpc>
                          <a:spcPct val="100000"/>
                        </a:lnSpc>
                        <a:spcBef>
                          <a:spcPts val="0"/>
                        </a:spcBef>
                        <a:spcAft>
                          <a:spcPts val="100"/>
                        </a:spcAft>
                        <a:buClrTx/>
                        <a:buSzTx/>
                        <a:buFontTx/>
                        <a:buNone/>
                        <a:tabLst/>
                        <a:defRPr/>
                      </a:pPr>
                      <a:r>
                        <a:rPr lang="fr-FR" sz="600" b="0" i="0" noProof="0" dirty="0">
                          <a:solidFill>
                            <a:schemeClr val="tx1">
                              <a:lumMod val="50000"/>
                            </a:schemeClr>
                          </a:solidFill>
                          <a:latin typeface="Montserrat" pitchFamily="2" charset="77"/>
                          <a:ea typeface="Univers LT Std 57 Cn" charset="0"/>
                          <a:cs typeface="Univers LT Std 57 Cn" charset="0"/>
                        </a:rPr>
                        <a:t>NOTE:</a:t>
                      </a:r>
                    </a:p>
                    <a:p>
                      <a:pPr marL="0" marR="0" lvl="0" indent="0" algn="l" defTabSz="1043056" rtl="0" eaLnBrk="1" fontAlgn="auto" latinLnBrk="0" hangingPunct="1">
                        <a:lnSpc>
                          <a:spcPct val="100000"/>
                        </a:lnSpc>
                        <a:spcBef>
                          <a:spcPts val="0"/>
                        </a:spcBef>
                        <a:spcAft>
                          <a:spcPts val="100"/>
                        </a:spcAft>
                        <a:buClrTx/>
                        <a:buSzTx/>
                        <a:buFontTx/>
                        <a:buNone/>
                        <a:tabLst/>
                        <a:defRPr/>
                      </a:pPr>
                      <a:r>
                        <a:rPr lang="fr-FR" sz="600" b="0" i="0" noProof="0" dirty="0">
                          <a:solidFill>
                            <a:schemeClr val="tx1">
                              <a:lumMod val="50000"/>
                            </a:schemeClr>
                          </a:solidFill>
                          <a:latin typeface="Montserrat" pitchFamily="2" charset="77"/>
                          <a:ea typeface="Univers LT Std 57 Cn" charset="0"/>
                          <a:cs typeface="Univers LT Std 57 Cn" charset="0"/>
                        </a:rPr>
                        <a:t>Ce document est consacré à la distribution transfrontalière de fonds d’investissement de promoteurs français ; le marché français ne fait donc pas partie du périmètre de ce panorama.</a:t>
                      </a:r>
                    </a:p>
                  </a:txBody>
                  <a:tcPr>
                    <a:lnR w="12700" cmpd="sng">
                      <a:noFill/>
                    </a:lnR>
                    <a:lnT w="3175" cap="flat" cmpd="sng" algn="ctr">
                      <a:solidFill>
                        <a:schemeClr val="tx2"/>
                      </a:solidFill>
                      <a:prstDash val="solid"/>
                      <a:round/>
                      <a:headEnd type="none" w="med" len="med"/>
                      <a:tailEnd type="none" w="med" len="med"/>
                    </a:lnT>
                    <a:solidFill>
                      <a:schemeClr val="bg1"/>
                    </a:solidFill>
                  </a:tcPr>
                </a:tc>
                <a:tc hMerge="1">
                  <a:txBody>
                    <a:bodyPr/>
                    <a:lstStyle/>
                    <a:p>
                      <a:endParaRPr lang="en-US"/>
                    </a:p>
                  </a:txBody>
                  <a:tcPr/>
                </a:tc>
                <a:tc hMerge="1">
                  <a:txBody>
                    <a:bodyPr/>
                    <a:lstStyle/>
                    <a:p>
                      <a:endParaRPr lang="en-US" sz="700" dirty="0"/>
                    </a:p>
                  </a:txBody>
                  <a:tcPr>
                    <a:lnL w="12700" cmpd="sng">
                      <a:noFill/>
                    </a:lnL>
                    <a:lnT w="12700" cmpd="sng">
                      <a:noFill/>
                    </a:lnT>
                  </a:tcPr>
                </a:tc>
                <a:extLst>
                  <a:ext uri="{0D108BD9-81ED-4DB2-BD59-A6C34878D82A}">
                    <a16:rowId xmlns:a16="http://schemas.microsoft.com/office/drawing/2014/main" val="10025"/>
                  </a:ext>
                </a:extLst>
              </a:tr>
            </a:tbl>
          </a:graphicData>
        </a:graphic>
      </p:graphicFrame>
    </p:spTree>
    <p:extLst>
      <p:ext uri="{BB962C8B-B14F-4D97-AF65-F5344CB8AC3E}">
        <p14:creationId xmlns:p14="http://schemas.microsoft.com/office/powerpoint/2010/main" val="2830354917"/>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Espace réservé pour une image  14" descr="Une image contenant texte, ciel, extérieur, cité&#10;&#10;Description générée automatiquement">
            <a:extLst>
              <a:ext uri="{FF2B5EF4-FFF2-40B4-BE49-F238E27FC236}">
                <a16:creationId xmlns:a16="http://schemas.microsoft.com/office/drawing/2014/main" id="{5593506F-DAE6-470C-A4FA-1EF5737ACFD9}"/>
              </a:ext>
            </a:extLst>
          </p:cNvPr>
          <p:cNvPicPr>
            <a:picLocks noGrp="1" noChangeAspect="1"/>
          </p:cNvPicPr>
          <p:nvPr>
            <p:ph type="pic" sz="quarter" idx="16"/>
          </p:nvPr>
        </p:nvPicPr>
        <p:blipFill>
          <a:blip r:embed="rId2" cstate="print">
            <a:extLst>
              <a:ext uri="{28A0092B-C50C-407E-A947-70E740481C1C}">
                <a14:useLocalDpi xmlns:a14="http://schemas.microsoft.com/office/drawing/2010/main" val="0"/>
              </a:ext>
            </a:extLst>
          </a:blip>
          <a:srcRect t="19879" b="19879"/>
          <a:stretch>
            <a:fillRect/>
          </a:stretch>
        </p:blipFill>
        <p:spPr/>
      </p:pic>
      <p:sp>
        <p:nvSpPr>
          <p:cNvPr id="13" name="Rectangle 12">
            <a:extLst>
              <a:ext uri="{FF2B5EF4-FFF2-40B4-BE49-F238E27FC236}">
                <a16:creationId xmlns:a16="http://schemas.microsoft.com/office/drawing/2014/main" id="{C9943834-2FD5-4740-BC37-5D6AA26A4431}"/>
              </a:ext>
            </a:extLst>
          </p:cNvPr>
          <p:cNvSpPr/>
          <p:nvPr/>
        </p:nvSpPr>
        <p:spPr>
          <a:xfrm>
            <a:off x="323999" y="323999"/>
            <a:ext cx="16704000" cy="4554388"/>
          </a:xfrm>
          <a:prstGeom prst="rect">
            <a:avLst/>
          </a:prstGeom>
          <a:gradFill flip="none" rotWithShape="1">
            <a:gsLst>
              <a:gs pos="0">
                <a:schemeClr val="tx2"/>
              </a:gs>
              <a:gs pos="100000">
                <a:schemeClr val="tx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texte 2">
            <a:extLst>
              <a:ext uri="{FF2B5EF4-FFF2-40B4-BE49-F238E27FC236}">
                <a16:creationId xmlns:a16="http://schemas.microsoft.com/office/drawing/2014/main" id="{3891292D-8D79-FA45-8E57-EF94877773C0}"/>
              </a:ext>
            </a:extLst>
          </p:cNvPr>
          <p:cNvSpPr>
            <a:spLocks noGrp="1"/>
          </p:cNvSpPr>
          <p:nvPr>
            <p:ph type="body" sz="quarter" idx="13"/>
          </p:nvPr>
        </p:nvSpPr>
        <p:spPr/>
        <p:txBody>
          <a:bodyPr/>
          <a:lstStyle/>
          <a:p>
            <a:r>
              <a:rPr lang="fr-FR" dirty="0"/>
              <a:t>Merci !</a:t>
            </a:r>
          </a:p>
          <a:p>
            <a:pPr lvl="1"/>
            <a:r>
              <a:rPr lang="fr-FR" dirty="0"/>
              <a:t>Yves TAMBOUR</a:t>
            </a:r>
            <a:r>
              <a:rPr lang="fr-FR"/>
              <a:t>, CEO, Partner </a:t>
            </a:r>
            <a:r>
              <a:rPr lang="fr-FR" dirty="0"/>
              <a:t>- FundGlobam</a:t>
            </a:r>
          </a:p>
        </p:txBody>
      </p:sp>
      <p:sp>
        <p:nvSpPr>
          <p:cNvPr id="4" name="Espace réservé du texte 3">
            <a:extLst>
              <a:ext uri="{FF2B5EF4-FFF2-40B4-BE49-F238E27FC236}">
                <a16:creationId xmlns:a16="http://schemas.microsoft.com/office/drawing/2014/main" id="{BAD74C43-E1F4-FE41-BD4D-BCA61A8600ED}"/>
              </a:ext>
            </a:extLst>
          </p:cNvPr>
          <p:cNvSpPr>
            <a:spLocks noGrp="1"/>
          </p:cNvSpPr>
          <p:nvPr>
            <p:ph type="body" sz="quarter" idx="14"/>
          </p:nvPr>
        </p:nvSpPr>
        <p:spPr/>
        <p:txBody>
          <a:bodyPr/>
          <a:lstStyle/>
          <a:p>
            <a:r>
              <a:rPr lang="fr-FR" dirty="0"/>
              <a:t>41 rue de la Bienfaisance </a:t>
            </a:r>
            <a:r>
              <a:rPr lang="fr-FR" dirty="0">
                <a:solidFill>
                  <a:schemeClr val="bg2"/>
                </a:solidFill>
              </a:rPr>
              <a:t>•</a:t>
            </a:r>
            <a:r>
              <a:rPr lang="fr-FR" dirty="0"/>
              <a:t> 75008 Paris </a:t>
            </a:r>
            <a:r>
              <a:rPr lang="fr-FR" dirty="0">
                <a:solidFill>
                  <a:schemeClr val="bg2"/>
                </a:solidFill>
              </a:rPr>
              <a:t>•</a:t>
            </a:r>
            <a:r>
              <a:rPr lang="fr-FR" dirty="0"/>
              <a:t> +33 (0)1 44 94 94 00 </a:t>
            </a:r>
            <a:r>
              <a:rPr lang="fr-FR" dirty="0">
                <a:solidFill>
                  <a:schemeClr val="bg2"/>
                </a:solidFill>
              </a:rPr>
              <a:t>■</a:t>
            </a:r>
            <a:r>
              <a:rPr lang="fr-FR" dirty="0"/>
              <a:t> Avenue des Arts, 56 </a:t>
            </a:r>
            <a:r>
              <a:rPr lang="fr-FR" dirty="0">
                <a:solidFill>
                  <a:schemeClr val="bg2"/>
                </a:solidFill>
              </a:rPr>
              <a:t>•</a:t>
            </a:r>
            <a:r>
              <a:rPr lang="fr-FR" dirty="0"/>
              <a:t> 1000 Bruxelles </a:t>
            </a:r>
            <a:r>
              <a:rPr lang="fr-FR" dirty="0">
                <a:solidFill>
                  <a:schemeClr val="bg2"/>
                </a:solidFill>
              </a:rPr>
              <a:t>•</a:t>
            </a:r>
            <a:r>
              <a:rPr lang="fr-FR" dirty="0"/>
              <a:t> +32 (0)2 486 02 90 </a:t>
            </a:r>
            <a:r>
              <a:rPr lang="fr-FR" dirty="0">
                <a:solidFill>
                  <a:schemeClr val="bg2"/>
                </a:solidFill>
              </a:rPr>
              <a:t>■</a:t>
            </a:r>
            <a:r>
              <a:rPr lang="fr-FR" dirty="0"/>
              <a:t> </a:t>
            </a:r>
            <a:r>
              <a:rPr lang="fr-FR" dirty="0" err="1"/>
              <a:t>www.afg.asso.fr</a:t>
            </a:r>
            <a:endParaRPr lang="fr-FR" dirty="0"/>
          </a:p>
        </p:txBody>
      </p:sp>
      <p:sp>
        <p:nvSpPr>
          <p:cNvPr id="7" name="Espace réservé du texte 6">
            <a:extLst>
              <a:ext uri="{FF2B5EF4-FFF2-40B4-BE49-F238E27FC236}">
                <a16:creationId xmlns:a16="http://schemas.microsoft.com/office/drawing/2014/main" id="{C57837F0-ABFC-6749-8FEA-AF617CF889EF}"/>
              </a:ext>
            </a:extLst>
          </p:cNvPr>
          <p:cNvSpPr>
            <a:spLocks noGrp="1"/>
          </p:cNvSpPr>
          <p:nvPr>
            <p:ph type="body" sz="quarter" idx="15"/>
          </p:nvPr>
        </p:nvSpPr>
        <p:spPr/>
        <p:txBody>
          <a:bodyPr/>
          <a:lstStyle/>
          <a:p>
            <a:endParaRPr lang="fr-FR" dirty="0"/>
          </a:p>
        </p:txBody>
      </p:sp>
      <p:sp>
        <p:nvSpPr>
          <p:cNvPr id="6" name="Titre 5">
            <a:extLst>
              <a:ext uri="{FF2B5EF4-FFF2-40B4-BE49-F238E27FC236}">
                <a16:creationId xmlns:a16="http://schemas.microsoft.com/office/drawing/2014/main" id="{F1A5BDFE-71FC-524D-988E-D743FB9E5D46}"/>
              </a:ext>
            </a:extLst>
          </p:cNvPr>
          <p:cNvSpPr>
            <a:spLocks noGrp="1"/>
          </p:cNvSpPr>
          <p:nvPr>
            <p:ph type="title"/>
          </p:nvPr>
        </p:nvSpPr>
        <p:spPr/>
        <p:txBody>
          <a:bodyPr>
            <a:spAutoFit/>
          </a:bodyPr>
          <a:lstStyle/>
          <a:p>
            <a:r>
              <a:rPr lang="fr-FR" dirty="0"/>
              <a:t>Ensemble,</a:t>
            </a:r>
            <a:br>
              <a:rPr lang="fr-FR" dirty="0"/>
            </a:br>
            <a:r>
              <a:rPr lang="fr-FR" dirty="0"/>
              <a:t>s’investir pour demain</a:t>
            </a:r>
          </a:p>
        </p:txBody>
      </p:sp>
    </p:spTree>
    <p:extLst>
      <p:ext uri="{BB962C8B-B14F-4D97-AF65-F5344CB8AC3E}">
        <p14:creationId xmlns:p14="http://schemas.microsoft.com/office/powerpoint/2010/main" val="2855111448"/>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C2B87B-93D5-6844-923B-0DE7B0F4EDC0}"/>
              </a:ext>
            </a:extLst>
          </p:cNvPr>
          <p:cNvSpPr>
            <a:spLocks noGrp="1"/>
          </p:cNvSpPr>
          <p:nvPr>
            <p:ph type="title"/>
          </p:nvPr>
        </p:nvSpPr>
        <p:spPr>
          <a:xfrm>
            <a:off x="415637" y="2425547"/>
            <a:ext cx="16604672" cy="3323987"/>
          </a:xfrm>
        </p:spPr>
        <p:txBody>
          <a:bodyPr/>
          <a:lstStyle/>
          <a:p>
            <a:pPr algn="ctr"/>
            <a:r>
              <a:rPr lang="fr-FR" sz="5400" spc="-5" dirty="0">
                <a:latin typeface="+mn-lt"/>
                <a:cs typeface="Trebuchet MS"/>
              </a:rPr>
              <a:t>Résultats de l’enquête 2024 </a:t>
            </a:r>
            <a:r>
              <a:rPr lang="fr-FR" sz="5400" dirty="0">
                <a:latin typeface="+mn-lt"/>
                <a:cs typeface="Trebuchet MS"/>
              </a:rPr>
              <a:t>: </a:t>
            </a:r>
            <a:br>
              <a:rPr lang="fr-FR" sz="5400" dirty="0">
                <a:latin typeface="+mn-lt"/>
                <a:cs typeface="Trebuchet MS"/>
              </a:rPr>
            </a:br>
            <a:r>
              <a:rPr lang="fr-FR" sz="5400" spc="-15" dirty="0">
                <a:latin typeface="+mn-lt"/>
                <a:cs typeface="Trebuchet MS"/>
              </a:rPr>
              <a:t>Virginie </a:t>
            </a:r>
            <a:r>
              <a:rPr lang="fr-FR" sz="5400" spc="-35" dirty="0">
                <a:latin typeface="+mn-lt"/>
                <a:cs typeface="Trebuchet MS"/>
              </a:rPr>
              <a:t>Buey,</a:t>
            </a:r>
            <a:br>
              <a:rPr lang="fr-FR" sz="5400" spc="-35" dirty="0">
                <a:latin typeface="+mn-lt"/>
                <a:cs typeface="Trebuchet MS"/>
              </a:rPr>
            </a:br>
            <a:r>
              <a:rPr lang="fr-FR" sz="5400" spc="-35" dirty="0">
                <a:latin typeface="+mn-lt"/>
                <a:cs typeface="Trebuchet MS"/>
              </a:rPr>
              <a:t>Directrice de la promotion internationale, AFG</a:t>
            </a:r>
            <a:br>
              <a:rPr lang="fr-FR" sz="5400" spc="-35" dirty="0">
                <a:latin typeface="+mn-lt"/>
                <a:cs typeface="Trebuchet MS"/>
              </a:rPr>
            </a:br>
            <a:endParaRPr lang="fr-FR" sz="5400" spc="-5" dirty="0">
              <a:latin typeface="+mn-lt"/>
              <a:cs typeface="Trebuchet MS"/>
            </a:endParaRPr>
          </a:p>
        </p:txBody>
      </p:sp>
      <p:sp>
        <p:nvSpPr>
          <p:cNvPr id="3" name="Espace réservé du pied de page 5">
            <a:extLst>
              <a:ext uri="{FF2B5EF4-FFF2-40B4-BE49-F238E27FC236}">
                <a16:creationId xmlns:a16="http://schemas.microsoft.com/office/drawing/2014/main" id="{5E7E72F5-A542-5276-F76D-0FA4350C3801}"/>
              </a:ext>
            </a:extLst>
          </p:cNvPr>
          <p:cNvSpPr>
            <a:spLocks noGrp="1"/>
          </p:cNvSpPr>
          <p:nvPr>
            <p:ph type="ftr" sz="quarter" idx="11"/>
          </p:nvPr>
        </p:nvSpPr>
        <p:spPr>
          <a:xfrm>
            <a:off x="9163536" y="8810551"/>
            <a:ext cx="7388674" cy="430887"/>
          </a:xfrm>
        </p:spPr>
        <p:txBody>
          <a:bodyPr/>
          <a:lstStyle/>
          <a:p>
            <a:r>
              <a:rPr lang="fr-FR" dirty="0"/>
              <a:t>Club Export – Réunion pays Synthèse 2024  et Perspectives  2025</a:t>
            </a:r>
          </a:p>
          <a:p>
            <a:r>
              <a:rPr lang="fr-FR" dirty="0"/>
              <a:t>30 janvier 2025</a:t>
            </a:r>
          </a:p>
        </p:txBody>
      </p:sp>
    </p:spTree>
    <p:extLst>
      <p:ext uri="{BB962C8B-B14F-4D97-AF65-F5344CB8AC3E}">
        <p14:creationId xmlns:p14="http://schemas.microsoft.com/office/powerpoint/2010/main" val="440990176"/>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B438CB-20EE-4949-A523-E011BF254FB0}"/>
              </a:ext>
            </a:extLst>
          </p:cNvPr>
          <p:cNvSpPr>
            <a:spLocks noGrp="1"/>
          </p:cNvSpPr>
          <p:nvPr>
            <p:ph type="title"/>
          </p:nvPr>
        </p:nvSpPr>
        <p:spPr>
          <a:xfrm>
            <a:off x="529063" y="260932"/>
            <a:ext cx="16293247" cy="461665"/>
          </a:xfrm>
        </p:spPr>
        <p:txBody>
          <a:bodyPr/>
          <a:lstStyle/>
          <a:p>
            <a:r>
              <a:rPr lang="fr-FR" dirty="0"/>
              <a:t>Synthèse 2024 et Perspectives 2025 – Résultats de l’enquête 2024</a:t>
            </a:r>
          </a:p>
        </p:txBody>
      </p:sp>
      <p:sp>
        <p:nvSpPr>
          <p:cNvPr id="7" name="Espace réservé du pied de page 5">
            <a:extLst>
              <a:ext uri="{FF2B5EF4-FFF2-40B4-BE49-F238E27FC236}">
                <a16:creationId xmlns:a16="http://schemas.microsoft.com/office/drawing/2014/main" id="{B0558E73-904A-1F04-3FCF-B0804C52F907}"/>
              </a:ext>
            </a:extLst>
          </p:cNvPr>
          <p:cNvSpPr>
            <a:spLocks noGrp="1"/>
          </p:cNvSpPr>
          <p:nvPr>
            <p:ph type="ftr" sz="quarter" idx="11"/>
          </p:nvPr>
        </p:nvSpPr>
        <p:spPr>
          <a:xfrm>
            <a:off x="9433636" y="8979487"/>
            <a:ext cx="7388674" cy="430887"/>
          </a:xfrm>
        </p:spPr>
        <p:txBody>
          <a:bodyPr/>
          <a:lstStyle/>
          <a:p>
            <a:r>
              <a:rPr lang="fr-FR" dirty="0"/>
              <a:t>Club Export – Réunion pays Synthèse 2024  et Perspectives  2025</a:t>
            </a:r>
          </a:p>
          <a:p>
            <a:r>
              <a:rPr lang="fr-FR" dirty="0"/>
              <a:t>30 janvier 2025</a:t>
            </a:r>
          </a:p>
        </p:txBody>
      </p:sp>
      <p:sp>
        <p:nvSpPr>
          <p:cNvPr id="11" name="ZoneTexte 10">
            <a:extLst>
              <a:ext uri="{FF2B5EF4-FFF2-40B4-BE49-F238E27FC236}">
                <a16:creationId xmlns:a16="http://schemas.microsoft.com/office/drawing/2014/main" id="{D677832B-A892-195F-6F86-FB9CB7943886}"/>
              </a:ext>
            </a:extLst>
          </p:cNvPr>
          <p:cNvSpPr txBox="1"/>
          <p:nvPr/>
        </p:nvSpPr>
        <p:spPr>
          <a:xfrm>
            <a:off x="778747" y="2421041"/>
            <a:ext cx="16043563" cy="3341171"/>
          </a:xfrm>
          <a:prstGeom prst="rect">
            <a:avLst/>
          </a:prstGeom>
          <a:noFill/>
        </p:spPr>
        <p:txBody>
          <a:bodyPr wrap="square">
            <a:spAutoFit/>
          </a:bodyPr>
          <a:lstStyle/>
          <a:p>
            <a:pPr>
              <a:lnSpc>
                <a:spcPct val="90000"/>
              </a:lnSpc>
              <a:spcBef>
                <a:spcPts val="1200"/>
              </a:spcBef>
            </a:pPr>
            <a:r>
              <a:rPr lang="fr-FR" sz="2400" b="1" cap="all" dirty="0">
                <a:solidFill>
                  <a:srgbClr val="1DBADF"/>
                </a:solidFill>
                <a:effectLst/>
                <a:latin typeface="Montserrat" panose="00000500000000000000" pitchFamily="50" charset="0"/>
                <a:ea typeface="Montserrat" panose="00000500000000000000" pitchFamily="50" charset="0"/>
                <a:cs typeface="Times New Roman" panose="02020603050405020304" pitchFamily="18" charset="0"/>
              </a:rPr>
              <a:t>Principaux objectifs des </a:t>
            </a:r>
            <a:r>
              <a:rPr lang="fr-FR" sz="2400" b="1" cap="all" dirty="0">
                <a:solidFill>
                  <a:srgbClr val="1DBADF"/>
                </a:solidFill>
                <a:latin typeface="Montserrat" panose="00000500000000000000" pitchFamily="50" charset="0"/>
                <a:ea typeface="Montserrat" panose="00000500000000000000" pitchFamily="50" charset="0"/>
                <a:cs typeface="Times New Roman" panose="02020603050405020304" pitchFamily="18" charset="0"/>
              </a:rPr>
              <a:t>enquêtes</a:t>
            </a:r>
            <a:r>
              <a:rPr lang="fr-FR" sz="2400" b="1" cap="all" dirty="0">
                <a:solidFill>
                  <a:srgbClr val="1DBADF"/>
                </a:solidFill>
                <a:effectLst/>
                <a:latin typeface="Montserrat" panose="00000500000000000000" pitchFamily="50" charset="0"/>
                <a:ea typeface="Montserrat" panose="00000500000000000000" pitchFamily="50" charset="0"/>
                <a:cs typeface="Times New Roman" panose="02020603050405020304" pitchFamily="18" charset="0"/>
              </a:rPr>
              <a:t> du Club Export :</a:t>
            </a:r>
          </a:p>
          <a:p>
            <a:pPr algn="ctr">
              <a:lnSpc>
                <a:spcPct val="90000"/>
              </a:lnSpc>
              <a:spcBef>
                <a:spcPts val="1200"/>
              </a:spcBef>
            </a:pPr>
            <a:endParaRPr lang="fr-FR" sz="3600" b="1" cap="all" dirty="0">
              <a:solidFill>
                <a:srgbClr val="164194"/>
              </a:solidFill>
              <a:effectLst/>
              <a:latin typeface="BioRhyme"/>
              <a:ea typeface="Montserrat" panose="00000500000000000000" pitchFamily="50" charset="0"/>
              <a:cs typeface="Times New Roman (Corps CS)"/>
            </a:endParaRPr>
          </a:p>
          <a:p>
            <a:pPr marL="457200" lvl="0" indent="-457200">
              <a:lnSpc>
                <a:spcPct val="115000"/>
              </a:lnSpc>
              <a:spcBef>
                <a:spcPts val="600"/>
              </a:spcBef>
              <a:spcAft>
                <a:spcPts val="1000"/>
              </a:spcAft>
              <a:buClr>
                <a:srgbClr val="449DD7"/>
              </a:buClr>
              <a:buFont typeface="Wingdings" panose="05000000000000000000" pitchFamily="2" charset="2"/>
              <a:buChar char="Ø"/>
            </a:pPr>
            <a:r>
              <a:rPr lang="fr-FR" dirty="0"/>
              <a:t>Comprendre vos besoins et vos difficultés dans votre distribution cross border </a:t>
            </a:r>
          </a:p>
          <a:p>
            <a:pPr marL="457200" lvl="0" indent="-457200">
              <a:lnSpc>
                <a:spcPct val="115000"/>
              </a:lnSpc>
              <a:spcBef>
                <a:spcPts val="600"/>
              </a:spcBef>
              <a:spcAft>
                <a:spcPts val="1000"/>
              </a:spcAft>
              <a:buClr>
                <a:srgbClr val="449DD7"/>
              </a:buClr>
              <a:buFont typeface="Wingdings" panose="05000000000000000000" pitchFamily="2" charset="2"/>
              <a:buChar char="Ø"/>
            </a:pPr>
            <a:r>
              <a:rPr lang="fr-FR" dirty="0"/>
              <a:t>Vous accompagner dans votre développement à l’international</a:t>
            </a:r>
          </a:p>
          <a:p>
            <a:pPr marL="457200" lvl="0" indent="-457200">
              <a:lnSpc>
                <a:spcPct val="115000"/>
              </a:lnSpc>
              <a:spcBef>
                <a:spcPts val="600"/>
              </a:spcBef>
              <a:spcAft>
                <a:spcPts val="1000"/>
              </a:spcAft>
              <a:buClr>
                <a:srgbClr val="449DD7"/>
              </a:buClr>
              <a:buFont typeface="Wingdings" panose="05000000000000000000" pitchFamily="2" charset="2"/>
              <a:buChar char="Ø"/>
            </a:pPr>
            <a:r>
              <a:rPr lang="fr-FR" dirty="0"/>
              <a:t>Faire évoluer nos actions et élaborer un plan 2025 qui corresponde à vos souhaits et à vos attentes</a:t>
            </a:r>
          </a:p>
        </p:txBody>
      </p:sp>
    </p:spTree>
    <p:extLst>
      <p:ext uri="{BB962C8B-B14F-4D97-AF65-F5344CB8AC3E}">
        <p14:creationId xmlns:p14="http://schemas.microsoft.com/office/powerpoint/2010/main" val="1238720663"/>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39C49D-B64F-507C-CC56-0E0AE9AA9C6C}"/>
              </a:ext>
            </a:extLst>
          </p:cNvPr>
          <p:cNvSpPr>
            <a:spLocks noGrp="1"/>
          </p:cNvSpPr>
          <p:nvPr>
            <p:ph type="title"/>
          </p:nvPr>
        </p:nvSpPr>
        <p:spPr/>
        <p:txBody>
          <a:bodyPr/>
          <a:lstStyle/>
          <a:p>
            <a:r>
              <a:rPr lang="fr-FR" dirty="0"/>
              <a:t>Synthèse 2024 et Perspectives 2025 – Résultats de l’enquête 2024</a:t>
            </a:r>
          </a:p>
        </p:txBody>
      </p:sp>
      <p:sp>
        <p:nvSpPr>
          <p:cNvPr id="4" name="Espace réservé du numéro de diapositive 3">
            <a:extLst>
              <a:ext uri="{FF2B5EF4-FFF2-40B4-BE49-F238E27FC236}">
                <a16:creationId xmlns:a16="http://schemas.microsoft.com/office/drawing/2014/main" id="{CB4DC2E8-38A9-A0F8-0E06-226C039684B3}"/>
              </a:ext>
            </a:extLst>
          </p:cNvPr>
          <p:cNvSpPr>
            <a:spLocks noGrp="1"/>
          </p:cNvSpPr>
          <p:nvPr>
            <p:ph type="sldNum" sz="quarter" idx="12"/>
          </p:nvPr>
        </p:nvSpPr>
        <p:spPr/>
        <p:txBody>
          <a:bodyPr/>
          <a:lstStyle/>
          <a:p>
            <a:fld id="{D6CAF8E8-172B-4E70-9325-BA460E9DD579}" type="slidenum">
              <a:rPr lang="fr-FR" smtClean="0"/>
              <a:t>59</a:t>
            </a:fld>
            <a:endParaRPr lang="fr-FR"/>
          </a:p>
        </p:txBody>
      </p:sp>
      <p:sp>
        <p:nvSpPr>
          <p:cNvPr id="5" name="Espace réservé du texte 4">
            <a:extLst>
              <a:ext uri="{FF2B5EF4-FFF2-40B4-BE49-F238E27FC236}">
                <a16:creationId xmlns:a16="http://schemas.microsoft.com/office/drawing/2014/main" id="{B41D3960-D9BB-8FC0-2F56-A8E75210B825}"/>
              </a:ext>
            </a:extLst>
          </p:cNvPr>
          <p:cNvSpPr>
            <a:spLocks noGrp="1"/>
          </p:cNvSpPr>
          <p:nvPr>
            <p:ph type="body" sz="quarter" idx="13"/>
          </p:nvPr>
        </p:nvSpPr>
        <p:spPr>
          <a:xfrm>
            <a:off x="2118037" y="1858842"/>
            <a:ext cx="13115297" cy="6878806"/>
          </a:xfrm>
        </p:spPr>
        <p:txBody>
          <a:bodyPr/>
          <a:lstStyle/>
          <a:p>
            <a:pPr defTabSz="1301191"/>
            <a:r>
              <a:rPr lang="fr-FR" sz="2400" cap="all" dirty="0">
                <a:solidFill>
                  <a:srgbClr val="1DBADF"/>
                </a:solidFill>
                <a:latin typeface="Montserrat" panose="00000500000000000000" pitchFamily="50" charset="0"/>
                <a:cs typeface="Times New Roman" panose="02020603050405020304" pitchFamily="18" charset="0"/>
              </a:rPr>
              <a:t>Statistiques 2024 : quelques données chiffrées</a:t>
            </a:r>
          </a:p>
          <a:p>
            <a:pPr defTabSz="1301191"/>
            <a:endParaRPr lang="fr-FR" sz="2400" cap="all" dirty="0">
              <a:solidFill>
                <a:srgbClr val="1DBADF"/>
              </a:solidFill>
              <a:latin typeface="Montserrat" panose="00000500000000000000" pitchFamily="50" charset="0"/>
              <a:cs typeface="Times New Roman" panose="02020603050405020304" pitchFamily="18" charset="0"/>
            </a:endParaRPr>
          </a:p>
          <a:p>
            <a:pPr marL="457200" lvl="0" indent="-457200" defTabSz="1301191">
              <a:lnSpc>
                <a:spcPct val="115000"/>
              </a:lnSpc>
              <a:spcBef>
                <a:spcPts val="600"/>
              </a:spcBef>
              <a:spcAft>
                <a:spcPts val="1000"/>
              </a:spcAft>
              <a:buClr>
                <a:srgbClr val="449DD7"/>
              </a:buClr>
              <a:buFont typeface="Wingdings" panose="05000000000000000000" pitchFamily="2" charset="2"/>
              <a:buChar char="Ø"/>
            </a:pPr>
            <a:r>
              <a:rPr lang="fr-FR" sz="2561" b="0" dirty="0">
                <a:solidFill>
                  <a:schemeClr val="tx1"/>
                </a:solidFill>
                <a:latin typeface="+mn-lt"/>
              </a:rPr>
              <a:t>Réunions-pays : 11 marchés étudiés / 3 régions</a:t>
            </a:r>
          </a:p>
          <a:p>
            <a:pPr marL="457200" indent="-457200" defTabSz="1301191">
              <a:lnSpc>
                <a:spcPct val="115000"/>
              </a:lnSpc>
              <a:spcBef>
                <a:spcPts val="600"/>
              </a:spcBef>
              <a:spcAft>
                <a:spcPts val="1000"/>
              </a:spcAft>
              <a:buClr>
                <a:srgbClr val="449DD7"/>
              </a:buClr>
              <a:buFont typeface="Wingdings" panose="05000000000000000000" pitchFamily="2" charset="2"/>
              <a:buChar char="Ø"/>
            </a:pPr>
            <a:r>
              <a:rPr lang="fr-FR" sz="2561" b="0" dirty="0">
                <a:solidFill>
                  <a:schemeClr val="tx1"/>
                </a:solidFill>
                <a:latin typeface="+mn-lt"/>
              </a:rPr>
              <a:t>Participants : 275 inscrits / 164 présents (no-show = environ 40%°) </a:t>
            </a:r>
          </a:p>
          <a:p>
            <a:pPr marL="457200" indent="-457200" defTabSz="1301191">
              <a:lnSpc>
                <a:spcPct val="115000"/>
              </a:lnSpc>
              <a:spcBef>
                <a:spcPts val="600"/>
              </a:spcBef>
              <a:spcAft>
                <a:spcPts val="1000"/>
              </a:spcAft>
              <a:buClr>
                <a:srgbClr val="449DD7"/>
              </a:buClr>
              <a:buFont typeface="Wingdings" panose="05000000000000000000" pitchFamily="2" charset="2"/>
              <a:buChar char="Ø"/>
            </a:pPr>
            <a:r>
              <a:rPr lang="fr-FR" sz="2561" b="0" dirty="0">
                <a:solidFill>
                  <a:schemeClr val="tx1"/>
                </a:solidFill>
                <a:latin typeface="+mn-lt"/>
              </a:rPr>
              <a:t>+50 SGP différentes dont une majorité de SGPE</a:t>
            </a:r>
          </a:p>
          <a:p>
            <a:pPr marL="1285200" lvl="3" indent="-457200" defTabSz="1301191">
              <a:buFont typeface="Wingdings" panose="05000000000000000000" pitchFamily="2" charset="2"/>
              <a:buChar char="Ø"/>
            </a:pPr>
            <a:r>
              <a:rPr lang="fr-FR" sz="2000" dirty="0">
                <a:solidFill>
                  <a:schemeClr val="tx1"/>
                </a:solidFill>
              </a:rPr>
              <a:t>F</a:t>
            </a:r>
            <a:r>
              <a:rPr lang="fr-FR" sz="2000" b="0" dirty="0">
                <a:solidFill>
                  <a:schemeClr val="tx1"/>
                </a:solidFill>
                <a:latin typeface="+mn-lt"/>
              </a:rPr>
              <a:t>évrier 2024 : Synthèse et objectifs - 58 inscrits et 32 présents</a:t>
            </a:r>
          </a:p>
          <a:p>
            <a:pPr marL="1285200" lvl="3" indent="-457200" defTabSz="1301191">
              <a:buFont typeface="Wingdings" panose="05000000000000000000" pitchFamily="2" charset="2"/>
              <a:buChar char="Ø"/>
            </a:pPr>
            <a:r>
              <a:rPr lang="fr-FR" sz="2000" dirty="0">
                <a:solidFill>
                  <a:schemeClr val="tx1"/>
                </a:solidFill>
              </a:rPr>
              <a:t>A</a:t>
            </a:r>
            <a:r>
              <a:rPr lang="fr-FR" sz="2000" b="0" dirty="0">
                <a:solidFill>
                  <a:schemeClr val="tx1"/>
                </a:solidFill>
                <a:latin typeface="+mn-lt"/>
              </a:rPr>
              <a:t>vril 2024 : Pays Nordiques - 49 inscrits et 37 présents</a:t>
            </a:r>
          </a:p>
          <a:p>
            <a:pPr marL="1285200" lvl="3" indent="-457200" defTabSz="1301191">
              <a:buFont typeface="Wingdings" panose="05000000000000000000" pitchFamily="2" charset="2"/>
              <a:buChar char="Ø"/>
            </a:pPr>
            <a:r>
              <a:rPr lang="fr-FR" sz="2000" dirty="0">
                <a:solidFill>
                  <a:schemeClr val="tx1"/>
                </a:solidFill>
              </a:rPr>
              <a:t>J</a:t>
            </a:r>
            <a:r>
              <a:rPr lang="fr-FR" sz="2000" b="0" dirty="0">
                <a:solidFill>
                  <a:schemeClr val="tx1"/>
                </a:solidFill>
                <a:latin typeface="+mn-lt"/>
              </a:rPr>
              <a:t>uin 2024 : Bénélux - 66 inscrits et 32 présents</a:t>
            </a:r>
          </a:p>
          <a:p>
            <a:pPr marL="1285200" lvl="3" indent="-457200" defTabSz="1301191">
              <a:buFont typeface="Wingdings" panose="05000000000000000000" pitchFamily="2" charset="2"/>
              <a:buChar char="Ø"/>
            </a:pPr>
            <a:r>
              <a:rPr lang="fr-FR" sz="2000" dirty="0">
                <a:solidFill>
                  <a:schemeClr val="tx1"/>
                </a:solidFill>
              </a:rPr>
              <a:t>S</a:t>
            </a:r>
            <a:r>
              <a:rPr lang="fr-FR" sz="2000" b="0" dirty="0">
                <a:solidFill>
                  <a:schemeClr val="tx1"/>
                </a:solidFill>
                <a:latin typeface="+mn-lt"/>
              </a:rPr>
              <a:t>eptembre 2024 : Italie - 60 inscrits 30 présents</a:t>
            </a:r>
          </a:p>
          <a:p>
            <a:pPr marL="1285200" lvl="3" indent="-457200" defTabSz="1301191">
              <a:buFont typeface="Wingdings" panose="05000000000000000000" pitchFamily="2" charset="2"/>
              <a:buChar char="Ø"/>
            </a:pPr>
            <a:r>
              <a:rPr lang="fr-FR" sz="2000" dirty="0">
                <a:solidFill>
                  <a:schemeClr val="tx1"/>
                </a:solidFill>
              </a:rPr>
              <a:t>N</a:t>
            </a:r>
            <a:r>
              <a:rPr lang="fr-FR" sz="2000" b="0" dirty="0">
                <a:solidFill>
                  <a:schemeClr val="tx1"/>
                </a:solidFill>
                <a:latin typeface="+mn-lt"/>
              </a:rPr>
              <a:t>ovembre 2024 : Péninsule Ibérique – 42 inscrits 23 présents</a:t>
            </a:r>
          </a:p>
          <a:p>
            <a:pPr lvl="3" indent="0" defTabSz="1301191">
              <a:buNone/>
            </a:pPr>
            <a:endParaRPr lang="fr-FR" sz="800" b="0" dirty="0">
              <a:solidFill>
                <a:schemeClr val="tx1"/>
              </a:solidFill>
              <a:latin typeface="+mn-lt"/>
            </a:endParaRPr>
          </a:p>
          <a:p>
            <a:pPr marL="457200" indent="-457200" defTabSz="1301191">
              <a:lnSpc>
                <a:spcPct val="115000"/>
              </a:lnSpc>
              <a:spcBef>
                <a:spcPts val="600"/>
              </a:spcBef>
              <a:spcAft>
                <a:spcPts val="1000"/>
              </a:spcAft>
              <a:buClr>
                <a:srgbClr val="449DD7"/>
              </a:buClr>
              <a:buFont typeface="Wingdings" panose="05000000000000000000" pitchFamily="2" charset="2"/>
              <a:buChar char="Ø"/>
            </a:pPr>
            <a:r>
              <a:rPr lang="fr-FR" sz="2561" b="0" dirty="0">
                <a:solidFill>
                  <a:schemeClr val="tx1"/>
                </a:solidFill>
                <a:latin typeface="+mn-lt"/>
              </a:rPr>
              <a:t>Fiches pays : +80 éditées, +30 </a:t>
            </a:r>
            <a:r>
              <a:rPr lang="fr-FR" sz="2561" b="0" dirty="0" err="1">
                <a:solidFill>
                  <a:schemeClr val="tx1"/>
                </a:solidFill>
                <a:latin typeface="+mn-lt"/>
              </a:rPr>
              <a:t>MaJ</a:t>
            </a:r>
            <a:r>
              <a:rPr lang="fr-FR" sz="2561" b="0" dirty="0">
                <a:solidFill>
                  <a:schemeClr val="tx1"/>
                </a:solidFill>
                <a:latin typeface="+mn-lt"/>
              </a:rPr>
              <a:t>, en version EN &amp; FR</a:t>
            </a:r>
          </a:p>
          <a:p>
            <a:endParaRPr lang="fr-FR" dirty="0"/>
          </a:p>
        </p:txBody>
      </p:sp>
      <p:sp>
        <p:nvSpPr>
          <p:cNvPr id="6" name="Espace réservé du pied de page 5">
            <a:extLst>
              <a:ext uri="{FF2B5EF4-FFF2-40B4-BE49-F238E27FC236}">
                <a16:creationId xmlns:a16="http://schemas.microsoft.com/office/drawing/2014/main" id="{80E03350-6D51-9D2F-5911-BCB8F8A9BFD6}"/>
              </a:ext>
            </a:extLst>
          </p:cNvPr>
          <p:cNvSpPr>
            <a:spLocks noGrp="1"/>
          </p:cNvSpPr>
          <p:nvPr>
            <p:ph type="ftr" sz="quarter" idx="11"/>
          </p:nvPr>
        </p:nvSpPr>
        <p:spPr>
          <a:xfrm>
            <a:off x="9433636" y="8522204"/>
            <a:ext cx="7388674" cy="430887"/>
          </a:xfrm>
        </p:spPr>
        <p:txBody>
          <a:bodyPr/>
          <a:lstStyle/>
          <a:p>
            <a:r>
              <a:rPr lang="fr-FR" dirty="0"/>
              <a:t>Club Export – Réunion pays Synthèse 2024  et Perspectives  2025</a:t>
            </a:r>
          </a:p>
          <a:p>
            <a:r>
              <a:rPr lang="fr-FR" dirty="0"/>
              <a:t>30 janvier 2025</a:t>
            </a:r>
          </a:p>
        </p:txBody>
      </p:sp>
    </p:spTree>
    <p:extLst>
      <p:ext uri="{BB962C8B-B14F-4D97-AF65-F5344CB8AC3E}">
        <p14:creationId xmlns:p14="http://schemas.microsoft.com/office/powerpoint/2010/main" val="138204555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AD4FB9-4498-7140-8761-ABC5211499AA}"/>
              </a:ext>
            </a:extLst>
          </p:cNvPr>
          <p:cNvSpPr>
            <a:spLocks noGrp="1"/>
          </p:cNvSpPr>
          <p:nvPr>
            <p:ph type="ctrTitle"/>
          </p:nvPr>
        </p:nvSpPr>
        <p:spPr>
          <a:xfrm>
            <a:off x="5186149" y="2928549"/>
            <a:ext cx="11319546" cy="1846659"/>
          </a:xfrm>
        </p:spPr>
        <p:txBody>
          <a:bodyPr anchor="t"/>
          <a:lstStyle/>
          <a:p>
            <a:r>
              <a:rPr lang="fr-FR" dirty="0"/>
              <a:t>SYNTHESE des réunions pays en 2024</a:t>
            </a:r>
            <a:endParaRPr lang="en-GB" dirty="0"/>
          </a:p>
        </p:txBody>
      </p:sp>
      <p:sp>
        <p:nvSpPr>
          <p:cNvPr id="3" name="Sous-titre 2">
            <a:extLst>
              <a:ext uri="{FF2B5EF4-FFF2-40B4-BE49-F238E27FC236}">
                <a16:creationId xmlns:a16="http://schemas.microsoft.com/office/drawing/2014/main" id="{084C8C16-D032-8C44-BFB2-C20BF75CF9BE}"/>
              </a:ext>
            </a:extLst>
          </p:cNvPr>
          <p:cNvSpPr>
            <a:spLocks noGrp="1"/>
          </p:cNvSpPr>
          <p:nvPr>
            <p:ph type="subTitle" idx="1"/>
          </p:nvPr>
        </p:nvSpPr>
        <p:spPr/>
        <p:txBody>
          <a:bodyPr/>
          <a:lstStyle/>
          <a:p>
            <a:r>
              <a:rPr lang="fr-FR" dirty="0"/>
              <a:t>30 janvier 2025</a:t>
            </a:r>
          </a:p>
        </p:txBody>
      </p:sp>
      <p:sp>
        <p:nvSpPr>
          <p:cNvPr id="4" name="Espace réservé du texte 3">
            <a:extLst>
              <a:ext uri="{FF2B5EF4-FFF2-40B4-BE49-F238E27FC236}">
                <a16:creationId xmlns:a16="http://schemas.microsoft.com/office/drawing/2014/main" id="{24E6231A-E539-984B-AAFA-3B652B8E378A}"/>
              </a:ext>
            </a:extLst>
          </p:cNvPr>
          <p:cNvSpPr>
            <a:spLocks noGrp="1"/>
          </p:cNvSpPr>
          <p:nvPr>
            <p:ph type="body" sz="quarter" idx="10"/>
          </p:nvPr>
        </p:nvSpPr>
        <p:spPr>
          <a:xfrm>
            <a:off x="5186149" y="7133151"/>
            <a:ext cx="9996304" cy="1107996"/>
          </a:xfrm>
        </p:spPr>
        <p:txBody>
          <a:bodyPr/>
          <a:lstStyle/>
          <a:p>
            <a:r>
              <a:rPr lang="fr-FR" dirty="0"/>
              <a:t>Yves TAMBOUR</a:t>
            </a:r>
            <a:br>
              <a:rPr lang="fr-FR" dirty="0"/>
            </a:br>
            <a:r>
              <a:rPr lang="fr-FR" dirty="0"/>
              <a:t>CEO, Partner, FundGlobam</a:t>
            </a:r>
          </a:p>
        </p:txBody>
      </p:sp>
    </p:spTree>
    <p:extLst>
      <p:ext uri="{BB962C8B-B14F-4D97-AF65-F5344CB8AC3E}">
        <p14:creationId xmlns:p14="http://schemas.microsoft.com/office/powerpoint/2010/main" val="828492467"/>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B438CB-20EE-4949-A523-E011BF254FB0}"/>
              </a:ext>
            </a:extLst>
          </p:cNvPr>
          <p:cNvSpPr>
            <a:spLocks noGrp="1"/>
          </p:cNvSpPr>
          <p:nvPr>
            <p:ph type="title"/>
          </p:nvPr>
        </p:nvSpPr>
        <p:spPr>
          <a:xfrm>
            <a:off x="529063" y="260932"/>
            <a:ext cx="16293247" cy="461665"/>
          </a:xfrm>
        </p:spPr>
        <p:txBody>
          <a:bodyPr/>
          <a:lstStyle/>
          <a:p>
            <a:r>
              <a:rPr lang="fr-FR" dirty="0"/>
              <a:t>Synthèse 2024 et Perspectives 2025 – résultats de l’enquête 2024</a:t>
            </a:r>
          </a:p>
        </p:txBody>
      </p:sp>
      <p:sp>
        <p:nvSpPr>
          <p:cNvPr id="7" name="Espace réservé du pied de page 5">
            <a:extLst>
              <a:ext uri="{FF2B5EF4-FFF2-40B4-BE49-F238E27FC236}">
                <a16:creationId xmlns:a16="http://schemas.microsoft.com/office/drawing/2014/main" id="{B0558E73-904A-1F04-3FCF-B0804C52F907}"/>
              </a:ext>
            </a:extLst>
          </p:cNvPr>
          <p:cNvSpPr>
            <a:spLocks noGrp="1"/>
          </p:cNvSpPr>
          <p:nvPr>
            <p:ph type="ftr" sz="quarter" idx="11"/>
          </p:nvPr>
        </p:nvSpPr>
        <p:spPr>
          <a:xfrm>
            <a:off x="9433636" y="8979487"/>
            <a:ext cx="7388674" cy="430887"/>
          </a:xfrm>
        </p:spPr>
        <p:txBody>
          <a:bodyPr/>
          <a:lstStyle/>
          <a:p>
            <a:r>
              <a:rPr lang="fr-FR" dirty="0"/>
              <a:t>Club Export – Réunion pays Synthèse 2024  et Perspectives  2025</a:t>
            </a:r>
          </a:p>
          <a:p>
            <a:r>
              <a:rPr lang="fr-FR" dirty="0"/>
              <a:t>30 janvier 2025</a:t>
            </a:r>
          </a:p>
        </p:txBody>
      </p:sp>
      <p:sp>
        <p:nvSpPr>
          <p:cNvPr id="4" name="ZoneTexte 3">
            <a:extLst>
              <a:ext uri="{FF2B5EF4-FFF2-40B4-BE49-F238E27FC236}">
                <a16:creationId xmlns:a16="http://schemas.microsoft.com/office/drawing/2014/main" id="{95A7466C-D367-6872-B51A-6A90694B1BDF}"/>
              </a:ext>
            </a:extLst>
          </p:cNvPr>
          <p:cNvSpPr txBox="1"/>
          <p:nvPr/>
        </p:nvSpPr>
        <p:spPr>
          <a:xfrm>
            <a:off x="1463040" y="1494896"/>
            <a:ext cx="12868102" cy="6766981"/>
          </a:xfrm>
          <a:prstGeom prst="rect">
            <a:avLst/>
          </a:prstGeom>
          <a:noFill/>
        </p:spPr>
        <p:txBody>
          <a:bodyPr wrap="square">
            <a:spAutoFit/>
          </a:bodyPr>
          <a:lstStyle/>
          <a:p>
            <a:r>
              <a:rPr lang="fr-FR" sz="2400" b="1" cap="all" dirty="0">
                <a:solidFill>
                  <a:srgbClr val="1DBADF"/>
                </a:solidFill>
                <a:latin typeface="Montserrat" panose="00000500000000000000" pitchFamily="50" charset="0"/>
                <a:cs typeface="Times New Roman" panose="02020603050405020304" pitchFamily="18" charset="0"/>
              </a:rPr>
              <a:t>Points saillants :</a:t>
            </a:r>
          </a:p>
          <a:p>
            <a:endParaRPr lang="fr-FR" dirty="0"/>
          </a:p>
          <a:p>
            <a:pPr marL="457200" indent="-457200">
              <a:buFont typeface="Wingdings" panose="05000000000000000000" pitchFamily="2" charset="2"/>
              <a:buChar char="Ø"/>
            </a:pPr>
            <a:r>
              <a:rPr lang="fr-FR" dirty="0"/>
              <a:t>100% de satisfaction sur nos réunions et fiches pays, très appréciées</a:t>
            </a:r>
          </a:p>
          <a:p>
            <a:endParaRPr lang="fr-FR" dirty="0"/>
          </a:p>
          <a:p>
            <a:pPr marL="457200" indent="-457200">
              <a:buFont typeface="Wingdings" panose="05000000000000000000" pitchFamily="2" charset="2"/>
              <a:buChar char="Ø"/>
            </a:pPr>
            <a:r>
              <a:rPr lang="fr-FR" dirty="0"/>
              <a:t>De plus en plus de sociétés de gestion entrepreneuriales y participent : 60% versus 54% l’an passé</a:t>
            </a:r>
          </a:p>
          <a:p>
            <a:endParaRPr lang="fr-FR" dirty="0"/>
          </a:p>
          <a:p>
            <a:pPr marL="457200" indent="-457200">
              <a:buFont typeface="Wingdings" panose="05000000000000000000" pitchFamily="2" charset="2"/>
              <a:buChar char="Ø"/>
            </a:pPr>
            <a:r>
              <a:rPr lang="fr-FR" dirty="0"/>
              <a:t>Des propositions intéressantes pour faire évoluer nos fiches :        Empreinte ESG / Taux de pénétration des ETF</a:t>
            </a:r>
          </a:p>
          <a:p>
            <a:endParaRPr lang="fr-FR" dirty="0"/>
          </a:p>
          <a:p>
            <a:pPr marL="457200" indent="-457200">
              <a:buFont typeface="Wingdings" panose="05000000000000000000" pitchFamily="2" charset="2"/>
              <a:buChar char="Ø"/>
            </a:pPr>
            <a:r>
              <a:rPr lang="fr-FR" dirty="0"/>
              <a:t>Des idées de thématiques transverses :                                             Comparaison agents payeurs, infrastructures et canaux de distribution, update sur les flux, point sur les facilites, …</a:t>
            </a:r>
          </a:p>
          <a:p>
            <a:endParaRPr lang="fr-FR" dirty="0"/>
          </a:p>
          <a:p>
            <a:pPr marL="457200" indent="-457200">
              <a:buFont typeface="Wingdings" panose="05000000000000000000" pitchFamily="2" charset="2"/>
              <a:buChar char="Ø"/>
            </a:pPr>
            <a:r>
              <a:rPr lang="fr-FR" dirty="0"/>
              <a:t>Réunions du clubs export à l’étranger :                                                              20% des suffrages (pays européens)</a:t>
            </a:r>
          </a:p>
          <a:p>
            <a:r>
              <a:rPr lang="fr-FR" dirty="0"/>
              <a:t> </a:t>
            </a:r>
          </a:p>
        </p:txBody>
      </p:sp>
    </p:spTree>
    <p:extLst>
      <p:ext uri="{BB962C8B-B14F-4D97-AF65-F5344CB8AC3E}">
        <p14:creationId xmlns:p14="http://schemas.microsoft.com/office/powerpoint/2010/main" val="390016203"/>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B438CB-20EE-4949-A523-E011BF254FB0}"/>
              </a:ext>
            </a:extLst>
          </p:cNvPr>
          <p:cNvSpPr>
            <a:spLocks noGrp="1"/>
          </p:cNvSpPr>
          <p:nvPr>
            <p:ph type="title"/>
          </p:nvPr>
        </p:nvSpPr>
        <p:spPr>
          <a:xfrm>
            <a:off x="529063" y="260932"/>
            <a:ext cx="16293247" cy="461665"/>
          </a:xfrm>
        </p:spPr>
        <p:txBody>
          <a:bodyPr/>
          <a:lstStyle/>
          <a:p>
            <a:r>
              <a:rPr lang="fr-FR" dirty="0"/>
              <a:t>Synthèse 2024 et Perspectives 2025 – Résultats de l’enquête 2024</a:t>
            </a:r>
          </a:p>
        </p:txBody>
      </p:sp>
      <p:sp>
        <p:nvSpPr>
          <p:cNvPr id="7" name="Espace réservé du pied de page 5">
            <a:extLst>
              <a:ext uri="{FF2B5EF4-FFF2-40B4-BE49-F238E27FC236}">
                <a16:creationId xmlns:a16="http://schemas.microsoft.com/office/drawing/2014/main" id="{B0558E73-904A-1F04-3FCF-B0804C52F907}"/>
              </a:ext>
            </a:extLst>
          </p:cNvPr>
          <p:cNvSpPr>
            <a:spLocks noGrp="1"/>
          </p:cNvSpPr>
          <p:nvPr>
            <p:ph type="ftr" sz="quarter" idx="11"/>
          </p:nvPr>
        </p:nvSpPr>
        <p:spPr>
          <a:xfrm>
            <a:off x="9433636" y="8979487"/>
            <a:ext cx="7388674" cy="430887"/>
          </a:xfrm>
        </p:spPr>
        <p:txBody>
          <a:bodyPr/>
          <a:lstStyle/>
          <a:p>
            <a:r>
              <a:rPr lang="fr-FR" dirty="0"/>
              <a:t>Club Export – Réunion pays Synthèse 2024  et Perspectives  2025</a:t>
            </a:r>
          </a:p>
          <a:p>
            <a:r>
              <a:rPr lang="fr-FR" dirty="0"/>
              <a:t>30 janvier 2025</a:t>
            </a:r>
          </a:p>
        </p:txBody>
      </p:sp>
      <p:sp>
        <p:nvSpPr>
          <p:cNvPr id="4" name="ZoneTexte 3">
            <a:extLst>
              <a:ext uri="{FF2B5EF4-FFF2-40B4-BE49-F238E27FC236}">
                <a16:creationId xmlns:a16="http://schemas.microsoft.com/office/drawing/2014/main" id="{C57E1C65-1C59-B992-FAA3-B5D1B3135F52}"/>
              </a:ext>
            </a:extLst>
          </p:cNvPr>
          <p:cNvSpPr txBox="1"/>
          <p:nvPr/>
        </p:nvSpPr>
        <p:spPr>
          <a:xfrm>
            <a:off x="1011351" y="1664593"/>
            <a:ext cx="12868102" cy="6372898"/>
          </a:xfrm>
          <a:prstGeom prst="rect">
            <a:avLst/>
          </a:prstGeom>
          <a:noFill/>
        </p:spPr>
        <p:txBody>
          <a:bodyPr wrap="square">
            <a:spAutoFit/>
          </a:bodyPr>
          <a:lstStyle/>
          <a:p>
            <a:r>
              <a:rPr lang="fr-FR" sz="2400" b="1" cap="all" dirty="0">
                <a:solidFill>
                  <a:srgbClr val="1DBADF"/>
                </a:solidFill>
                <a:latin typeface="Montserrat" panose="00000500000000000000" pitchFamily="50" charset="0"/>
                <a:cs typeface="Times New Roman" panose="02020603050405020304" pitchFamily="18" charset="0"/>
              </a:rPr>
              <a:t>Feuille de route AFG : Priorités du Club Export pour 2025</a:t>
            </a:r>
          </a:p>
          <a:p>
            <a:endParaRPr lang="fr-FR" dirty="0"/>
          </a:p>
          <a:p>
            <a:pPr marL="457200" indent="-457200">
              <a:buFont typeface="Wingdings" panose="05000000000000000000" pitchFamily="2" charset="2"/>
              <a:buChar char="Ø"/>
            </a:pPr>
            <a:r>
              <a:rPr lang="fr-FR" b="1" dirty="0"/>
              <a:t>Priorités régionales : </a:t>
            </a:r>
          </a:p>
          <a:p>
            <a:endParaRPr lang="fr-FR" dirty="0"/>
          </a:p>
          <a:p>
            <a:pPr marL="1107796" lvl="1" indent="-457200">
              <a:buFont typeface="Courier New" panose="02070309020205020404" pitchFamily="49" charset="0"/>
              <a:buChar char="o"/>
            </a:pPr>
            <a:r>
              <a:rPr lang="fr-FR" dirty="0"/>
              <a:t>Allemagne + Autriche + Suisse </a:t>
            </a:r>
          </a:p>
          <a:p>
            <a:pPr marL="1107796" lvl="1" indent="-457200">
              <a:buFont typeface="Courier New" panose="02070309020205020404" pitchFamily="49" charset="0"/>
              <a:buChar char="o"/>
            </a:pPr>
            <a:r>
              <a:rPr lang="fr-FR" dirty="0"/>
              <a:t>Italie / Espagne, </a:t>
            </a:r>
          </a:p>
          <a:p>
            <a:pPr marL="1107796" lvl="1" indent="-457200">
              <a:buFont typeface="Courier New" panose="02070309020205020404" pitchFamily="49" charset="0"/>
              <a:buChar char="o"/>
            </a:pPr>
            <a:r>
              <a:rPr lang="fr-FR" dirty="0" err="1"/>
              <a:t>BeNeLux</a:t>
            </a:r>
            <a:r>
              <a:rPr lang="fr-FR" dirty="0"/>
              <a:t> - Moyen-Orient </a:t>
            </a:r>
          </a:p>
          <a:p>
            <a:pPr marL="1107796" lvl="1" indent="-457200">
              <a:buFont typeface="Courier New" panose="02070309020205020404" pitchFamily="49" charset="0"/>
              <a:buChar char="o"/>
            </a:pPr>
            <a:r>
              <a:rPr lang="fr-FR" dirty="0"/>
              <a:t>Réunions du Club Export à l’étranger : pays européens</a:t>
            </a:r>
          </a:p>
          <a:p>
            <a:pPr lvl="1"/>
            <a:endParaRPr lang="fr-FR" dirty="0"/>
          </a:p>
          <a:p>
            <a:pPr marL="457200" indent="-457200">
              <a:buFont typeface="Wingdings" panose="05000000000000000000" pitchFamily="2" charset="2"/>
              <a:buChar char="Ø"/>
            </a:pPr>
            <a:r>
              <a:rPr lang="fr-FR" b="1" dirty="0"/>
              <a:t>Priorités thématiques : </a:t>
            </a:r>
          </a:p>
          <a:p>
            <a:endParaRPr lang="fr-FR" dirty="0"/>
          </a:p>
          <a:p>
            <a:pPr marL="1107796" lvl="1" indent="-457200">
              <a:buFont typeface="Courier New" panose="02070309020205020404" pitchFamily="49" charset="0"/>
              <a:buChar char="o"/>
            </a:pPr>
            <a:r>
              <a:rPr lang="fr-FR" dirty="0"/>
              <a:t>Epargne et produits : Flux et principales tendances </a:t>
            </a:r>
          </a:p>
          <a:p>
            <a:pPr marL="1107796" lvl="1" indent="-457200">
              <a:buFont typeface="Courier New" panose="02070309020205020404" pitchFamily="49" charset="0"/>
              <a:buChar char="o"/>
            </a:pPr>
            <a:r>
              <a:rPr lang="fr-FR" dirty="0"/>
              <a:t>Fiscalité des principaux pays de l’EEE </a:t>
            </a:r>
          </a:p>
          <a:p>
            <a:pPr marL="1107796" lvl="1" indent="-457200">
              <a:buFont typeface="Courier New" panose="02070309020205020404" pitchFamily="49" charset="0"/>
              <a:buChar char="o"/>
            </a:pPr>
            <a:r>
              <a:rPr lang="fr-FR" dirty="0"/>
              <a:t>Pénétration des ETF et état des lieux des produits ESG </a:t>
            </a:r>
          </a:p>
          <a:p>
            <a:pPr marL="1107796" lvl="1" indent="-457200">
              <a:buFont typeface="Courier New" panose="02070309020205020404" pitchFamily="49" charset="0"/>
              <a:buChar char="o"/>
            </a:pPr>
            <a:r>
              <a:rPr lang="fr-FR" dirty="0"/>
              <a:t>Veille réglementaire et fiscale EU et hors EU </a:t>
            </a:r>
          </a:p>
          <a:p>
            <a:pPr marL="1107796" lvl="1" indent="-457200">
              <a:buFont typeface="Courier New" panose="02070309020205020404" pitchFamily="49" charset="0"/>
              <a:buChar char="o"/>
            </a:pPr>
            <a:r>
              <a:rPr lang="fr-FR" dirty="0"/>
              <a:t>Synthèse des canaux de distribution et des infrastructures de marché</a:t>
            </a:r>
          </a:p>
        </p:txBody>
      </p:sp>
    </p:spTree>
    <p:extLst>
      <p:ext uri="{BB962C8B-B14F-4D97-AF65-F5344CB8AC3E}">
        <p14:creationId xmlns:p14="http://schemas.microsoft.com/office/powerpoint/2010/main" val="1204448140"/>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874332-A302-9AFD-23C4-E15030CE5D21}"/>
              </a:ext>
            </a:extLst>
          </p:cNvPr>
          <p:cNvSpPr>
            <a:spLocks noGrp="1"/>
          </p:cNvSpPr>
          <p:nvPr>
            <p:ph type="title"/>
          </p:nvPr>
        </p:nvSpPr>
        <p:spPr>
          <a:xfrm>
            <a:off x="529063" y="350550"/>
            <a:ext cx="16293247" cy="461665"/>
          </a:xfrm>
        </p:spPr>
        <p:txBody>
          <a:bodyPr/>
          <a:lstStyle/>
          <a:p>
            <a:r>
              <a:rPr lang="fr-FR" dirty="0"/>
              <a:t>Synthèse 2024 et Perspectives 2025 – Résultats de l’enquête 2024</a:t>
            </a:r>
          </a:p>
        </p:txBody>
      </p:sp>
      <p:sp>
        <p:nvSpPr>
          <p:cNvPr id="4" name="Espace réservé du numéro de diapositive 3">
            <a:extLst>
              <a:ext uri="{FF2B5EF4-FFF2-40B4-BE49-F238E27FC236}">
                <a16:creationId xmlns:a16="http://schemas.microsoft.com/office/drawing/2014/main" id="{4F9F824F-64E4-9722-D70C-0A29F00AC973}"/>
              </a:ext>
            </a:extLst>
          </p:cNvPr>
          <p:cNvSpPr>
            <a:spLocks noGrp="1"/>
          </p:cNvSpPr>
          <p:nvPr>
            <p:ph type="sldNum" sz="quarter" idx="12"/>
          </p:nvPr>
        </p:nvSpPr>
        <p:spPr/>
        <p:txBody>
          <a:bodyPr/>
          <a:lstStyle/>
          <a:p>
            <a:fld id="{D6CAF8E8-172B-4E70-9325-BA460E9DD579}" type="slidenum">
              <a:rPr lang="fr-FR" smtClean="0"/>
              <a:t>62</a:t>
            </a:fld>
            <a:endParaRPr lang="fr-FR"/>
          </a:p>
        </p:txBody>
      </p:sp>
      <p:sp>
        <p:nvSpPr>
          <p:cNvPr id="5" name="Espace réservé du texte 4">
            <a:extLst>
              <a:ext uri="{FF2B5EF4-FFF2-40B4-BE49-F238E27FC236}">
                <a16:creationId xmlns:a16="http://schemas.microsoft.com/office/drawing/2014/main" id="{473F1057-759D-2DB6-A9E3-9F749DC406BB}"/>
              </a:ext>
            </a:extLst>
          </p:cNvPr>
          <p:cNvSpPr>
            <a:spLocks noGrp="1"/>
          </p:cNvSpPr>
          <p:nvPr>
            <p:ph type="body" sz="quarter" idx="13"/>
          </p:nvPr>
        </p:nvSpPr>
        <p:spPr>
          <a:xfrm>
            <a:off x="529063" y="1097280"/>
            <a:ext cx="15823457" cy="6258123"/>
          </a:xfrm>
        </p:spPr>
        <p:txBody>
          <a:bodyPr/>
          <a:lstStyle/>
          <a:p>
            <a:pPr defTabSz="1301191">
              <a:lnSpc>
                <a:spcPct val="90000"/>
              </a:lnSpc>
            </a:pPr>
            <a:r>
              <a:rPr lang="fr-FR" sz="3000" cap="all" dirty="0">
                <a:solidFill>
                  <a:srgbClr val="1DBADF"/>
                </a:solidFill>
                <a:latin typeface="Montserrat" panose="00000500000000000000" pitchFamily="50" charset="0"/>
                <a:cs typeface="Times New Roman" panose="02020603050405020304" pitchFamily="18" charset="0"/>
              </a:rPr>
              <a:t>Agenda du Club Export pour 2025 – en présentiel à l’AFG </a:t>
            </a:r>
          </a:p>
          <a:p>
            <a:pPr defTabSz="1301191">
              <a:lnSpc>
                <a:spcPct val="90000"/>
              </a:lnSpc>
            </a:pPr>
            <a:endParaRPr lang="fr-FR" sz="3000" cap="all" dirty="0">
              <a:solidFill>
                <a:srgbClr val="1DBADF"/>
              </a:solidFill>
              <a:latin typeface="Montserrat" panose="00000500000000000000" pitchFamily="50" charset="0"/>
              <a:cs typeface="Times New Roman" panose="02020603050405020304" pitchFamily="18" charset="0"/>
            </a:endParaRPr>
          </a:p>
          <a:p>
            <a:pPr>
              <a:lnSpc>
                <a:spcPct val="90000"/>
              </a:lnSpc>
            </a:pPr>
            <a:r>
              <a:rPr lang="fr-FR" sz="3000" b="0" dirty="0">
                <a:solidFill>
                  <a:srgbClr val="164194"/>
                </a:solidFill>
                <a:effectLst/>
                <a:latin typeface="BioRhyme"/>
                <a:ea typeface="Montserrat" panose="00000500000000000000" pitchFamily="50" charset="0"/>
                <a:cs typeface="Times New Roman" panose="02020603050405020304" pitchFamily="18" charset="0"/>
              </a:rPr>
              <a:t> </a:t>
            </a:r>
          </a:p>
          <a:p>
            <a:pPr marL="457200" lvl="0" indent="-457200" defTabSz="1301191">
              <a:lnSpc>
                <a:spcPct val="115000"/>
              </a:lnSpc>
              <a:spcBef>
                <a:spcPts val="600"/>
              </a:spcBef>
              <a:spcAft>
                <a:spcPts val="1000"/>
              </a:spcAft>
              <a:buClr>
                <a:srgbClr val="449DD7"/>
              </a:buClr>
              <a:buFont typeface="Wingdings" panose="05000000000000000000" pitchFamily="2" charset="2"/>
              <a:buChar char="Ø"/>
            </a:pPr>
            <a:r>
              <a:rPr lang="fr-FR" sz="3000" b="0" dirty="0">
                <a:solidFill>
                  <a:schemeClr val="tx1"/>
                </a:solidFill>
                <a:latin typeface="+mn-lt"/>
              </a:rPr>
              <a:t>Jeudi 30 janvier de 17H à 18H30 : </a:t>
            </a:r>
            <a:r>
              <a:rPr lang="fr-FR" sz="3000" dirty="0">
                <a:solidFill>
                  <a:schemeClr val="tx1"/>
                </a:solidFill>
                <a:latin typeface="+mn-lt"/>
              </a:rPr>
              <a:t>Synthèse 2024 et objectifs 2025 / Epargne et Fiscalité</a:t>
            </a:r>
          </a:p>
          <a:p>
            <a:pPr marL="457200" lvl="0" indent="-457200" defTabSz="1301191">
              <a:lnSpc>
                <a:spcPct val="115000"/>
              </a:lnSpc>
              <a:spcBef>
                <a:spcPts val="600"/>
              </a:spcBef>
              <a:spcAft>
                <a:spcPts val="1000"/>
              </a:spcAft>
              <a:buClr>
                <a:srgbClr val="449DD7"/>
              </a:buClr>
              <a:buFont typeface="Wingdings" panose="05000000000000000000" pitchFamily="2" charset="2"/>
              <a:buChar char="Ø"/>
            </a:pPr>
            <a:r>
              <a:rPr lang="fr-FR" sz="3000" b="0" dirty="0">
                <a:solidFill>
                  <a:schemeClr val="tx1"/>
                </a:solidFill>
                <a:latin typeface="+mn-lt"/>
              </a:rPr>
              <a:t>Jeudi 3 avril de 17H à 18H30 : </a:t>
            </a:r>
            <a:r>
              <a:rPr lang="fr-FR" sz="3000" dirty="0">
                <a:solidFill>
                  <a:schemeClr val="tx1"/>
                </a:solidFill>
                <a:latin typeface="+mn-lt"/>
              </a:rPr>
              <a:t>Allemagne / Autriche / Suisse</a:t>
            </a:r>
          </a:p>
          <a:p>
            <a:pPr marL="457200" lvl="0" indent="-457200" defTabSz="1301191">
              <a:lnSpc>
                <a:spcPct val="115000"/>
              </a:lnSpc>
              <a:spcBef>
                <a:spcPts val="600"/>
              </a:spcBef>
              <a:spcAft>
                <a:spcPts val="1000"/>
              </a:spcAft>
              <a:buClr>
                <a:srgbClr val="449DD7"/>
              </a:buClr>
              <a:buFont typeface="Wingdings" panose="05000000000000000000" pitchFamily="2" charset="2"/>
              <a:buChar char="Ø"/>
            </a:pPr>
            <a:r>
              <a:rPr lang="fr-FR" sz="3000" b="0" dirty="0">
                <a:solidFill>
                  <a:schemeClr val="tx1"/>
                </a:solidFill>
                <a:latin typeface="+mn-lt"/>
              </a:rPr>
              <a:t>Jeudi 12 juin de 17H à 18H30 : </a:t>
            </a:r>
            <a:r>
              <a:rPr lang="fr-FR" sz="3000" dirty="0">
                <a:solidFill>
                  <a:schemeClr val="tx1"/>
                </a:solidFill>
                <a:latin typeface="+mn-lt"/>
              </a:rPr>
              <a:t>Italie / Espagne</a:t>
            </a:r>
          </a:p>
          <a:p>
            <a:pPr marL="457200" lvl="0" indent="-457200" defTabSz="1301191">
              <a:lnSpc>
                <a:spcPct val="115000"/>
              </a:lnSpc>
              <a:spcBef>
                <a:spcPts val="600"/>
              </a:spcBef>
              <a:spcAft>
                <a:spcPts val="1000"/>
              </a:spcAft>
              <a:buClr>
                <a:srgbClr val="449DD7"/>
              </a:buClr>
              <a:buFont typeface="Wingdings" panose="05000000000000000000" pitchFamily="2" charset="2"/>
              <a:buChar char="Ø"/>
            </a:pPr>
            <a:r>
              <a:rPr lang="fr-FR" sz="3000" b="0" dirty="0">
                <a:solidFill>
                  <a:schemeClr val="tx1"/>
                </a:solidFill>
                <a:latin typeface="+mn-lt"/>
              </a:rPr>
              <a:t>Jeudi 2 octobre de 17H à 18H30 : </a:t>
            </a:r>
            <a:r>
              <a:rPr lang="fr-FR" sz="3000" dirty="0" err="1">
                <a:solidFill>
                  <a:schemeClr val="tx1"/>
                </a:solidFill>
                <a:latin typeface="+mn-lt"/>
              </a:rPr>
              <a:t>BeNeLux</a:t>
            </a:r>
            <a:endParaRPr lang="fr-FR" sz="3000" dirty="0">
              <a:solidFill>
                <a:schemeClr val="tx1"/>
              </a:solidFill>
              <a:latin typeface="+mn-lt"/>
            </a:endParaRPr>
          </a:p>
          <a:p>
            <a:pPr marL="457200" lvl="0" indent="-457200" defTabSz="1301191">
              <a:lnSpc>
                <a:spcPct val="115000"/>
              </a:lnSpc>
              <a:spcBef>
                <a:spcPts val="600"/>
              </a:spcBef>
              <a:spcAft>
                <a:spcPts val="1000"/>
              </a:spcAft>
              <a:buClr>
                <a:srgbClr val="449DD7"/>
              </a:buClr>
              <a:buFont typeface="Wingdings" panose="05000000000000000000" pitchFamily="2" charset="2"/>
              <a:buChar char="Ø"/>
            </a:pPr>
            <a:r>
              <a:rPr lang="fr-FR" sz="3000" b="0" dirty="0">
                <a:solidFill>
                  <a:schemeClr val="tx1"/>
                </a:solidFill>
                <a:latin typeface="+mn-lt"/>
              </a:rPr>
              <a:t>Jeudi 27 novembre de 17H à 18H30 : </a:t>
            </a:r>
            <a:r>
              <a:rPr lang="fr-FR" sz="3000" dirty="0">
                <a:solidFill>
                  <a:schemeClr val="tx1"/>
                </a:solidFill>
                <a:latin typeface="+mn-lt"/>
              </a:rPr>
              <a:t>Moyen-Orient</a:t>
            </a:r>
          </a:p>
          <a:p>
            <a:endParaRPr lang="fr-FR" sz="3000" dirty="0"/>
          </a:p>
        </p:txBody>
      </p:sp>
      <p:sp>
        <p:nvSpPr>
          <p:cNvPr id="6" name="Espace réservé du pied de page 5">
            <a:extLst>
              <a:ext uri="{FF2B5EF4-FFF2-40B4-BE49-F238E27FC236}">
                <a16:creationId xmlns:a16="http://schemas.microsoft.com/office/drawing/2014/main" id="{EDC51BE4-CE27-0140-A829-536F49218FD9}"/>
              </a:ext>
            </a:extLst>
          </p:cNvPr>
          <p:cNvSpPr>
            <a:spLocks noGrp="1"/>
          </p:cNvSpPr>
          <p:nvPr>
            <p:ph type="ftr" sz="quarter" idx="11"/>
          </p:nvPr>
        </p:nvSpPr>
        <p:spPr>
          <a:xfrm>
            <a:off x="9433636" y="8461327"/>
            <a:ext cx="7388674" cy="430887"/>
          </a:xfrm>
        </p:spPr>
        <p:txBody>
          <a:bodyPr/>
          <a:lstStyle/>
          <a:p>
            <a:r>
              <a:rPr lang="fr-FR" dirty="0"/>
              <a:t>Club Export – Réunion pays Synthèse 2024  et Perspectives  2025</a:t>
            </a:r>
          </a:p>
          <a:p>
            <a:r>
              <a:rPr lang="fr-FR" dirty="0"/>
              <a:t>30 janvier 2025</a:t>
            </a:r>
          </a:p>
        </p:txBody>
      </p:sp>
    </p:spTree>
    <p:extLst>
      <p:ext uri="{BB962C8B-B14F-4D97-AF65-F5344CB8AC3E}">
        <p14:creationId xmlns:p14="http://schemas.microsoft.com/office/powerpoint/2010/main" val="3994326788"/>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8B35-FB80-DC9D-97E3-867FC298D09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A6EBD52-DF96-25D5-915D-D80B79E6EB62}"/>
              </a:ext>
            </a:extLst>
          </p:cNvPr>
          <p:cNvSpPr>
            <a:spLocks noGrp="1"/>
          </p:cNvSpPr>
          <p:nvPr>
            <p:ph type="title"/>
          </p:nvPr>
        </p:nvSpPr>
        <p:spPr>
          <a:xfrm>
            <a:off x="529063" y="435812"/>
            <a:ext cx="16293247" cy="461665"/>
          </a:xfrm>
        </p:spPr>
        <p:txBody>
          <a:bodyPr/>
          <a:lstStyle/>
          <a:p>
            <a:r>
              <a:rPr lang="fr-FR"/>
              <a:t>Synthèse 2024 et Perspectives 2025 </a:t>
            </a:r>
            <a:endParaRPr lang="fr-FR" dirty="0"/>
          </a:p>
        </p:txBody>
      </p:sp>
      <p:sp>
        <p:nvSpPr>
          <p:cNvPr id="5" name="Espace réservé du texte 4">
            <a:extLst>
              <a:ext uri="{FF2B5EF4-FFF2-40B4-BE49-F238E27FC236}">
                <a16:creationId xmlns:a16="http://schemas.microsoft.com/office/drawing/2014/main" id="{C3E6CBB1-2BDC-F6FD-58E7-6FE3F9AED834}"/>
              </a:ext>
            </a:extLst>
          </p:cNvPr>
          <p:cNvSpPr>
            <a:spLocks noGrp="1"/>
          </p:cNvSpPr>
          <p:nvPr>
            <p:ph type="body" sz="quarter" idx="13"/>
          </p:nvPr>
        </p:nvSpPr>
        <p:spPr>
          <a:xfrm>
            <a:off x="1483098" y="2484266"/>
            <a:ext cx="14385175" cy="4335546"/>
          </a:xfrm>
        </p:spPr>
        <p:txBody>
          <a:bodyPr/>
          <a:lstStyle/>
          <a:p>
            <a:pPr algn="ctr"/>
            <a:endParaRPr lang="fr-FR" sz="2000" dirty="0">
              <a:effectLst/>
              <a:latin typeface="Montserrat" panose="00000500000000000000" pitchFamily="2" charset="0"/>
              <a:ea typeface="Calibri" panose="020F0502020204030204" pitchFamily="34" charset="0"/>
            </a:endParaRPr>
          </a:p>
          <a:p>
            <a:pPr algn="ctr"/>
            <a:r>
              <a:rPr lang="fr-FR" sz="2800" dirty="0">
                <a:solidFill>
                  <a:schemeClr val="bg1"/>
                </a:solidFill>
                <a:effectLst/>
                <a:latin typeface="Montserrat" panose="00000500000000000000" pitchFamily="2" charset="0"/>
                <a:ea typeface="Calibri" panose="020F0502020204030204" pitchFamily="34" charset="0"/>
              </a:rPr>
              <a:t> </a:t>
            </a:r>
          </a:p>
          <a:p>
            <a:pPr algn="ctr"/>
            <a:r>
              <a:rPr lang="pt-BR" sz="6000" dirty="0">
                <a:solidFill>
                  <a:schemeClr val="bg1"/>
                </a:solidFill>
                <a:latin typeface="Montserrat" panose="00000500000000000000" pitchFamily="2" charset="0"/>
                <a:ea typeface="Calibri" panose="020F0502020204030204" pitchFamily="34" charset="0"/>
              </a:rPr>
              <a:t>Conclusion et remerciements :</a:t>
            </a:r>
          </a:p>
          <a:p>
            <a:pPr algn="ctr"/>
            <a:r>
              <a:rPr lang="pt-BR" sz="6000" dirty="0">
                <a:solidFill>
                  <a:schemeClr val="bg1"/>
                </a:solidFill>
                <a:latin typeface="Montserrat" panose="00000500000000000000" pitchFamily="2" charset="0"/>
                <a:ea typeface="Calibri" panose="020F0502020204030204" pitchFamily="34" charset="0"/>
              </a:rPr>
              <a:t>Delphine de Chaisemartin, DGA AFG</a:t>
            </a:r>
          </a:p>
          <a:p>
            <a:pPr algn="ctr"/>
            <a:endParaRPr lang="pt-BR" sz="4800" dirty="0">
              <a:solidFill>
                <a:schemeClr val="bg1"/>
              </a:solidFill>
              <a:latin typeface="Montserrat" panose="00000500000000000000" pitchFamily="2" charset="0"/>
              <a:ea typeface="Calibri" panose="020F0502020204030204" pitchFamily="34" charset="0"/>
            </a:endParaRPr>
          </a:p>
        </p:txBody>
      </p:sp>
      <p:sp>
        <p:nvSpPr>
          <p:cNvPr id="3" name="Espace réservé du pied de page 5">
            <a:extLst>
              <a:ext uri="{FF2B5EF4-FFF2-40B4-BE49-F238E27FC236}">
                <a16:creationId xmlns:a16="http://schemas.microsoft.com/office/drawing/2014/main" id="{09452ADC-35BF-129F-0935-36CCF114A3D4}"/>
              </a:ext>
            </a:extLst>
          </p:cNvPr>
          <p:cNvSpPr>
            <a:spLocks noGrp="1"/>
          </p:cNvSpPr>
          <p:nvPr>
            <p:ph type="ftr" sz="quarter" idx="11"/>
          </p:nvPr>
        </p:nvSpPr>
        <p:spPr>
          <a:xfrm>
            <a:off x="9163536" y="8810551"/>
            <a:ext cx="7388674" cy="430887"/>
          </a:xfrm>
        </p:spPr>
        <p:txBody>
          <a:bodyPr/>
          <a:lstStyle/>
          <a:p>
            <a:r>
              <a:rPr lang="fr-FR" dirty="0"/>
              <a:t>Club Export – Réunion pays Synthèse 2024  et Perspectives  2025</a:t>
            </a:r>
          </a:p>
          <a:p>
            <a:r>
              <a:rPr lang="fr-FR" dirty="0"/>
              <a:t>30 janvier 2025</a:t>
            </a:r>
          </a:p>
        </p:txBody>
      </p:sp>
    </p:spTree>
    <p:extLst>
      <p:ext uri="{BB962C8B-B14F-4D97-AF65-F5344CB8AC3E}">
        <p14:creationId xmlns:p14="http://schemas.microsoft.com/office/powerpoint/2010/main" val="3988167463"/>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Espace réservé pour une image  14" descr="Une image contenant texte, ciel, extérieur, cité&#10;&#10;Description générée automatiquement">
            <a:extLst>
              <a:ext uri="{FF2B5EF4-FFF2-40B4-BE49-F238E27FC236}">
                <a16:creationId xmlns:a16="http://schemas.microsoft.com/office/drawing/2014/main" id="{5593506F-DAE6-470C-A4FA-1EF5737ACFD9}"/>
              </a:ext>
            </a:extLst>
          </p:cNvPr>
          <p:cNvPicPr>
            <a:picLocks noGrp="1" noChangeAspect="1"/>
          </p:cNvPicPr>
          <p:nvPr>
            <p:ph type="pic" sz="quarter" idx="16"/>
          </p:nvPr>
        </p:nvPicPr>
        <p:blipFill>
          <a:blip r:embed="rId2" cstate="print">
            <a:extLst>
              <a:ext uri="{28A0092B-C50C-407E-A947-70E740481C1C}">
                <a14:useLocalDpi xmlns:a14="http://schemas.microsoft.com/office/drawing/2010/main" val="0"/>
              </a:ext>
            </a:extLst>
          </a:blip>
          <a:srcRect t="19879" b="19879"/>
          <a:stretch>
            <a:fillRect/>
          </a:stretch>
        </p:blipFill>
        <p:spPr/>
      </p:pic>
      <p:sp>
        <p:nvSpPr>
          <p:cNvPr id="13" name="Rectangle 12">
            <a:extLst>
              <a:ext uri="{FF2B5EF4-FFF2-40B4-BE49-F238E27FC236}">
                <a16:creationId xmlns:a16="http://schemas.microsoft.com/office/drawing/2014/main" id="{C9943834-2FD5-4740-BC37-5D6AA26A4431}"/>
              </a:ext>
            </a:extLst>
          </p:cNvPr>
          <p:cNvSpPr/>
          <p:nvPr/>
        </p:nvSpPr>
        <p:spPr>
          <a:xfrm>
            <a:off x="323999" y="323999"/>
            <a:ext cx="16704000" cy="4554388"/>
          </a:xfrm>
          <a:prstGeom prst="rect">
            <a:avLst/>
          </a:prstGeom>
          <a:gradFill flip="none" rotWithShape="1">
            <a:gsLst>
              <a:gs pos="0">
                <a:schemeClr val="tx2"/>
              </a:gs>
              <a:gs pos="100000">
                <a:schemeClr val="tx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texte 2">
            <a:extLst>
              <a:ext uri="{FF2B5EF4-FFF2-40B4-BE49-F238E27FC236}">
                <a16:creationId xmlns:a16="http://schemas.microsoft.com/office/drawing/2014/main" id="{3891292D-8D79-FA45-8E57-EF94877773C0}"/>
              </a:ext>
            </a:extLst>
          </p:cNvPr>
          <p:cNvSpPr>
            <a:spLocks noGrp="1"/>
          </p:cNvSpPr>
          <p:nvPr>
            <p:ph type="body" sz="quarter" idx="13"/>
          </p:nvPr>
        </p:nvSpPr>
        <p:spPr>
          <a:xfrm>
            <a:off x="2209370" y="5731232"/>
            <a:ext cx="13115297" cy="1169551"/>
          </a:xfrm>
        </p:spPr>
        <p:txBody>
          <a:bodyPr/>
          <a:lstStyle/>
          <a:p>
            <a:r>
              <a:rPr lang="fr-FR" dirty="0"/>
              <a:t>Merci !</a:t>
            </a:r>
          </a:p>
          <a:p>
            <a:pPr lvl="1"/>
            <a:r>
              <a:rPr lang="fr-FR" dirty="0"/>
              <a:t>Contact: Virginie Buey, Directrice de la Promotion Internationale </a:t>
            </a:r>
            <a:r>
              <a:rPr lang="fr-FR" dirty="0">
                <a:hlinkClick r:id="rId3"/>
              </a:rPr>
              <a:t>v.buey@afg.asso.fr</a:t>
            </a:r>
            <a:endParaRPr lang="fr-FR" dirty="0"/>
          </a:p>
          <a:p>
            <a:pPr lvl="1"/>
            <a:endParaRPr lang="fr-FR" dirty="0"/>
          </a:p>
        </p:txBody>
      </p:sp>
      <p:sp>
        <p:nvSpPr>
          <p:cNvPr id="4" name="Espace réservé du texte 3">
            <a:extLst>
              <a:ext uri="{FF2B5EF4-FFF2-40B4-BE49-F238E27FC236}">
                <a16:creationId xmlns:a16="http://schemas.microsoft.com/office/drawing/2014/main" id="{BAD74C43-E1F4-FE41-BD4D-BCA61A8600ED}"/>
              </a:ext>
            </a:extLst>
          </p:cNvPr>
          <p:cNvSpPr>
            <a:spLocks noGrp="1"/>
          </p:cNvSpPr>
          <p:nvPr>
            <p:ph type="body" sz="quarter" idx="14"/>
          </p:nvPr>
        </p:nvSpPr>
        <p:spPr/>
        <p:txBody>
          <a:bodyPr/>
          <a:lstStyle/>
          <a:p>
            <a:r>
              <a:rPr lang="fr-FR" dirty="0"/>
              <a:t>41 rue de la Bienfaisance </a:t>
            </a:r>
            <a:r>
              <a:rPr lang="fr-FR" dirty="0">
                <a:solidFill>
                  <a:schemeClr val="bg2"/>
                </a:solidFill>
              </a:rPr>
              <a:t>•</a:t>
            </a:r>
            <a:r>
              <a:rPr lang="fr-FR" dirty="0"/>
              <a:t> 75008 Paris </a:t>
            </a:r>
            <a:r>
              <a:rPr lang="fr-FR" dirty="0">
                <a:solidFill>
                  <a:schemeClr val="bg2"/>
                </a:solidFill>
              </a:rPr>
              <a:t>•</a:t>
            </a:r>
            <a:r>
              <a:rPr lang="fr-FR" dirty="0"/>
              <a:t> +33 (0)1 44 94 94 00 </a:t>
            </a:r>
            <a:r>
              <a:rPr lang="fr-FR" dirty="0">
                <a:solidFill>
                  <a:schemeClr val="bg2"/>
                </a:solidFill>
              </a:rPr>
              <a:t>■</a:t>
            </a:r>
            <a:r>
              <a:rPr lang="fr-FR" dirty="0"/>
              <a:t> Avenue des Arts 56 </a:t>
            </a:r>
            <a:r>
              <a:rPr lang="fr-FR" dirty="0">
                <a:solidFill>
                  <a:schemeClr val="bg2"/>
                </a:solidFill>
              </a:rPr>
              <a:t>•</a:t>
            </a:r>
            <a:r>
              <a:rPr lang="fr-FR" dirty="0"/>
              <a:t> 1000 Bruxelles </a:t>
            </a:r>
            <a:r>
              <a:rPr lang="fr-FR" dirty="0">
                <a:solidFill>
                  <a:schemeClr val="bg2"/>
                </a:solidFill>
              </a:rPr>
              <a:t>■</a:t>
            </a:r>
            <a:r>
              <a:rPr lang="fr-FR" dirty="0"/>
              <a:t> www.afg.asso.fr</a:t>
            </a:r>
          </a:p>
        </p:txBody>
      </p:sp>
      <p:sp>
        <p:nvSpPr>
          <p:cNvPr id="7" name="Espace réservé du texte 6">
            <a:extLst>
              <a:ext uri="{FF2B5EF4-FFF2-40B4-BE49-F238E27FC236}">
                <a16:creationId xmlns:a16="http://schemas.microsoft.com/office/drawing/2014/main" id="{C57837F0-ABFC-6749-8FEA-AF617CF889EF}"/>
              </a:ext>
            </a:extLst>
          </p:cNvPr>
          <p:cNvSpPr>
            <a:spLocks noGrp="1"/>
          </p:cNvSpPr>
          <p:nvPr>
            <p:ph type="body" sz="quarter" idx="15"/>
          </p:nvPr>
        </p:nvSpPr>
        <p:spPr/>
        <p:txBody>
          <a:bodyPr/>
          <a:lstStyle/>
          <a:p>
            <a:endParaRPr lang="fr-FR" dirty="0"/>
          </a:p>
        </p:txBody>
      </p:sp>
      <p:sp>
        <p:nvSpPr>
          <p:cNvPr id="6" name="Titre 5">
            <a:extLst>
              <a:ext uri="{FF2B5EF4-FFF2-40B4-BE49-F238E27FC236}">
                <a16:creationId xmlns:a16="http://schemas.microsoft.com/office/drawing/2014/main" id="{F1A5BDFE-71FC-524D-988E-D743FB9E5D46}"/>
              </a:ext>
            </a:extLst>
          </p:cNvPr>
          <p:cNvSpPr>
            <a:spLocks noGrp="1"/>
          </p:cNvSpPr>
          <p:nvPr>
            <p:ph type="title"/>
          </p:nvPr>
        </p:nvSpPr>
        <p:spPr/>
        <p:txBody>
          <a:bodyPr>
            <a:spAutoFit/>
          </a:bodyPr>
          <a:lstStyle/>
          <a:p>
            <a:r>
              <a:rPr lang="fr-FR" dirty="0"/>
              <a:t>Ensemble,</a:t>
            </a:r>
            <a:br>
              <a:rPr lang="fr-FR" dirty="0"/>
            </a:br>
            <a:r>
              <a:rPr lang="fr-FR" dirty="0"/>
              <a:t>s’investir pour demain</a:t>
            </a:r>
          </a:p>
        </p:txBody>
      </p:sp>
    </p:spTree>
    <p:extLst>
      <p:ext uri="{BB962C8B-B14F-4D97-AF65-F5344CB8AC3E}">
        <p14:creationId xmlns:p14="http://schemas.microsoft.com/office/powerpoint/2010/main" val="86029438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F3F2F9B-F392-DD42-B695-5B2D17AB4DE7}"/>
              </a:ext>
            </a:extLst>
          </p:cNvPr>
          <p:cNvSpPr>
            <a:spLocks noGrp="1"/>
          </p:cNvSpPr>
          <p:nvPr>
            <p:ph type="body" sz="quarter" idx="13"/>
          </p:nvPr>
        </p:nvSpPr>
        <p:spPr>
          <a:xfrm>
            <a:off x="9205784" y="1476499"/>
            <a:ext cx="7616526" cy="2803844"/>
          </a:xfrm>
        </p:spPr>
        <p:txBody>
          <a:bodyPr/>
          <a:lstStyle/>
          <a:p>
            <a:r>
              <a:rPr lang="fr-FR" dirty="0"/>
              <a:t>Synthèse des Réunions-Pays 2024</a:t>
            </a:r>
          </a:p>
          <a:p>
            <a:r>
              <a:rPr lang="fr-FR" sz="3200" b="0" dirty="0"/>
              <a:t>Chiffres clés</a:t>
            </a:r>
          </a:p>
          <a:p>
            <a:r>
              <a:rPr lang="fr-FR" sz="3200" b="0" dirty="0"/>
              <a:t>Cadre réglementaire</a:t>
            </a:r>
          </a:p>
          <a:p>
            <a:r>
              <a:rPr lang="fr-FR" sz="3200" b="0" dirty="0"/>
              <a:t>Approches des marchés</a:t>
            </a:r>
          </a:p>
          <a:p>
            <a:r>
              <a:rPr lang="fr-FR" sz="3200" b="0" dirty="0"/>
              <a:t>Spécificités</a:t>
            </a:r>
          </a:p>
        </p:txBody>
      </p:sp>
      <p:sp>
        <p:nvSpPr>
          <p:cNvPr id="3" name="Titre 2">
            <a:extLst>
              <a:ext uri="{FF2B5EF4-FFF2-40B4-BE49-F238E27FC236}">
                <a16:creationId xmlns:a16="http://schemas.microsoft.com/office/drawing/2014/main" id="{04CA8AEC-5AC9-FF4F-BEA0-17AA0E2530C1}"/>
              </a:ext>
            </a:extLst>
          </p:cNvPr>
          <p:cNvSpPr>
            <a:spLocks noGrp="1"/>
          </p:cNvSpPr>
          <p:nvPr>
            <p:ph type="title"/>
          </p:nvPr>
        </p:nvSpPr>
        <p:spPr/>
        <p:txBody>
          <a:bodyPr/>
          <a:lstStyle/>
          <a:p>
            <a:r>
              <a:rPr lang="fr-FR" dirty="0"/>
              <a:t>Sommaire</a:t>
            </a:r>
          </a:p>
        </p:txBody>
      </p:sp>
      <p:sp>
        <p:nvSpPr>
          <p:cNvPr id="7" name="Espace réservé du numéro de diapositive 6">
            <a:extLst>
              <a:ext uri="{FF2B5EF4-FFF2-40B4-BE49-F238E27FC236}">
                <a16:creationId xmlns:a16="http://schemas.microsoft.com/office/drawing/2014/main" id="{6B3791AA-5C0B-4E46-9CF6-83154163B2A7}"/>
              </a:ext>
            </a:extLst>
          </p:cNvPr>
          <p:cNvSpPr>
            <a:spLocks noGrp="1"/>
          </p:cNvSpPr>
          <p:nvPr>
            <p:ph type="sldNum" sz="quarter" idx="12"/>
          </p:nvPr>
        </p:nvSpPr>
        <p:spPr/>
        <p:txBody>
          <a:bodyPr/>
          <a:lstStyle/>
          <a:p>
            <a:fld id="{D6CAF8E8-172B-4E70-9325-BA460E9DD579}" type="slidenum">
              <a:rPr lang="fr-FR" smtClean="0"/>
              <a:t>7</a:t>
            </a:fld>
            <a:endParaRPr lang="fr-FR"/>
          </a:p>
        </p:txBody>
      </p:sp>
      <p:sp>
        <p:nvSpPr>
          <p:cNvPr id="4" name="Espace réservé du pied de page 3">
            <a:extLst>
              <a:ext uri="{FF2B5EF4-FFF2-40B4-BE49-F238E27FC236}">
                <a16:creationId xmlns:a16="http://schemas.microsoft.com/office/drawing/2014/main" id="{09A262FE-CDED-1C9E-C082-98EAFE34EC8C}"/>
              </a:ext>
            </a:extLst>
          </p:cNvPr>
          <p:cNvSpPr>
            <a:spLocks noGrp="1"/>
          </p:cNvSpPr>
          <p:nvPr>
            <p:ph type="ftr" sz="quarter" idx="11"/>
          </p:nvPr>
        </p:nvSpPr>
        <p:spPr>
          <a:xfrm>
            <a:off x="8675689" y="9088998"/>
            <a:ext cx="7388674" cy="215444"/>
          </a:xfrm>
        </p:spPr>
        <p:txBody>
          <a:bodyPr/>
          <a:lstStyle/>
          <a:p>
            <a:r>
              <a:rPr lang="fr-FR" dirty="0"/>
              <a:t>SYNTHESE 2024 - Janvier 2025</a:t>
            </a:r>
          </a:p>
        </p:txBody>
      </p:sp>
    </p:spTree>
    <p:extLst>
      <p:ext uri="{BB962C8B-B14F-4D97-AF65-F5344CB8AC3E}">
        <p14:creationId xmlns:p14="http://schemas.microsoft.com/office/powerpoint/2010/main" val="86206736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94996F9-9808-C9E3-A017-019869C43530}"/>
              </a:ext>
            </a:extLst>
          </p:cNvPr>
          <p:cNvSpPr>
            <a:spLocks noGrp="1"/>
          </p:cNvSpPr>
          <p:nvPr>
            <p:ph type="sldNum" sz="quarter" idx="12"/>
          </p:nvPr>
        </p:nvSpPr>
        <p:spPr/>
        <p:txBody>
          <a:bodyPr/>
          <a:lstStyle/>
          <a:p>
            <a:fld id="{D6CAF8E8-172B-4E70-9325-BA460E9DD579}" type="slidenum">
              <a:rPr lang="fr-FR" smtClean="0"/>
              <a:t>8</a:t>
            </a:fld>
            <a:endParaRPr lang="fr-FR"/>
          </a:p>
        </p:txBody>
      </p:sp>
      <p:cxnSp>
        <p:nvCxnSpPr>
          <p:cNvPr id="9" name="Connecteur droit 8">
            <a:extLst>
              <a:ext uri="{FF2B5EF4-FFF2-40B4-BE49-F238E27FC236}">
                <a16:creationId xmlns:a16="http://schemas.microsoft.com/office/drawing/2014/main" id="{94A96E72-847D-51BA-35AA-76818FB36C16}"/>
              </a:ext>
            </a:extLst>
          </p:cNvPr>
          <p:cNvCxnSpPr>
            <a:cxnSpLocks/>
          </p:cNvCxnSpPr>
          <p:nvPr/>
        </p:nvCxnSpPr>
        <p:spPr>
          <a:xfrm>
            <a:off x="529062" y="2162637"/>
            <a:ext cx="16293244"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0A94932B-31E1-289A-A248-965479644DD3}"/>
              </a:ext>
            </a:extLst>
          </p:cNvPr>
          <p:cNvSpPr txBox="1">
            <a:spLocks/>
          </p:cNvSpPr>
          <p:nvPr/>
        </p:nvSpPr>
        <p:spPr>
          <a:xfrm>
            <a:off x="529062" y="1654260"/>
            <a:ext cx="16293246" cy="430887"/>
          </a:xfrm>
          <a:prstGeom prst="rect">
            <a:avLst/>
          </a:prstGeom>
          <a:noFill/>
        </p:spPr>
        <p:txBody>
          <a:bodyPr vert="horz" wrap="square" lIns="0" tIns="0" rIns="0" bIns="0" rtlCol="0" anchor="t" anchorCtr="0">
            <a:spAutoFit/>
          </a:bodyPr>
          <a:lstStyle>
            <a:lvl1pPr algn="l" defTabSz="914400" rtl="0" eaLnBrk="1" latinLnBrk="0" hangingPunct="1">
              <a:lnSpc>
                <a:spcPct val="100000"/>
              </a:lnSpc>
              <a:spcBef>
                <a:spcPct val="0"/>
              </a:spcBef>
              <a:buNone/>
              <a:defRPr sz="3000" b="1" kern="1200" cap="all" baseline="0">
                <a:solidFill>
                  <a:srgbClr val="8AA0CA"/>
                </a:solidFill>
                <a:latin typeface="+mj-lt"/>
                <a:ea typeface="+mj-ea"/>
                <a:cs typeface="+mj-cs"/>
              </a:defRPr>
            </a:lvl1pPr>
          </a:lstStyle>
          <a:p>
            <a:pPr algn="ctr"/>
            <a:r>
              <a:rPr lang="fr-LU" sz="2800" dirty="0"/>
              <a:t>Synthèse des Réunions-Pays de l’année 2024</a:t>
            </a:r>
            <a:endParaRPr lang="fr-FR" sz="2800" dirty="0"/>
          </a:p>
        </p:txBody>
      </p:sp>
      <p:sp>
        <p:nvSpPr>
          <p:cNvPr id="40" name="Freeform 7">
            <a:extLst>
              <a:ext uri="{FF2B5EF4-FFF2-40B4-BE49-F238E27FC236}">
                <a16:creationId xmlns:a16="http://schemas.microsoft.com/office/drawing/2014/main" id="{E8F1314D-E0CC-7BE7-5400-76229CBE3FE3}"/>
              </a:ext>
            </a:extLst>
          </p:cNvPr>
          <p:cNvSpPr>
            <a:spLocks/>
          </p:cNvSpPr>
          <p:nvPr/>
        </p:nvSpPr>
        <p:spPr bwMode="auto">
          <a:xfrm>
            <a:off x="11435921" y="8639342"/>
            <a:ext cx="28575" cy="30163"/>
          </a:xfrm>
          <a:custGeom>
            <a:avLst/>
            <a:gdLst>
              <a:gd name="T0" fmla="*/ 56 w 90"/>
              <a:gd name="T1" fmla="*/ 0 h 94"/>
              <a:gd name="T2" fmla="*/ 90 w 90"/>
              <a:gd name="T3" fmla="*/ 52 h 94"/>
              <a:gd name="T4" fmla="*/ 48 w 90"/>
              <a:gd name="T5" fmla="*/ 92 h 94"/>
              <a:gd name="T6" fmla="*/ 11 w 90"/>
              <a:gd name="T7" fmla="*/ 94 h 94"/>
              <a:gd name="T8" fmla="*/ 0 w 90"/>
              <a:gd name="T9" fmla="*/ 48 h 94"/>
              <a:gd name="T10" fmla="*/ 56 w 90"/>
              <a:gd name="T11" fmla="*/ 0 h 94"/>
            </a:gdLst>
            <a:ahLst/>
            <a:cxnLst>
              <a:cxn ang="0">
                <a:pos x="T0" y="T1"/>
              </a:cxn>
              <a:cxn ang="0">
                <a:pos x="T2" y="T3"/>
              </a:cxn>
              <a:cxn ang="0">
                <a:pos x="T4" y="T5"/>
              </a:cxn>
              <a:cxn ang="0">
                <a:pos x="T6" y="T7"/>
              </a:cxn>
              <a:cxn ang="0">
                <a:pos x="T8" y="T9"/>
              </a:cxn>
              <a:cxn ang="0">
                <a:pos x="T10" y="T11"/>
              </a:cxn>
            </a:cxnLst>
            <a:rect l="0" t="0" r="r" b="b"/>
            <a:pathLst>
              <a:path w="90" h="94">
                <a:moveTo>
                  <a:pt x="56" y="0"/>
                </a:moveTo>
                <a:lnTo>
                  <a:pt x="90" y="52"/>
                </a:lnTo>
                <a:lnTo>
                  <a:pt x="48" y="92"/>
                </a:lnTo>
                <a:lnTo>
                  <a:pt x="11" y="94"/>
                </a:lnTo>
                <a:lnTo>
                  <a:pt x="0" y="48"/>
                </a:lnTo>
                <a:lnTo>
                  <a:pt x="56" y="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8">
            <a:extLst>
              <a:ext uri="{FF2B5EF4-FFF2-40B4-BE49-F238E27FC236}">
                <a16:creationId xmlns:a16="http://schemas.microsoft.com/office/drawing/2014/main" id="{975AD1BB-10F3-C68D-6E13-F9C02404D6C7}"/>
              </a:ext>
            </a:extLst>
          </p:cNvPr>
          <p:cNvSpPr>
            <a:spLocks/>
          </p:cNvSpPr>
          <p:nvPr/>
        </p:nvSpPr>
        <p:spPr bwMode="auto">
          <a:xfrm>
            <a:off x="11458146" y="8558379"/>
            <a:ext cx="12700" cy="9525"/>
          </a:xfrm>
          <a:custGeom>
            <a:avLst/>
            <a:gdLst>
              <a:gd name="T0" fmla="*/ 24 w 40"/>
              <a:gd name="T1" fmla="*/ 30 h 30"/>
              <a:gd name="T2" fmla="*/ 0 w 40"/>
              <a:gd name="T3" fmla="*/ 24 h 30"/>
              <a:gd name="T4" fmla="*/ 10 w 40"/>
              <a:gd name="T5" fmla="*/ 1 h 30"/>
              <a:gd name="T6" fmla="*/ 40 w 40"/>
              <a:gd name="T7" fmla="*/ 0 h 30"/>
              <a:gd name="T8" fmla="*/ 24 w 40"/>
              <a:gd name="T9" fmla="*/ 30 h 30"/>
            </a:gdLst>
            <a:ahLst/>
            <a:cxnLst>
              <a:cxn ang="0">
                <a:pos x="T0" y="T1"/>
              </a:cxn>
              <a:cxn ang="0">
                <a:pos x="T2" y="T3"/>
              </a:cxn>
              <a:cxn ang="0">
                <a:pos x="T4" y="T5"/>
              </a:cxn>
              <a:cxn ang="0">
                <a:pos x="T6" y="T7"/>
              </a:cxn>
              <a:cxn ang="0">
                <a:pos x="T8" y="T9"/>
              </a:cxn>
            </a:cxnLst>
            <a:rect l="0" t="0" r="r" b="b"/>
            <a:pathLst>
              <a:path w="40" h="30">
                <a:moveTo>
                  <a:pt x="24" y="30"/>
                </a:moveTo>
                <a:lnTo>
                  <a:pt x="0" y="24"/>
                </a:lnTo>
                <a:lnTo>
                  <a:pt x="10" y="1"/>
                </a:lnTo>
                <a:lnTo>
                  <a:pt x="40" y="0"/>
                </a:lnTo>
                <a:lnTo>
                  <a:pt x="24" y="3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2" name="Freeform 9">
            <a:extLst>
              <a:ext uri="{FF2B5EF4-FFF2-40B4-BE49-F238E27FC236}">
                <a16:creationId xmlns:a16="http://schemas.microsoft.com/office/drawing/2014/main" id="{75B98DFE-A2C5-4EE4-BA89-D29CC838C8A6}"/>
              </a:ext>
            </a:extLst>
          </p:cNvPr>
          <p:cNvSpPr>
            <a:spLocks/>
          </p:cNvSpPr>
          <p:nvPr/>
        </p:nvSpPr>
        <p:spPr bwMode="auto">
          <a:xfrm>
            <a:off x="11483546" y="8540917"/>
            <a:ext cx="9525" cy="15875"/>
          </a:xfrm>
          <a:custGeom>
            <a:avLst/>
            <a:gdLst>
              <a:gd name="T0" fmla="*/ 24 w 29"/>
              <a:gd name="T1" fmla="*/ 50 h 50"/>
              <a:gd name="T2" fmla="*/ 0 w 29"/>
              <a:gd name="T3" fmla="*/ 40 h 50"/>
              <a:gd name="T4" fmla="*/ 4 w 29"/>
              <a:gd name="T5" fmla="*/ 11 h 50"/>
              <a:gd name="T6" fmla="*/ 29 w 29"/>
              <a:gd name="T7" fmla="*/ 0 h 50"/>
              <a:gd name="T8" fmla="*/ 24 w 29"/>
              <a:gd name="T9" fmla="*/ 50 h 50"/>
            </a:gdLst>
            <a:ahLst/>
            <a:cxnLst>
              <a:cxn ang="0">
                <a:pos x="T0" y="T1"/>
              </a:cxn>
              <a:cxn ang="0">
                <a:pos x="T2" y="T3"/>
              </a:cxn>
              <a:cxn ang="0">
                <a:pos x="T4" y="T5"/>
              </a:cxn>
              <a:cxn ang="0">
                <a:pos x="T6" y="T7"/>
              </a:cxn>
              <a:cxn ang="0">
                <a:pos x="T8" y="T9"/>
              </a:cxn>
            </a:cxnLst>
            <a:rect l="0" t="0" r="r" b="b"/>
            <a:pathLst>
              <a:path w="29" h="50">
                <a:moveTo>
                  <a:pt x="24" y="50"/>
                </a:moveTo>
                <a:lnTo>
                  <a:pt x="0" y="40"/>
                </a:lnTo>
                <a:lnTo>
                  <a:pt x="4" y="11"/>
                </a:lnTo>
                <a:lnTo>
                  <a:pt x="29" y="0"/>
                </a:lnTo>
                <a:lnTo>
                  <a:pt x="24" y="5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5" name="Group 1246">
            <a:extLst>
              <a:ext uri="{FF2B5EF4-FFF2-40B4-BE49-F238E27FC236}">
                <a16:creationId xmlns:a16="http://schemas.microsoft.com/office/drawing/2014/main" id="{23FE719D-6941-B2B1-69A6-F8EB5DC432AC}"/>
              </a:ext>
            </a:extLst>
          </p:cNvPr>
          <p:cNvGrpSpPr/>
          <p:nvPr/>
        </p:nvGrpSpPr>
        <p:grpSpPr>
          <a:xfrm>
            <a:off x="10866009" y="2298867"/>
            <a:ext cx="2511425" cy="2968625"/>
            <a:chOff x="3198813" y="58738"/>
            <a:chExt cx="2511425" cy="2968625"/>
          </a:xfrm>
          <a:solidFill>
            <a:schemeClr val="bg2"/>
          </a:solidFill>
        </p:grpSpPr>
        <p:sp>
          <p:nvSpPr>
            <p:cNvPr id="46" name="Freeform 10">
              <a:extLst>
                <a:ext uri="{FF2B5EF4-FFF2-40B4-BE49-F238E27FC236}">
                  <a16:creationId xmlns:a16="http://schemas.microsoft.com/office/drawing/2014/main" id="{254FE279-F762-C2EA-7DB5-89F90658C046}"/>
                </a:ext>
              </a:extLst>
            </p:cNvPr>
            <p:cNvSpPr>
              <a:spLocks/>
            </p:cNvSpPr>
            <p:nvPr/>
          </p:nvSpPr>
          <p:spPr bwMode="auto">
            <a:xfrm>
              <a:off x="4156075" y="973138"/>
              <a:ext cx="20638" cy="19050"/>
            </a:xfrm>
            <a:custGeom>
              <a:avLst/>
              <a:gdLst>
                <a:gd name="T0" fmla="*/ 67 w 67"/>
                <a:gd name="T1" fmla="*/ 47 h 57"/>
                <a:gd name="T2" fmla="*/ 63 w 67"/>
                <a:gd name="T3" fmla="*/ 0 h 57"/>
                <a:gd name="T4" fmla="*/ 0 w 67"/>
                <a:gd name="T5" fmla="*/ 57 h 57"/>
                <a:gd name="T6" fmla="*/ 67 w 67"/>
                <a:gd name="T7" fmla="*/ 47 h 57"/>
              </a:gdLst>
              <a:ahLst/>
              <a:cxnLst>
                <a:cxn ang="0">
                  <a:pos x="T0" y="T1"/>
                </a:cxn>
                <a:cxn ang="0">
                  <a:pos x="T2" y="T3"/>
                </a:cxn>
                <a:cxn ang="0">
                  <a:pos x="T4" y="T5"/>
                </a:cxn>
                <a:cxn ang="0">
                  <a:pos x="T6" y="T7"/>
                </a:cxn>
              </a:cxnLst>
              <a:rect l="0" t="0" r="r" b="b"/>
              <a:pathLst>
                <a:path w="67" h="57">
                  <a:moveTo>
                    <a:pt x="67" y="47"/>
                  </a:moveTo>
                  <a:lnTo>
                    <a:pt x="63" y="0"/>
                  </a:lnTo>
                  <a:lnTo>
                    <a:pt x="0" y="57"/>
                  </a:lnTo>
                  <a:lnTo>
                    <a:pt x="67"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1">
              <a:extLst>
                <a:ext uri="{FF2B5EF4-FFF2-40B4-BE49-F238E27FC236}">
                  <a16:creationId xmlns:a16="http://schemas.microsoft.com/office/drawing/2014/main" id="{E25344D3-953F-96F1-090A-35539430375E}"/>
                </a:ext>
              </a:extLst>
            </p:cNvPr>
            <p:cNvSpPr>
              <a:spLocks/>
            </p:cNvSpPr>
            <p:nvPr/>
          </p:nvSpPr>
          <p:spPr bwMode="auto">
            <a:xfrm>
              <a:off x="4273550" y="839788"/>
              <a:ext cx="19050" cy="15875"/>
            </a:xfrm>
            <a:custGeom>
              <a:avLst/>
              <a:gdLst>
                <a:gd name="T0" fmla="*/ 0 w 59"/>
                <a:gd name="T1" fmla="*/ 33 h 53"/>
                <a:gd name="T2" fmla="*/ 34 w 59"/>
                <a:gd name="T3" fmla="*/ 53 h 53"/>
                <a:gd name="T4" fmla="*/ 59 w 59"/>
                <a:gd name="T5" fmla="*/ 30 h 53"/>
                <a:gd name="T6" fmla="*/ 36 w 59"/>
                <a:gd name="T7" fmla="*/ 0 h 53"/>
                <a:gd name="T8" fmla="*/ 0 w 59"/>
                <a:gd name="T9" fmla="*/ 33 h 53"/>
              </a:gdLst>
              <a:ahLst/>
              <a:cxnLst>
                <a:cxn ang="0">
                  <a:pos x="T0" y="T1"/>
                </a:cxn>
                <a:cxn ang="0">
                  <a:pos x="T2" y="T3"/>
                </a:cxn>
                <a:cxn ang="0">
                  <a:pos x="T4" y="T5"/>
                </a:cxn>
                <a:cxn ang="0">
                  <a:pos x="T6" y="T7"/>
                </a:cxn>
                <a:cxn ang="0">
                  <a:pos x="T8" y="T9"/>
                </a:cxn>
              </a:cxnLst>
              <a:rect l="0" t="0" r="r" b="b"/>
              <a:pathLst>
                <a:path w="59" h="53">
                  <a:moveTo>
                    <a:pt x="0" y="33"/>
                  </a:moveTo>
                  <a:lnTo>
                    <a:pt x="34" y="53"/>
                  </a:lnTo>
                  <a:lnTo>
                    <a:pt x="59" y="30"/>
                  </a:lnTo>
                  <a:lnTo>
                    <a:pt x="36" y="0"/>
                  </a:lnTo>
                  <a:lnTo>
                    <a:pt x="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2">
              <a:extLst>
                <a:ext uri="{FF2B5EF4-FFF2-40B4-BE49-F238E27FC236}">
                  <a16:creationId xmlns:a16="http://schemas.microsoft.com/office/drawing/2014/main" id="{353C76E1-6169-CD65-6FC0-4DC0360BEB9B}"/>
                </a:ext>
              </a:extLst>
            </p:cNvPr>
            <p:cNvSpPr>
              <a:spLocks/>
            </p:cNvSpPr>
            <p:nvPr/>
          </p:nvSpPr>
          <p:spPr bwMode="auto">
            <a:xfrm>
              <a:off x="4164013" y="938213"/>
              <a:ext cx="44450" cy="49213"/>
            </a:xfrm>
            <a:custGeom>
              <a:avLst/>
              <a:gdLst>
                <a:gd name="T0" fmla="*/ 60 w 139"/>
                <a:gd name="T1" fmla="*/ 154 h 154"/>
                <a:gd name="T2" fmla="*/ 96 w 139"/>
                <a:gd name="T3" fmla="*/ 120 h 154"/>
                <a:gd name="T4" fmla="*/ 102 w 139"/>
                <a:gd name="T5" fmla="*/ 63 h 154"/>
                <a:gd name="T6" fmla="*/ 139 w 139"/>
                <a:gd name="T7" fmla="*/ 27 h 154"/>
                <a:gd name="T8" fmla="*/ 121 w 139"/>
                <a:gd name="T9" fmla="*/ 0 h 154"/>
                <a:gd name="T10" fmla="*/ 69 w 139"/>
                <a:gd name="T11" fmla="*/ 28 h 154"/>
                <a:gd name="T12" fmla="*/ 5 w 139"/>
                <a:gd name="T13" fmla="*/ 55 h 154"/>
                <a:gd name="T14" fmla="*/ 0 w 139"/>
                <a:gd name="T15" fmla="*/ 95 h 154"/>
                <a:gd name="T16" fmla="*/ 59 w 139"/>
                <a:gd name="T17" fmla="*/ 90 h 154"/>
                <a:gd name="T18" fmla="*/ 60 w 139"/>
                <a:gd name="T1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54">
                  <a:moveTo>
                    <a:pt x="60" y="154"/>
                  </a:moveTo>
                  <a:lnTo>
                    <a:pt x="96" y="120"/>
                  </a:lnTo>
                  <a:lnTo>
                    <a:pt x="102" y="63"/>
                  </a:lnTo>
                  <a:lnTo>
                    <a:pt x="139" y="27"/>
                  </a:lnTo>
                  <a:lnTo>
                    <a:pt x="121" y="0"/>
                  </a:lnTo>
                  <a:lnTo>
                    <a:pt x="69" y="28"/>
                  </a:lnTo>
                  <a:lnTo>
                    <a:pt x="5" y="55"/>
                  </a:lnTo>
                  <a:lnTo>
                    <a:pt x="0" y="95"/>
                  </a:lnTo>
                  <a:lnTo>
                    <a:pt x="59" y="90"/>
                  </a:lnTo>
                  <a:lnTo>
                    <a:pt x="60"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13">
              <a:extLst>
                <a:ext uri="{FF2B5EF4-FFF2-40B4-BE49-F238E27FC236}">
                  <a16:creationId xmlns:a16="http://schemas.microsoft.com/office/drawing/2014/main" id="{69CECC8E-12E9-920B-43D6-526E49A61DB1}"/>
                </a:ext>
              </a:extLst>
            </p:cNvPr>
            <p:cNvSpPr>
              <a:spLocks/>
            </p:cNvSpPr>
            <p:nvPr/>
          </p:nvSpPr>
          <p:spPr bwMode="auto">
            <a:xfrm>
              <a:off x="4287838" y="781050"/>
              <a:ext cx="20638" cy="20638"/>
            </a:xfrm>
            <a:custGeom>
              <a:avLst/>
              <a:gdLst>
                <a:gd name="T0" fmla="*/ 17 w 66"/>
                <a:gd name="T1" fmla="*/ 67 h 67"/>
                <a:gd name="T2" fmla="*/ 60 w 66"/>
                <a:gd name="T3" fmla="*/ 56 h 67"/>
                <a:gd name="T4" fmla="*/ 66 w 66"/>
                <a:gd name="T5" fmla="*/ 0 h 67"/>
                <a:gd name="T6" fmla="*/ 0 w 66"/>
                <a:gd name="T7" fmla="*/ 23 h 67"/>
                <a:gd name="T8" fmla="*/ 17 w 66"/>
                <a:gd name="T9" fmla="*/ 67 h 67"/>
              </a:gdLst>
              <a:ahLst/>
              <a:cxnLst>
                <a:cxn ang="0">
                  <a:pos x="T0" y="T1"/>
                </a:cxn>
                <a:cxn ang="0">
                  <a:pos x="T2" y="T3"/>
                </a:cxn>
                <a:cxn ang="0">
                  <a:pos x="T4" y="T5"/>
                </a:cxn>
                <a:cxn ang="0">
                  <a:pos x="T6" y="T7"/>
                </a:cxn>
                <a:cxn ang="0">
                  <a:pos x="T8" y="T9"/>
                </a:cxn>
              </a:cxnLst>
              <a:rect l="0" t="0" r="r" b="b"/>
              <a:pathLst>
                <a:path w="66" h="67">
                  <a:moveTo>
                    <a:pt x="17" y="67"/>
                  </a:moveTo>
                  <a:lnTo>
                    <a:pt x="60" y="56"/>
                  </a:lnTo>
                  <a:lnTo>
                    <a:pt x="66" y="0"/>
                  </a:lnTo>
                  <a:lnTo>
                    <a:pt x="0" y="23"/>
                  </a:lnTo>
                  <a:lnTo>
                    <a:pt x="1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14">
              <a:extLst>
                <a:ext uri="{FF2B5EF4-FFF2-40B4-BE49-F238E27FC236}">
                  <a16:creationId xmlns:a16="http://schemas.microsoft.com/office/drawing/2014/main" id="{031389F9-BE6F-E1CA-C254-2C049DAECE44}"/>
                </a:ext>
              </a:extLst>
            </p:cNvPr>
            <p:cNvSpPr>
              <a:spLocks/>
            </p:cNvSpPr>
            <p:nvPr/>
          </p:nvSpPr>
          <p:spPr bwMode="auto">
            <a:xfrm>
              <a:off x="4346575" y="493713"/>
              <a:ext cx="123825" cy="149225"/>
            </a:xfrm>
            <a:custGeom>
              <a:avLst/>
              <a:gdLst>
                <a:gd name="T0" fmla="*/ 100 w 391"/>
                <a:gd name="T1" fmla="*/ 392 h 473"/>
                <a:gd name="T2" fmla="*/ 169 w 391"/>
                <a:gd name="T3" fmla="*/ 396 h 473"/>
                <a:gd name="T4" fmla="*/ 233 w 391"/>
                <a:gd name="T5" fmla="*/ 326 h 473"/>
                <a:gd name="T6" fmla="*/ 243 w 391"/>
                <a:gd name="T7" fmla="*/ 378 h 473"/>
                <a:gd name="T8" fmla="*/ 363 w 391"/>
                <a:gd name="T9" fmla="*/ 373 h 473"/>
                <a:gd name="T10" fmla="*/ 325 w 391"/>
                <a:gd name="T11" fmla="*/ 311 h 473"/>
                <a:gd name="T12" fmla="*/ 328 w 391"/>
                <a:gd name="T13" fmla="*/ 251 h 473"/>
                <a:gd name="T14" fmla="*/ 371 w 391"/>
                <a:gd name="T15" fmla="*/ 181 h 473"/>
                <a:gd name="T16" fmla="*/ 354 w 391"/>
                <a:gd name="T17" fmla="*/ 138 h 473"/>
                <a:gd name="T18" fmla="*/ 391 w 391"/>
                <a:gd name="T19" fmla="*/ 122 h 473"/>
                <a:gd name="T20" fmla="*/ 350 w 391"/>
                <a:gd name="T21" fmla="*/ 78 h 473"/>
                <a:gd name="T22" fmla="*/ 321 w 391"/>
                <a:gd name="T23" fmla="*/ 128 h 473"/>
                <a:gd name="T24" fmla="*/ 307 w 391"/>
                <a:gd name="T25" fmla="*/ 98 h 473"/>
                <a:gd name="T26" fmla="*/ 320 w 391"/>
                <a:gd name="T27" fmla="*/ 29 h 473"/>
                <a:gd name="T28" fmla="*/ 289 w 391"/>
                <a:gd name="T29" fmla="*/ 2 h 473"/>
                <a:gd name="T30" fmla="*/ 267 w 391"/>
                <a:gd name="T31" fmla="*/ 69 h 473"/>
                <a:gd name="T32" fmla="*/ 239 w 391"/>
                <a:gd name="T33" fmla="*/ 19 h 473"/>
                <a:gd name="T34" fmla="*/ 193 w 391"/>
                <a:gd name="T35" fmla="*/ 0 h 473"/>
                <a:gd name="T36" fmla="*/ 214 w 391"/>
                <a:gd name="T37" fmla="*/ 96 h 473"/>
                <a:gd name="T38" fmla="*/ 144 w 391"/>
                <a:gd name="T39" fmla="*/ 77 h 473"/>
                <a:gd name="T40" fmla="*/ 137 w 391"/>
                <a:gd name="T41" fmla="*/ 121 h 473"/>
                <a:gd name="T42" fmla="*/ 207 w 391"/>
                <a:gd name="T43" fmla="*/ 153 h 473"/>
                <a:gd name="T44" fmla="*/ 181 w 391"/>
                <a:gd name="T45" fmla="*/ 180 h 473"/>
                <a:gd name="T46" fmla="*/ 68 w 391"/>
                <a:gd name="T47" fmla="*/ 157 h 473"/>
                <a:gd name="T48" fmla="*/ 24 w 391"/>
                <a:gd name="T49" fmla="*/ 217 h 473"/>
                <a:gd name="T50" fmla="*/ 76 w 391"/>
                <a:gd name="T51" fmla="*/ 267 h 473"/>
                <a:gd name="T52" fmla="*/ 29 w 391"/>
                <a:gd name="T53" fmla="*/ 290 h 473"/>
                <a:gd name="T54" fmla="*/ 39 w 391"/>
                <a:gd name="T55" fmla="*/ 323 h 473"/>
                <a:gd name="T56" fmla="*/ 89 w 391"/>
                <a:gd name="T57" fmla="*/ 340 h 473"/>
                <a:gd name="T58" fmla="*/ 87 w 391"/>
                <a:gd name="T59" fmla="*/ 382 h 473"/>
                <a:gd name="T60" fmla="*/ 20 w 391"/>
                <a:gd name="T61" fmla="*/ 394 h 473"/>
                <a:gd name="T62" fmla="*/ 0 w 391"/>
                <a:gd name="T63" fmla="*/ 427 h 473"/>
                <a:gd name="T64" fmla="*/ 43 w 391"/>
                <a:gd name="T65" fmla="*/ 473 h 473"/>
                <a:gd name="T66" fmla="*/ 100 w 391"/>
                <a:gd name="T67" fmla="*/ 392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1" h="473">
                  <a:moveTo>
                    <a:pt x="100" y="392"/>
                  </a:moveTo>
                  <a:lnTo>
                    <a:pt x="169" y="396"/>
                  </a:lnTo>
                  <a:lnTo>
                    <a:pt x="233" y="326"/>
                  </a:lnTo>
                  <a:lnTo>
                    <a:pt x="243" y="378"/>
                  </a:lnTo>
                  <a:lnTo>
                    <a:pt x="363" y="373"/>
                  </a:lnTo>
                  <a:lnTo>
                    <a:pt x="325" y="311"/>
                  </a:lnTo>
                  <a:lnTo>
                    <a:pt x="328" y="251"/>
                  </a:lnTo>
                  <a:lnTo>
                    <a:pt x="371" y="181"/>
                  </a:lnTo>
                  <a:lnTo>
                    <a:pt x="354" y="138"/>
                  </a:lnTo>
                  <a:lnTo>
                    <a:pt x="391" y="122"/>
                  </a:lnTo>
                  <a:lnTo>
                    <a:pt x="350" y="78"/>
                  </a:lnTo>
                  <a:lnTo>
                    <a:pt x="321" y="128"/>
                  </a:lnTo>
                  <a:lnTo>
                    <a:pt x="307" y="98"/>
                  </a:lnTo>
                  <a:lnTo>
                    <a:pt x="320" y="29"/>
                  </a:lnTo>
                  <a:lnTo>
                    <a:pt x="289" y="2"/>
                  </a:lnTo>
                  <a:lnTo>
                    <a:pt x="267" y="69"/>
                  </a:lnTo>
                  <a:lnTo>
                    <a:pt x="239" y="19"/>
                  </a:lnTo>
                  <a:lnTo>
                    <a:pt x="193" y="0"/>
                  </a:lnTo>
                  <a:lnTo>
                    <a:pt x="214" y="96"/>
                  </a:lnTo>
                  <a:lnTo>
                    <a:pt x="144" y="77"/>
                  </a:lnTo>
                  <a:lnTo>
                    <a:pt x="137" y="121"/>
                  </a:lnTo>
                  <a:lnTo>
                    <a:pt x="207" y="153"/>
                  </a:lnTo>
                  <a:lnTo>
                    <a:pt x="181" y="180"/>
                  </a:lnTo>
                  <a:lnTo>
                    <a:pt x="68" y="157"/>
                  </a:lnTo>
                  <a:lnTo>
                    <a:pt x="24" y="217"/>
                  </a:lnTo>
                  <a:lnTo>
                    <a:pt x="76" y="267"/>
                  </a:lnTo>
                  <a:lnTo>
                    <a:pt x="29" y="290"/>
                  </a:lnTo>
                  <a:lnTo>
                    <a:pt x="39" y="323"/>
                  </a:lnTo>
                  <a:lnTo>
                    <a:pt x="89" y="340"/>
                  </a:lnTo>
                  <a:lnTo>
                    <a:pt x="87" y="382"/>
                  </a:lnTo>
                  <a:lnTo>
                    <a:pt x="20" y="394"/>
                  </a:lnTo>
                  <a:lnTo>
                    <a:pt x="0" y="427"/>
                  </a:lnTo>
                  <a:lnTo>
                    <a:pt x="43" y="473"/>
                  </a:lnTo>
                  <a:lnTo>
                    <a:pt x="100"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15">
              <a:extLst>
                <a:ext uri="{FF2B5EF4-FFF2-40B4-BE49-F238E27FC236}">
                  <a16:creationId xmlns:a16="http://schemas.microsoft.com/office/drawing/2014/main" id="{11FCDCCE-04A6-5BC2-8912-6C958A344E40}"/>
                </a:ext>
              </a:extLst>
            </p:cNvPr>
            <p:cNvSpPr>
              <a:spLocks/>
            </p:cNvSpPr>
            <p:nvPr/>
          </p:nvSpPr>
          <p:spPr bwMode="auto">
            <a:xfrm>
              <a:off x="4302125" y="658813"/>
              <a:ext cx="28575" cy="28575"/>
            </a:xfrm>
            <a:custGeom>
              <a:avLst/>
              <a:gdLst>
                <a:gd name="T0" fmla="*/ 58 w 87"/>
                <a:gd name="T1" fmla="*/ 89 h 89"/>
                <a:gd name="T2" fmla="*/ 87 w 87"/>
                <a:gd name="T3" fmla="*/ 45 h 89"/>
                <a:gd name="T4" fmla="*/ 64 w 87"/>
                <a:gd name="T5" fmla="*/ 13 h 89"/>
                <a:gd name="T6" fmla="*/ 47 w 87"/>
                <a:gd name="T7" fmla="*/ 20 h 89"/>
                <a:gd name="T8" fmla="*/ 31 w 87"/>
                <a:gd name="T9" fmla="*/ 3 h 89"/>
                <a:gd name="T10" fmla="*/ 0 w 87"/>
                <a:gd name="T11" fmla="*/ 0 h 89"/>
                <a:gd name="T12" fmla="*/ 8 w 87"/>
                <a:gd name="T13" fmla="*/ 40 h 89"/>
                <a:gd name="T14" fmla="*/ 58 w 87"/>
                <a:gd name="T15" fmla="*/ 89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89">
                  <a:moveTo>
                    <a:pt x="58" y="89"/>
                  </a:moveTo>
                  <a:lnTo>
                    <a:pt x="87" y="45"/>
                  </a:lnTo>
                  <a:lnTo>
                    <a:pt x="64" y="13"/>
                  </a:lnTo>
                  <a:lnTo>
                    <a:pt x="47" y="20"/>
                  </a:lnTo>
                  <a:lnTo>
                    <a:pt x="31" y="3"/>
                  </a:lnTo>
                  <a:lnTo>
                    <a:pt x="0" y="0"/>
                  </a:lnTo>
                  <a:lnTo>
                    <a:pt x="8" y="40"/>
                  </a:lnTo>
                  <a:lnTo>
                    <a:pt x="58"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16">
              <a:extLst>
                <a:ext uri="{FF2B5EF4-FFF2-40B4-BE49-F238E27FC236}">
                  <a16:creationId xmlns:a16="http://schemas.microsoft.com/office/drawing/2014/main" id="{0D0473B7-B54A-C626-394A-25E3F8DC2BA6}"/>
                </a:ext>
              </a:extLst>
            </p:cNvPr>
            <p:cNvSpPr>
              <a:spLocks/>
            </p:cNvSpPr>
            <p:nvPr/>
          </p:nvSpPr>
          <p:spPr bwMode="auto">
            <a:xfrm>
              <a:off x="4475163" y="423863"/>
              <a:ext cx="87313" cy="90488"/>
            </a:xfrm>
            <a:custGeom>
              <a:avLst/>
              <a:gdLst>
                <a:gd name="T0" fmla="*/ 35 w 275"/>
                <a:gd name="T1" fmla="*/ 254 h 286"/>
                <a:gd name="T2" fmla="*/ 71 w 275"/>
                <a:gd name="T3" fmla="*/ 286 h 286"/>
                <a:gd name="T4" fmla="*/ 217 w 275"/>
                <a:gd name="T5" fmla="*/ 199 h 286"/>
                <a:gd name="T6" fmla="*/ 210 w 275"/>
                <a:gd name="T7" fmla="*/ 136 h 286"/>
                <a:gd name="T8" fmla="*/ 273 w 275"/>
                <a:gd name="T9" fmla="*/ 99 h 286"/>
                <a:gd name="T10" fmla="*/ 275 w 275"/>
                <a:gd name="T11" fmla="*/ 55 h 286"/>
                <a:gd name="T12" fmla="*/ 202 w 275"/>
                <a:gd name="T13" fmla="*/ 0 h 286"/>
                <a:gd name="T14" fmla="*/ 166 w 275"/>
                <a:gd name="T15" fmla="*/ 37 h 286"/>
                <a:gd name="T16" fmla="*/ 183 w 275"/>
                <a:gd name="T17" fmla="*/ 106 h 286"/>
                <a:gd name="T18" fmla="*/ 166 w 275"/>
                <a:gd name="T19" fmla="*/ 107 h 286"/>
                <a:gd name="T20" fmla="*/ 146 w 275"/>
                <a:gd name="T21" fmla="*/ 70 h 286"/>
                <a:gd name="T22" fmla="*/ 126 w 275"/>
                <a:gd name="T23" fmla="*/ 123 h 286"/>
                <a:gd name="T24" fmla="*/ 43 w 275"/>
                <a:gd name="T25" fmla="*/ 133 h 286"/>
                <a:gd name="T26" fmla="*/ 67 w 275"/>
                <a:gd name="T27" fmla="*/ 207 h 286"/>
                <a:gd name="T28" fmla="*/ 0 w 275"/>
                <a:gd name="T29" fmla="*/ 207 h 286"/>
                <a:gd name="T30" fmla="*/ 35 w 275"/>
                <a:gd name="T31" fmla="*/ 25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5" h="286">
                  <a:moveTo>
                    <a:pt x="35" y="254"/>
                  </a:moveTo>
                  <a:lnTo>
                    <a:pt x="71" y="286"/>
                  </a:lnTo>
                  <a:lnTo>
                    <a:pt x="217" y="199"/>
                  </a:lnTo>
                  <a:lnTo>
                    <a:pt x="210" y="136"/>
                  </a:lnTo>
                  <a:lnTo>
                    <a:pt x="273" y="99"/>
                  </a:lnTo>
                  <a:lnTo>
                    <a:pt x="275" y="55"/>
                  </a:lnTo>
                  <a:lnTo>
                    <a:pt x="202" y="0"/>
                  </a:lnTo>
                  <a:lnTo>
                    <a:pt x="166" y="37"/>
                  </a:lnTo>
                  <a:lnTo>
                    <a:pt x="183" y="106"/>
                  </a:lnTo>
                  <a:lnTo>
                    <a:pt x="166" y="107"/>
                  </a:lnTo>
                  <a:lnTo>
                    <a:pt x="146" y="70"/>
                  </a:lnTo>
                  <a:lnTo>
                    <a:pt x="126" y="123"/>
                  </a:lnTo>
                  <a:lnTo>
                    <a:pt x="43" y="133"/>
                  </a:lnTo>
                  <a:lnTo>
                    <a:pt x="67" y="207"/>
                  </a:lnTo>
                  <a:lnTo>
                    <a:pt x="0" y="207"/>
                  </a:lnTo>
                  <a:lnTo>
                    <a:pt x="35" y="2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17">
              <a:extLst>
                <a:ext uri="{FF2B5EF4-FFF2-40B4-BE49-F238E27FC236}">
                  <a16:creationId xmlns:a16="http://schemas.microsoft.com/office/drawing/2014/main" id="{91E36112-C684-F9AA-972C-3778CC2F9BD4}"/>
                </a:ext>
              </a:extLst>
            </p:cNvPr>
            <p:cNvSpPr>
              <a:spLocks/>
            </p:cNvSpPr>
            <p:nvPr/>
          </p:nvSpPr>
          <p:spPr bwMode="auto">
            <a:xfrm>
              <a:off x="4144963" y="762000"/>
              <a:ext cx="17463" cy="25400"/>
            </a:xfrm>
            <a:custGeom>
              <a:avLst/>
              <a:gdLst>
                <a:gd name="T0" fmla="*/ 0 w 52"/>
                <a:gd name="T1" fmla="*/ 30 h 80"/>
                <a:gd name="T2" fmla="*/ 10 w 52"/>
                <a:gd name="T3" fmla="*/ 80 h 80"/>
                <a:gd name="T4" fmla="*/ 46 w 52"/>
                <a:gd name="T5" fmla="*/ 79 h 80"/>
                <a:gd name="T6" fmla="*/ 52 w 52"/>
                <a:gd name="T7" fmla="*/ 36 h 80"/>
                <a:gd name="T8" fmla="*/ 42 w 52"/>
                <a:gd name="T9" fmla="*/ 10 h 80"/>
                <a:gd name="T10" fmla="*/ 19 w 52"/>
                <a:gd name="T11" fmla="*/ 0 h 80"/>
                <a:gd name="T12" fmla="*/ 0 w 52"/>
                <a:gd name="T13" fmla="*/ 30 h 80"/>
              </a:gdLst>
              <a:ahLst/>
              <a:cxnLst>
                <a:cxn ang="0">
                  <a:pos x="T0" y="T1"/>
                </a:cxn>
                <a:cxn ang="0">
                  <a:pos x="T2" y="T3"/>
                </a:cxn>
                <a:cxn ang="0">
                  <a:pos x="T4" y="T5"/>
                </a:cxn>
                <a:cxn ang="0">
                  <a:pos x="T6" y="T7"/>
                </a:cxn>
                <a:cxn ang="0">
                  <a:pos x="T8" y="T9"/>
                </a:cxn>
                <a:cxn ang="0">
                  <a:pos x="T10" y="T11"/>
                </a:cxn>
                <a:cxn ang="0">
                  <a:pos x="T12" y="T13"/>
                </a:cxn>
              </a:cxnLst>
              <a:rect l="0" t="0" r="r" b="b"/>
              <a:pathLst>
                <a:path w="52" h="80">
                  <a:moveTo>
                    <a:pt x="0" y="30"/>
                  </a:moveTo>
                  <a:lnTo>
                    <a:pt x="10" y="80"/>
                  </a:lnTo>
                  <a:lnTo>
                    <a:pt x="46" y="79"/>
                  </a:lnTo>
                  <a:lnTo>
                    <a:pt x="52" y="36"/>
                  </a:lnTo>
                  <a:lnTo>
                    <a:pt x="42" y="10"/>
                  </a:lnTo>
                  <a:lnTo>
                    <a:pt x="19" y="0"/>
                  </a:lnTo>
                  <a:lnTo>
                    <a:pt x="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18">
              <a:extLst>
                <a:ext uri="{FF2B5EF4-FFF2-40B4-BE49-F238E27FC236}">
                  <a16:creationId xmlns:a16="http://schemas.microsoft.com/office/drawing/2014/main" id="{FFE864D6-2CA1-0B8D-BDDA-53C9447E7A43}"/>
                </a:ext>
              </a:extLst>
            </p:cNvPr>
            <p:cNvSpPr>
              <a:spLocks/>
            </p:cNvSpPr>
            <p:nvPr/>
          </p:nvSpPr>
          <p:spPr bwMode="auto">
            <a:xfrm>
              <a:off x="4202113" y="963613"/>
              <a:ext cx="22225" cy="42863"/>
            </a:xfrm>
            <a:custGeom>
              <a:avLst/>
              <a:gdLst>
                <a:gd name="T0" fmla="*/ 20 w 70"/>
                <a:gd name="T1" fmla="*/ 133 h 133"/>
                <a:gd name="T2" fmla="*/ 70 w 70"/>
                <a:gd name="T3" fmla="*/ 83 h 133"/>
                <a:gd name="T4" fmla="*/ 26 w 70"/>
                <a:gd name="T5" fmla="*/ 0 h 133"/>
                <a:gd name="T6" fmla="*/ 22 w 70"/>
                <a:gd name="T7" fmla="*/ 46 h 133"/>
                <a:gd name="T8" fmla="*/ 0 w 70"/>
                <a:gd name="T9" fmla="*/ 73 h 133"/>
                <a:gd name="T10" fmla="*/ 0 w 70"/>
                <a:gd name="T11" fmla="*/ 103 h 133"/>
                <a:gd name="T12" fmla="*/ 20 w 70"/>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70" h="133">
                  <a:moveTo>
                    <a:pt x="20" y="133"/>
                  </a:moveTo>
                  <a:lnTo>
                    <a:pt x="70" y="83"/>
                  </a:lnTo>
                  <a:lnTo>
                    <a:pt x="26" y="0"/>
                  </a:lnTo>
                  <a:lnTo>
                    <a:pt x="22" y="46"/>
                  </a:lnTo>
                  <a:lnTo>
                    <a:pt x="0" y="73"/>
                  </a:lnTo>
                  <a:lnTo>
                    <a:pt x="0" y="103"/>
                  </a:lnTo>
                  <a:lnTo>
                    <a:pt x="20"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19">
              <a:extLst>
                <a:ext uri="{FF2B5EF4-FFF2-40B4-BE49-F238E27FC236}">
                  <a16:creationId xmlns:a16="http://schemas.microsoft.com/office/drawing/2014/main" id="{8E182918-12CA-7374-D4E9-4A62EBB5259C}"/>
                </a:ext>
              </a:extLst>
            </p:cNvPr>
            <p:cNvSpPr>
              <a:spLocks/>
            </p:cNvSpPr>
            <p:nvPr/>
          </p:nvSpPr>
          <p:spPr bwMode="auto">
            <a:xfrm>
              <a:off x="4117975" y="795338"/>
              <a:ext cx="80963" cy="77788"/>
            </a:xfrm>
            <a:custGeom>
              <a:avLst/>
              <a:gdLst>
                <a:gd name="T0" fmla="*/ 43 w 252"/>
                <a:gd name="T1" fmla="*/ 217 h 243"/>
                <a:gd name="T2" fmla="*/ 96 w 252"/>
                <a:gd name="T3" fmla="*/ 124 h 243"/>
                <a:gd name="T4" fmla="*/ 153 w 252"/>
                <a:gd name="T5" fmla="*/ 102 h 243"/>
                <a:gd name="T6" fmla="*/ 124 w 252"/>
                <a:gd name="T7" fmla="*/ 173 h 243"/>
                <a:gd name="T8" fmla="*/ 130 w 252"/>
                <a:gd name="T9" fmla="*/ 236 h 243"/>
                <a:gd name="T10" fmla="*/ 157 w 252"/>
                <a:gd name="T11" fmla="*/ 243 h 243"/>
                <a:gd name="T12" fmla="*/ 150 w 252"/>
                <a:gd name="T13" fmla="*/ 206 h 243"/>
                <a:gd name="T14" fmla="*/ 146 w 252"/>
                <a:gd name="T15" fmla="*/ 173 h 243"/>
                <a:gd name="T16" fmla="*/ 183 w 252"/>
                <a:gd name="T17" fmla="*/ 159 h 243"/>
                <a:gd name="T18" fmla="*/ 199 w 252"/>
                <a:gd name="T19" fmla="*/ 142 h 243"/>
                <a:gd name="T20" fmla="*/ 233 w 252"/>
                <a:gd name="T21" fmla="*/ 89 h 243"/>
                <a:gd name="T22" fmla="*/ 252 w 252"/>
                <a:gd name="T23" fmla="*/ 35 h 243"/>
                <a:gd name="T24" fmla="*/ 218 w 252"/>
                <a:gd name="T25" fmla="*/ 0 h 243"/>
                <a:gd name="T26" fmla="*/ 158 w 252"/>
                <a:gd name="T27" fmla="*/ 33 h 243"/>
                <a:gd name="T28" fmla="*/ 96 w 252"/>
                <a:gd name="T29" fmla="*/ 50 h 243"/>
                <a:gd name="T30" fmla="*/ 42 w 252"/>
                <a:gd name="T31" fmla="*/ 103 h 243"/>
                <a:gd name="T32" fmla="*/ 0 w 252"/>
                <a:gd name="T33" fmla="*/ 160 h 243"/>
                <a:gd name="T34" fmla="*/ 7 w 252"/>
                <a:gd name="T35" fmla="*/ 194 h 243"/>
                <a:gd name="T36" fmla="*/ 43 w 252"/>
                <a:gd name="T37" fmla="*/ 217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43">
                  <a:moveTo>
                    <a:pt x="43" y="217"/>
                  </a:moveTo>
                  <a:lnTo>
                    <a:pt x="96" y="124"/>
                  </a:lnTo>
                  <a:lnTo>
                    <a:pt x="153" y="102"/>
                  </a:lnTo>
                  <a:lnTo>
                    <a:pt x="124" y="173"/>
                  </a:lnTo>
                  <a:lnTo>
                    <a:pt x="130" y="236"/>
                  </a:lnTo>
                  <a:lnTo>
                    <a:pt x="157" y="243"/>
                  </a:lnTo>
                  <a:lnTo>
                    <a:pt x="150" y="206"/>
                  </a:lnTo>
                  <a:lnTo>
                    <a:pt x="146" y="173"/>
                  </a:lnTo>
                  <a:lnTo>
                    <a:pt x="183" y="159"/>
                  </a:lnTo>
                  <a:lnTo>
                    <a:pt x="199" y="142"/>
                  </a:lnTo>
                  <a:lnTo>
                    <a:pt x="233" y="89"/>
                  </a:lnTo>
                  <a:lnTo>
                    <a:pt x="252" y="35"/>
                  </a:lnTo>
                  <a:lnTo>
                    <a:pt x="218" y="0"/>
                  </a:lnTo>
                  <a:lnTo>
                    <a:pt x="158" y="33"/>
                  </a:lnTo>
                  <a:lnTo>
                    <a:pt x="96" y="50"/>
                  </a:lnTo>
                  <a:lnTo>
                    <a:pt x="42" y="103"/>
                  </a:lnTo>
                  <a:lnTo>
                    <a:pt x="0" y="160"/>
                  </a:lnTo>
                  <a:lnTo>
                    <a:pt x="7" y="194"/>
                  </a:lnTo>
                  <a:lnTo>
                    <a:pt x="43" y="2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20">
              <a:extLst>
                <a:ext uri="{FF2B5EF4-FFF2-40B4-BE49-F238E27FC236}">
                  <a16:creationId xmlns:a16="http://schemas.microsoft.com/office/drawing/2014/main" id="{A84ED151-0725-E287-1952-95202A3A6B56}"/>
                </a:ext>
              </a:extLst>
            </p:cNvPr>
            <p:cNvSpPr>
              <a:spLocks/>
            </p:cNvSpPr>
            <p:nvPr/>
          </p:nvSpPr>
          <p:spPr bwMode="auto">
            <a:xfrm>
              <a:off x="4127500" y="663575"/>
              <a:ext cx="93663" cy="98425"/>
            </a:xfrm>
            <a:custGeom>
              <a:avLst/>
              <a:gdLst>
                <a:gd name="T0" fmla="*/ 16 w 299"/>
                <a:gd name="T1" fmla="*/ 301 h 310"/>
                <a:gd name="T2" fmla="*/ 60 w 299"/>
                <a:gd name="T3" fmla="*/ 244 h 310"/>
                <a:gd name="T4" fmla="*/ 90 w 299"/>
                <a:gd name="T5" fmla="*/ 246 h 310"/>
                <a:gd name="T6" fmla="*/ 186 w 299"/>
                <a:gd name="T7" fmla="*/ 190 h 310"/>
                <a:gd name="T8" fmla="*/ 97 w 299"/>
                <a:gd name="T9" fmla="*/ 300 h 310"/>
                <a:gd name="T10" fmla="*/ 137 w 299"/>
                <a:gd name="T11" fmla="*/ 310 h 310"/>
                <a:gd name="T12" fmla="*/ 219 w 299"/>
                <a:gd name="T13" fmla="*/ 255 h 310"/>
                <a:gd name="T14" fmla="*/ 266 w 299"/>
                <a:gd name="T15" fmla="*/ 249 h 310"/>
                <a:gd name="T16" fmla="*/ 299 w 299"/>
                <a:gd name="T17" fmla="*/ 195 h 310"/>
                <a:gd name="T18" fmla="*/ 229 w 299"/>
                <a:gd name="T19" fmla="*/ 180 h 310"/>
                <a:gd name="T20" fmla="*/ 243 w 299"/>
                <a:gd name="T21" fmla="*/ 150 h 310"/>
                <a:gd name="T22" fmla="*/ 228 w 299"/>
                <a:gd name="T23" fmla="*/ 86 h 310"/>
                <a:gd name="T24" fmla="*/ 245 w 299"/>
                <a:gd name="T25" fmla="*/ 53 h 310"/>
                <a:gd name="T26" fmla="*/ 200 w 299"/>
                <a:gd name="T27" fmla="*/ 0 h 310"/>
                <a:gd name="T28" fmla="*/ 178 w 299"/>
                <a:gd name="T29" fmla="*/ 30 h 310"/>
                <a:gd name="T30" fmla="*/ 191 w 299"/>
                <a:gd name="T31" fmla="*/ 84 h 310"/>
                <a:gd name="T32" fmla="*/ 151 w 299"/>
                <a:gd name="T33" fmla="*/ 87 h 310"/>
                <a:gd name="T34" fmla="*/ 106 w 299"/>
                <a:gd name="T35" fmla="*/ 151 h 310"/>
                <a:gd name="T36" fmla="*/ 59 w 299"/>
                <a:gd name="T37" fmla="*/ 161 h 310"/>
                <a:gd name="T38" fmla="*/ 22 w 299"/>
                <a:gd name="T39" fmla="*/ 191 h 310"/>
                <a:gd name="T40" fmla="*/ 33 w 299"/>
                <a:gd name="T41" fmla="*/ 234 h 310"/>
                <a:gd name="T42" fmla="*/ 0 w 299"/>
                <a:gd name="T43" fmla="*/ 258 h 310"/>
                <a:gd name="T44" fmla="*/ 16 w 299"/>
                <a:gd name="T45" fmla="*/ 301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9" h="310">
                  <a:moveTo>
                    <a:pt x="16" y="301"/>
                  </a:moveTo>
                  <a:lnTo>
                    <a:pt x="60" y="244"/>
                  </a:lnTo>
                  <a:lnTo>
                    <a:pt x="90" y="246"/>
                  </a:lnTo>
                  <a:lnTo>
                    <a:pt x="186" y="190"/>
                  </a:lnTo>
                  <a:lnTo>
                    <a:pt x="97" y="300"/>
                  </a:lnTo>
                  <a:lnTo>
                    <a:pt x="137" y="310"/>
                  </a:lnTo>
                  <a:lnTo>
                    <a:pt x="219" y="255"/>
                  </a:lnTo>
                  <a:lnTo>
                    <a:pt x="266" y="249"/>
                  </a:lnTo>
                  <a:lnTo>
                    <a:pt x="299" y="195"/>
                  </a:lnTo>
                  <a:lnTo>
                    <a:pt x="229" y="180"/>
                  </a:lnTo>
                  <a:lnTo>
                    <a:pt x="243" y="150"/>
                  </a:lnTo>
                  <a:lnTo>
                    <a:pt x="228" y="86"/>
                  </a:lnTo>
                  <a:lnTo>
                    <a:pt x="245" y="53"/>
                  </a:lnTo>
                  <a:lnTo>
                    <a:pt x="200" y="0"/>
                  </a:lnTo>
                  <a:lnTo>
                    <a:pt x="178" y="30"/>
                  </a:lnTo>
                  <a:lnTo>
                    <a:pt x="191" y="84"/>
                  </a:lnTo>
                  <a:lnTo>
                    <a:pt x="151" y="87"/>
                  </a:lnTo>
                  <a:lnTo>
                    <a:pt x="106" y="151"/>
                  </a:lnTo>
                  <a:lnTo>
                    <a:pt x="59" y="161"/>
                  </a:lnTo>
                  <a:lnTo>
                    <a:pt x="22" y="191"/>
                  </a:lnTo>
                  <a:lnTo>
                    <a:pt x="33" y="234"/>
                  </a:lnTo>
                  <a:lnTo>
                    <a:pt x="0" y="258"/>
                  </a:lnTo>
                  <a:lnTo>
                    <a:pt x="16"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21">
              <a:extLst>
                <a:ext uri="{FF2B5EF4-FFF2-40B4-BE49-F238E27FC236}">
                  <a16:creationId xmlns:a16="http://schemas.microsoft.com/office/drawing/2014/main" id="{A0289D5A-6B2C-6A6B-E5B4-D5612E25E2D2}"/>
                </a:ext>
              </a:extLst>
            </p:cNvPr>
            <p:cNvSpPr>
              <a:spLocks/>
            </p:cNvSpPr>
            <p:nvPr/>
          </p:nvSpPr>
          <p:spPr bwMode="auto">
            <a:xfrm>
              <a:off x="4213225" y="566738"/>
              <a:ext cx="80963" cy="117475"/>
            </a:xfrm>
            <a:custGeom>
              <a:avLst/>
              <a:gdLst>
                <a:gd name="T0" fmla="*/ 32 w 256"/>
                <a:gd name="T1" fmla="*/ 360 h 370"/>
                <a:gd name="T2" fmla="*/ 45 w 256"/>
                <a:gd name="T3" fmla="*/ 370 h 370"/>
                <a:gd name="T4" fmla="*/ 84 w 256"/>
                <a:gd name="T5" fmla="*/ 276 h 370"/>
                <a:gd name="T6" fmla="*/ 173 w 256"/>
                <a:gd name="T7" fmla="*/ 246 h 370"/>
                <a:gd name="T8" fmla="*/ 197 w 256"/>
                <a:gd name="T9" fmla="*/ 193 h 370"/>
                <a:gd name="T10" fmla="*/ 236 w 256"/>
                <a:gd name="T11" fmla="*/ 156 h 370"/>
                <a:gd name="T12" fmla="*/ 229 w 256"/>
                <a:gd name="T13" fmla="*/ 96 h 370"/>
                <a:gd name="T14" fmla="*/ 256 w 256"/>
                <a:gd name="T15" fmla="*/ 59 h 370"/>
                <a:gd name="T16" fmla="*/ 248 w 256"/>
                <a:gd name="T17" fmla="*/ 16 h 370"/>
                <a:gd name="T18" fmla="*/ 174 w 256"/>
                <a:gd name="T19" fmla="*/ 0 h 370"/>
                <a:gd name="T20" fmla="*/ 152 w 256"/>
                <a:gd name="T21" fmla="*/ 60 h 370"/>
                <a:gd name="T22" fmla="*/ 132 w 256"/>
                <a:gd name="T23" fmla="*/ 84 h 370"/>
                <a:gd name="T24" fmla="*/ 145 w 256"/>
                <a:gd name="T25" fmla="*/ 120 h 370"/>
                <a:gd name="T26" fmla="*/ 133 w 256"/>
                <a:gd name="T27" fmla="*/ 153 h 370"/>
                <a:gd name="T28" fmla="*/ 83 w 256"/>
                <a:gd name="T29" fmla="*/ 161 h 370"/>
                <a:gd name="T30" fmla="*/ 73 w 256"/>
                <a:gd name="T31" fmla="*/ 233 h 370"/>
                <a:gd name="T32" fmla="*/ 0 w 256"/>
                <a:gd name="T33" fmla="*/ 308 h 370"/>
                <a:gd name="T34" fmla="*/ 34 w 256"/>
                <a:gd name="T35" fmla="*/ 337 h 370"/>
                <a:gd name="T36" fmla="*/ 32 w 256"/>
                <a:gd name="T37" fmla="*/ 36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6" h="370">
                  <a:moveTo>
                    <a:pt x="32" y="360"/>
                  </a:moveTo>
                  <a:lnTo>
                    <a:pt x="45" y="370"/>
                  </a:lnTo>
                  <a:lnTo>
                    <a:pt x="84" y="276"/>
                  </a:lnTo>
                  <a:lnTo>
                    <a:pt x="173" y="246"/>
                  </a:lnTo>
                  <a:lnTo>
                    <a:pt x="197" y="193"/>
                  </a:lnTo>
                  <a:lnTo>
                    <a:pt x="236" y="156"/>
                  </a:lnTo>
                  <a:lnTo>
                    <a:pt x="229" y="96"/>
                  </a:lnTo>
                  <a:lnTo>
                    <a:pt x="256" y="59"/>
                  </a:lnTo>
                  <a:lnTo>
                    <a:pt x="248" y="16"/>
                  </a:lnTo>
                  <a:lnTo>
                    <a:pt x="174" y="0"/>
                  </a:lnTo>
                  <a:lnTo>
                    <a:pt x="152" y="60"/>
                  </a:lnTo>
                  <a:lnTo>
                    <a:pt x="132" y="84"/>
                  </a:lnTo>
                  <a:lnTo>
                    <a:pt x="145" y="120"/>
                  </a:lnTo>
                  <a:lnTo>
                    <a:pt x="133" y="153"/>
                  </a:lnTo>
                  <a:lnTo>
                    <a:pt x="83" y="161"/>
                  </a:lnTo>
                  <a:lnTo>
                    <a:pt x="73" y="233"/>
                  </a:lnTo>
                  <a:lnTo>
                    <a:pt x="0" y="308"/>
                  </a:lnTo>
                  <a:lnTo>
                    <a:pt x="34" y="337"/>
                  </a:lnTo>
                  <a:lnTo>
                    <a:pt x="32" y="3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22">
              <a:extLst>
                <a:ext uri="{FF2B5EF4-FFF2-40B4-BE49-F238E27FC236}">
                  <a16:creationId xmlns:a16="http://schemas.microsoft.com/office/drawing/2014/main" id="{B7ECAA0A-1DC1-5634-AD01-75E70EBDEE6C}"/>
                </a:ext>
              </a:extLst>
            </p:cNvPr>
            <p:cNvSpPr>
              <a:spLocks/>
            </p:cNvSpPr>
            <p:nvPr/>
          </p:nvSpPr>
          <p:spPr bwMode="auto">
            <a:xfrm>
              <a:off x="4211638" y="882650"/>
              <a:ext cx="23813" cy="34925"/>
            </a:xfrm>
            <a:custGeom>
              <a:avLst/>
              <a:gdLst>
                <a:gd name="T0" fmla="*/ 13 w 76"/>
                <a:gd name="T1" fmla="*/ 66 h 113"/>
                <a:gd name="T2" fmla="*/ 0 w 76"/>
                <a:gd name="T3" fmla="*/ 113 h 113"/>
                <a:gd name="T4" fmla="*/ 54 w 76"/>
                <a:gd name="T5" fmla="*/ 95 h 113"/>
                <a:gd name="T6" fmla="*/ 76 w 76"/>
                <a:gd name="T7" fmla="*/ 65 h 113"/>
                <a:gd name="T8" fmla="*/ 66 w 76"/>
                <a:gd name="T9" fmla="*/ 29 h 113"/>
                <a:gd name="T10" fmla="*/ 23 w 76"/>
                <a:gd name="T11" fmla="*/ 0 h 113"/>
                <a:gd name="T12" fmla="*/ 13 w 76"/>
                <a:gd name="T13" fmla="*/ 66 h 113"/>
              </a:gdLst>
              <a:ahLst/>
              <a:cxnLst>
                <a:cxn ang="0">
                  <a:pos x="T0" y="T1"/>
                </a:cxn>
                <a:cxn ang="0">
                  <a:pos x="T2" y="T3"/>
                </a:cxn>
                <a:cxn ang="0">
                  <a:pos x="T4" y="T5"/>
                </a:cxn>
                <a:cxn ang="0">
                  <a:pos x="T6" y="T7"/>
                </a:cxn>
                <a:cxn ang="0">
                  <a:pos x="T8" y="T9"/>
                </a:cxn>
                <a:cxn ang="0">
                  <a:pos x="T10" y="T11"/>
                </a:cxn>
                <a:cxn ang="0">
                  <a:pos x="T12" y="T13"/>
                </a:cxn>
              </a:cxnLst>
              <a:rect l="0" t="0" r="r" b="b"/>
              <a:pathLst>
                <a:path w="76" h="113">
                  <a:moveTo>
                    <a:pt x="13" y="66"/>
                  </a:moveTo>
                  <a:lnTo>
                    <a:pt x="0" y="113"/>
                  </a:lnTo>
                  <a:lnTo>
                    <a:pt x="54" y="95"/>
                  </a:lnTo>
                  <a:lnTo>
                    <a:pt x="76" y="65"/>
                  </a:lnTo>
                  <a:lnTo>
                    <a:pt x="66" y="29"/>
                  </a:lnTo>
                  <a:lnTo>
                    <a:pt x="23" y="0"/>
                  </a:lnTo>
                  <a:lnTo>
                    <a:pt x="13"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23">
              <a:extLst>
                <a:ext uri="{FF2B5EF4-FFF2-40B4-BE49-F238E27FC236}">
                  <a16:creationId xmlns:a16="http://schemas.microsoft.com/office/drawing/2014/main" id="{293C3E9B-0EB8-439E-4BB1-8FB79A5ED413}"/>
                </a:ext>
              </a:extLst>
            </p:cNvPr>
            <p:cNvSpPr>
              <a:spLocks/>
            </p:cNvSpPr>
            <p:nvPr/>
          </p:nvSpPr>
          <p:spPr bwMode="auto">
            <a:xfrm>
              <a:off x="5014913" y="179388"/>
              <a:ext cx="28575" cy="52388"/>
            </a:xfrm>
            <a:custGeom>
              <a:avLst/>
              <a:gdLst>
                <a:gd name="T0" fmla="*/ 22 w 91"/>
                <a:gd name="T1" fmla="*/ 165 h 165"/>
                <a:gd name="T2" fmla="*/ 68 w 91"/>
                <a:gd name="T3" fmla="*/ 141 h 165"/>
                <a:gd name="T4" fmla="*/ 91 w 91"/>
                <a:gd name="T5" fmla="*/ 98 h 165"/>
                <a:gd name="T6" fmla="*/ 51 w 91"/>
                <a:gd name="T7" fmla="*/ 15 h 165"/>
                <a:gd name="T8" fmla="*/ 0 w 91"/>
                <a:gd name="T9" fmla="*/ 0 h 165"/>
                <a:gd name="T10" fmla="*/ 4 w 91"/>
                <a:gd name="T11" fmla="*/ 79 h 165"/>
                <a:gd name="T12" fmla="*/ 22 w 91"/>
                <a:gd name="T13" fmla="*/ 165 h 165"/>
              </a:gdLst>
              <a:ahLst/>
              <a:cxnLst>
                <a:cxn ang="0">
                  <a:pos x="T0" y="T1"/>
                </a:cxn>
                <a:cxn ang="0">
                  <a:pos x="T2" y="T3"/>
                </a:cxn>
                <a:cxn ang="0">
                  <a:pos x="T4" y="T5"/>
                </a:cxn>
                <a:cxn ang="0">
                  <a:pos x="T6" y="T7"/>
                </a:cxn>
                <a:cxn ang="0">
                  <a:pos x="T8" y="T9"/>
                </a:cxn>
                <a:cxn ang="0">
                  <a:pos x="T10" y="T11"/>
                </a:cxn>
                <a:cxn ang="0">
                  <a:pos x="T12" y="T13"/>
                </a:cxn>
              </a:cxnLst>
              <a:rect l="0" t="0" r="r" b="b"/>
              <a:pathLst>
                <a:path w="91" h="165">
                  <a:moveTo>
                    <a:pt x="22" y="165"/>
                  </a:moveTo>
                  <a:lnTo>
                    <a:pt x="68" y="141"/>
                  </a:lnTo>
                  <a:lnTo>
                    <a:pt x="91" y="98"/>
                  </a:lnTo>
                  <a:lnTo>
                    <a:pt x="51" y="15"/>
                  </a:lnTo>
                  <a:lnTo>
                    <a:pt x="0" y="0"/>
                  </a:lnTo>
                  <a:lnTo>
                    <a:pt x="4" y="79"/>
                  </a:lnTo>
                  <a:lnTo>
                    <a:pt x="22"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24">
              <a:extLst>
                <a:ext uri="{FF2B5EF4-FFF2-40B4-BE49-F238E27FC236}">
                  <a16:creationId xmlns:a16="http://schemas.microsoft.com/office/drawing/2014/main" id="{B825AB99-75D6-2B80-A5A3-97F8E9236A4B}"/>
                </a:ext>
              </a:extLst>
            </p:cNvPr>
            <p:cNvSpPr>
              <a:spLocks/>
            </p:cNvSpPr>
            <p:nvPr/>
          </p:nvSpPr>
          <p:spPr bwMode="auto">
            <a:xfrm>
              <a:off x="4537075" y="341313"/>
              <a:ext cx="82550" cy="88900"/>
            </a:xfrm>
            <a:custGeom>
              <a:avLst/>
              <a:gdLst>
                <a:gd name="T0" fmla="*/ 37 w 260"/>
                <a:gd name="T1" fmla="*/ 118 h 283"/>
                <a:gd name="T2" fmla="*/ 45 w 260"/>
                <a:gd name="T3" fmla="*/ 201 h 283"/>
                <a:gd name="T4" fmla="*/ 125 w 260"/>
                <a:gd name="T5" fmla="*/ 283 h 283"/>
                <a:gd name="T6" fmla="*/ 179 w 260"/>
                <a:gd name="T7" fmla="*/ 272 h 283"/>
                <a:gd name="T8" fmla="*/ 201 w 260"/>
                <a:gd name="T9" fmla="*/ 209 h 283"/>
                <a:gd name="T10" fmla="*/ 260 w 260"/>
                <a:gd name="T11" fmla="*/ 136 h 283"/>
                <a:gd name="T12" fmla="*/ 203 w 260"/>
                <a:gd name="T13" fmla="*/ 96 h 283"/>
                <a:gd name="T14" fmla="*/ 196 w 260"/>
                <a:gd name="T15" fmla="*/ 60 h 283"/>
                <a:gd name="T16" fmla="*/ 213 w 260"/>
                <a:gd name="T17" fmla="*/ 27 h 283"/>
                <a:gd name="T18" fmla="*/ 173 w 260"/>
                <a:gd name="T19" fmla="*/ 0 h 283"/>
                <a:gd name="T20" fmla="*/ 190 w 260"/>
                <a:gd name="T21" fmla="*/ 96 h 283"/>
                <a:gd name="T22" fmla="*/ 141 w 260"/>
                <a:gd name="T23" fmla="*/ 157 h 283"/>
                <a:gd name="T24" fmla="*/ 141 w 260"/>
                <a:gd name="T25" fmla="*/ 193 h 283"/>
                <a:gd name="T26" fmla="*/ 104 w 260"/>
                <a:gd name="T27" fmla="*/ 120 h 283"/>
                <a:gd name="T28" fmla="*/ 143 w 260"/>
                <a:gd name="T29" fmla="*/ 54 h 283"/>
                <a:gd name="T30" fmla="*/ 66 w 260"/>
                <a:gd name="T31" fmla="*/ 55 h 283"/>
                <a:gd name="T32" fmla="*/ 16 w 260"/>
                <a:gd name="T33" fmla="*/ 31 h 283"/>
                <a:gd name="T34" fmla="*/ 0 w 260"/>
                <a:gd name="T35" fmla="*/ 75 h 283"/>
                <a:gd name="T36" fmla="*/ 0 w 260"/>
                <a:gd name="T37" fmla="*/ 111 h 283"/>
                <a:gd name="T38" fmla="*/ 37 w 260"/>
                <a:gd name="T39" fmla="*/ 11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0" h="283">
                  <a:moveTo>
                    <a:pt x="37" y="118"/>
                  </a:moveTo>
                  <a:lnTo>
                    <a:pt x="45" y="201"/>
                  </a:lnTo>
                  <a:lnTo>
                    <a:pt x="125" y="283"/>
                  </a:lnTo>
                  <a:lnTo>
                    <a:pt x="179" y="272"/>
                  </a:lnTo>
                  <a:lnTo>
                    <a:pt x="201" y="209"/>
                  </a:lnTo>
                  <a:lnTo>
                    <a:pt x="260" y="136"/>
                  </a:lnTo>
                  <a:lnTo>
                    <a:pt x="203" y="96"/>
                  </a:lnTo>
                  <a:lnTo>
                    <a:pt x="196" y="60"/>
                  </a:lnTo>
                  <a:lnTo>
                    <a:pt x="213" y="27"/>
                  </a:lnTo>
                  <a:lnTo>
                    <a:pt x="173" y="0"/>
                  </a:lnTo>
                  <a:lnTo>
                    <a:pt x="190" y="96"/>
                  </a:lnTo>
                  <a:lnTo>
                    <a:pt x="141" y="157"/>
                  </a:lnTo>
                  <a:lnTo>
                    <a:pt x="141" y="193"/>
                  </a:lnTo>
                  <a:lnTo>
                    <a:pt x="104" y="120"/>
                  </a:lnTo>
                  <a:lnTo>
                    <a:pt x="143" y="54"/>
                  </a:lnTo>
                  <a:lnTo>
                    <a:pt x="66" y="55"/>
                  </a:lnTo>
                  <a:lnTo>
                    <a:pt x="16" y="31"/>
                  </a:lnTo>
                  <a:lnTo>
                    <a:pt x="0" y="75"/>
                  </a:lnTo>
                  <a:lnTo>
                    <a:pt x="0" y="111"/>
                  </a:lnTo>
                  <a:lnTo>
                    <a:pt x="37" y="1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25">
              <a:extLst>
                <a:ext uri="{FF2B5EF4-FFF2-40B4-BE49-F238E27FC236}">
                  <a16:creationId xmlns:a16="http://schemas.microsoft.com/office/drawing/2014/main" id="{61F1D48B-E390-570B-56A9-F2A0533C5C91}"/>
                </a:ext>
              </a:extLst>
            </p:cNvPr>
            <p:cNvSpPr>
              <a:spLocks/>
            </p:cNvSpPr>
            <p:nvPr/>
          </p:nvSpPr>
          <p:spPr bwMode="auto">
            <a:xfrm>
              <a:off x="4121150" y="1071563"/>
              <a:ext cx="34925" cy="19050"/>
            </a:xfrm>
            <a:custGeom>
              <a:avLst/>
              <a:gdLst>
                <a:gd name="T0" fmla="*/ 10 w 110"/>
                <a:gd name="T1" fmla="*/ 60 h 60"/>
                <a:gd name="T2" fmla="*/ 110 w 110"/>
                <a:gd name="T3" fmla="*/ 30 h 60"/>
                <a:gd name="T4" fmla="*/ 72 w 110"/>
                <a:gd name="T5" fmla="*/ 0 h 60"/>
                <a:gd name="T6" fmla="*/ 0 w 110"/>
                <a:gd name="T7" fmla="*/ 35 h 60"/>
                <a:gd name="T8" fmla="*/ 10 w 110"/>
                <a:gd name="T9" fmla="*/ 60 h 60"/>
              </a:gdLst>
              <a:ahLst/>
              <a:cxnLst>
                <a:cxn ang="0">
                  <a:pos x="T0" y="T1"/>
                </a:cxn>
                <a:cxn ang="0">
                  <a:pos x="T2" y="T3"/>
                </a:cxn>
                <a:cxn ang="0">
                  <a:pos x="T4" y="T5"/>
                </a:cxn>
                <a:cxn ang="0">
                  <a:pos x="T6" y="T7"/>
                </a:cxn>
                <a:cxn ang="0">
                  <a:pos x="T8" y="T9"/>
                </a:cxn>
              </a:cxnLst>
              <a:rect l="0" t="0" r="r" b="b"/>
              <a:pathLst>
                <a:path w="110" h="60">
                  <a:moveTo>
                    <a:pt x="10" y="60"/>
                  </a:moveTo>
                  <a:lnTo>
                    <a:pt x="110" y="30"/>
                  </a:lnTo>
                  <a:lnTo>
                    <a:pt x="72" y="0"/>
                  </a:lnTo>
                  <a:lnTo>
                    <a:pt x="0" y="35"/>
                  </a:lnTo>
                  <a:lnTo>
                    <a:pt x="1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26">
              <a:extLst>
                <a:ext uri="{FF2B5EF4-FFF2-40B4-BE49-F238E27FC236}">
                  <a16:creationId xmlns:a16="http://schemas.microsoft.com/office/drawing/2014/main" id="{0A5800B1-74B6-C4C5-2444-2019F72B314B}"/>
                </a:ext>
              </a:extLst>
            </p:cNvPr>
            <p:cNvSpPr>
              <a:spLocks/>
            </p:cNvSpPr>
            <p:nvPr/>
          </p:nvSpPr>
          <p:spPr bwMode="auto">
            <a:xfrm>
              <a:off x="4864100" y="144463"/>
              <a:ext cx="128588" cy="100013"/>
            </a:xfrm>
            <a:custGeom>
              <a:avLst/>
              <a:gdLst>
                <a:gd name="T0" fmla="*/ 5 w 402"/>
                <a:gd name="T1" fmla="*/ 302 h 314"/>
                <a:gd name="T2" fmla="*/ 67 w 402"/>
                <a:gd name="T3" fmla="*/ 288 h 314"/>
                <a:gd name="T4" fmla="*/ 100 w 402"/>
                <a:gd name="T5" fmla="*/ 255 h 314"/>
                <a:gd name="T6" fmla="*/ 124 w 402"/>
                <a:gd name="T7" fmla="*/ 314 h 314"/>
                <a:gd name="T8" fmla="*/ 160 w 402"/>
                <a:gd name="T9" fmla="*/ 267 h 314"/>
                <a:gd name="T10" fmla="*/ 256 w 402"/>
                <a:gd name="T11" fmla="*/ 204 h 314"/>
                <a:gd name="T12" fmla="*/ 286 w 402"/>
                <a:gd name="T13" fmla="*/ 133 h 314"/>
                <a:gd name="T14" fmla="*/ 349 w 402"/>
                <a:gd name="T15" fmla="*/ 90 h 314"/>
                <a:gd name="T16" fmla="*/ 402 w 402"/>
                <a:gd name="T17" fmla="*/ 59 h 314"/>
                <a:gd name="T18" fmla="*/ 381 w 402"/>
                <a:gd name="T19" fmla="*/ 0 h 314"/>
                <a:gd name="T20" fmla="*/ 354 w 402"/>
                <a:gd name="T21" fmla="*/ 20 h 314"/>
                <a:gd name="T22" fmla="*/ 335 w 402"/>
                <a:gd name="T23" fmla="*/ 70 h 314"/>
                <a:gd name="T24" fmla="*/ 305 w 402"/>
                <a:gd name="T25" fmla="*/ 57 h 314"/>
                <a:gd name="T26" fmla="*/ 196 w 402"/>
                <a:gd name="T27" fmla="*/ 114 h 314"/>
                <a:gd name="T28" fmla="*/ 206 w 402"/>
                <a:gd name="T29" fmla="*/ 163 h 314"/>
                <a:gd name="T30" fmla="*/ 143 w 402"/>
                <a:gd name="T31" fmla="*/ 188 h 314"/>
                <a:gd name="T32" fmla="*/ 149 w 402"/>
                <a:gd name="T33" fmla="*/ 145 h 314"/>
                <a:gd name="T34" fmla="*/ 106 w 402"/>
                <a:gd name="T35" fmla="*/ 122 h 314"/>
                <a:gd name="T36" fmla="*/ 72 w 402"/>
                <a:gd name="T37" fmla="*/ 175 h 314"/>
                <a:gd name="T38" fmla="*/ 0 w 402"/>
                <a:gd name="T39" fmla="*/ 196 h 314"/>
                <a:gd name="T40" fmla="*/ 10 w 402"/>
                <a:gd name="T41" fmla="*/ 255 h 314"/>
                <a:gd name="T42" fmla="*/ 5 w 402"/>
                <a:gd name="T43" fmla="*/ 3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2" h="314">
                  <a:moveTo>
                    <a:pt x="5" y="302"/>
                  </a:moveTo>
                  <a:lnTo>
                    <a:pt x="67" y="288"/>
                  </a:lnTo>
                  <a:lnTo>
                    <a:pt x="100" y="255"/>
                  </a:lnTo>
                  <a:lnTo>
                    <a:pt x="124" y="314"/>
                  </a:lnTo>
                  <a:lnTo>
                    <a:pt x="160" y="267"/>
                  </a:lnTo>
                  <a:lnTo>
                    <a:pt x="256" y="204"/>
                  </a:lnTo>
                  <a:lnTo>
                    <a:pt x="286" y="133"/>
                  </a:lnTo>
                  <a:lnTo>
                    <a:pt x="349" y="90"/>
                  </a:lnTo>
                  <a:lnTo>
                    <a:pt x="402" y="59"/>
                  </a:lnTo>
                  <a:lnTo>
                    <a:pt x="381" y="0"/>
                  </a:lnTo>
                  <a:lnTo>
                    <a:pt x="354" y="20"/>
                  </a:lnTo>
                  <a:lnTo>
                    <a:pt x="335" y="70"/>
                  </a:lnTo>
                  <a:lnTo>
                    <a:pt x="305" y="57"/>
                  </a:lnTo>
                  <a:lnTo>
                    <a:pt x="196" y="114"/>
                  </a:lnTo>
                  <a:lnTo>
                    <a:pt x="206" y="163"/>
                  </a:lnTo>
                  <a:lnTo>
                    <a:pt x="143" y="188"/>
                  </a:lnTo>
                  <a:lnTo>
                    <a:pt x="149" y="145"/>
                  </a:lnTo>
                  <a:lnTo>
                    <a:pt x="106" y="122"/>
                  </a:lnTo>
                  <a:lnTo>
                    <a:pt x="72" y="175"/>
                  </a:lnTo>
                  <a:lnTo>
                    <a:pt x="0" y="196"/>
                  </a:lnTo>
                  <a:lnTo>
                    <a:pt x="10" y="255"/>
                  </a:lnTo>
                  <a:lnTo>
                    <a:pt x="5" y="3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27">
              <a:extLst>
                <a:ext uri="{FF2B5EF4-FFF2-40B4-BE49-F238E27FC236}">
                  <a16:creationId xmlns:a16="http://schemas.microsoft.com/office/drawing/2014/main" id="{EC103B2D-75C6-E1C9-8AAD-001BC87BE156}"/>
                </a:ext>
              </a:extLst>
            </p:cNvPr>
            <p:cNvSpPr>
              <a:spLocks/>
            </p:cNvSpPr>
            <p:nvPr/>
          </p:nvSpPr>
          <p:spPr bwMode="auto">
            <a:xfrm>
              <a:off x="4886325" y="273050"/>
              <a:ext cx="63500" cy="41275"/>
            </a:xfrm>
            <a:custGeom>
              <a:avLst/>
              <a:gdLst>
                <a:gd name="T0" fmla="*/ 0 w 197"/>
                <a:gd name="T1" fmla="*/ 58 h 130"/>
                <a:gd name="T2" fmla="*/ 110 w 197"/>
                <a:gd name="T3" fmla="*/ 123 h 130"/>
                <a:gd name="T4" fmla="*/ 187 w 197"/>
                <a:gd name="T5" fmla="*/ 130 h 130"/>
                <a:gd name="T6" fmla="*/ 197 w 197"/>
                <a:gd name="T7" fmla="*/ 106 h 130"/>
                <a:gd name="T8" fmla="*/ 163 w 197"/>
                <a:gd name="T9" fmla="*/ 43 h 130"/>
                <a:gd name="T10" fmla="*/ 69 w 197"/>
                <a:gd name="T11" fmla="*/ 0 h 130"/>
                <a:gd name="T12" fmla="*/ 0 w 197"/>
                <a:gd name="T13" fmla="*/ 58 h 130"/>
              </a:gdLst>
              <a:ahLst/>
              <a:cxnLst>
                <a:cxn ang="0">
                  <a:pos x="T0" y="T1"/>
                </a:cxn>
                <a:cxn ang="0">
                  <a:pos x="T2" y="T3"/>
                </a:cxn>
                <a:cxn ang="0">
                  <a:pos x="T4" y="T5"/>
                </a:cxn>
                <a:cxn ang="0">
                  <a:pos x="T6" y="T7"/>
                </a:cxn>
                <a:cxn ang="0">
                  <a:pos x="T8" y="T9"/>
                </a:cxn>
                <a:cxn ang="0">
                  <a:pos x="T10" y="T11"/>
                </a:cxn>
                <a:cxn ang="0">
                  <a:pos x="T12" y="T13"/>
                </a:cxn>
              </a:cxnLst>
              <a:rect l="0" t="0" r="r" b="b"/>
              <a:pathLst>
                <a:path w="197" h="130">
                  <a:moveTo>
                    <a:pt x="0" y="58"/>
                  </a:moveTo>
                  <a:lnTo>
                    <a:pt x="110" y="123"/>
                  </a:lnTo>
                  <a:lnTo>
                    <a:pt x="187" y="130"/>
                  </a:lnTo>
                  <a:lnTo>
                    <a:pt x="197" y="106"/>
                  </a:lnTo>
                  <a:lnTo>
                    <a:pt x="163" y="43"/>
                  </a:lnTo>
                  <a:lnTo>
                    <a:pt x="69" y="0"/>
                  </a:lnTo>
                  <a:lnTo>
                    <a:pt x="0"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28">
              <a:extLst>
                <a:ext uri="{FF2B5EF4-FFF2-40B4-BE49-F238E27FC236}">
                  <a16:creationId xmlns:a16="http://schemas.microsoft.com/office/drawing/2014/main" id="{E633F7B4-5B83-FA6C-E8DF-BFA9B0B768FF}"/>
                </a:ext>
              </a:extLst>
            </p:cNvPr>
            <p:cNvSpPr>
              <a:spLocks/>
            </p:cNvSpPr>
            <p:nvPr/>
          </p:nvSpPr>
          <p:spPr bwMode="auto">
            <a:xfrm>
              <a:off x="5343525" y="104775"/>
              <a:ext cx="14288" cy="20638"/>
            </a:xfrm>
            <a:custGeom>
              <a:avLst/>
              <a:gdLst>
                <a:gd name="T0" fmla="*/ 40 w 43"/>
                <a:gd name="T1" fmla="*/ 2 h 66"/>
                <a:gd name="T2" fmla="*/ 0 w 43"/>
                <a:gd name="T3" fmla="*/ 0 h 66"/>
                <a:gd name="T4" fmla="*/ 43 w 43"/>
                <a:gd name="T5" fmla="*/ 66 h 66"/>
                <a:gd name="T6" fmla="*/ 40 w 43"/>
                <a:gd name="T7" fmla="*/ 2 h 66"/>
              </a:gdLst>
              <a:ahLst/>
              <a:cxnLst>
                <a:cxn ang="0">
                  <a:pos x="T0" y="T1"/>
                </a:cxn>
                <a:cxn ang="0">
                  <a:pos x="T2" y="T3"/>
                </a:cxn>
                <a:cxn ang="0">
                  <a:pos x="T4" y="T5"/>
                </a:cxn>
                <a:cxn ang="0">
                  <a:pos x="T6" y="T7"/>
                </a:cxn>
              </a:cxnLst>
              <a:rect l="0" t="0" r="r" b="b"/>
              <a:pathLst>
                <a:path w="43" h="66">
                  <a:moveTo>
                    <a:pt x="40" y="2"/>
                  </a:moveTo>
                  <a:lnTo>
                    <a:pt x="0" y="0"/>
                  </a:lnTo>
                  <a:lnTo>
                    <a:pt x="43" y="66"/>
                  </a:lnTo>
                  <a:lnTo>
                    <a:pt x="4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29">
              <a:extLst>
                <a:ext uri="{FF2B5EF4-FFF2-40B4-BE49-F238E27FC236}">
                  <a16:creationId xmlns:a16="http://schemas.microsoft.com/office/drawing/2014/main" id="{B6ADFF3C-CA1D-F6EE-A6C8-199BDE86C17B}"/>
                </a:ext>
              </a:extLst>
            </p:cNvPr>
            <p:cNvSpPr>
              <a:spLocks/>
            </p:cNvSpPr>
            <p:nvPr/>
          </p:nvSpPr>
          <p:spPr bwMode="auto">
            <a:xfrm>
              <a:off x="5170488" y="61913"/>
              <a:ext cx="84138" cy="57150"/>
            </a:xfrm>
            <a:custGeom>
              <a:avLst/>
              <a:gdLst>
                <a:gd name="T0" fmla="*/ 11 w 263"/>
                <a:gd name="T1" fmla="*/ 180 h 180"/>
                <a:gd name="T2" fmla="*/ 80 w 263"/>
                <a:gd name="T3" fmla="*/ 139 h 180"/>
                <a:gd name="T4" fmla="*/ 160 w 263"/>
                <a:gd name="T5" fmla="*/ 136 h 180"/>
                <a:gd name="T6" fmla="*/ 234 w 263"/>
                <a:gd name="T7" fmla="*/ 118 h 180"/>
                <a:gd name="T8" fmla="*/ 263 w 263"/>
                <a:gd name="T9" fmla="*/ 64 h 180"/>
                <a:gd name="T10" fmla="*/ 204 w 263"/>
                <a:gd name="T11" fmla="*/ 92 h 180"/>
                <a:gd name="T12" fmla="*/ 119 w 263"/>
                <a:gd name="T13" fmla="*/ 0 h 180"/>
                <a:gd name="T14" fmla="*/ 99 w 263"/>
                <a:gd name="T15" fmla="*/ 33 h 180"/>
                <a:gd name="T16" fmla="*/ 16 w 263"/>
                <a:gd name="T17" fmla="*/ 38 h 180"/>
                <a:gd name="T18" fmla="*/ 3 w 263"/>
                <a:gd name="T19" fmla="*/ 83 h 180"/>
                <a:gd name="T20" fmla="*/ 63 w 263"/>
                <a:gd name="T21" fmla="*/ 93 h 180"/>
                <a:gd name="T22" fmla="*/ 67 w 263"/>
                <a:gd name="T23" fmla="*/ 124 h 180"/>
                <a:gd name="T24" fmla="*/ 0 w 263"/>
                <a:gd name="T25" fmla="*/ 130 h 180"/>
                <a:gd name="T26" fmla="*/ 11 w 263"/>
                <a:gd name="T27"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3" h="180">
                  <a:moveTo>
                    <a:pt x="11" y="180"/>
                  </a:moveTo>
                  <a:lnTo>
                    <a:pt x="80" y="139"/>
                  </a:lnTo>
                  <a:lnTo>
                    <a:pt x="160" y="136"/>
                  </a:lnTo>
                  <a:lnTo>
                    <a:pt x="234" y="118"/>
                  </a:lnTo>
                  <a:lnTo>
                    <a:pt x="263" y="64"/>
                  </a:lnTo>
                  <a:lnTo>
                    <a:pt x="204" y="92"/>
                  </a:lnTo>
                  <a:lnTo>
                    <a:pt x="119" y="0"/>
                  </a:lnTo>
                  <a:lnTo>
                    <a:pt x="99" y="33"/>
                  </a:lnTo>
                  <a:lnTo>
                    <a:pt x="16" y="38"/>
                  </a:lnTo>
                  <a:lnTo>
                    <a:pt x="3" y="83"/>
                  </a:lnTo>
                  <a:lnTo>
                    <a:pt x="63" y="93"/>
                  </a:lnTo>
                  <a:lnTo>
                    <a:pt x="67" y="124"/>
                  </a:lnTo>
                  <a:lnTo>
                    <a:pt x="0" y="130"/>
                  </a:lnTo>
                  <a:lnTo>
                    <a:pt x="11"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30">
              <a:extLst>
                <a:ext uri="{FF2B5EF4-FFF2-40B4-BE49-F238E27FC236}">
                  <a16:creationId xmlns:a16="http://schemas.microsoft.com/office/drawing/2014/main" id="{D1D7F8E6-9D23-BB93-1244-FEBEAC694BE7}"/>
                </a:ext>
              </a:extLst>
            </p:cNvPr>
            <p:cNvSpPr>
              <a:spLocks/>
            </p:cNvSpPr>
            <p:nvPr/>
          </p:nvSpPr>
          <p:spPr bwMode="auto">
            <a:xfrm>
              <a:off x="5049838" y="107950"/>
              <a:ext cx="19050" cy="30163"/>
            </a:xfrm>
            <a:custGeom>
              <a:avLst/>
              <a:gdLst>
                <a:gd name="T0" fmla="*/ 20 w 57"/>
                <a:gd name="T1" fmla="*/ 99 h 99"/>
                <a:gd name="T2" fmla="*/ 53 w 57"/>
                <a:gd name="T3" fmla="*/ 92 h 99"/>
                <a:gd name="T4" fmla="*/ 57 w 57"/>
                <a:gd name="T5" fmla="*/ 25 h 99"/>
                <a:gd name="T6" fmla="*/ 23 w 57"/>
                <a:gd name="T7" fmla="*/ 0 h 99"/>
                <a:gd name="T8" fmla="*/ 0 w 57"/>
                <a:gd name="T9" fmla="*/ 60 h 99"/>
                <a:gd name="T10" fmla="*/ 27 w 57"/>
                <a:gd name="T11" fmla="*/ 72 h 99"/>
                <a:gd name="T12" fmla="*/ 20 w 57"/>
                <a:gd name="T13" fmla="*/ 99 h 99"/>
              </a:gdLst>
              <a:ahLst/>
              <a:cxnLst>
                <a:cxn ang="0">
                  <a:pos x="T0" y="T1"/>
                </a:cxn>
                <a:cxn ang="0">
                  <a:pos x="T2" y="T3"/>
                </a:cxn>
                <a:cxn ang="0">
                  <a:pos x="T4" y="T5"/>
                </a:cxn>
                <a:cxn ang="0">
                  <a:pos x="T6" y="T7"/>
                </a:cxn>
                <a:cxn ang="0">
                  <a:pos x="T8" y="T9"/>
                </a:cxn>
                <a:cxn ang="0">
                  <a:pos x="T10" y="T11"/>
                </a:cxn>
                <a:cxn ang="0">
                  <a:pos x="T12" y="T13"/>
                </a:cxn>
              </a:cxnLst>
              <a:rect l="0" t="0" r="r" b="b"/>
              <a:pathLst>
                <a:path w="57" h="99">
                  <a:moveTo>
                    <a:pt x="20" y="99"/>
                  </a:moveTo>
                  <a:lnTo>
                    <a:pt x="53" y="92"/>
                  </a:lnTo>
                  <a:lnTo>
                    <a:pt x="57" y="25"/>
                  </a:lnTo>
                  <a:lnTo>
                    <a:pt x="23" y="0"/>
                  </a:lnTo>
                  <a:lnTo>
                    <a:pt x="0" y="60"/>
                  </a:lnTo>
                  <a:lnTo>
                    <a:pt x="27" y="72"/>
                  </a:lnTo>
                  <a:lnTo>
                    <a:pt x="20" y="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31">
              <a:extLst>
                <a:ext uri="{FF2B5EF4-FFF2-40B4-BE49-F238E27FC236}">
                  <a16:creationId xmlns:a16="http://schemas.microsoft.com/office/drawing/2014/main" id="{12C683FE-6C30-2AB8-84B4-10F107390DAC}"/>
                </a:ext>
              </a:extLst>
            </p:cNvPr>
            <p:cNvSpPr>
              <a:spLocks/>
            </p:cNvSpPr>
            <p:nvPr/>
          </p:nvSpPr>
          <p:spPr bwMode="auto">
            <a:xfrm>
              <a:off x="4938713" y="214313"/>
              <a:ext cx="65088" cy="87313"/>
            </a:xfrm>
            <a:custGeom>
              <a:avLst/>
              <a:gdLst>
                <a:gd name="T0" fmla="*/ 151 w 206"/>
                <a:gd name="T1" fmla="*/ 18 h 271"/>
                <a:gd name="T2" fmla="*/ 86 w 206"/>
                <a:gd name="T3" fmla="*/ 62 h 271"/>
                <a:gd name="T4" fmla="*/ 76 w 206"/>
                <a:gd name="T5" fmla="*/ 105 h 271"/>
                <a:gd name="T6" fmla="*/ 32 w 206"/>
                <a:gd name="T7" fmla="*/ 72 h 271"/>
                <a:gd name="T8" fmla="*/ 0 w 206"/>
                <a:gd name="T9" fmla="*/ 139 h 271"/>
                <a:gd name="T10" fmla="*/ 37 w 206"/>
                <a:gd name="T11" fmla="*/ 178 h 271"/>
                <a:gd name="T12" fmla="*/ 37 w 206"/>
                <a:gd name="T13" fmla="*/ 261 h 271"/>
                <a:gd name="T14" fmla="*/ 73 w 206"/>
                <a:gd name="T15" fmla="*/ 271 h 271"/>
                <a:gd name="T16" fmla="*/ 142 w 206"/>
                <a:gd name="T17" fmla="*/ 184 h 271"/>
                <a:gd name="T18" fmla="*/ 183 w 206"/>
                <a:gd name="T19" fmla="*/ 134 h 271"/>
                <a:gd name="T20" fmla="*/ 206 w 206"/>
                <a:gd name="T21" fmla="*/ 97 h 271"/>
                <a:gd name="T22" fmla="*/ 178 w 206"/>
                <a:gd name="T23" fmla="*/ 57 h 271"/>
                <a:gd name="T24" fmla="*/ 181 w 206"/>
                <a:gd name="T25" fmla="*/ 0 h 271"/>
                <a:gd name="T26" fmla="*/ 151 w 206"/>
                <a:gd name="T27" fmla="*/ 18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6" h="271">
                  <a:moveTo>
                    <a:pt x="151" y="18"/>
                  </a:moveTo>
                  <a:lnTo>
                    <a:pt x="86" y="62"/>
                  </a:lnTo>
                  <a:lnTo>
                    <a:pt x="76" y="105"/>
                  </a:lnTo>
                  <a:lnTo>
                    <a:pt x="32" y="72"/>
                  </a:lnTo>
                  <a:lnTo>
                    <a:pt x="0" y="139"/>
                  </a:lnTo>
                  <a:lnTo>
                    <a:pt x="37" y="178"/>
                  </a:lnTo>
                  <a:lnTo>
                    <a:pt x="37" y="261"/>
                  </a:lnTo>
                  <a:lnTo>
                    <a:pt x="73" y="271"/>
                  </a:lnTo>
                  <a:lnTo>
                    <a:pt x="142" y="184"/>
                  </a:lnTo>
                  <a:lnTo>
                    <a:pt x="183" y="134"/>
                  </a:lnTo>
                  <a:lnTo>
                    <a:pt x="206" y="97"/>
                  </a:lnTo>
                  <a:lnTo>
                    <a:pt x="178" y="57"/>
                  </a:lnTo>
                  <a:lnTo>
                    <a:pt x="181" y="0"/>
                  </a:lnTo>
                  <a:lnTo>
                    <a:pt x="15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32">
              <a:extLst>
                <a:ext uri="{FF2B5EF4-FFF2-40B4-BE49-F238E27FC236}">
                  <a16:creationId xmlns:a16="http://schemas.microsoft.com/office/drawing/2014/main" id="{67C94D0B-13A4-DC3F-D219-FDFBDFBC1FC0}"/>
                </a:ext>
              </a:extLst>
            </p:cNvPr>
            <p:cNvSpPr>
              <a:spLocks/>
            </p:cNvSpPr>
            <p:nvPr/>
          </p:nvSpPr>
          <p:spPr bwMode="auto">
            <a:xfrm>
              <a:off x="4810125" y="268288"/>
              <a:ext cx="25400" cy="26988"/>
            </a:xfrm>
            <a:custGeom>
              <a:avLst/>
              <a:gdLst>
                <a:gd name="T0" fmla="*/ 81 w 81"/>
                <a:gd name="T1" fmla="*/ 35 h 85"/>
                <a:gd name="T2" fmla="*/ 31 w 81"/>
                <a:gd name="T3" fmla="*/ 0 h 85"/>
                <a:gd name="T4" fmla="*/ 0 w 81"/>
                <a:gd name="T5" fmla="*/ 6 h 85"/>
                <a:gd name="T6" fmla="*/ 47 w 81"/>
                <a:gd name="T7" fmla="*/ 85 h 85"/>
                <a:gd name="T8" fmla="*/ 81 w 81"/>
                <a:gd name="T9" fmla="*/ 35 h 85"/>
              </a:gdLst>
              <a:ahLst/>
              <a:cxnLst>
                <a:cxn ang="0">
                  <a:pos x="T0" y="T1"/>
                </a:cxn>
                <a:cxn ang="0">
                  <a:pos x="T2" y="T3"/>
                </a:cxn>
                <a:cxn ang="0">
                  <a:pos x="T4" y="T5"/>
                </a:cxn>
                <a:cxn ang="0">
                  <a:pos x="T6" y="T7"/>
                </a:cxn>
                <a:cxn ang="0">
                  <a:pos x="T8" y="T9"/>
                </a:cxn>
              </a:cxnLst>
              <a:rect l="0" t="0" r="r" b="b"/>
              <a:pathLst>
                <a:path w="81" h="85">
                  <a:moveTo>
                    <a:pt x="81" y="35"/>
                  </a:moveTo>
                  <a:lnTo>
                    <a:pt x="31" y="0"/>
                  </a:lnTo>
                  <a:lnTo>
                    <a:pt x="0" y="6"/>
                  </a:lnTo>
                  <a:lnTo>
                    <a:pt x="47" y="85"/>
                  </a:lnTo>
                  <a:lnTo>
                    <a:pt x="8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33">
              <a:extLst>
                <a:ext uri="{FF2B5EF4-FFF2-40B4-BE49-F238E27FC236}">
                  <a16:creationId xmlns:a16="http://schemas.microsoft.com/office/drawing/2014/main" id="{8CAA519D-037F-DD2F-C6B9-092C53AF6CCD}"/>
                </a:ext>
              </a:extLst>
            </p:cNvPr>
            <p:cNvSpPr>
              <a:spLocks/>
            </p:cNvSpPr>
            <p:nvPr/>
          </p:nvSpPr>
          <p:spPr bwMode="auto">
            <a:xfrm>
              <a:off x="4606925" y="306388"/>
              <a:ext cx="53975" cy="68263"/>
            </a:xfrm>
            <a:custGeom>
              <a:avLst/>
              <a:gdLst>
                <a:gd name="T0" fmla="*/ 35 w 167"/>
                <a:gd name="T1" fmla="*/ 126 h 212"/>
                <a:gd name="T2" fmla="*/ 65 w 167"/>
                <a:gd name="T3" fmla="*/ 156 h 212"/>
                <a:gd name="T4" fmla="*/ 115 w 167"/>
                <a:gd name="T5" fmla="*/ 212 h 212"/>
                <a:gd name="T6" fmla="*/ 158 w 167"/>
                <a:gd name="T7" fmla="*/ 185 h 212"/>
                <a:gd name="T8" fmla="*/ 167 w 167"/>
                <a:gd name="T9" fmla="*/ 135 h 212"/>
                <a:gd name="T10" fmla="*/ 134 w 167"/>
                <a:gd name="T11" fmla="*/ 123 h 212"/>
                <a:gd name="T12" fmla="*/ 124 w 167"/>
                <a:gd name="T13" fmla="*/ 83 h 212"/>
                <a:gd name="T14" fmla="*/ 67 w 167"/>
                <a:gd name="T15" fmla="*/ 76 h 212"/>
                <a:gd name="T16" fmla="*/ 63 w 167"/>
                <a:gd name="T17" fmla="*/ 37 h 212"/>
                <a:gd name="T18" fmla="*/ 33 w 167"/>
                <a:gd name="T19" fmla="*/ 0 h 212"/>
                <a:gd name="T20" fmla="*/ 0 w 167"/>
                <a:gd name="T21" fmla="*/ 27 h 212"/>
                <a:gd name="T22" fmla="*/ 43 w 167"/>
                <a:gd name="T23" fmla="*/ 77 h 212"/>
                <a:gd name="T24" fmla="*/ 35 w 167"/>
                <a:gd name="T25" fmla="*/ 12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7" h="212">
                  <a:moveTo>
                    <a:pt x="35" y="126"/>
                  </a:moveTo>
                  <a:lnTo>
                    <a:pt x="65" y="156"/>
                  </a:lnTo>
                  <a:lnTo>
                    <a:pt x="115" y="212"/>
                  </a:lnTo>
                  <a:lnTo>
                    <a:pt x="158" y="185"/>
                  </a:lnTo>
                  <a:lnTo>
                    <a:pt x="167" y="135"/>
                  </a:lnTo>
                  <a:lnTo>
                    <a:pt x="134" y="123"/>
                  </a:lnTo>
                  <a:lnTo>
                    <a:pt x="124" y="83"/>
                  </a:lnTo>
                  <a:lnTo>
                    <a:pt x="67" y="76"/>
                  </a:lnTo>
                  <a:lnTo>
                    <a:pt x="63" y="37"/>
                  </a:lnTo>
                  <a:lnTo>
                    <a:pt x="33" y="0"/>
                  </a:lnTo>
                  <a:lnTo>
                    <a:pt x="0" y="27"/>
                  </a:lnTo>
                  <a:lnTo>
                    <a:pt x="43" y="77"/>
                  </a:lnTo>
                  <a:lnTo>
                    <a:pt x="35" y="1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34">
              <a:extLst>
                <a:ext uri="{FF2B5EF4-FFF2-40B4-BE49-F238E27FC236}">
                  <a16:creationId xmlns:a16="http://schemas.microsoft.com/office/drawing/2014/main" id="{9F0B2EED-F6B2-4C4B-6346-A96B12CCC13C}"/>
                </a:ext>
              </a:extLst>
            </p:cNvPr>
            <p:cNvSpPr>
              <a:spLocks/>
            </p:cNvSpPr>
            <p:nvPr/>
          </p:nvSpPr>
          <p:spPr bwMode="auto">
            <a:xfrm>
              <a:off x="4557713" y="309563"/>
              <a:ext cx="14288" cy="39688"/>
            </a:xfrm>
            <a:custGeom>
              <a:avLst/>
              <a:gdLst>
                <a:gd name="T0" fmla="*/ 43 w 49"/>
                <a:gd name="T1" fmla="*/ 79 h 123"/>
                <a:gd name="T2" fmla="*/ 49 w 49"/>
                <a:gd name="T3" fmla="*/ 16 h 123"/>
                <a:gd name="T4" fmla="*/ 32 w 49"/>
                <a:gd name="T5" fmla="*/ 0 h 123"/>
                <a:gd name="T6" fmla="*/ 0 w 49"/>
                <a:gd name="T7" fmla="*/ 79 h 123"/>
                <a:gd name="T8" fmla="*/ 33 w 49"/>
                <a:gd name="T9" fmla="*/ 123 h 123"/>
                <a:gd name="T10" fmla="*/ 43 w 49"/>
                <a:gd name="T11" fmla="*/ 79 h 123"/>
              </a:gdLst>
              <a:ahLst/>
              <a:cxnLst>
                <a:cxn ang="0">
                  <a:pos x="T0" y="T1"/>
                </a:cxn>
                <a:cxn ang="0">
                  <a:pos x="T2" y="T3"/>
                </a:cxn>
                <a:cxn ang="0">
                  <a:pos x="T4" y="T5"/>
                </a:cxn>
                <a:cxn ang="0">
                  <a:pos x="T6" y="T7"/>
                </a:cxn>
                <a:cxn ang="0">
                  <a:pos x="T8" y="T9"/>
                </a:cxn>
                <a:cxn ang="0">
                  <a:pos x="T10" y="T11"/>
                </a:cxn>
              </a:cxnLst>
              <a:rect l="0" t="0" r="r" b="b"/>
              <a:pathLst>
                <a:path w="49" h="123">
                  <a:moveTo>
                    <a:pt x="43" y="79"/>
                  </a:moveTo>
                  <a:lnTo>
                    <a:pt x="49" y="16"/>
                  </a:lnTo>
                  <a:lnTo>
                    <a:pt x="32" y="0"/>
                  </a:lnTo>
                  <a:lnTo>
                    <a:pt x="0" y="79"/>
                  </a:lnTo>
                  <a:lnTo>
                    <a:pt x="33" y="123"/>
                  </a:lnTo>
                  <a:lnTo>
                    <a:pt x="4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35">
              <a:extLst>
                <a:ext uri="{FF2B5EF4-FFF2-40B4-BE49-F238E27FC236}">
                  <a16:creationId xmlns:a16="http://schemas.microsoft.com/office/drawing/2014/main" id="{00C7FD97-B907-5512-A3B0-F3CC00B99705}"/>
                </a:ext>
              </a:extLst>
            </p:cNvPr>
            <p:cNvSpPr>
              <a:spLocks/>
            </p:cNvSpPr>
            <p:nvPr/>
          </p:nvSpPr>
          <p:spPr bwMode="auto">
            <a:xfrm>
              <a:off x="4608513" y="396875"/>
              <a:ext cx="31750" cy="31750"/>
            </a:xfrm>
            <a:custGeom>
              <a:avLst/>
              <a:gdLst>
                <a:gd name="T0" fmla="*/ 0 w 100"/>
                <a:gd name="T1" fmla="*/ 60 h 97"/>
                <a:gd name="T2" fmla="*/ 15 w 100"/>
                <a:gd name="T3" fmla="*/ 97 h 97"/>
                <a:gd name="T4" fmla="*/ 77 w 100"/>
                <a:gd name="T5" fmla="*/ 89 h 97"/>
                <a:gd name="T6" fmla="*/ 100 w 100"/>
                <a:gd name="T7" fmla="*/ 7 h 97"/>
                <a:gd name="T8" fmla="*/ 74 w 100"/>
                <a:gd name="T9" fmla="*/ 0 h 97"/>
                <a:gd name="T10" fmla="*/ 57 w 100"/>
                <a:gd name="T11" fmla="*/ 37 h 97"/>
                <a:gd name="T12" fmla="*/ 0 w 100"/>
                <a:gd name="T13" fmla="*/ 60 h 97"/>
              </a:gdLst>
              <a:ahLst/>
              <a:cxnLst>
                <a:cxn ang="0">
                  <a:pos x="T0" y="T1"/>
                </a:cxn>
                <a:cxn ang="0">
                  <a:pos x="T2" y="T3"/>
                </a:cxn>
                <a:cxn ang="0">
                  <a:pos x="T4" y="T5"/>
                </a:cxn>
                <a:cxn ang="0">
                  <a:pos x="T6" y="T7"/>
                </a:cxn>
                <a:cxn ang="0">
                  <a:pos x="T8" y="T9"/>
                </a:cxn>
                <a:cxn ang="0">
                  <a:pos x="T10" y="T11"/>
                </a:cxn>
                <a:cxn ang="0">
                  <a:pos x="T12" y="T13"/>
                </a:cxn>
              </a:cxnLst>
              <a:rect l="0" t="0" r="r" b="b"/>
              <a:pathLst>
                <a:path w="100" h="97">
                  <a:moveTo>
                    <a:pt x="0" y="60"/>
                  </a:moveTo>
                  <a:lnTo>
                    <a:pt x="15" y="97"/>
                  </a:lnTo>
                  <a:lnTo>
                    <a:pt x="77" y="89"/>
                  </a:lnTo>
                  <a:lnTo>
                    <a:pt x="100" y="7"/>
                  </a:lnTo>
                  <a:lnTo>
                    <a:pt x="74" y="0"/>
                  </a:lnTo>
                  <a:lnTo>
                    <a:pt x="57" y="37"/>
                  </a:lnTo>
                  <a:lnTo>
                    <a:pt x="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36">
              <a:extLst>
                <a:ext uri="{FF2B5EF4-FFF2-40B4-BE49-F238E27FC236}">
                  <a16:creationId xmlns:a16="http://schemas.microsoft.com/office/drawing/2014/main" id="{82E5DBFB-BCB1-5B94-8AFA-44D9483663A5}"/>
                </a:ext>
              </a:extLst>
            </p:cNvPr>
            <p:cNvSpPr>
              <a:spLocks/>
            </p:cNvSpPr>
            <p:nvPr/>
          </p:nvSpPr>
          <p:spPr bwMode="auto">
            <a:xfrm>
              <a:off x="4699000" y="312738"/>
              <a:ext cx="38100" cy="61913"/>
            </a:xfrm>
            <a:custGeom>
              <a:avLst/>
              <a:gdLst>
                <a:gd name="T0" fmla="*/ 17 w 120"/>
                <a:gd name="T1" fmla="*/ 167 h 196"/>
                <a:gd name="T2" fmla="*/ 64 w 120"/>
                <a:gd name="T3" fmla="*/ 196 h 196"/>
                <a:gd name="T4" fmla="*/ 101 w 120"/>
                <a:gd name="T5" fmla="*/ 169 h 196"/>
                <a:gd name="T6" fmla="*/ 71 w 120"/>
                <a:gd name="T7" fmla="*/ 93 h 196"/>
                <a:gd name="T8" fmla="*/ 120 w 120"/>
                <a:gd name="T9" fmla="*/ 27 h 196"/>
                <a:gd name="T10" fmla="*/ 80 w 120"/>
                <a:gd name="T11" fmla="*/ 0 h 196"/>
                <a:gd name="T12" fmla="*/ 46 w 120"/>
                <a:gd name="T13" fmla="*/ 24 h 196"/>
                <a:gd name="T14" fmla="*/ 29 w 120"/>
                <a:gd name="T15" fmla="*/ 57 h 196"/>
                <a:gd name="T16" fmla="*/ 0 w 120"/>
                <a:gd name="T17" fmla="*/ 74 h 196"/>
                <a:gd name="T18" fmla="*/ 24 w 120"/>
                <a:gd name="T19" fmla="*/ 133 h 196"/>
                <a:gd name="T20" fmla="*/ 17 w 120"/>
                <a:gd name="T21" fmla="*/ 167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196">
                  <a:moveTo>
                    <a:pt x="17" y="167"/>
                  </a:moveTo>
                  <a:lnTo>
                    <a:pt x="64" y="196"/>
                  </a:lnTo>
                  <a:lnTo>
                    <a:pt x="101" y="169"/>
                  </a:lnTo>
                  <a:lnTo>
                    <a:pt x="71" y="93"/>
                  </a:lnTo>
                  <a:lnTo>
                    <a:pt x="120" y="27"/>
                  </a:lnTo>
                  <a:lnTo>
                    <a:pt x="80" y="0"/>
                  </a:lnTo>
                  <a:lnTo>
                    <a:pt x="46" y="24"/>
                  </a:lnTo>
                  <a:lnTo>
                    <a:pt x="29" y="57"/>
                  </a:lnTo>
                  <a:lnTo>
                    <a:pt x="0" y="74"/>
                  </a:lnTo>
                  <a:lnTo>
                    <a:pt x="24" y="133"/>
                  </a:lnTo>
                  <a:lnTo>
                    <a:pt x="17" y="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37">
              <a:extLst>
                <a:ext uri="{FF2B5EF4-FFF2-40B4-BE49-F238E27FC236}">
                  <a16:creationId xmlns:a16="http://schemas.microsoft.com/office/drawing/2014/main" id="{4B219D6B-8BDB-3C61-2E34-0CE48088727F}"/>
                </a:ext>
              </a:extLst>
            </p:cNvPr>
            <p:cNvSpPr>
              <a:spLocks/>
            </p:cNvSpPr>
            <p:nvPr/>
          </p:nvSpPr>
          <p:spPr bwMode="auto">
            <a:xfrm>
              <a:off x="4667250" y="296863"/>
              <a:ext cx="15875" cy="22225"/>
            </a:xfrm>
            <a:custGeom>
              <a:avLst/>
              <a:gdLst>
                <a:gd name="T0" fmla="*/ 50 w 50"/>
                <a:gd name="T1" fmla="*/ 49 h 67"/>
                <a:gd name="T2" fmla="*/ 20 w 50"/>
                <a:gd name="T3" fmla="*/ 0 h 67"/>
                <a:gd name="T4" fmla="*/ 3 w 50"/>
                <a:gd name="T5" fmla="*/ 13 h 67"/>
                <a:gd name="T6" fmla="*/ 0 w 50"/>
                <a:gd name="T7" fmla="*/ 43 h 67"/>
                <a:gd name="T8" fmla="*/ 23 w 50"/>
                <a:gd name="T9" fmla="*/ 67 h 67"/>
                <a:gd name="T10" fmla="*/ 50 w 50"/>
                <a:gd name="T11" fmla="*/ 49 h 67"/>
              </a:gdLst>
              <a:ahLst/>
              <a:cxnLst>
                <a:cxn ang="0">
                  <a:pos x="T0" y="T1"/>
                </a:cxn>
                <a:cxn ang="0">
                  <a:pos x="T2" y="T3"/>
                </a:cxn>
                <a:cxn ang="0">
                  <a:pos x="T4" y="T5"/>
                </a:cxn>
                <a:cxn ang="0">
                  <a:pos x="T6" y="T7"/>
                </a:cxn>
                <a:cxn ang="0">
                  <a:pos x="T8" y="T9"/>
                </a:cxn>
                <a:cxn ang="0">
                  <a:pos x="T10" y="T11"/>
                </a:cxn>
              </a:cxnLst>
              <a:rect l="0" t="0" r="r" b="b"/>
              <a:pathLst>
                <a:path w="50" h="67">
                  <a:moveTo>
                    <a:pt x="50" y="49"/>
                  </a:moveTo>
                  <a:lnTo>
                    <a:pt x="20" y="0"/>
                  </a:lnTo>
                  <a:lnTo>
                    <a:pt x="3" y="13"/>
                  </a:lnTo>
                  <a:lnTo>
                    <a:pt x="0" y="43"/>
                  </a:lnTo>
                  <a:lnTo>
                    <a:pt x="23" y="67"/>
                  </a:lnTo>
                  <a:lnTo>
                    <a:pt x="5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38">
              <a:extLst>
                <a:ext uri="{FF2B5EF4-FFF2-40B4-BE49-F238E27FC236}">
                  <a16:creationId xmlns:a16="http://schemas.microsoft.com/office/drawing/2014/main" id="{EF5F2F34-2906-537D-3503-29A3F29A08E2}"/>
                </a:ext>
              </a:extLst>
            </p:cNvPr>
            <p:cNvSpPr>
              <a:spLocks/>
            </p:cNvSpPr>
            <p:nvPr/>
          </p:nvSpPr>
          <p:spPr bwMode="auto">
            <a:xfrm>
              <a:off x="4197350" y="669925"/>
              <a:ext cx="131763" cy="161925"/>
            </a:xfrm>
            <a:custGeom>
              <a:avLst/>
              <a:gdLst>
                <a:gd name="T0" fmla="*/ 315 w 418"/>
                <a:gd name="T1" fmla="*/ 135 h 506"/>
                <a:gd name="T2" fmla="*/ 268 w 418"/>
                <a:gd name="T3" fmla="*/ 156 h 506"/>
                <a:gd name="T4" fmla="*/ 252 w 418"/>
                <a:gd name="T5" fmla="*/ 212 h 506"/>
                <a:gd name="T6" fmla="*/ 232 w 418"/>
                <a:gd name="T7" fmla="*/ 276 h 506"/>
                <a:gd name="T8" fmla="*/ 185 w 418"/>
                <a:gd name="T9" fmla="*/ 286 h 506"/>
                <a:gd name="T10" fmla="*/ 179 w 418"/>
                <a:gd name="T11" fmla="*/ 247 h 506"/>
                <a:gd name="T12" fmla="*/ 228 w 418"/>
                <a:gd name="T13" fmla="*/ 183 h 506"/>
                <a:gd name="T14" fmla="*/ 228 w 418"/>
                <a:gd name="T15" fmla="*/ 160 h 506"/>
                <a:gd name="T16" fmla="*/ 191 w 418"/>
                <a:gd name="T17" fmla="*/ 126 h 506"/>
                <a:gd name="T18" fmla="*/ 221 w 418"/>
                <a:gd name="T19" fmla="*/ 77 h 506"/>
                <a:gd name="T20" fmla="*/ 200 w 418"/>
                <a:gd name="T21" fmla="*/ 4 h 506"/>
                <a:gd name="T22" fmla="*/ 170 w 418"/>
                <a:gd name="T23" fmla="*/ 0 h 506"/>
                <a:gd name="T24" fmla="*/ 111 w 418"/>
                <a:gd name="T25" fmla="*/ 121 h 506"/>
                <a:gd name="T26" fmla="*/ 131 w 418"/>
                <a:gd name="T27" fmla="*/ 151 h 506"/>
                <a:gd name="T28" fmla="*/ 105 w 418"/>
                <a:gd name="T29" fmla="*/ 188 h 506"/>
                <a:gd name="T30" fmla="*/ 105 w 418"/>
                <a:gd name="T31" fmla="*/ 247 h 506"/>
                <a:gd name="T32" fmla="*/ 19 w 418"/>
                <a:gd name="T33" fmla="*/ 341 h 506"/>
                <a:gd name="T34" fmla="*/ 43 w 418"/>
                <a:gd name="T35" fmla="*/ 374 h 506"/>
                <a:gd name="T36" fmla="*/ 0 w 418"/>
                <a:gd name="T37" fmla="*/ 394 h 506"/>
                <a:gd name="T38" fmla="*/ 7 w 418"/>
                <a:gd name="T39" fmla="*/ 414 h 506"/>
                <a:gd name="T40" fmla="*/ 44 w 418"/>
                <a:gd name="T41" fmla="*/ 420 h 506"/>
                <a:gd name="T42" fmla="*/ 12 w 418"/>
                <a:gd name="T43" fmla="*/ 497 h 506"/>
                <a:gd name="T44" fmla="*/ 35 w 418"/>
                <a:gd name="T45" fmla="*/ 503 h 506"/>
                <a:gd name="T46" fmla="*/ 71 w 418"/>
                <a:gd name="T47" fmla="*/ 414 h 506"/>
                <a:gd name="T48" fmla="*/ 113 w 418"/>
                <a:gd name="T49" fmla="*/ 374 h 506"/>
                <a:gd name="T50" fmla="*/ 104 w 418"/>
                <a:gd name="T51" fmla="*/ 476 h 506"/>
                <a:gd name="T52" fmla="*/ 134 w 418"/>
                <a:gd name="T53" fmla="*/ 506 h 506"/>
                <a:gd name="T54" fmla="*/ 134 w 418"/>
                <a:gd name="T55" fmla="*/ 506 h 506"/>
                <a:gd name="T56" fmla="*/ 159 w 418"/>
                <a:gd name="T57" fmla="*/ 464 h 506"/>
                <a:gd name="T58" fmla="*/ 176 w 418"/>
                <a:gd name="T59" fmla="*/ 434 h 506"/>
                <a:gd name="T60" fmla="*/ 182 w 418"/>
                <a:gd name="T61" fmla="*/ 423 h 506"/>
                <a:gd name="T62" fmla="*/ 183 w 418"/>
                <a:gd name="T63" fmla="*/ 416 h 506"/>
                <a:gd name="T64" fmla="*/ 183 w 418"/>
                <a:gd name="T65" fmla="*/ 416 h 506"/>
                <a:gd name="T66" fmla="*/ 184 w 418"/>
                <a:gd name="T67" fmla="*/ 410 h 506"/>
                <a:gd name="T68" fmla="*/ 187 w 418"/>
                <a:gd name="T69" fmla="*/ 403 h 506"/>
                <a:gd name="T70" fmla="*/ 192 w 418"/>
                <a:gd name="T71" fmla="*/ 384 h 506"/>
                <a:gd name="T72" fmla="*/ 200 w 418"/>
                <a:gd name="T73" fmla="*/ 359 h 506"/>
                <a:gd name="T74" fmla="*/ 210 w 418"/>
                <a:gd name="T75" fmla="*/ 409 h 506"/>
                <a:gd name="T76" fmla="*/ 253 w 418"/>
                <a:gd name="T77" fmla="*/ 432 h 506"/>
                <a:gd name="T78" fmla="*/ 287 w 418"/>
                <a:gd name="T79" fmla="*/ 422 h 506"/>
                <a:gd name="T80" fmla="*/ 253 w 418"/>
                <a:gd name="T81" fmla="*/ 371 h 506"/>
                <a:gd name="T82" fmla="*/ 277 w 418"/>
                <a:gd name="T83" fmla="*/ 338 h 506"/>
                <a:gd name="T84" fmla="*/ 289 w 418"/>
                <a:gd name="T85" fmla="*/ 282 h 506"/>
                <a:gd name="T86" fmla="*/ 353 w 418"/>
                <a:gd name="T87" fmla="*/ 288 h 506"/>
                <a:gd name="T88" fmla="*/ 358 w 418"/>
                <a:gd name="T89" fmla="*/ 219 h 506"/>
                <a:gd name="T90" fmla="*/ 418 w 418"/>
                <a:gd name="T91" fmla="*/ 144 h 506"/>
                <a:gd name="T92" fmla="*/ 400 w 418"/>
                <a:gd name="T93" fmla="*/ 108 h 506"/>
                <a:gd name="T94" fmla="*/ 364 w 418"/>
                <a:gd name="T95" fmla="*/ 72 h 506"/>
                <a:gd name="T96" fmla="*/ 364 w 418"/>
                <a:gd name="T97" fmla="*/ 72 h 506"/>
                <a:gd name="T98" fmla="*/ 360 w 418"/>
                <a:gd name="T99" fmla="*/ 74 h 506"/>
                <a:gd name="T100" fmla="*/ 354 w 418"/>
                <a:gd name="T101" fmla="*/ 77 h 506"/>
                <a:gd name="T102" fmla="*/ 349 w 418"/>
                <a:gd name="T103" fmla="*/ 78 h 506"/>
                <a:gd name="T104" fmla="*/ 346 w 418"/>
                <a:gd name="T105" fmla="*/ 80 h 506"/>
                <a:gd name="T106" fmla="*/ 343 w 418"/>
                <a:gd name="T107" fmla="*/ 78 h 506"/>
                <a:gd name="T108" fmla="*/ 340 w 418"/>
                <a:gd name="T109" fmla="*/ 76 h 506"/>
                <a:gd name="T110" fmla="*/ 340 w 418"/>
                <a:gd name="T111" fmla="*/ 76 h 506"/>
                <a:gd name="T112" fmla="*/ 338 w 418"/>
                <a:gd name="T113" fmla="*/ 72 h 506"/>
                <a:gd name="T114" fmla="*/ 335 w 418"/>
                <a:gd name="T115" fmla="*/ 66 h 506"/>
                <a:gd name="T116" fmla="*/ 326 w 418"/>
                <a:gd name="T117" fmla="*/ 55 h 506"/>
                <a:gd name="T118" fmla="*/ 314 w 418"/>
                <a:gd name="T119" fmla="*/ 43 h 506"/>
                <a:gd name="T120" fmla="*/ 283 w 418"/>
                <a:gd name="T121" fmla="*/ 83 h 506"/>
                <a:gd name="T122" fmla="*/ 315 w 418"/>
                <a:gd name="T123" fmla="*/ 135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8" h="506">
                  <a:moveTo>
                    <a:pt x="315" y="135"/>
                  </a:moveTo>
                  <a:lnTo>
                    <a:pt x="268" y="156"/>
                  </a:lnTo>
                  <a:lnTo>
                    <a:pt x="252" y="212"/>
                  </a:lnTo>
                  <a:lnTo>
                    <a:pt x="232" y="276"/>
                  </a:lnTo>
                  <a:lnTo>
                    <a:pt x="185" y="286"/>
                  </a:lnTo>
                  <a:lnTo>
                    <a:pt x="179" y="247"/>
                  </a:lnTo>
                  <a:lnTo>
                    <a:pt x="228" y="183"/>
                  </a:lnTo>
                  <a:lnTo>
                    <a:pt x="228" y="160"/>
                  </a:lnTo>
                  <a:lnTo>
                    <a:pt x="191" y="126"/>
                  </a:lnTo>
                  <a:lnTo>
                    <a:pt x="221" y="77"/>
                  </a:lnTo>
                  <a:lnTo>
                    <a:pt x="200" y="4"/>
                  </a:lnTo>
                  <a:lnTo>
                    <a:pt x="170" y="0"/>
                  </a:lnTo>
                  <a:lnTo>
                    <a:pt x="111" y="121"/>
                  </a:lnTo>
                  <a:lnTo>
                    <a:pt x="131" y="151"/>
                  </a:lnTo>
                  <a:lnTo>
                    <a:pt x="105" y="188"/>
                  </a:lnTo>
                  <a:lnTo>
                    <a:pt x="105" y="247"/>
                  </a:lnTo>
                  <a:lnTo>
                    <a:pt x="19" y="341"/>
                  </a:lnTo>
                  <a:lnTo>
                    <a:pt x="43" y="374"/>
                  </a:lnTo>
                  <a:lnTo>
                    <a:pt x="0" y="394"/>
                  </a:lnTo>
                  <a:lnTo>
                    <a:pt x="7" y="414"/>
                  </a:lnTo>
                  <a:lnTo>
                    <a:pt x="44" y="420"/>
                  </a:lnTo>
                  <a:lnTo>
                    <a:pt x="12" y="497"/>
                  </a:lnTo>
                  <a:lnTo>
                    <a:pt x="35" y="503"/>
                  </a:lnTo>
                  <a:lnTo>
                    <a:pt x="71" y="414"/>
                  </a:lnTo>
                  <a:lnTo>
                    <a:pt x="113" y="374"/>
                  </a:lnTo>
                  <a:lnTo>
                    <a:pt x="104" y="476"/>
                  </a:lnTo>
                  <a:lnTo>
                    <a:pt x="134" y="506"/>
                  </a:lnTo>
                  <a:lnTo>
                    <a:pt x="134" y="506"/>
                  </a:lnTo>
                  <a:lnTo>
                    <a:pt x="159" y="464"/>
                  </a:lnTo>
                  <a:lnTo>
                    <a:pt x="176" y="434"/>
                  </a:lnTo>
                  <a:lnTo>
                    <a:pt x="182" y="423"/>
                  </a:lnTo>
                  <a:lnTo>
                    <a:pt x="183" y="416"/>
                  </a:lnTo>
                  <a:lnTo>
                    <a:pt x="183" y="416"/>
                  </a:lnTo>
                  <a:lnTo>
                    <a:pt x="184" y="410"/>
                  </a:lnTo>
                  <a:lnTo>
                    <a:pt x="187" y="403"/>
                  </a:lnTo>
                  <a:lnTo>
                    <a:pt x="192" y="384"/>
                  </a:lnTo>
                  <a:lnTo>
                    <a:pt x="200" y="359"/>
                  </a:lnTo>
                  <a:lnTo>
                    <a:pt x="210" y="409"/>
                  </a:lnTo>
                  <a:lnTo>
                    <a:pt x="253" y="432"/>
                  </a:lnTo>
                  <a:lnTo>
                    <a:pt x="287" y="422"/>
                  </a:lnTo>
                  <a:lnTo>
                    <a:pt x="253" y="371"/>
                  </a:lnTo>
                  <a:lnTo>
                    <a:pt x="277" y="338"/>
                  </a:lnTo>
                  <a:lnTo>
                    <a:pt x="289" y="282"/>
                  </a:lnTo>
                  <a:lnTo>
                    <a:pt x="353" y="288"/>
                  </a:lnTo>
                  <a:lnTo>
                    <a:pt x="358" y="219"/>
                  </a:lnTo>
                  <a:lnTo>
                    <a:pt x="418" y="144"/>
                  </a:lnTo>
                  <a:lnTo>
                    <a:pt x="400" y="108"/>
                  </a:lnTo>
                  <a:lnTo>
                    <a:pt x="364" y="72"/>
                  </a:lnTo>
                  <a:lnTo>
                    <a:pt x="364" y="72"/>
                  </a:lnTo>
                  <a:lnTo>
                    <a:pt x="360" y="74"/>
                  </a:lnTo>
                  <a:lnTo>
                    <a:pt x="354" y="77"/>
                  </a:lnTo>
                  <a:lnTo>
                    <a:pt x="349" y="78"/>
                  </a:lnTo>
                  <a:lnTo>
                    <a:pt x="346" y="80"/>
                  </a:lnTo>
                  <a:lnTo>
                    <a:pt x="343" y="78"/>
                  </a:lnTo>
                  <a:lnTo>
                    <a:pt x="340" y="76"/>
                  </a:lnTo>
                  <a:lnTo>
                    <a:pt x="340" y="76"/>
                  </a:lnTo>
                  <a:lnTo>
                    <a:pt x="338" y="72"/>
                  </a:lnTo>
                  <a:lnTo>
                    <a:pt x="335" y="66"/>
                  </a:lnTo>
                  <a:lnTo>
                    <a:pt x="326" y="55"/>
                  </a:lnTo>
                  <a:lnTo>
                    <a:pt x="314" y="43"/>
                  </a:lnTo>
                  <a:lnTo>
                    <a:pt x="283" y="83"/>
                  </a:lnTo>
                  <a:lnTo>
                    <a:pt x="315"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40">
              <a:extLst>
                <a:ext uri="{FF2B5EF4-FFF2-40B4-BE49-F238E27FC236}">
                  <a16:creationId xmlns:a16="http://schemas.microsoft.com/office/drawing/2014/main" id="{836884A4-EC20-915C-B405-DC7203B503A4}"/>
                </a:ext>
              </a:extLst>
            </p:cNvPr>
            <p:cNvSpPr>
              <a:spLocks/>
            </p:cNvSpPr>
            <p:nvPr/>
          </p:nvSpPr>
          <p:spPr bwMode="auto">
            <a:xfrm>
              <a:off x="3198813" y="2447925"/>
              <a:ext cx="25400" cy="31750"/>
            </a:xfrm>
            <a:custGeom>
              <a:avLst/>
              <a:gdLst>
                <a:gd name="T0" fmla="*/ 83 w 83"/>
                <a:gd name="T1" fmla="*/ 45 h 102"/>
                <a:gd name="T2" fmla="*/ 47 w 83"/>
                <a:gd name="T3" fmla="*/ 0 h 102"/>
                <a:gd name="T4" fmla="*/ 33 w 83"/>
                <a:gd name="T5" fmla="*/ 30 h 102"/>
                <a:gd name="T6" fmla="*/ 0 w 83"/>
                <a:gd name="T7" fmla="*/ 37 h 102"/>
                <a:gd name="T8" fmla="*/ 8 w 83"/>
                <a:gd name="T9" fmla="*/ 76 h 102"/>
                <a:gd name="T10" fmla="*/ 44 w 83"/>
                <a:gd name="T11" fmla="*/ 102 h 102"/>
                <a:gd name="T12" fmla="*/ 83 w 83"/>
                <a:gd name="T13" fmla="*/ 45 h 102"/>
              </a:gdLst>
              <a:ahLst/>
              <a:cxnLst>
                <a:cxn ang="0">
                  <a:pos x="T0" y="T1"/>
                </a:cxn>
                <a:cxn ang="0">
                  <a:pos x="T2" y="T3"/>
                </a:cxn>
                <a:cxn ang="0">
                  <a:pos x="T4" y="T5"/>
                </a:cxn>
                <a:cxn ang="0">
                  <a:pos x="T6" y="T7"/>
                </a:cxn>
                <a:cxn ang="0">
                  <a:pos x="T8" y="T9"/>
                </a:cxn>
                <a:cxn ang="0">
                  <a:pos x="T10" y="T11"/>
                </a:cxn>
                <a:cxn ang="0">
                  <a:pos x="T12" y="T13"/>
                </a:cxn>
              </a:cxnLst>
              <a:rect l="0" t="0" r="r" b="b"/>
              <a:pathLst>
                <a:path w="83" h="102">
                  <a:moveTo>
                    <a:pt x="83" y="45"/>
                  </a:moveTo>
                  <a:lnTo>
                    <a:pt x="47" y="0"/>
                  </a:lnTo>
                  <a:lnTo>
                    <a:pt x="33" y="30"/>
                  </a:lnTo>
                  <a:lnTo>
                    <a:pt x="0" y="37"/>
                  </a:lnTo>
                  <a:lnTo>
                    <a:pt x="8" y="76"/>
                  </a:lnTo>
                  <a:lnTo>
                    <a:pt x="44" y="102"/>
                  </a:lnTo>
                  <a:lnTo>
                    <a:pt x="83"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41">
              <a:extLst>
                <a:ext uri="{FF2B5EF4-FFF2-40B4-BE49-F238E27FC236}">
                  <a16:creationId xmlns:a16="http://schemas.microsoft.com/office/drawing/2014/main" id="{F3BE52E3-8007-8A3F-3668-3A5CF9751E9D}"/>
                </a:ext>
              </a:extLst>
            </p:cNvPr>
            <p:cNvSpPr>
              <a:spLocks/>
            </p:cNvSpPr>
            <p:nvPr/>
          </p:nvSpPr>
          <p:spPr bwMode="auto">
            <a:xfrm>
              <a:off x="3232150" y="2593975"/>
              <a:ext cx="23813" cy="31750"/>
            </a:xfrm>
            <a:custGeom>
              <a:avLst/>
              <a:gdLst>
                <a:gd name="T0" fmla="*/ 50 w 74"/>
                <a:gd name="T1" fmla="*/ 50 h 99"/>
                <a:gd name="T2" fmla="*/ 29 w 74"/>
                <a:gd name="T3" fmla="*/ 0 h 99"/>
                <a:gd name="T4" fmla="*/ 0 w 74"/>
                <a:gd name="T5" fmla="*/ 23 h 99"/>
                <a:gd name="T6" fmla="*/ 10 w 74"/>
                <a:gd name="T7" fmla="*/ 67 h 99"/>
                <a:gd name="T8" fmla="*/ 74 w 74"/>
                <a:gd name="T9" fmla="*/ 99 h 99"/>
                <a:gd name="T10" fmla="*/ 50 w 74"/>
                <a:gd name="T11" fmla="*/ 50 h 99"/>
              </a:gdLst>
              <a:ahLst/>
              <a:cxnLst>
                <a:cxn ang="0">
                  <a:pos x="T0" y="T1"/>
                </a:cxn>
                <a:cxn ang="0">
                  <a:pos x="T2" y="T3"/>
                </a:cxn>
                <a:cxn ang="0">
                  <a:pos x="T4" y="T5"/>
                </a:cxn>
                <a:cxn ang="0">
                  <a:pos x="T6" y="T7"/>
                </a:cxn>
                <a:cxn ang="0">
                  <a:pos x="T8" y="T9"/>
                </a:cxn>
                <a:cxn ang="0">
                  <a:pos x="T10" y="T11"/>
                </a:cxn>
              </a:cxnLst>
              <a:rect l="0" t="0" r="r" b="b"/>
              <a:pathLst>
                <a:path w="74" h="99">
                  <a:moveTo>
                    <a:pt x="50" y="50"/>
                  </a:moveTo>
                  <a:lnTo>
                    <a:pt x="29" y="0"/>
                  </a:lnTo>
                  <a:lnTo>
                    <a:pt x="0" y="23"/>
                  </a:lnTo>
                  <a:lnTo>
                    <a:pt x="10" y="67"/>
                  </a:lnTo>
                  <a:lnTo>
                    <a:pt x="74" y="99"/>
                  </a:lnTo>
                  <a:lnTo>
                    <a:pt x="50"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42">
              <a:extLst>
                <a:ext uri="{FF2B5EF4-FFF2-40B4-BE49-F238E27FC236}">
                  <a16:creationId xmlns:a16="http://schemas.microsoft.com/office/drawing/2014/main" id="{A6C21DEF-7355-94B0-E243-17EE892E8A58}"/>
                </a:ext>
              </a:extLst>
            </p:cNvPr>
            <p:cNvSpPr>
              <a:spLocks/>
            </p:cNvSpPr>
            <p:nvPr/>
          </p:nvSpPr>
          <p:spPr bwMode="auto">
            <a:xfrm>
              <a:off x="3211513" y="2532063"/>
              <a:ext cx="20638" cy="34925"/>
            </a:xfrm>
            <a:custGeom>
              <a:avLst/>
              <a:gdLst>
                <a:gd name="T0" fmla="*/ 0 w 62"/>
                <a:gd name="T1" fmla="*/ 0 h 109"/>
                <a:gd name="T2" fmla="*/ 11 w 62"/>
                <a:gd name="T3" fmla="*/ 73 h 109"/>
                <a:gd name="T4" fmla="*/ 62 w 62"/>
                <a:gd name="T5" fmla="*/ 109 h 109"/>
                <a:gd name="T6" fmla="*/ 60 w 62"/>
                <a:gd name="T7" fmla="*/ 59 h 109"/>
                <a:gd name="T8" fmla="*/ 0 w 62"/>
                <a:gd name="T9" fmla="*/ 0 h 109"/>
              </a:gdLst>
              <a:ahLst/>
              <a:cxnLst>
                <a:cxn ang="0">
                  <a:pos x="T0" y="T1"/>
                </a:cxn>
                <a:cxn ang="0">
                  <a:pos x="T2" y="T3"/>
                </a:cxn>
                <a:cxn ang="0">
                  <a:pos x="T4" y="T5"/>
                </a:cxn>
                <a:cxn ang="0">
                  <a:pos x="T6" y="T7"/>
                </a:cxn>
                <a:cxn ang="0">
                  <a:pos x="T8" y="T9"/>
                </a:cxn>
              </a:cxnLst>
              <a:rect l="0" t="0" r="r" b="b"/>
              <a:pathLst>
                <a:path w="62" h="109">
                  <a:moveTo>
                    <a:pt x="0" y="0"/>
                  </a:moveTo>
                  <a:lnTo>
                    <a:pt x="11" y="73"/>
                  </a:lnTo>
                  <a:lnTo>
                    <a:pt x="62" y="109"/>
                  </a:lnTo>
                  <a:lnTo>
                    <a:pt x="60" y="5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43">
              <a:extLst>
                <a:ext uri="{FF2B5EF4-FFF2-40B4-BE49-F238E27FC236}">
                  <a16:creationId xmlns:a16="http://schemas.microsoft.com/office/drawing/2014/main" id="{4D363A80-4C52-B572-5934-597C8F6FD023}"/>
                </a:ext>
              </a:extLst>
            </p:cNvPr>
            <p:cNvSpPr>
              <a:spLocks/>
            </p:cNvSpPr>
            <p:nvPr/>
          </p:nvSpPr>
          <p:spPr bwMode="auto">
            <a:xfrm>
              <a:off x="3224213" y="2301875"/>
              <a:ext cx="23813" cy="25400"/>
            </a:xfrm>
            <a:custGeom>
              <a:avLst/>
              <a:gdLst>
                <a:gd name="T0" fmla="*/ 77 w 77"/>
                <a:gd name="T1" fmla="*/ 39 h 80"/>
                <a:gd name="T2" fmla="*/ 37 w 77"/>
                <a:gd name="T3" fmla="*/ 0 h 80"/>
                <a:gd name="T4" fmla="*/ 0 w 77"/>
                <a:gd name="T5" fmla="*/ 37 h 80"/>
                <a:gd name="T6" fmla="*/ 8 w 77"/>
                <a:gd name="T7" fmla="*/ 80 h 80"/>
                <a:gd name="T8" fmla="*/ 77 w 77"/>
                <a:gd name="T9" fmla="*/ 39 h 80"/>
              </a:gdLst>
              <a:ahLst/>
              <a:cxnLst>
                <a:cxn ang="0">
                  <a:pos x="T0" y="T1"/>
                </a:cxn>
                <a:cxn ang="0">
                  <a:pos x="T2" y="T3"/>
                </a:cxn>
                <a:cxn ang="0">
                  <a:pos x="T4" y="T5"/>
                </a:cxn>
                <a:cxn ang="0">
                  <a:pos x="T6" y="T7"/>
                </a:cxn>
                <a:cxn ang="0">
                  <a:pos x="T8" y="T9"/>
                </a:cxn>
              </a:cxnLst>
              <a:rect l="0" t="0" r="r" b="b"/>
              <a:pathLst>
                <a:path w="77" h="80">
                  <a:moveTo>
                    <a:pt x="77" y="39"/>
                  </a:moveTo>
                  <a:lnTo>
                    <a:pt x="37" y="0"/>
                  </a:lnTo>
                  <a:lnTo>
                    <a:pt x="0" y="37"/>
                  </a:lnTo>
                  <a:lnTo>
                    <a:pt x="8" y="80"/>
                  </a:lnTo>
                  <a:lnTo>
                    <a:pt x="77"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44">
              <a:extLst>
                <a:ext uri="{FF2B5EF4-FFF2-40B4-BE49-F238E27FC236}">
                  <a16:creationId xmlns:a16="http://schemas.microsoft.com/office/drawing/2014/main" id="{DA64CDAC-9524-A020-EBE7-E0718E5EB56F}"/>
                </a:ext>
              </a:extLst>
            </p:cNvPr>
            <p:cNvSpPr>
              <a:spLocks/>
            </p:cNvSpPr>
            <p:nvPr/>
          </p:nvSpPr>
          <p:spPr bwMode="auto">
            <a:xfrm>
              <a:off x="4092575" y="822325"/>
              <a:ext cx="11113" cy="25400"/>
            </a:xfrm>
            <a:custGeom>
              <a:avLst/>
              <a:gdLst>
                <a:gd name="T0" fmla="*/ 24 w 34"/>
                <a:gd name="T1" fmla="*/ 79 h 79"/>
                <a:gd name="T2" fmla="*/ 34 w 34"/>
                <a:gd name="T3" fmla="*/ 33 h 79"/>
                <a:gd name="T4" fmla="*/ 0 w 34"/>
                <a:gd name="T5" fmla="*/ 0 h 79"/>
                <a:gd name="T6" fmla="*/ 1 w 34"/>
                <a:gd name="T7" fmla="*/ 59 h 79"/>
                <a:gd name="T8" fmla="*/ 24 w 34"/>
                <a:gd name="T9" fmla="*/ 79 h 79"/>
              </a:gdLst>
              <a:ahLst/>
              <a:cxnLst>
                <a:cxn ang="0">
                  <a:pos x="T0" y="T1"/>
                </a:cxn>
                <a:cxn ang="0">
                  <a:pos x="T2" y="T3"/>
                </a:cxn>
                <a:cxn ang="0">
                  <a:pos x="T4" y="T5"/>
                </a:cxn>
                <a:cxn ang="0">
                  <a:pos x="T6" y="T7"/>
                </a:cxn>
                <a:cxn ang="0">
                  <a:pos x="T8" y="T9"/>
                </a:cxn>
              </a:cxnLst>
              <a:rect l="0" t="0" r="r" b="b"/>
              <a:pathLst>
                <a:path w="34" h="79">
                  <a:moveTo>
                    <a:pt x="24" y="79"/>
                  </a:moveTo>
                  <a:lnTo>
                    <a:pt x="34" y="33"/>
                  </a:lnTo>
                  <a:lnTo>
                    <a:pt x="0" y="0"/>
                  </a:lnTo>
                  <a:lnTo>
                    <a:pt x="1" y="59"/>
                  </a:lnTo>
                  <a:lnTo>
                    <a:pt x="24"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45">
              <a:extLst>
                <a:ext uri="{FF2B5EF4-FFF2-40B4-BE49-F238E27FC236}">
                  <a16:creationId xmlns:a16="http://schemas.microsoft.com/office/drawing/2014/main" id="{077BFB2D-DECD-6A1C-3580-C78F5BD0E523}"/>
                </a:ext>
              </a:extLst>
            </p:cNvPr>
            <p:cNvSpPr>
              <a:spLocks/>
            </p:cNvSpPr>
            <p:nvPr/>
          </p:nvSpPr>
          <p:spPr bwMode="auto">
            <a:xfrm>
              <a:off x="3248025" y="2252663"/>
              <a:ext cx="28575" cy="22225"/>
            </a:xfrm>
            <a:custGeom>
              <a:avLst/>
              <a:gdLst>
                <a:gd name="T0" fmla="*/ 44 w 87"/>
                <a:gd name="T1" fmla="*/ 73 h 73"/>
                <a:gd name="T2" fmla="*/ 87 w 87"/>
                <a:gd name="T3" fmla="*/ 50 h 73"/>
                <a:gd name="T4" fmla="*/ 59 w 87"/>
                <a:gd name="T5" fmla="*/ 0 h 73"/>
                <a:gd name="T6" fmla="*/ 0 w 87"/>
                <a:gd name="T7" fmla="*/ 1 h 73"/>
                <a:gd name="T8" fmla="*/ 17 w 87"/>
                <a:gd name="T9" fmla="*/ 43 h 73"/>
                <a:gd name="T10" fmla="*/ 44 w 87"/>
                <a:gd name="T11" fmla="*/ 73 h 73"/>
              </a:gdLst>
              <a:ahLst/>
              <a:cxnLst>
                <a:cxn ang="0">
                  <a:pos x="T0" y="T1"/>
                </a:cxn>
                <a:cxn ang="0">
                  <a:pos x="T2" y="T3"/>
                </a:cxn>
                <a:cxn ang="0">
                  <a:pos x="T4" y="T5"/>
                </a:cxn>
                <a:cxn ang="0">
                  <a:pos x="T6" y="T7"/>
                </a:cxn>
                <a:cxn ang="0">
                  <a:pos x="T8" y="T9"/>
                </a:cxn>
                <a:cxn ang="0">
                  <a:pos x="T10" y="T11"/>
                </a:cxn>
              </a:cxnLst>
              <a:rect l="0" t="0" r="r" b="b"/>
              <a:pathLst>
                <a:path w="87" h="73">
                  <a:moveTo>
                    <a:pt x="44" y="73"/>
                  </a:moveTo>
                  <a:lnTo>
                    <a:pt x="87" y="50"/>
                  </a:lnTo>
                  <a:lnTo>
                    <a:pt x="59" y="0"/>
                  </a:lnTo>
                  <a:lnTo>
                    <a:pt x="0" y="1"/>
                  </a:lnTo>
                  <a:lnTo>
                    <a:pt x="17" y="43"/>
                  </a:lnTo>
                  <a:lnTo>
                    <a:pt x="44"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46">
              <a:extLst>
                <a:ext uri="{FF2B5EF4-FFF2-40B4-BE49-F238E27FC236}">
                  <a16:creationId xmlns:a16="http://schemas.microsoft.com/office/drawing/2014/main" id="{415D28B6-E4A6-23A5-665C-3B657538FF18}"/>
                </a:ext>
              </a:extLst>
            </p:cNvPr>
            <p:cNvSpPr>
              <a:spLocks/>
            </p:cNvSpPr>
            <p:nvPr/>
          </p:nvSpPr>
          <p:spPr bwMode="auto">
            <a:xfrm>
              <a:off x="3228975" y="2382838"/>
              <a:ext cx="42863" cy="26988"/>
            </a:xfrm>
            <a:custGeom>
              <a:avLst/>
              <a:gdLst>
                <a:gd name="T0" fmla="*/ 116 w 136"/>
                <a:gd name="T1" fmla="*/ 49 h 87"/>
                <a:gd name="T2" fmla="*/ 136 w 136"/>
                <a:gd name="T3" fmla="*/ 19 h 87"/>
                <a:gd name="T4" fmla="*/ 86 w 136"/>
                <a:gd name="T5" fmla="*/ 0 h 87"/>
                <a:gd name="T6" fmla="*/ 0 w 136"/>
                <a:gd name="T7" fmla="*/ 67 h 87"/>
                <a:gd name="T8" fmla="*/ 6 w 136"/>
                <a:gd name="T9" fmla="*/ 87 h 87"/>
                <a:gd name="T10" fmla="*/ 65 w 136"/>
                <a:gd name="T11" fmla="*/ 43 h 87"/>
                <a:gd name="T12" fmla="*/ 116 w 136"/>
                <a:gd name="T13" fmla="*/ 49 h 87"/>
              </a:gdLst>
              <a:ahLst/>
              <a:cxnLst>
                <a:cxn ang="0">
                  <a:pos x="T0" y="T1"/>
                </a:cxn>
                <a:cxn ang="0">
                  <a:pos x="T2" y="T3"/>
                </a:cxn>
                <a:cxn ang="0">
                  <a:pos x="T4" y="T5"/>
                </a:cxn>
                <a:cxn ang="0">
                  <a:pos x="T6" y="T7"/>
                </a:cxn>
                <a:cxn ang="0">
                  <a:pos x="T8" y="T9"/>
                </a:cxn>
                <a:cxn ang="0">
                  <a:pos x="T10" y="T11"/>
                </a:cxn>
                <a:cxn ang="0">
                  <a:pos x="T12" y="T13"/>
                </a:cxn>
              </a:cxnLst>
              <a:rect l="0" t="0" r="r" b="b"/>
              <a:pathLst>
                <a:path w="136" h="87">
                  <a:moveTo>
                    <a:pt x="116" y="49"/>
                  </a:moveTo>
                  <a:lnTo>
                    <a:pt x="136" y="19"/>
                  </a:lnTo>
                  <a:lnTo>
                    <a:pt x="86" y="0"/>
                  </a:lnTo>
                  <a:lnTo>
                    <a:pt x="0" y="67"/>
                  </a:lnTo>
                  <a:lnTo>
                    <a:pt x="6" y="87"/>
                  </a:lnTo>
                  <a:lnTo>
                    <a:pt x="65" y="43"/>
                  </a:lnTo>
                  <a:lnTo>
                    <a:pt x="116"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47">
              <a:extLst>
                <a:ext uri="{FF2B5EF4-FFF2-40B4-BE49-F238E27FC236}">
                  <a16:creationId xmlns:a16="http://schemas.microsoft.com/office/drawing/2014/main" id="{66EB5D60-1EAE-F6AC-D41B-B0D8A76F413E}"/>
                </a:ext>
              </a:extLst>
            </p:cNvPr>
            <p:cNvSpPr>
              <a:spLocks/>
            </p:cNvSpPr>
            <p:nvPr/>
          </p:nvSpPr>
          <p:spPr bwMode="auto">
            <a:xfrm>
              <a:off x="3260725" y="2786063"/>
              <a:ext cx="11113" cy="30163"/>
            </a:xfrm>
            <a:custGeom>
              <a:avLst/>
              <a:gdLst>
                <a:gd name="T0" fmla="*/ 12 w 37"/>
                <a:gd name="T1" fmla="*/ 17 h 97"/>
                <a:gd name="T2" fmla="*/ 0 w 37"/>
                <a:gd name="T3" fmla="*/ 80 h 97"/>
                <a:gd name="T4" fmla="*/ 20 w 37"/>
                <a:gd name="T5" fmla="*/ 97 h 97"/>
                <a:gd name="T6" fmla="*/ 37 w 37"/>
                <a:gd name="T7" fmla="*/ 40 h 97"/>
                <a:gd name="T8" fmla="*/ 25 w 37"/>
                <a:gd name="T9" fmla="*/ 0 h 97"/>
                <a:gd name="T10" fmla="*/ 12 w 37"/>
                <a:gd name="T11" fmla="*/ 17 h 97"/>
              </a:gdLst>
              <a:ahLst/>
              <a:cxnLst>
                <a:cxn ang="0">
                  <a:pos x="T0" y="T1"/>
                </a:cxn>
                <a:cxn ang="0">
                  <a:pos x="T2" y="T3"/>
                </a:cxn>
                <a:cxn ang="0">
                  <a:pos x="T4" y="T5"/>
                </a:cxn>
                <a:cxn ang="0">
                  <a:pos x="T6" y="T7"/>
                </a:cxn>
                <a:cxn ang="0">
                  <a:pos x="T8" y="T9"/>
                </a:cxn>
                <a:cxn ang="0">
                  <a:pos x="T10" y="T11"/>
                </a:cxn>
              </a:cxnLst>
              <a:rect l="0" t="0" r="r" b="b"/>
              <a:pathLst>
                <a:path w="37" h="97">
                  <a:moveTo>
                    <a:pt x="12" y="17"/>
                  </a:moveTo>
                  <a:lnTo>
                    <a:pt x="0" y="80"/>
                  </a:lnTo>
                  <a:lnTo>
                    <a:pt x="20" y="97"/>
                  </a:lnTo>
                  <a:lnTo>
                    <a:pt x="37" y="40"/>
                  </a:lnTo>
                  <a:lnTo>
                    <a:pt x="25" y="0"/>
                  </a:lnTo>
                  <a:lnTo>
                    <a:pt x="12"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48">
              <a:extLst>
                <a:ext uri="{FF2B5EF4-FFF2-40B4-BE49-F238E27FC236}">
                  <a16:creationId xmlns:a16="http://schemas.microsoft.com/office/drawing/2014/main" id="{FBC5DF7A-9A7B-2F02-4A65-24099E221FEB}"/>
                </a:ext>
              </a:extLst>
            </p:cNvPr>
            <p:cNvSpPr>
              <a:spLocks/>
            </p:cNvSpPr>
            <p:nvPr/>
          </p:nvSpPr>
          <p:spPr bwMode="auto">
            <a:xfrm>
              <a:off x="3263900" y="2681288"/>
              <a:ext cx="19050" cy="34925"/>
            </a:xfrm>
            <a:custGeom>
              <a:avLst/>
              <a:gdLst>
                <a:gd name="T0" fmla="*/ 12 w 57"/>
                <a:gd name="T1" fmla="*/ 0 h 109"/>
                <a:gd name="T2" fmla="*/ 0 w 57"/>
                <a:gd name="T3" fmla="*/ 36 h 109"/>
                <a:gd name="T4" fmla="*/ 44 w 57"/>
                <a:gd name="T5" fmla="*/ 109 h 109"/>
                <a:gd name="T6" fmla="*/ 57 w 57"/>
                <a:gd name="T7" fmla="*/ 56 h 109"/>
                <a:gd name="T8" fmla="*/ 29 w 57"/>
                <a:gd name="T9" fmla="*/ 2 h 109"/>
                <a:gd name="T10" fmla="*/ 12 w 57"/>
                <a:gd name="T11" fmla="*/ 0 h 109"/>
              </a:gdLst>
              <a:ahLst/>
              <a:cxnLst>
                <a:cxn ang="0">
                  <a:pos x="T0" y="T1"/>
                </a:cxn>
                <a:cxn ang="0">
                  <a:pos x="T2" y="T3"/>
                </a:cxn>
                <a:cxn ang="0">
                  <a:pos x="T4" y="T5"/>
                </a:cxn>
                <a:cxn ang="0">
                  <a:pos x="T6" y="T7"/>
                </a:cxn>
                <a:cxn ang="0">
                  <a:pos x="T8" y="T9"/>
                </a:cxn>
                <a:cxn ang="0">
                  <a:pos x="T10" y="T11"/>
                </a:cxn>
              </a:cxnLst>
              <a:rect l="0" t="0" r="r" b="b"/>
              <a:pathLst>
                <a:path w="57" h="109">
                  <a:moveTo>
                    <a:pt x="12" y="0"/>
                  </a:moveTo>
                  <a:lnTo>
                    <a:pt x="0" y="36"/>
                  </a:lnTo>
                  <a:lnTo>
                    <a:pt x="44" y="109"/>
                  </a:lnTo>
                  <a:lnTo>
                    <a:pt x="57" y="56"/>
                  </a:lnTo>
                  <a:lnTo>
                    <a:pt x="29" y="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49">
              <a:extLst>
                <a:ext uri="{FF2B5EF4-FFF2-40B4-BE49-F238E27FC236}">
                  <a16:creationId xmlns:a16="http://schemas.microsoft.com/office/drawing/2014/main" id="{B49073EF-EC29-D868-1729-A1F4E28E2714}"/>
                </a:ext>
              </a:extLst>
            </p:cNvPr>
            <p:cNvSpPr>
              <a:spLocks/>
            </p:cNvSpPr>
            <p:nvPr/>
          </p:nvSpPr>
          <p:spPr bwMode="auto">
            <a:xfrm>
              <a:off x="3249613" y="2647950"/>
              <a:ext cx="20638" cy="26988"/>
            </a:xfrm>
            <a:custGeom>
              <a:avLst/>
              <a:gdLst>
                <a:gd name="T0" fmla="*/ 67 w 67"/>
                <a:gd name="T1" fmla="*/ 35 h 85"/>
                <a:gd name="T2" fmla="*/ 27 w 67"/>
                <a:gd name="T3" fmla="*/ 5 h 85"/>
                <a:gd name="T4" fmla="*/ 7 w 67"/>
                <a:gd name="T5" fmla="*/ 0 h 85"/>
                <a:gd name="T6" fmla="*/ 0 w 67"/>
                <a:gd name="T7" fmla="*/ 39 h 85"/>
                <a:gd name="T8" fmla="*/ 20 w 67"/>
                <a:gd name="T9" fmla="*/ 85 h 85"/>
                <a:gd name="T10" fmla="*/ 40 w 67"/>
                <a:gd name="T11" fmla="*/ 75 h 85"/>
                <a:gd name="T12" fmla="*/ 67 w 67"/>
                <a:gd name="T13" fmla="*/ 35 h 85"/>
              </a:gdLst>
              <a:ahLst/>
              <a:cxnLst>
                <a:cxn ang="0">
                  <a:pos x="T0" y="T1"/>
                </a:cxn>
                <a:cxn ang="0">
                  <a:pos x="T2" y="T3"/>
                </a:cxn>
                <a:cxn ang="0">
                  <a:pos x="T4" y="T5"/>
                </a:cxn>
                <a:cxn ang="0">
                  <a:pos x="T6" y="T7"/>
                </a:cxn>
                <a:cxn ang="0">
                  <a:pos x="T8" y="T9"/>
                </a:cxn>
                <a:cxn ang="0">
                  <a:pos x="T10" y="T11"/>
                </a:cxn>
                <a:cxn ang="0">
                  <a:pos x="T12" y="T13"/>
                </a:cxn>
              </a:cxnLst>
              <a:rect l="0" t="0" r="r" b="b"/>
              <a:pathLst>
                <a:path w="67" h="85">
                  <a:moveTo>
                    <a:pt x="67" y="35"/>
                  </a:moveTo>
                  <a:lnTo>
                    <a:pt x="27" y="5"/>
                  </a:lnTo>
                  <a:lnTo>
                    <a:pt x="7" y="0"/>
                  </a:lnTo>
                  <a:lnTo>
                    <a:pt x="0" y="39"/>
                  </a:lnTo>
                  <a:lnTo>
                    <a:pt x="20" y="85"/>
                  </a:lnTo>
                  <a:lnTo>
                    <a:pt x="40" y="75"/>
                  </a:lnTo>
                  <a:lnTo>
                    <a:pt x="67"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50">
              <a:extLst>
                <a:ext uri="{FF2B5EF4-FFF2-40B4-BE49-F238E27FC236}">
                  <a16:creationId xmlns:a16="http://schemas.microsoft.com/office/drawing/2014/main" id="{EAFEB2A4-779A-8298-BB6A-BC33B6B621CC}"/>
                </a:ext>
              </a:extLst>
            </p:cNvPr>
            <p:cNvSpPr>
              <a:spLocks/>
            </p:cNvSpPr>
            <p:nvPr/>
          </p:nvSpPr>
          <p:spPr bwMode="auto">
            <a:xfrm>
              <a:off x="3236913" y="58738"/>
              <a:ext cx="2473325" cy="2968625"/>
            </a:xfrm>
            <a:custGeom>
              <a:avLst/>
              <a:gdLst>
                <a:gd name="T0" fmla="*/ 7282 w 7793"/>
                <a:gd name="T1" fmla="*/ 1567 h 9350"/>
                <a:gd name="T2" fmla="*/ 7304 w 7793"/>
                <a:gd name="T3" fmla="*/ 880 h 9350"/>
                <a:gd name="T4" fmla="*/ 7476 w 7793"/>
                <a:gd name="T5" fmla="*/ 360 h 9350"/>
                <a:gd name="T6" fmla="*/ 7014 w 7793"/>
                <a:gd name="T7" fmla="*/ 585 h 9350"/>
                <a:gd name="T8" fmla="*/ 6794 w 7793"/>
                <a:gd name="T9" fmla="*/ 456 h 9350"/>
                <a:gd name="T10" fmla="*/ 6784 w 7793"/>
                <a:gd name="T11" fmla="*/ 115 h 9350"/>
                <a:gd name="T12" fmla="*/ 6417 w 7793"/>
                <a:gd name="T13" fmla="*/ 449 h 9350"/>
                <a:gd name="T14" fmla="*/ 5988 w 7793"/>
                <a:gd name="T15" fmla="*/ 925 h 9350"/>
                <a:gd name="T16" fmla="*/ 5876 w 7793"/>
                <a:gd name="T17" fmla="*/ 262 h 9350"/>
                <a:gd name="T18" fmla="*/ 5580 w 7793"/>
                <a:gd name="T19" fmla="*/ 706 h 9350"/>
                <a:gd name="T20" fmla="*/ 5222 w 7793"/>
                <a:gd name="T21" fmla="*/ 829 h 9350"/>
                <a:gd name="T22" fmla="*/ 4944 w 7793"/>
                <a:gd name="T23" fmla="*/ 838 h 9350"/>
                <a:gd name="T24" fmla="*/ 4904 w 7793"/>
                <a:gd name="T25" fmla="*/ 1117 h 9350"/>
                <a:gd name="T26" fmla="*/ 4512 w 7793"/>
                <a:gd name="T27" fmla="*/ 1602 h 9350"/>
                <a:gd name="T28" fmla="*/ 4368 w 7793"/>
                <a:gd name="T29" fmla="*/ 1214 h 9350"/>
                <a:gd name="T30" fmla="*/ 4044 w 7793"/>
                <a:gd name="T31" fmla="*/ 1434 h 9350"/>
                <a:gd name="T32" fmla="*/ 3914 w 7793"/>
                <a:gd name="T33" fmla="*/ 1743 h 9350"/>
                <a:gd name="T34" fmla="*/ 3741 w 7793"/>
                <a:gd name="T35" fmla="*/ 2233 h 9350"/>
                <a:gd name="T36" fmla="*/ 3414 w 7793"/>
                <a:gd name="T37" fmla="*/ 2617 h 9350"/>
                <a:gd name="T38" fmla="*/ 3171 w 7793"/>
                <a:gd name="T39" fmla="*/ 2676 h 9350"/>
                <a:gd name="T40" fmla="*/ 3079 w 7793"/>
                <a:gd name="T41" fmla="*/ 3078 h 9350"/>
                <a:gd name="T42" fmla="*/ 2927 w 7793"/>
                <a:gd name="T43" fmla="*/ 3326 h 9350"/>
                <a:gd name="T44" fmla="*/ 2567 w 7793"/>
                <a:gd name="T45" fmla="*/ 3677 h 9350"/>
                <a:gd name="T46" fmla="*/ 2654 w 7793"/>
                <a:gd name="T47" fmla="*/ 4041 h 9350"/>
                <a:gd name="T48" fmla="*/ 2302 w 7793"/>
                <a:gd name="T49" fmla="*/ 4224 h 9350"/>
                <a:gd name="T50" fmla="*/ 2215 w 7793"/>
                <a:gd name="T51" fmla="*/ 4517 h 9350"/>
                <a:gd name="T52" fmla="*/ 2186 w 7793"/>
                <a:gd name="T53" fmla="*/ 4627 h 9350"/>
                <a:gd name="T54" fmla="*/ 2191 w 7793"/>
                <a:gd name="T55" fmla="*/ 4675 h 9350"/>
                <a:gd name="T56" fmla="*/ 2003 w 7793"/>
                <a:gd name="T57" fmla="*/ 4963 h 9350"/>
                <a:gd name="T58" fmla="*/ 1896 w 7793"/>
                <a:gd name="T59" fmla="*/ 5286 h 9350"/>
                <a:gd name="T60" fmla="*/ 1400 w 7793"/>
                <a:gd name="T61" fmla="*/ 5715 h 9350"/>
                <a:gd name="T62" fmla="*/ 1940 w 7793"/>
                <a:gd name="T63" fmla="*/ 5624 h 9350"/>
                <a:gd name="T64" fmla="*/ 1532 w 7793"/>
                <a:gd name="T65" fmla="*/ 6026 h 9350"/>
                <a:gd name="T66" fmla="*/ 961 w 7793"/>
                <a:gd name="T67" fmla="*/ 6178 h 9350"/>
                <a:gd name="T68" fmla="*/ 583 w 7793"/>
                <a:gd name="T69" fmla="*/ 6403 h 9350"/>
                <a:gd name="T70" fmla="*/ 558 w 7793"/>
                <a:gd name="T71" fmla="*/ 6622 h 9350"/>
                <a:gd name="T72" fmla="*/ 466 w 7793"/>
                <a:gd name="T73" fmla="*/ 6746 h 9350"/>
                <a:gd name="T74" fmla="*/ 419 w 7793"/>
                <a:gd name="T75" fmla="*/ 7052 h 9350"/>
                <a:gd name="T76" fmla="*/ 125 w 7793"/>
                <a:gd name="T77" fmla="*/ 7337 h 9350"/>
                <a:gd name="T78" fmla="*/ 566 w 7793"/>
                <a:gd name="T79" fmla="*/ 7489 h 9350"/>
                <a:gd name="T80" fmla="*/ 614 w 7793"/>
                <a:gd name="T81" fmla="*/ 7651 h 9350"/>
                <a:gd name="T82" fmla="*/ 112 w 7793"/>
                <a:gd name="T83" fmla="*/ 7739 h 9350"/>
                <a:gd name="T84" fmla="*/ 229 w 7793"/>
                <a:gd name="T85" fmla="*/ 8122 h 9350"/>
                <a:gd name="T86" fmla="*/ 411 w 7793"/>
                <a:gd name="T87" fmla="*/ 8037 h 9350"/>
                <a:gd name="T88" fmla="*/ 347 w 7793"/>
                <a:gd name="T89" fmla="*/ 8334 h 9350"/>
                <a:gd name="T90" fmla="*/ 200 w 7793"/>
                <a:gd name="T91" fmla="*/ 8551 h 9350"/>
                <a:gd name="T92" fmla="*/ 472 w 7793"/>
                <a:gd name="T93" fmla="*/ 8774 h 9350"/>
                <a:gd name="T94" fmla="*/ 606 w 7793"/>
                <a:gd name="T95" fmla="*/ 9321 h 9350"/>
                <a:gd name="T96" fmla="*/ 1170 w 7793"/>
                <a:gd name="T97" fmla="*/ 9043 h 9350"/>
                <a:gd name="T98" fmla="*/ 1545 w 7793"/>
                <a:gd name="T99" fmla="*/ 8780 h 9350"/>
                <a:gd name="T100" fmla="*/ 1646 w 7793"/>
                <a:gd name="T101" fmla="*/ 8266 h 9350"/>
                <a:gd name="T102" fmla="*/ 1981 w 7793"/>
                <a:gd name="T103" fmla="*/ 8790 h 9350"/>
                <a:gd name="T104" fmla="*/ 2132 w 7793"/>
                <a:gd name="T105" fmla="*/ 7079 h 9350"/>
                <a:gd name="T106" fmla="*/ 2774 w 7793"/>
                <a:gd name="T107" fmla="*/ 4704 h 9350"/>
                <a:gd name="T108" fmla="*/ 3496 w 7793"/>
                <a:gd name="T109" fmla="*/ 2773 h 9350"/>
                <a:gd name="T110" fmla="*/ 4559 w 7793"/>
                <a:gd name="T111" fmla="*/ 2062 h 9350"/>
                <a:gd name="T112" fmla="*/ 5433 w 7793"/>
                <a:gd name="T113" fmla="*/ 2227 h 9350"/>
                <a:gd name="T114" fmla="*/ 6404 w 7793"/>
                <a:gd name="T115" fmla="*/ 1173 h 9350"/>
                <a:gd name="T116" fmla="*/ 7003 w 7793"/>
                <a:gd name="T117" fmla="*/ 1875 h 9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793" h="9350">
                  <a:moveTo>
                    <a:pt x="7701" y="1194"/>
                  </a:moveTo>
                  <a:lnTo>
                    <a:pt x="7631" y="1205"/>
                  </a:lnTo>
                  <a:lnTo>
                    <a:pt x="7564" y="1130"/>
                  </a:lnTo>
                  <a:lnTo>
                    <a:pt x="7560" y="1209"/>
                  </a:lnTo>
                  <a:lnTo>
                    <a:pt x="7587" y="1205"/>
                  </a:lnTo>
                  <a:lnTo>
                    <a:pt x="7621" y="1239"/>
                  </a:lnTo>
                  <a:lnTo>
                    <a:pt x="7612" y="1308"/>
                  </a:lnTo>
                  <a:lnTo>
                    <a:pt x="7548" y="1272"/>
                  </a:lnTo>
                  <a:lnTo>
                    <a:pt x="7533" y="1385"/>
                  </a:lnTo>
                  <a:lnTo>
                    <a:pt x="7478" y="1492"/>
                  </a:lnTo>
                  <a:lnTo>
                    <a:pt x="7284" y="1589"/>
                  </a:lnTo>
                  <a:lnTo>
                    <a:pt x="7254" y="1626"/>
                  </a:lnTo>
                  <a:lnTo>
                    <a:pt x="7271" y="1590"/>
                  </a:lnTo>
                  <a:lnTo>
                    <a:pt x="7244" y="1531"/>
                  </a:lnTo>
                  <a:lnTo>
                    <a:pt x="7282" y="1567"/>
                  </a:lnTo>
                  <a:lnTo>
                    <a:pt x="7464" y="1463"/>
                  </a:lnTo>
                  <a:lnTo>
                    <a:pt x="7499" y="1346"/>
                  </a:lnTo>
                  <a:lnTo>
                    <a:pt x="7491" y="1257"/>
                  </a:lnTo>
                  <a:lnTo>
                    <a:pt x="7428" y="1206"/>
                  </a:lnTo>
                  <a:lnTo>
                    <a:pt x="7480" y="1156"/>
                  </a:lnTo>
                  <a:lnTo>
                    <a:pt x="7452" y="1081"/>
                  </a:lnTo>
                  <a:lnTo>
                    <a:pt x="7330" y="1075"/>
                  </a:lnTo>
                  <a:lnTo>
                    <a:pt x="7345" y="1022"/>
                  </a:lnTo>
                  <a:lnTo>
                    <a:pt x="7252" y="949"/>
                  </a:lnTo>
                  <a:lnTo>
                    <a:pt x="7148" y="915"/>
                  </a:lnTo>
                  <a:lnTo>
                    <a:pt x="7061" y="918"/>
                  </a:lnTo>
                  <a:lnTo>
                    <a:pt x="7088" y="881"/>
                  </a:lnTo>
                  <a:lnTo>
                    <a:pt x="7067" y="829"/>
                  </a:lnTo>
                  <a:lnTo>
                    <a:pt x="7181" y="868"/>
                  </a:lnTo>
                  <a:lnTo>
                    <a:pt x="7304" y="880"/>
                  </a:lnTo>
                  <a:lnTo>
                    <a:pt x="7438" y="915"/>
                  </a:lnTo>
                  <a:lnTo>
                    <a:pt x="7511" y="874"/>
                  </a:lnTo>
                  <a:lnTo>
                    <a:pt x="7570" y="863"/>
                  </a:lnTo>
                  <a:lnTo>
                    <a:pt x="7690" y="746"/>
                  </a:lnTo>
                  <a:lnTo>
                    <a:pt x="7793" y="723"/>
                  </a:lnTo>
                  <a:lnTo>
                    <a:pt x="7772" y="587"/>
                  </a:lnTo>
                  <a:lnTo>
                    <a:pt x="7722" y="597"/>
                  </a:lnTo>
                  <a:lnTo>
                    <a:pt x="7704" y="525"/>
                  </a:lnTo>
                  <a:lnTo>
                    <a:pt x="7617" y="515"/>
                  </a:lnTo>
                  <a:lnTo>
                    <a:pt x="7548" y="556"/>
                  </a:lnTo>
                  <a:lnTo>
                    <a:pt x="7501" y="519"/>
                  </a:lnTo>
                  <a:lnTo>
                    <a:pt x="7581" y="482"/>
                  </a:lnTo>
                  <a:lnTo>
                    <a:pt x="7584" y="449"/>
                  </a:lnTo>
                  <a:lnTo>
                    <a:pt x="7524" y="440"/>
                  </a:lnTo>
                  <a:lnTo>
                    <a:pt x="7476" y="360"/>
                  </a:lnTo>
                  <a:lnTo>
                    <a:pt x="7474" y="413"/>
                  </a:lnTo>
                  <a:lnTo>
                    <a:pt x="7420" y="460"/>
                  </a:lnTo>
                  <a:lnTo>
                    <a:pt x="7400" y="361"/>
                  </a:lnTo>
                  <a:lnTo>
                    <a:pt x="7326" y="388"/>
                  </a:lnTo>
                  <a:lnTo>
                    <a:pt x="7303" y="409"/>
                  </a:lnTo>
                  <a:lnTo>
                    <a:pt x="7260" y="379"/>
                  </a:lnTo>
                  <a:lnTo>
                    <a:pt x="7296" y="325"/>
                  </a:lnTo>
                  <a:lnTo>
                    <a:pt x="7252" y="259"/>
                  </a:lnTo>
                  <a:lnTo>
                    <a:pt x="7202" y="266"/>
                  </a:lnTo>
                  <a:lnTo>
                    <a:pt x="7125" y="207"/>
                  </a:lnTo>
                  <a:lnTo>
                    <a:pt x="7123" y="301"/>
                  </a:lnTo>
                  <a:lnTo>
                    <a:pt x="7076" y="321"/>
                  </a:lnTo>
                  <a:lnTo>
                    <a:pt x="7008" y="507"/>
                  </a:lnTo>
                  <a:lnTo>
                    <a:pt x="7069" y="596"/>
                  </a:lnTo>
                  <a:lnTo>
                    <a:pt x="7014" y="585"/>
                  </a:lnTo>
                  <a:lnTo>
                    <a:pt x="6933" y="802"/>
                  </a:lnTo>
                  <a:lnTo>
                    <a:pt x="6909" y="919"/>
                  </a:lnTo>
                  <a:lnTo>
                    <a:pt x="6840" y="941"/>
                  </a:lnTo>
                  <a:lnTo>
                    <a:pt x="6764" y="968"/>
                  </a:lnTo>
                  <a:lnTo>
                    <a:pt x="6758" y="951"/>
                  </a:lnTo>
                  <a:lnTo>
                    <a:pt x="6885" y="910"/>
                  </a:lnTo>
                  <a:lnTo>
                    <a:pt x="6940" y="701"/>
                  </a:lnTo>
                  <a:lnTo>
                    <a:pt x="6945" y="587"/>
                  </a:lnTo>
                  <a:lnTo>
                    <a:pt x="6925" y="578"/>
                  </a:lnTo>
                  <a:lnTo>
                    <a:pt x="6875" y="615"/>
                  </a:lnTo>
                  <a:lnTo>
                    <a:pt x="6862" y="591"/>
                  </a:lnTo>
                  <a:lnTo>
                    <a:pt x="6934" y="521"/>
                  </a:lnTo>
                  <a:lnTo>
                    <a:pt x="6967" y="378"/>
                  </a:lnTo>
                  <a:lnTo>
                    <a:pt x="6923" y="389"/>
                  </a:lnTo>
                  <a:lnTo>
                    <a:pt x="6794" y="456"/>
                  </a:lnTo>
                  <a:lnTo>
                    <a:pt x="6814" y="415"/>
                  </a:lnTo>
                  <a:lnTo>
                    <a:pt x="6883" y="365"/>
                  </a:lnTo>
                  <a:lnTo>
                    <a:pt x="6896" y="335"/>
                  </a:lnTo>
                  <a:lnTo>
                    <a:pt x="6840" y="276"/>
                  </a:lnTo>
                  <a:lnTo>
                    <a:pt x="6925" y="292"/>
                  </a:lnTo>
                  <a:lnTo>
                    <a:pt x="7035" y="181"/>
                  </a:lnTo>
                  <a:lnTo>
                    <a:pt x="7025" y="102"/>
                  </a:lnTo>
                  <a:lnTo>
                    <a:pt x="6924" y="139"/>
                  </a:lnTo>
                  <a:lnTo>
                    <a:pt x="6968" y="72"/>
                  </a:lnTo>
                  <a:lnTo>
                    <a:pt x="6893" y="0"/>
                  </a:lnTo>
                  <a:lnTo>
                    <a:pt x="6861" y="63"/>
                  </a:lnTo>
                  <a:lnTo>
                    <a:pt x="6851" y="93"/>
                  </a:lnTo>
                  <a:lnTo>
                    <a:pt x="6779" y="4"/>
                  </a:lnTo>
                  <a:lnTo>
                    <a:pt x="6754" y="71"/>
                  </a:lnTo>
                  <a:lnTo>
                    <a:pt x="6784" y="115"/>
                  </a:lnTo>
                  <a:lnTo>
                    <a:pt x="6745" y="135"/>
                  </a:lnTo>
                  <a:lnTo>
                    <a:pt x="6728" y="210"/>
                  </a:lnTo>
                  <a:lnTo>
                    <a:pt x="6756" y="244"/>
                  </a:lnTo>
                  <a:lnTo>
                    <a:pt x="6713" y="304"/>
                  </a:lnTo>
                  <a:lnTo>
                    <a:pt x="6696" y="331"/>
                  </a:lnTo>
                  <a:lnTo>
                    <a:pt x="6640" y="344"/>
                  </a:lnTo>
                  <a:lnTo>
                    <a:pt x="6627" y="408"/>
                  </a:lnTo>
                  <a:lnTo>
                    <a:pt x="6670" y="457"/>
                  </a:lnTo>
                  <a:lnTo>
                    <a:pt x="6658" y="500"/>
                  </a:lnTo>
                  <a:lnTo>
                    <a:pt x="6631" y="461"/>
                  </a:lnTo>
                  <a:lnTo>
                    <a:pt x="6582" y="600"/>
                  </a:lnTo>
                  <a:lnTo>
                    <a:pt x="6512" y="644"/>
                  </a:lnTo>
                  <a:lnTo>
                    <a:pt x="6466" y="642"/>
                  </a:lnTo>
                  <a:lnTo>
                    <a:pt x="6504" y="425"/>
                  </a:lnTo>
                  <a:lnTo>
                    <a:pt x="6417" y="449"/>
                  </a:lnTo>
                  <a:lnTo>
                    <a:pt x="6446" y="376"/>
                  </a:lnTo>
                  <a:lnTo>
                    <a:pt x="6496" y="346"/>
                  </a:lnTo>
                  <a:lnTo>
                    <a:pt x="6503" y="303"/>
                  </a:lnTo>
                  <a:lnTo>
                    <a:pt x="6472" y="249"/>
                  </a:lnTo>
                  <a:lnTo>
                    <a:pt x="6479" y="170"/>
                  </a:lnTo>
                  <a:lnTo>
                    <a:pt x="6422" y="220"/>
                  </a:lnTo>
                  <a:lnTo>
                    <a:pt x="6406" y="294"/>
                  </a:lnTo>
                  <a:lnTo>
                    <a:pt x="6324" y="368"/>
                  </a:lnTo>
                  <a:lnTo>
                    <a:pt x="6278" y="497"/>
                  </a:lnTo>
                  <a:lnTo>
                    <a:pt x="6083" y="741"/>
                  </a:lnTo>
                  <a:lnTo>
                    <a:pt x="6081" y="788"/>
                  </a:lnTo>
                  <a:lnTo>
                    <a:pt x="6138" y="784"/>
                  </a:lnTo>
                  <a:lnTo>
                    <a:pt x="6062" y="878"/>
                  </a:lnTo>
                  <a:lnTo>
                    <a:pt x="6028" y="935"/>
                  </a:lnTo>
                  <a:lnTo>
                    <a:pt x="5988" y="925"/>
                  </a:lnTo>
                  <a:lnTo>
                    <a:pt x="5968" y="835"/>
                  </a:lnTo>
                  <a:lnTo>
                    <a:pt x="6014" y="762"/>
                  </a:lnTo>
                  <a:lnTo>
                    <a:pt x="6067" y="499"/>
                  </a:lnTo>
                  <a:lnTo>
                    <a:pt x="6222" y="278"/>
                  </a:lnTo>
                  <a:lnTo>
                    <a:pt x="6209" y="223"/>
                  </a:lnTo>
                  <a:lnTo>
                    <a:pt x="6132" y="256"/>
                  </a:lnTo>
                  <a:lnTo>
                    <a:pt x="6083" y="310"/>
                  </a:lnTo>
                  <a:lnTo>
                    <a:pt x="6052" y="230"/>
                  </a:lnTo>
                  <a:lnTo>
                    <a:pt x="6012" y="220"/>
                  </a:lnTo>
                  <a:lnTo>
                    <a:pt x="5992" y="138"/>
                  </a:lnTo>
                  <a:lnTo>
                    <a:pt x="5968" y="145"/>
                  </a:lnTo>
                  <a:lnTo>
                    <a:pt x="5949" y="235"/>
                  </a:lnTo>
                  <a:lnTo>
                    <a:pt x="5915" y="165"/>
                  </a:lnTo>
                  <a:lnTo>
                    <a:pt x="5888" y="152"/>
                  </a:lnTo>
                  <a:lnTo>
                    <a:pt x="5876" y="262"/>
                  </a:lnTo>
                  <a:lnTo>
                    <a:pt x="5896" y="315"/>
                  </a:lnTo>
                  <a:lnTo>
                    <a:pt x="5867" y="332"/>
                  </a:lnTo>
                  <a:lnTo>
                    <a:pt x="5779" y="256"/>
                  </a:lnTo>
                  <a:lnTo>
                    <a:pt x="5753" y="276"/>
                  </a:lnTo>
                  <a:lnTo>
                    <a:pt x="5753" y="343"/>
                  </a:lnTo>
                  <a:lnTo>
                    <a:pt x="5843" y="359"/>
                  </a:lnTo>
                  <a:lnTo>
                    <a:pt x="5880" y="418"/>
                  </a:lnTo>
                  <a:lnTo>
                    <a:pt x="5865" y="464"/>
                  </a:lnTo>
                  <a:lnTo>
                    <a:pt x="5794" y="425"/>
                  </a:lnTo>
                  <a:lnTo>
                    <a:pt x="5755" y="551"/>
                  </a:lnTo>
                  <a:lnTo>
                    <a:pt x="5806" y="601"/>
                  </a:lnTo>
                  <a:lnTo>
                    <a:pt x="5772" y="642"/>
                  </a:lnTo>
                  <a:lnTo>
                    <a:pt x="5702" y="595"/>
                  </a:lnTo>
                  <a:lnTo>
                    <a:pt x="5658" y="599"/>
                  </a:lnTo>
                  <a:lnTo>
                    <a:pt x="5580" y="706"/>
                  </a:lnTo>
                  <a:lnTo>
                    <a:pt x="5547" y="720"/>
                  </a:lnTo>
                  <a:lnTo>
                    <a:pt x="5540" y="763"/>
                  </a:lnTo>
                  <a:lnTo>
                    <a:pt x="5521" y="819"/>
                  </a:lnTo>
                  <a:lnTo>
                    <a:pt x="5461" y="806"/>
                  </a:lnTo>
                  <a:lnTo>
                    <a:pt x="5448" y="890"/>
                  </a:lnTo>
                  <a:lnTo>
                    <a:pt x="5501" y="906"/>
                  </a:lnTo>
                  <a:lnTo>
                    <a:pt x="5456" y="959"/>
                  </a:lnTo>
                  <a:lnTo>
                    <a:pt x="5477" y="1068"/>
                  </a:lnTo>
                  <a:lnTo>
                    <a:pt x="5427" y="1086"/>
                  </a:lnTo>
                  <a:lnTo>
                    <a:pt x="5373" y="1000"/>
                  </a:lnTo>
                  <a:lnTo>
                    <a:pt x="5426" y="937"/>
                  </a:lnTo>
                  <a:lnTo>
                    <a:pt x="5342" y="940"/>
                  </a:lnTo>
                  <a:lnTo>
                    <a:pt x="5381" y="873"/>
                  </a:lnTo>
                  <a:lnTo>
                    <a:pt x="5245" y="849"/>
                  </a:lnTo>
                  <a:lnTo>
                    <a:pt x="5222" y="829"/>
                  </a:lnTo>
                  <a:lnTo>
                    <a:pt x="5198" y="859"/>
                  </a:lnTo>
                  <a:lnTo>
                    <a:pt x="5232" y="921"/>
                  </a:lnTo>
                  <a:lnTo>
                    <a:pt x="5155" y="909"/>
                  </a:lnTo>
                  <a:lnTo>
                    <a:pt x="5160" y="773"/>
                  </a:lnTo>
                  <a:lnTo>
                    <a:pt x="5077" y="751"/>
                  </a:lnTo>
                  <a:lnTo>
                    <a:pt x="5031" y="847"/>
                  </a:lnTo>
                  <a:lnTo>
                    <a:pt x="5044" y="877"/>
                  </a:lnTo>
                  <a:lnTo>
                    <a:pt x="4994" y="858"/>
                  </a:lnTo>
                  <a:lnTo>
                    <a:pt x="4988" y="808"/>
                  </a:lnTo>
                  <a:lnTo>
                    <a:pt x="4941" y="752"/>
                  </a:lnTo>
                  <a:lnTo>
                    <a:pt x="4934" y="821"/>
                  </a:lnTo>
                  <a:lnTo>
                    <a:pt x="4894" y="795"/>
                  </a:lnTo>
                  <a:lnTo>
                    <a:pt x="4841" y="812"/>
                  </a:lnTo>
                  <a:lnTo>
                    <a:pt x="4872" y="861"/>
                  </a:lnTo>
                  <a:lnTo>
                    <a:pt x="4944" y="838"/>
                  </a:lnTo>
                  <a:lnTo>
                    <a:pt x="4942" y="911"/>
                  </a:lnTo>
                  <a:lnTo>
                    <a:pt x="5005" y="977"/>
                  </a:lnTo>
                  <a:lnTo>
                    <a:pt x="5039" y="907"/>
                  </a:lnTo>
                  <a:lnTo>
                    <a:pt x="5106" y="952"/>
                  </a:lnTo>
                  <a:lnTo>
                    <a:pt x="5066" y="989"/>
                  </a:lnTo>
                  <a:lnTo>
                    <a:pt x="5110" y="1048"/>
                  </a:lnTo>
                  <a:lnTo>
                    <a:pt x="5070" y="1105"/>
                  </a:lnTo>
                  <a:lnTo>
                    <a:pt x="5085" y="1258"/>
                  </a:lnTo>
                  <a:lnTo>
                    <a:pt x="5024" y="1199"/>
                  </a:lnTo>
                  <a:lnTo>
                    <a:pt x="4994" y="1130"/>
                  </a:lnTo>
                  <a:lnTo>
                    <a:pt x="4948" y="1123"/>
                  </a:lnTo>
                  <a:lnTo>
                    <a:pt x="4913" y="1040"/>
                  </a:lnTo>
                  <a:lnTo>
                    <a:pt x="4863" y="1008"/>
                  </a:lnTo>
                  <a:lnTo>
                    <a:pt x="4839" y="1055"/>
                  </a:lnTo>
                  <a:lnTo>
                    <a:pt x="4904" y="1117"/>
                  </a:lnTo>
                  <a:lnTo>
                    <a:pt x="4837" y="1111"/>
                  </a:lnTo>
                  <a:lnTo>
                    <a:pt x="4818" y="1201"/>
                  </a:lnTo>
                  <a:lnTo>
                    <a:pt x="4751" y="1165"/>
                  </a:lnTo>
                  <a:lnTo>
                    <a:pt x="4787" y="1088"/>
                  </a:lnTo>
                  <a:lnTo>
                    <a:pt x="4754" y="1072"/>
                  </a:lnTo>
                  <a:lnTo>
                    <a:pt x="4714" y="1115"/>
                  </a:lnTo>
                  <a:lnTo>
                    <a:pt x="4705" y="1205"/>
                  </a:lnTo>
                  <a:lnTo>
                    <a:pt x="4639" y="1249"/>
                  </a:lnTo>
                  <a:lnTo>
                    <a:pt x="4652" y="1361"/>
                  </a:lnTo>
                  <a:lnTo>
                    <a:pt x="4707" y="1407"/>
                  </a:lnTo>
                  <a:lnTo>
                    <a:pt x="4683" y="1450"/>
                  </a:lnTo>
                  <a:lnTo>
                    <a:pt x="4643" y="1398"/>
                  </a:lnTo>
                  <a:lnTo>
                    <a:pt x="4613" y="1408"/>
                  </a:lnTo>
                  <a:lnTo>
                    <a:pt x="4591" y="1518"/>
                  </a:lnTo>
                  <a:lnTo>
                    <a:pt x="4512" y="1602"/>
                  </a:lnTo>
                  <a:lnTo>
                    <a:pt x="4512" y="1569"/>
                  </a:lnTo>
                  <a:lnTo>
                    <a:pt x="4573" y="1448"/>
                  </a:lnTo>
                  <a:lnTo>
                    <a:pt x="4573" y="1369"/>
                  </a:lnTo>
                  <a:lnTo>
                    <a:pt x="4535" y="1287"/>
                  </a:lnTo>
                  <a:lnTo>
                    <a:pt x="4568" y="1203"/>
                  </a:lnTo>
                  <a:lnTo>
                    <a:pt x="4573" y="1074"/>
                  </a:lnTo>
                  <a:lnTo>
                    <a:pt x="4548" y="1101"/>
                  </a:lnTo>
                  <a:lnTo>
                    <a:pt x="4497" y="1131"/>
                  </a:lnTo>
                  <a:lnTo>
                    <a:pt x="4494" y="1188"/>
                  </a:lnTo>
                  <a:lnTo>
                    <a:pt x="4448" y="1224"/>
                  </a:lnTo>
                  <a:lnTo>
                    <a:pt x="4429" y="1400"/>
                  </a:lnTo>
                  <a:lnTo>
                    <a:pt x="4374" y="1506"/>
                  </a:lnTo>
                  <a:lnTo>
                    <a:pt x="4373" y="1321"/>
                  </a:lnTo>
                  <a:lnTo>
                    <a:pt x="4349" y="1274"/>
                  </a:lnTo>
                  <a:lnTo>
                    <a:pt x="4368" y="1214"/>
                  </a:lnTo>
                  <a:lnTo>
                    <a:pt x="4321" y="1215"/>
                  </a:lnTo>
                  <a:lnTo>
                    <a:pt x="4305" y="1245"/>
                  </a:lnTo>
                  <a:lnTo>
                    <a:pt x="4239" y="1242"/>
                  </a:lnTo>
                  <a:lnTo>
                    <a:pt x="4166" y="1366"/>
                  </a:lnTo>
                  <a:lnTo>
                    <a:pt x="4210" y="1408"/>
                  </a:lnTo>
                  <a:lnTo>
                    <a:pt x="4194" y="1482"/>
                  </a:lnTo>
                  <a:lnTo>
                    <a:pt x="4234" y="1531"/>
                  </a:lnTo>
                  <a:lnTo>
                    <a:pt x="4268" y="1534"/>
                  </a:lnTo>
                  <a:lnTo>
                    <a:pt x="4363" y="1663"/>
                  </a:lnTo>
                  <a:lnTo>
                    <a:pt x="4356" y="1706"/>
                  </a:lnTo>
                  <a:lnTo>
                    <a:pt x="4279" y="1673"/>
                  </a:lnTo>
                  <a:lnTo>
                    <a:pt x="4269" y="1611"/>
                  </a:lnTo>
                  <a:lnTo>
                    <a:pt x="4185" y="1579"/>
                  </a:lnTo>
                  <a:lnTo>
                    <a:pt x="4123" y="1433"/>
                  </a:lnTo>
                  <a:lnTo>
                    <a:pt x="4044" y="1434"/>
                  </a:lnTo>
                  <a:lnTo>
                    <a:pt x="4061" y="1476"/>
                  </a:lnTo>
                  <a:lnTo>
                    <a:pt x="4064" y="1533"/>
                  </a:lnTo>
                  <a:lnTo>
                    <a:pt x="4145" y="1582"/>
                  </a:lnTo>
                  <a:lnTo>
                    <a:pt x="4109" y="1625"/>
                  </a:lnTo>
                  <a:lnTo>
                    <a:pt x="4055" y="1586"/>
                  </a:lnTo>
                  <a:lnTo>
                    <a:pt x="4038" y="1642"/>
                  </a:lnTo>
                  <a:lnTo>
                    <a:pt x="4015" y="1583"/>
                  </a:lnTo>
                  <a:lnTo>
                    <a:pt x="3978" y="1573"/>
                  </a:lnTo>
                  <a:lnTo>
                    <a:pt x="3968" y="1606"/>
                  </a:lnTo>
                  <a:lnTo>
                    <a:pt x="3935" y="1587"/>
                  </a:lnTo>
                  <a:lnTo>
                    <a:pt x="3984" y="1507"/>
                  </a:lnTo>
                  <a:lnTo>
                    <a:pt x="3937" y="1457"/>
                  </a:lnTo>
                  <a:lnTo>
                    <a:pt x="3882" y="1614"/>
                  </a:lnTo>
                  <a:lnTo>
                    <a:pt x="3892" y="1707"/>
                  </a:lnTo>
                  <a:lnTo>
                    <a:pt x="3914" y="1743"/>
                  </a:lnTo>
                  <a:lnTo>
                    <a:pt x="3747" y="1835"/>
                  </a:lnTo>
                  <a:lnTo>
                    <a:pt x="3721" y="1894"/>
                  </a:lnTo>
                  <a:lnTo>
                    <a:pt x="3618" y="1948"/>
                  </a:lnTo>
                  <a:lnTo>
                    <a:pt x="3625" y="1989"/>
                  </a:lnTo>
                  <a:lnTo>
                    <a:pt x="3556" y="2009"/>
                  </a:lnTo>
                  <a:lnTo>
                    <a:pt x="3524" y="2109"/>
                  </a:lnTo>
                  <a:lnTo>
                    <a:pt x="3421" y="2236"/>
                  </a:lnTo>
                  <a:lnTo>
                    <a:pt x="3424" y="2278"/>
                  </a:lnTo>
                  <a:lnTo>
                    <a:pt x="3501" y="2305"/>
                  </a:lnTo>
                  <a:lnTo>
                    <a:pt x="3515" y="2245"/>
                  </a:lnTo>
                  <a:lnTo>
                    <a:pt x="3561" y="2247"/>
                  </a:lnTo>
                  <a:lnTo>
                    <a:pt x="3578" y="2304"/>
                  </a:lnTo>
                  <a:lnTo>
                    <a:pt x="3618" y="2317"/>
                  </a:lnTo>
                  <a:lnTo>
                    <a:pt x="3707" y="2226"/>
                  </a:lnTo>
                  <a:lnTo>
                    <a:pt x="3741" y="2233"/>
                  </a:lnTo>
                  <a:lnTo>
                    <a:pt x="3715" y="2289"/>
                  </a:lnTo>
                  <a:lnTo>
                    <a:pt x="3759" y="2308"/>
                  </a:lnTo>
                  <a:lnTo>
                    <a:pt x="3725" y="2355"/>
                  </a:lnTo>
                  <a:lnTo>
                    <a:pt x="3659" y="2396"/>
                  </a:lnTo>
                  <a:lnTo>
                    <a:pt x="3693" y="2455"/>
                  </a:lnTo>
                  <a:lnTo>
                    <a:pt x="3636" y="2455"/>
                  </a:lnTo>
                  <a:lnTo>
                    <a:pt x="3593" y="2356"/>
                  </a:lnTo>
                  <a:lnTo>
                    <a:pt x="3539" y="2397"/>
                  </a:lnTo>
                  <a:lnTo>
                    <a:pt x="3479" y="2361"/>
                  </a:lnTo>
                  <a:lnTo>
                    <a:pt x="3375" y="2405"/>
                  </a:lnTo>
                  <a:lnTo>
                    <a:pt x="3330" y="2459"/>
                  </a:lnTo>
                  <a:lnTo>
                    <a:pt x="3386" y="2488"/>
                  </a:lnTo>
                  <a:lnTo>
                    <a:pt x="3417" y="2541"/>
                  </a:lnTo>
                  <a:lnTo>
                    <a:pt x="3374" y="2561"/>
                  </a:lnTo>
                  <a:lnTo>
                    <a:pt x="3414" y="2617"/>
                  </a:lnTo>
                  <a:lnTo>
                    <a:pt x="3391" y="2640"/>
                  </a:lnTo>
                  <a:lnTo>
                    <a:pt x="3345" y="2641"/>
                  </a:lnTo>
                  <a:lnTo>
                    <a:pt x="3332" y="2682"/>
                  </a:lnTo>
                  <a:lnTo>
                    <a:pt x="3421" y="2657"/>
                  </a:lnTo>
                  <a:lnTo>
                    <a:pt x="3439" y="2687"/>
                  </a:lnTo>
                  <a:lnTo>
                    <a:pt x="3419" y="2714"/>
                  </a:lnTo>
                  <a:lnTo>
                    <a:pt x="3362" y="2694"/>
                  </a:lnTo>
                  <a:lnTo>
                    <a:pt x="3335" y="2747"/>
                  </a:lnTo>
                  <a:lnTo>
                    <a:pt x="3329" y="2701"/>
                  </a:lnTo>
                  <a:lnTo>
                    <a:pt x="3298" y="2655"/>
                  </a:lnTo>
                  <a:lnTo>
                    <a:pt x="3281" y="2582"/>
                  </a:lnTo>
                  <a:lnTo>
                    <a:pt x="3294" y="2549"/>
                  </a:lnTo>
                  <a:lnTo>
                    <a:pt x="3264" y="2549"/>
                  </a:lnTo>
                  <a:lnTo>
                    <a:pt x="3228" y="2653"/>
                  </a:lnTo>
                  <a:lnTo>
                    <a:pt x="3171" y="2676"/>
                  </a:lnTo>
                  <a:lnTo>
                    <a:pt x="3142" y="2736"/>
                  </a:lnTo>
                  <a:lnTo>
                    <a:pt x="3100" y="2803"/>
                  </a:lnTo>
                  <a:lnTo>
                    <a:pt x="3127" y="2832"/>
                  </a:lnTo>
                  <a:lnTo>
                    <a:pt x="3164" y="2855"/>
                  </a:lnTo>
                  <a:lnTo>
                    <a:pt x="3124" y="2889"/>
                  </a:lnTo>
                  <a:lnTo>
                    <a:pt x="3160" y="2911"/>
                  </a:lnTo>
                  <a:lnTo>
                    <a:pt x="3111" y="2972"/>
                  </a:lnTo>
                  <a:lnTo>
                    <a:pt x="3048" y="3009"/>
                  </a:lnTo>
                  <a:lnTo>
                    <a:pt x="3069" y="3038"/>
                  </a:lnTo>
                  <a:lnTo>
                    <a:pt x="3135" y="3031"/>
                  </a:lnTo>
                  <a:lnTo>
                    <a:pt x="3205" y="2998"/>
                  </a:lnTo>
                  <a:lnTo>
                    <a:pt x="3151" y="3058"/>
                  </a:lnTo>
                  <a:lnTo>
                    <a:pt x="3173" y="3094"/>
                  </a:lnTo>
                  <a:lnTo>
                    <a:pt x="3126" y="3114"/>
                  </a:lnTo>
                  <a:lnTo>
                    <a:pt x="3079" y="3078"/>
                  </a:lnTo>
                  <a:lnTo>
                    <a:pt x="3042" y="3098"/>
                  </a:lnTo>
                  <a:lnTo>
                    <a:pt x="3025" y="3073"/>
                  </a:lnTo>
                  <a:lnTo>
                    <a:pt x="2982" y="3063"/>
                  </a:lnTo>
                  <a:lnTo>
                    <a:pt x="2957" y="2997"/>
                  </a:lnTo>
                  <a:lnTo>
                    <a:pt x="2885" y="3077"/>
                  </a:lnTo>
                  <a:lnTo>
                    <a:pt x="2866" y="3176"/>
                  </a:lnTo>
                  <a:lnTo>
                    <a:pt x="2896" y="3193"/>
                  </a:lnTo>
                  <a:lnTo>
                    <a:pt x="2914" y="3249"/>
                  </a:lnTo>
                  <a:lnTo>
                    <a:pt x="2966" y="3215"/>
                  </a:lnTo>
                  <a:lnTo>
                    <a:pt x="2994" y="3255"/>
                  </a:lnTo>
                  <a:lnTo>
                    <a:pt x="3053" y="3251"/>
                  </a:lnTo>
                  <a:lnTo>
                    <a:pt x="3108" y="3303"/>
                  </a:lnTo>
                  <a:lnTo>
                    <a:pt x="3058" y="3363"/>
                  </a:lnTo>
                  <a:lnTo>
                    <a:pt x="2991" y="3301"/>
                  </a:lnTo>
                  <a:lnTo>
                    <a:pt x="2927" y="3326"/>
                  </a:lnTo>
                  <a:lnTo>
                    <a:pt x="2838" y="3332"/>
                  </a:lnTo>
                  <a:lnTo>
                    <a:pt x="2818" y="3356"/>
                  </a:lnTo>
                  <a:lnTo>
                    <a:pt x="2775" y="3370"/>
                  </a:lnTo>
                  <a:lnTo>
                    <a:pt x="2762" y="3456"/>
                  </a:lnTo>
                  <a:lnTo>
                    <a:pt x="2719" y="3454"/>
                  </a:lnTo>
                  <a:lnTo>
                    <a:pt x="2682" y="3494"/>
                  </a:lnTo>
                  <a:lnTo>
                    <a:pt x="2635" y="3477"/>
                  </a:lnTo>
                  <a:lnTo>
                    <a:pt x="2620" y="3517"/>
                  </a:lnTo>
                  <a:lnTo>
                    <a:pt x="2560" y="3505"/>
                  </a:lnTo>
                  <a:lnTo>
                    <a:pt x="2550" y="3535"/>
                  </a:lnTo>
                  <a:lnTo>
                    <a:pt x="2583" y="3574"/>
                  </a:lnTo>
                  <a:lnTo>
                    <a:pt x="2630" y="3600"/>
                  </a:lnTo>
                  <a:lnTo>
                    <a:pt x="2551" y="3611"/>
                  </a:lnTo>
                  <a:lnTo>
                    <a:pt x="2544" y="3648"/>
                  </a:lnTo>
                  <a:lnTo>
                    <a:pt x="2567" y="3677"/>
                  </a:lnTo>
                  <a:lnTo>
                    <a:pt x="2551" y="3707"/>
                  </a:lnTo>
                  <a:lnTo>
                    <a:pt x="2497" y="3684"/>
                  </a:lnTo>
                  <a:lnTo>
                    <a:pt x="2475" y="3711"/>
                  </a:lnTo>
                  <a:lnTo>
                    <a:pt x="2539" y="3737"/>
                  </a:lnTo>
                  <a:lnTo>
                    <a:pt x="2442" y="3741"/>
                  </a:lnTo>
                  <a:lnTo>
                    <a:pt x="2438" y="3785"/>
                  </a:lnTo>
                  <a:lnTo>
                    <a:pt x="2545" y="3797"/>
                  </a:lnTo>
                  <a:lnTo>
                    <a:pt x="2526" y="3857"/>
                  </a:lnTo>
                  <a:lnTo>
                    <a:pt x="2479" y="3850"/>
                  </a:lnTo>
                  <a:lnTo>
                    <a:pt x="2473" y="3910"/>
                  </a:lnTo>
                  <a:lnTo>
                    <a:pt x="2496" y="3923"/>
                  </a:lnTo>
                  <a:lnTo>
                    <a:pt x="2561" y="4029"/>
                  </a:lnTo>
                  <a:lnTo>
                    <a:pt x="2588" y="4002"/>
                  </a:lnTo>
                  <a:lnTo>
                    <a:pt x="2680" y="3992"/>
                  </a:lnTo>
                  <a:lnTo>
                    <a:pt x="2654" y="4041"/>
                  </a:lnTo>
                  <a:lnTo>
                    <a:pt x="2584" y="4075"/>
                  </a:lnTo>
                  <a:lnTo>
                    <a:pt x="2559" y="4126"/>
                  </a:lnTo>
                  <a:lnTo>
                    <a:pt x="2531" y="4062"/>
                  </a:lnTo>
                  <a:lnTo>
                    <a:pt x="2494" y="4016"/>
                  </a:lnTo>
                  <a:lnTo>
                    <a:pt x="2411" y="4036"/>
                  </a:lnTo>
                  <a:lnTo>
                    <a:pt x="2385" y="4038"/>
                  </a:lnTo>
                  <a:lnTo>
                    <a:pt x="2378" y="4130"/>
                  </a:lnTo>
                  <a:lnTo>
                    <a:pt x="2259" y="4178"/>
                  </a:lnTo>
                  <a:lnTo>
                    <a:pt x="2209" y="4132"/>
                  </a:lnTo>
                  <a:lnTo>
                    <a:pt x="2185" y="4191"/>
                  </a:lnTo>
                  <a:lnTo>
                    <a:pt x="2259" y="4205"/>
                  </a:lnTo>
                  <a:lnTo>
                    <a:pt x="2273" y="4247"/>
                  </a:lnTo>
                  <a:lnTo>
                    <a:pt x="2210" y="4282"/>
                  </a:lnTo>
                  <a:lnTo>
                    <a:pt x="2240" y="4314"/>
                  </a:lnTo>
                  <a:lnTo>
                    <a:pt x="2302" y="4224"/>
                  </a:lnTo>
                  <a:lnTo>
                    <a:pt x="2376" y="4173"/>
                  </a:lnTo>
                  <a:lnTo>
                    <a:pt x="2372" y="4224"/>
                  </a:lnTo>
                  <a:lnTo>
                    <a:pt x="2429" y="4279"/>
                  </a:lnTo>
                  <a:lnTo>
                    <a:pt x="2414" y="4299"/>
                  </a:lnTo>
                  <a:lnTo>
                    <a:pt x="2329" y="4250"/>
                  </a:lnTo>
                  <a:lnTo>
                    <a:pt x="2307" y="4294"/>
                  </a:lnTo>
                  <a:lnTo>
                    <a:pt x="2333" y="4343"/>
                  </a:lnTo>
                  <a:lnTo>
                    <a:pt x="2273" y="4351"/>
                  </a:lnTo>
                  <a:lnTo>
                    <a:pt x="2254" y="4396"/>
                  </a:lnTo>
                  <a:lnTo>
                    <a:pt x="2315" y="4430"/>
                  </a:lnTo>
                  <a:lnTo>
                    <a:pt x="2302" y="4495"/>
                  </a:lnTo>
                  <a:lnTo>
                    <a:pt x="2266" y="4503"/>
                  </a:lnTo>
                  <a:lnTo>
                    <a:pt x="2248" y="4436"/>
                  </a:lnTo>
                  <a:lnTo>
                    <a:pt x="2204" y="4451"/>
                  </a:lnTo>
                  <a:lnTo>
                    <a:pt x="2215" y="4517"/>
                  </a:lnTo>
                  <a:lnTo>
                    <a:pt x="2272" y="4549"/>
                  </a:lnTo>
                  <a:lnTo>
                    <a:pt x="2290" y="4653"/>
                  </a:lnTo>
                  <a:lnTo>
                    <a:pt x="2290" y="4653"/>
                  </a:lnTo>
                  <a:lnTo>
                    <a:pt x="2296" y="4675"/>
                  </a:lnTo>
                  <a:lnTo>
                    <a:pt x="2296" y="4675"/>
                  </a:lnTo>
                  <a:lnTo>
                    <a:pt x="2297" y="4681"/>
                  </a:lnTo>
                  <a:lnTo>
                    <a:pt x="2297" y="4681"/>
                  </a:lnTo>
                  <a:lnTo>
                    <a:pt x="2287" y="4675"/>
                  </a:lnTo>
                  <a:lnTo>
                    <a:pt x="2287" y="4675"/>
                  </a:lnTo>
                  <a:lnTo>
                    <a:pt x="2227" y="4632"/>
                  </a:lnTo>
                  <a:lnTo>
                    <a:pt x="2206" y="4612"/>
                  </a:lnTo>
                  <a:lnTo>
                    <a:pt x="2202" y="4550"/>
                  </a:lnTo>
                  <a:lnTo>
                    <a:pt x="2179" y="4540"/>
                  </a:lnTo>
                  <a:lnTo>
                    <a:pt x="2166" y="4590"/>
                  </a:lnTo>
                  <a:lnTo>
                    <a:pt x="2186" y="4627"/>
                  </a:lnTo>
                  <a:lnTo>
                    <a:pt x="2150" y="4640"/>
                  </a:lnTo>
                  <a:lnTo>
                    <a:pt x="2150" y="4640"/>
                  </a:lnTo>
                  <a:lnTo>
                    <a:pt x="2122" y="4675"/>
                  </a:lnTo>
                  <a:lnTo>
                    <a:pt x="2122" y="4675"/>
                  </a:lnTo>
                  <a:lnTo>
                    <a:pt x="2104" y="4697"/>
                  </a:lnTo>
                  <a:lnTo>
                    <a:pt x="2084" y="4747"/>
                  </a:lnTo>
                  <a:lnTo>
                    <a:pt x="2121" y="4763"/>
                  </a:lnTo>
                  <a:lnTo>
                    <a:pt x="2161" y="4686"/>
                  </a:lnTo>
                  <a:lnTo>
                    <a:pt x="2161" y="4686"/>
                  </a:lnTo>
                  <a:lnTo>
                    <a:pt x="2181" y="4675"/>
                  </a:lnTo>
                  <a:lnTo>
                    <a:pt x="2181" y="4675"/>
                  </a:lnTo>
                  <a:lnTo>
                    <a:pt x="2190" y="4669"/>
                  </a:lnTo>
                  <a:lnTo>
                    <a:pt x="2190" y="4669"/>
                  </a:lnTo>
                  <a:lnTo>
                    <a:pt x="2191" y="4675"/>
                  </a:lnTo>
                  <a:lnTo>
                    <a:pt x="2191" y="4675"/>
                  </a:lnTo>
                  <a:lnTo>
                    <a:pt x="2201" y="4776"/>
                  </a:lnTo>
                  <a:lnTo>
                    <a:pt x="2244" y="4748"/>
                  </a:lnTo>
                  <a:lnTo>
                    <a:pt x="2287" y="4692"/>
                  </a:lnTo>
                  <a:lnTo>
                    <a:pt x="2300" y="4715"/>
                  </a:lnTo>
                  <a:lnTo>
                    <a:pt x="2274" y="4752"/>
                  </a:lnTo>
                  <a:lnTo>
                    <a:pt x="2218" y="4782"/>
                  </a:lnTo>
                  <a:lnTo>
                    <a:pt x="2234" y="4798"/>
                  </a:lnTo>
                  <a:lnTo>
                    <a:pt x="2195" y="4865"/>
                  </a:lnTo>
                  <a:lnTo>
                    <a:pt x="2159" y="4835"/>
                  </a:lnTo>
                  <a:lnTo>
                    <a:pt x="2141" y="4763"/>
                  </a:lnTo>
                  <a:lnTo>
                    <a:pt x="2115" y="4790"/>
                  </a:lnTo>
                  <a:lnTo>
                    <a:pt x="2098" y="4823"/>
                  </a:lnTo>
                  <a:lnTo>
                    <a:pt x="2035" y="4840"/>
                  </a:lnTo>
                  <a:lnTo>
                    <a:pt x="1993" y="4890"/>
                  </a:lnTo>
                  <a:lnTo>
                    <a:pt x="2003" y="4963"/>
                  </a:lnTo>
                  <a:lnTo>
                    <a:pt x="1950" y="4987"/>
                  </a:lnTo>
                  <a:lnTo>
                    <a:pt x="1917" y="4985"/>
                  </a:lnTo>
                  <a:lnTo>
                    <a:pt x="1880" y="5060"/>
                  </a:lnTo>
                  <a:lnTo>
                    <a:pt x="1891" y="5080"/>
                  </a:lnTo>
                  <a:lnTo>
                    <a:pt x="1920" y="5077"/>
                  </a:lnTo>
                  <a:lnTo>
                    <a:pt x="1984" y="5024"/>
                  </a:lnTo>
                  <a:lnTo>
                    <a:pt x="2010" y="5052"/>
                  </a:lnTo>
                  <a:lnTo>
                    <a:pt x="1945" y="5113"/>
                  </a:lnTo>
                  <a:lnTo>
                    <a:pt x="1915" y="5127"/>
                  </a:lnTo>
                  <a:lnTo>
                    <a:pt x="1921" y="5183"/>
                  </a:lnTo>
                  <a:lnTo>
                    <a:pt x="1942" y="5226"/>
                  </a:lnTo>
                  <a:lnTo>
                    <a:pt x="1929" y="5236"/>
                  </a:lnTo>
                  <a:lnTo>
                    <a:pt x="1852" y="5211"/>
                  </a:lnTo>
                  <a:lnTo>
                    <a:pt x="1845" y="5236"/>
                  </a:lnTo>
                  <a:lnTo>
                    <a:pt x="1896" y="5286"/>
                  </a:lnTo>
                  <a:lnTo>
                    <a:pt x="1852" y="5290"/>
                  </a:lnTo>
                  <a:lnTo>
                    <a:pt x="1795" y="5234"/>
                  </a:lnTo>
                  <a:lnTo>
                    <a:pt x="1769" y="5214"/>
                  </a:lnTo>
                  <a:lnTo>
                    <a:pt x="1713" y="5278"/>
                  </a:lnTo>
                  <a:lnTo>
                    <a:pt x="1699" y="5321"/>
                  </a:lnTo>
                  <a:lnTo>
                    <a:pt x="1649" y="5319"/>
                  </a:lnTo>
                  <a:lnTo>
                    <a:pt x="1610" y="5448"/>
                  </a:lnTo>
                  <a:lnTo>
                    <a:pt x="1551" y="5471"/>
                  </a:lnTo>
                  <a:lnTo>
                    <a:pt x="1531" y="5528"/>
                  </a:lnTo>
                  <a:lnTo>
                    <a:pt x="1555" y="5555"/>
                  </a:lnTo>
                  <a:lnTo>
                    <a:pt x="1459" y="5578"/>
                  </a:lnTo>
                  <a:lnTo>
                    <a:pt x="1465" y="5618"/>
                  </a:lnTo>
                  <a:lnTo>
                    <a:pt x="1542" y="5634"/>
                  </a:lnTo>
                  <a:lnTo>
                    <a:pt x="1467" y="5702"/>
                  </a:lnTo>
                  <a:lnTo>
                    <a:pt x="1400" y="5715"/>
                  </a:lnTo>
                  <a:lnTo>
                    <a:pt x="1401" y="5815"/>
                  </a:lnTo>
                  <a:lnTo>
                    <a:pt x="1431" y="5825"/>
                  </a:lnTo>
                  <a:lnTo>
                    <a:pt x="1493" y="5784"/>
                  </a:lnTo>
                  <a:lnTo>
                    <a:pt x="1461" y="5858"/>
                  </a:lnTo>
                  <a:lnTo>
                    <a:pt x="1519" y="5951"/>
                  </a:lnTo>
                  <a:lnTo>
                    <a:pt x="1621" y="5906"/>
                  </a:lnTo>
                  <a:lnTo>
                    <a:pt x="1701" y="5792"/>
                  </a:lnTo>
                  <a:lnTo>
                    <a:pt x="1867" y="5734"/>
                  </a:lnTo>
                  <a:lnTo>
                    <a:pt x="1867" y="5734"/>
                  </a:lnTo>
                  <a:lnTo>
                    <a:pt x="1861" y="5701"/>
                  </a:lnTo>
                  <a:lnTo>
                    <a:pt x="1634" y="5749"/>
                  </a:lnTo>
                  <a:lnTo>
                    <a:pt x="1644" y="5735"/>
                  </a:lnTo>
                  <a:lnTo>
                    <a:pt x="1859" y="5684"/>
                  </a:lnTo>
                  <a:lnTo>
                    <a:pt x="1887" y="5635"/>
                  </a:lnTo>
                  <a:lnTo>
                    <a:pt x="1940" y="5624"/>
                  </a:lnTo>
                  <a:lnTo>
                    <a:pt x="1944" y="5637"/>
                  </a:lnTo>
                  <a:lnTo>
                    <a:pt x="1897" y="5652"/>
                  </a:lnTo>
                  <a:lnTo>
                    <a:pt x="1922" y="5666"/>
                  </a:lnTo>
                  <a:lnTo>
                    <a:pt x="1921" y="5696"/>
                  </a:lnTo>
                  <a:lnTo>
                    <a:pt x="1891" y="5732"/>
                  </a:lnTo>
                  <a:lnTo>
                    <a:pt x="1967" y="5734"/>
                  </a:lnTo>
                  <a:lnTo>
                    <a:pt x="1959" y="5783"/>
                  </a:lnTo>
                  <a:lnTo>
                    <a:pt x="1872" y="5815"/>
                  </a:lnTo>
                  <a:lnTo>
                    <a:pt x="1910" y="5758"/>
                  </a:lnTo>
                  <a:lnTo>
                    <a:pt x="1737" y="5842"/>
                  </a:lnTo>
                  <a:lnTo>
                    <a:pt x="1675" y="5906"/>
                  </a:lnTo>
                  <a:lnTo>
                    <a:pt x="1718" y="5962"/>
                  </a:lnTo>
                  <a:lnTo>
                    <a:pt x="1676" y="5998"/>
                  </a:lnTo>
                  <a:lnTo>
                    <a:pt x="1552" y="5996"/>
                  </a:lnTo>
                  <a:lnTo>
                    <a:pt x="1532" y="6026"/>
                  </a:lnTo>
                  <a:lnTo>
                    <a:pt x="1567" y="6069"/>
                  </a:lnTo>
                  <a:lnTo>
                    <a:pt x="1493" y="6076"/>
                  </a:lnTo>
                  <a:lnTo>
                    <a:pt x="1482" y="6036"/>
                  </a:lnTo>
                  <a:lnTo>
                    <a:pt x="1499" y="5967"/>
                  </a:lnTo>
                  <a:lnTo>
                    <a:pt x="1424" y="5885"/>
                  </a:lnTo>
                  <a:lnTo>
                    <a:pt x="1275" y="5953"/>
                  </a:lnTo>
                  <a:lnTo>
                    <a:pt x="1293" y="6002"/>
                  </a:lnTo>
                  <a:lnTo>
                    <a:pt x="1323" y="6055"/>
                  </a:lnTo>
                  <a:lnTo>
                    <a:pt x="1247" y="6085"/>
                  </a:lnTo>
                  <a:lnTo>
                    <a:pt x="1219" y="6016"/>
                  </a:lnTo>
                  <a:lnTo>
                    <a:pt x="1162" y="6036"/>
                  </a:lnTo>
                  <a:lnTo>
                    <a:pt x="1093" y="6041"/>
                  </a:lnTo>
                  <a:lnTo>
                    <a:pt x="1031" y="6133"/>
                  </a:lnTo>
                  <a:lnTo>
                    <a:pt x="984" y="6200"/>
                  </a:lnTo>
                  <a:lnTo>
                    <a:pt x="961" y="6178"/>
                  </a:lnTo>
                  <a:lnTo>
                    <a:pt x="917" y="6168"/>
                  </a:lnTo>
                  <a:lnTo>
                    <a:pt x="914" y="6208"/>
                  </a:lnTo>
                  <a:lnTo>
                    <a:pt x="868" y="6205"/>
                  </a:lnTo>
                  <a:lnTo>
                    <a:pt x="821" y="6239"/>
                  </a:lnTo>
                  <a:lnTo>
                    <a:pt x="755" y="6259"/>
                  </a:lnTo>
                  <a:lnTo>
                    <a:pt x="746" y="6323"/>
                  </a:lnTo>
                  <a:lnTo>
                    <a:pt x="792" y="6345"/>
                  </a:lnTo>
                  <a:lnTo>
                    <a:pt x="845" y="6305"/>
                  </a:lnTo>
                  <a:lnTo>
                    <a:pt x="909" y="6361"/>
                  </a:lnTo>
                  <a:lnTo>
                    <a:pt x="826" y="6394"/>
                  </a:lnTo>
                  <a:lnTo>
                    <a:pt x="809" y="6372"/>
                  </a:lnTo>
                  <a:lnTo>
                    <a:pt x="770" y="6415"/>
                  </a:lnTo>
                  <a:lnTo>
                    <a:pt x="726" y="6388"/>
                  </a:lnTo>
                  <a:lnTo>
                    <a:pt x="672" y="6343"/>
                  </a:lnTo>
                  <a:lnTo>
                    <a:pt x="583" y="6403"/>
                  </a:lnTo>
                  <a:lnTo>
                    <a:pt x="590" y="6453"/>
                  </a:lnTo>
                  <a:lnTo>
                    <a:pt x="647" y="6469"/>
                  </a:lnTo>
                  <a:lnTo>
                    <a:pt x="591" y="6527"/>
                  </a:lnTo>
                  <a:lnTo>
                    <a:pt x="664" y="6522"/>
                  </a:lnTo>
                  <a:lnTo>
                    <a:pt x="717" y="6509"/>
                  </a:lnTo>
                  <a:lnTo>
                    <a:pt x="817" y="6541"/>
                  </a:lnTo>
                  <a:lnTo>
                    <a:pt x="728" y="6584"/>
                  </a:lnTo>
                  <a:lnTo>
                    <a:pt x="728" y="6615"/>
                  </a:lnTo>
                  <a:lnTo>
                    <a:pt x="811" y="6627"/>
                  </a:lnTo>
                  <a:lnTo>
                    <a:pt x="803" y="6667"/>
                  </a:lnTo>
                  <a:lnTo>
                    <a:pt x="756" y="6680"/>
                  </a:lnTo>
                  <a:lnTo>
                    <a:pt x="691" y="6618"/>
                  </a:lnTo>
                  <a:lnTo>
                    <a:pt x="665" y="6635"/>
                  </a:lnTo>
                  <a:lnTo>
                    <a:pt x="609" y="6602"/>
                  </a:lnTo>
                  <a:lnTo>
                    <a:pt x="558" y="6622"/>
                  </a:lnTo>
                  <a:lnTo>
                    <a:pt x="518" y="6627"/>
                  </a:lnTo>
                  <a:lnTo>
                    <a:pt x="472" y="6654"/>
                  </a:lnTo>
                  <a:lnTo>
                    <a:pt x="456" y="6684"/>
                  </a:lnTo>
                  <a:lnTo>
                    <a:pt x="479" y="6703"/>
                  </a:lnTo>
                  <a:lnTo>
                    <a:pt x="515" y="6666"/>
                  </a:lnTo>
                  <a:lnTo>
                    <a:pt x="585" y="6703"/>
                  </a:lnTo>
                  <a:lnTo>
                    <a:pt x="593" y="6758"/>
                  </a:lnTo>
                  <a:lnTo>
                    <a:pt x="717" y="6771"/>
                  </a:lnTo>
                  <a:lnTo>
                    <a:pt x="703" y="6807"/>
                  </a:lnTo>
                  <a:lnTo>
                    <a:pt x="616" y="6808"/>
                  </a:lnTo>
                  <a:lnTo>
                    <a:pt x="584" y="6924"/>
                  </a:lnTo>
                  <a:lnTo>
                    <a:pt x="547" y="6924"/>
                  </a:lnTo>
                  <a:lnTo>
                    <a:pt x="570" y="6785"/>
                  </a:lnTo>
                  <a:lnTo>
                    <a:pt x="526" y="6736"/>
                  </a:lnTo>
                  <a:lnTo>
                    <a:pt x="466" y="6746"/>
                  </a:lnTo>
                  <a:lnTo>
                    <a:pt x="460" y="6833"/>
                  </a:lnTo>
                  <a:lnTo>
                    <a:pt x="480" y="6872"/>
                  </a:lnTo>
                  <a:lnTo>
                    <a:pt x="457" y="6889"/>
                  </a:lnTo>
                  <a:lnTo>
                    <a:pt x="404" y="6783"/>
                  </a:lnTo>
                  <a:lnTo>
                    <a:pt x="330" y="6831"/>
                  </a:lnTo>
                  <a:lnTo>
                    <a:pt x="304" y="6901"/>
                  </a:lnTo>
                  <a:lnTo>
                    <a:pt x="351" y="6923"/>
                  </a:lnTo>
                  <a:lnTo>
                    <a:pt x="365" y="6950"/>
                  </a:lnTo>
                  <a:lnTo>
                    <a:pt x="324" y="6977"/>
                  </a:lnTo>
                  <a:lnTo>
                    <a:pt x="381" y="7009"/>
                  </a:lnTo>
                  <a:lnTo>
                    <a:pt x="316" y="7027"/>
                  </a:lnTo>
                  <a:lnTo>
                    <a:pt x="222" y="7037"/>
                  </a:lnTo>
                  <a:lnTo>
                    <a:pt x="202" y="7064"/>
                  </a:lnTo>
                  <a:lnTo>
                    <a:pt x="252" y="7077"/>
                  </a:lnTo>
                  <a:lnTo>
                    <a:pt x="419" y="7052"/>
                  </a:lnTo>
                  <a:lnTo>
                    <a:pt x="419" y="7078"/>
                  </a:lnTo>
                  <a:lnTo>
                    <a:pt x="376" y="7123"/>
                  </a:lnTo>
                  <a:lnTo>
                    <a:pt x="292" y="7082"/>
                  </a:lnTo>
                  <a:lnTo>
                    <a:pt x="220" y="7107"/>
                  </a:lnTo>
                  <a:lnTo>
                    <a:pt x="210" y="7147"/>
                  </a:lnTo>
                  <a:lnTo>
                    <a:pt x="170" y="7124"/>
                  </a:lnTo>
                  <a:lnTo>
                    <a:pt x="126" y="7078"/>
                  </a:lnTo>
                  <a:lnTo>
                    <a:pt x="86" y="7118"/>
                  </a:lnTo>
                  <a:lnTo>
                    <a:pt x="66" y="7118"/>
                  </a:lnTo>
                  <a:lnTo>
                    <a:pt x="74" y="7165"/>
                  </a:lnTo>
                  <a:lnTo>
                    <a:pt x="0" y="7175"/>
                  </a:lnTo>
                  <a:lnTo>
                    <a:pt x="104" y="7237"/>
                  </a:lnTo>
                  <a:lnTo>
                    <a:pt x="77" y="7264"/>
                  </a:lnTo>
                  <a:lnTo>
                    <a:pt x="172" y="7326"/>
                  </a:lnTo>
                  <a:lnTo>
                    <a:pt x="125" y="7337"/>
                  </a:lnTo>
                  <a:lnTo>
                    <a:pt x="108" y="7380"/>
                  </a:lnTo>
                  <a:lnTo>
                    <a:pt x="142" y="7387"/>
                  </a:lnTo>
                  <a:lnTo>
                    <a:pt x="9" y="7450"/>
                  </a:lnTo>
                  <a:lnTo>
                    <a:pt x="86" y="7480"/>
                  </a:lnTo>
                  <a:lnTo>
                    <a:pt x="39" y="7504"/>
                  </a:lnTo>
                  <a:lnTo>
                    <a:pt x="64" y="7543"/>
                  </a:lnTo>
                  <a:lnTo>
                    <a:pt x="134" y="7569"/>
                  </a:lnTo>
                  <a:lnTo>
                    <a:pt x="243" y="7498"/>
                  </a:lnTo>
                  <a:lnTo>
                    <a:pt x="353" y="7504"/>
                  </a:lnTo>
                  <a:lnTo>
                    <a:pt x="409" y="7494"/>
                  </a:lnTo>
                  <a:lnTo>
                    <a:pt x="409" y="7440"/>
                  </a:lnTo>
                  <a:lnTo>
                    <a:pt x="485" y="7380"/>
                  </a:lnTo>
                  <a:lnTo>
                    <a:pt x="436" y="7453"/>
                  </a:lnTo>
                  <a:lnTo>
                    <a:pt x="436" y="7490"/>
                  </a:lnTo>
                  <a:lnTo>
                    <a:pt x="566" y="7489"/>
                  </a:lnTo>
                  <a:lnTo>
                    <a:pt x="590" y="7466"/>
                  </a:lnTo>
                  <a:lnTo>
                    <a:pt x="620" y="7501"/>
                  </a:lnTo>
                  <a:lnTo>
                    <a:pt x="669" y="7471"/>
                  </a:lnTo>
                  <a:lnTo>
                    <a:pt x="669" y="7355"/>
                  </a:lnTo>
                  <a:lnTo>
                    <a:pt x="787" y="7251"/>
                  </a:lnTo>
                  <a:lnTo>
                    <a:pt x="718" y="7354"/>
                  </a:lnTo>
                  <a:lnTo>
                    <a:pt x="719" y="7431"/>
                  </a:lnTo>
                  <a:lnTo>
                    <a:pt x="692" y="7478"/>
                  </a:lnTo>
                  <a:lnTo>
                    <a:pt x="792" y="7440"/>
                  </a:lnTo>
                  <a:lnTo>
                    <a:pt x="796" y="7494"/>
                  </a:lnTo>
                  <a:lnTo>
                    <a:pt x="606" y="7565"/>
                  </a:lnTo>
                  <a:lnTo>
                    <a:pt x="618" y="7607"/>
                  </a:lnTo>
                  <a:lnTo>
                    <a:pt x="674" y="7651"/>
                  </a:lnTo>
                  <a:lnTo>
                    <a:pt x="654" y="7697"/>
                  </a:lnTo>
                  <a:lnTo>
                    <a:pt x="614" y="7651"/>
                  </a:lnTo>
                  <a:lnTo>
                    <a:pt x="565" y="7691"/>
                  </a:lnTo>
                  <a:lnTo>
                    <a:pt x="581" y="7622"/>
                  </a:lnTo>
                  <a:lnTo>
                    <a:pt x="444" y="7536"/>
                  </a:lnTo>
                  <a:lnTo>
                    <a:pt x="377" y="7574"/>
                  </a:lnTo>
                  <a:lnTo>
                    <a:pt x="240" y="7545"/>
                  </a:lnTo>
                  <a:lnTo>
                    <a:pt x="161" y="7595"/>
                  </a:lnTo>
                  <a:lnTo>
                    <a:pt x="80" y="7576"/>
                  </a:lnTo>
                  <a:lnTo>
                    <a:pt x="30" y="7579"/>
                  </a:lnTo>
                  <a:lnTo>
                    <a:pt x="15" y="7636"/>
                  </a:lnTo>
                  <a:lnTo>
                    <a:pt x="51" y="7640"/>
                  </a:lnTo>
                  <a:lnTo>
                    <a:pt x="25" y="7673"/>
                  </a:lnTo>
                  <a:lnTo>
                    <a:pt x="82" y="7709"/>
                  </a:lnTo>
                  <a:lnTo>
                    <a:pt x="122" y="7689"/>
                  </a:lnTo>
                  <a:lnTo>
                    <a:pt x="148" y="7692"/>
                  </a:lnTo>
                  <a:lnTo>
                    <a:pt x="112" y="7739"/>
                  </a:lnTo>
                  <a:lnTo>
                    <a:pt x="152" y="7774"/>
                  </a:lnTo>
                  <a:lnTo>
                    <a:pt x="150" y="7814"/>
                  </a:lnTo>
                  <a:lnTo>
                    <a:pt x="219" y="7807"/>
                  </a:lnTo>
                  <a:lnTo>
                    <a:pt x="136" y="7851"/>
                  </a:lnTo>
                  <a:lnTo>
                    <a:pt x="143" y="7904"/>
                  </a:lnTo>
                  <a:lnTo>
                    <a:pt x="171" y="7920"/>
                  </a:lnTo>
                  <a:lnTo>
                    <a:pt x="260" y="7913"/>
                  </a:lnTo>
                  <a:lnTo>
                    <a:pt x="157" y="7980"/>
                  </a:lnTo>
                  <a:lnTo>
                    <a:pt x="111" y="7935"/>
                  </a:lnTo>
                  <a:lnTo>
                    <a:pt x="104" y="8001"/>
                  </a:lnTo>
                  <a:lnTo>
                    <a:pt x="50" y="7995"/>
                  </a:lnTo>
                  <a:lnTo>
                    <a:pt x="51" y="8024"/>
                  </a:lnTo>
                  <a:lnTo>
                    <a:pt x="112" y="8116"/>
                  </a:lnTo>
                  <a:lnTo>
                    <a:pt x="158" y="8083"/>
                  </a:lnTo>
                  <a:lnTo>
                    <a:pt x="229" y="8122"/>
                  </a:lnTo>
                  <a:lnTo>
                    <a:pt x="252" y="8092"/>
                  </a:lnTo>
                  <a:lnTo>
                    <a:pt x="341" y="8032"/>
                  </a:lnTo>
                  <a:lnTo>
                    <a:pt x="367" y="7938"/>
                  </a:lnTo>
                  <a:lnTo>
                    <a:pt x="457" y="7895"/>
                  </a:lnTo>
                  <a:lnTo>
                    <a:pt x="503" y="7845"/>
                  </a:lnTo>
                  <a:lnTo>
                    <a:pt x="493" y="7895"/>
                  </a:lnTo>
                  <a:lnTo>
                    <a:pt x="573" y="7867"/>
                  </a:lnTo>
                  <a:lnTo>
                    <a:pt x="613" y="7880"/>
                  </a:lnTo>
                  <a:lnTo>
                    <a:pt x="517" y="7924"/>
                  </a:lnTo>
                  <a:lnTo>
                    <a:pt x="502" y="8106"/>
                  </a:lnTo>
                  <a:lnTo>
                    <a:pt x="478" y="8074"/>
                  </a:lnTo>
                  <a:lnTo>
                    <a:pt x="487" y="7940"/>
                  </a:lnTo>
                  <a:lnTo>
                    <a:pt x="450" y="7952"/>
                  </a:lnTo>
                  <a:lnTo>
                    <a:pt x="444" y="7962"/>
                  </a:lnTo>
                  <a:lnTo>
                    <a:pt x="411" y="8037"/>
                  </a:lnTo>
                  <a:lnTo>
                    <a:pt x="352" y="8102"/>
                  </a:lnTo>
                  <a:lnTo>
                    <a:pt x="408" y="8101"/>
                  </a:lnTo>
                  <a:lnTo>
                    <a:pt x="399" y="8148"/>
                  </a:lnTo>
                  <a:lnTo>
                    <a:pt x="326" y="8174"/>
                  </a:lnTo>
                  <a:lnTo>
                    <a:pt x="290" y="8245"/>
                  </a:lnTo>
                  <a:lnTo>
                    <a:pt x="246" y="8305"/>
                  </a:lnTo>
                  <a:lnTo>
                    <a:pt x="261" y="8341"/>
                  </a:lnTo>
                  <a:lnTo>
                    <a:pt x="313" y="8301"/>
                  </a:lnTo>
                  <a:lnTo>
                    <a:pt x="343" y="8324"/>
                  </a:lnTo>
                  <a:lnTo>
                    <a:pt x="397" y="8284"/>
                  </a:lnTo>
                  <a:lnTo>
                    <a:pt x="414" y="8300"/>
                  </a:lnTo>
                  <a:lnTo>
                    <a:pt x="388" y="8360"/>
                  </a:lnTo>
                  <a:lnTo>
                    <a:pt x="388" y="8360"/>
                  </a:lnTo>
                  <a:lnTo>
                    <a:pt x="362" y="8344"/>
                  </a:lnTo>
                  <a:lnTo>
                    <a:pt x="347" y="8334"/>
                  </a:lnTo>
                  <a:lnTo>
                    <a:pt x="341" y="8333"/>
                  </a:lnTo>
                  <a:lnTo>
                    <a:pt x="340" y="8333"/>
                  </a:lnTo>
                  <a:lnTo>
                    <a:pt x="340" y="8334"/>
                  </a:lnTo>
                  <a:lnTo>
                    <a:pt x="340" y="8334"/>
                  </a:lnTo>
                  <a:lnTo>
                    <a:pt x="340" y="8336"/>
                  </a:lnTo>
                  <a:lnTo>
                    <a:pt x="339" y="8339"/>
                  </a:lnTo>
                  <a:lnTo>
                    <a:pt x="333" y="8346"/>
                  </a:lnTo>
                  <a:lnTo>
                    <a:pt x="326" y="8355"/>
                  </a:lnTo>
                  <a:lnTo>
                    <a:pt x="316" y="8365"/>
                  </a:lnTo>
                  <a:lnTo>
                    <a:pt x="297" y="8380"/>
                  </a:lnTo>
                  <a:lnTo>
                    <a:pt x="288" y="8387"/>
                  </a:lnTo>
                  <a:lnTo>
                    <a:pt x="282" y="8467"/>
                  </a:lnTo>
                  <a:lnTo>
                    <a:pt x="225" y="8441"/>
                  </a:lnTo>
                  <a:lnTo>
                    <a:pt x="182" y="8524"/>
                  </a:lnTo>
                  <a:lnTo>
                    <a:pt x="200" y="8551"/>
                  </a:lnTo>
                  <a:lnTo>
                    <a:pt x="203" y="8594"/>
                  </a:lnTo>
                  <a:lnTo>
                    <a:pt x="246" y="8620"/>
                  </a:lnTo>
                  <a:lnTo>
                    <a:pt x="255" y="8538"/>
                  </a:lnTo>
                  <a:lnTo>
                    <a:pt x="313" y="8577"/>
                  </a:lnTo>
                  <a:lnTo>
                    <a:pt x="352" y="8496"/>
                  </a:lnTo>
                  <a:lnTo>
                    <a:pt x="402" y="8525"/>
                  </a:lnTo>
                  <a:lnTo>
                    <a:pt x="402" y="8539"/>
                  </a:lnTo>
                  <a:lnTo>
                    <a:pt x="352" y="8579"/>
                  </a:lnTo>
                  <a:lnTo>
                    <a:pt x="343" y="8609"/>
                  </a:lnTo>
                  <a:lnTo>
                    <a:pt x="394" y="8632"/>
                  </a:lnTo>
                  <a:lnTo>
                    <a:pt x="370" y="8666"/>
                  </a:lnTo>
                  <a:lnTo>
                    <a:pt x="320" y="8679"/>
                  </a:lnTo>
                  <a:lnTo>
                    <a:pt x="288" y="8746"/>
                  </a:lnTo>
                  <a:lnTo>
                    <a:pt x="321" y="8808"/>
                  </a:lnTo>
                  <a:lnTo>
                    <a:pt x="472" y="8774"/>
                  </a:lnTo>
                  <a:lnTo>
                    <a:pt x="345" y="8828"/>
                  </a:lnTo>
                  <a:lnTo>
                    <a:pt x="349" y="8865"/>
                  </a:lnTo>
                  <a:lnTo>
                    <a:pt x="379" y="8901"/>
                  </a:lnTo>
                  <a:lnTo>
                    <a:pt x="285" y="8858"/>
                  </a:lnTo>
                  <a:lnTo>
                    <a:pt x="262" y="8892"/>
                  </a:lnTo>
                  <a:lnTo>
                    <a:pt x="202" y="8850"/>
                  </a:lnTo>
                  <a:lnTo>
                    <a:pt x="173" y="8943"/>
                  </a:lnTo>
                  <a:lnTo>
                    <a:pt x="143" y="8997"/>
                  </a:lnTo>
                  <a:lnTo>
                    <a:pt x="181" y="9026"/>
                  </a:lnTo>
                  <a:lnTo>
                    <a:pt x="201" y="9091"/>
                  </a:lnTo>
                  <a:lnTo>
                    <a:pt x="294" y="9101"/>
                  </a:lnTo>
                  <a:lnTo>
                    <a:pt x="423" y="9236"/>
                  </a:lnTo>
                  <a:lnTo>
                    <a:pt x="515" y="9222"/>
                  </a:lnTo>
                  <a:lnTo>
                    <a:pt x="499" y="9302"/>
                  </a:lnTo>
                  <a:lnTo>
                    <a:pt x="606" y="9321"/>
                  </a:lnTo>
                  <a:lnTo>
                    <a:pt x="710" y="9350"/>
                  </a:lnTo>
                  <a:lnTo>
                    <a:pt x="859" y="9339"/>
                  </a:lnTo>
                  <a:lnTo>
                    <a:pt x="879" y="9282"/>
                  </a:lnTo>
                  <a:lnTo>
                    <a:pt x="948" y="9274"/>
                  </a:lnTo>
                  <a:lnTo>
                    <a:pt x="1005" y="9224"/>
                  </a:lnTo>
                  <a:lnTo>
                    <a:pt x="1089" y="9204"/>
                  </a:lnTo>
                  <a:lnTo>
                    <a:pt x="1151" y="9107"/>
                  </a:lnTo>
                  <a:lnTo>
                    <a:pt x="1151" y="9107"/>
                  </a:lnTo>
                  <a:lnTo>
                    <a:pt x="1152" y="9098"/>
                  </a:lnTo>
                  <a:lnTo>
                    <a:pt x="1157" y="9078"/>
                  </a:lnTo>
                  <a:lnTo>
                    <a:pt x="1160" y="9066"/>
                  </a:lnTo>
                  <a:lnTo>
                    <a:pt x="1164" y="9056"/>
                  </a:lnTo>
                  <a:lnTo>
                    <a:pt x="1167" y="9048"/>
                  </a:lnTo>
                  <a:lnTo>
                    <a:pt x="1168" y="9046"/>
                  </a:lnTo>
                  <a:lnTo>
                    <a:pt x="1170" y="9043"/>
                  </a:lnTo>
                  <a:lnTo>
                    <a:pt x="1170" y="9043"/>
                  </a:lnTo>
                  <a:lnTo>
                    <a:pt x="1176" y="9040"/>
                  </a:lnTo>
                  <a:lnTo>
                    <a:pt x="1186" y="9038"/>
                  </a:lnTo>
                  <a:lnTo>
                    <a:pt x="1210" y="9032"/>
                  </a:lnTo>
                  <a:lnTo>
                    <a:pt x="1244" y="9026"/>
                  </a:lnTo>
                  <a:lnTo>
                    <a:pt x="1269" y="8995"/>
                  </a:lnTo>
                  <a:lnTo>
                    <a:pt x="1233" y="8967"/>
                  </a:lnTo>
                  <a:lnTo>
                    <a:pt x="1246" y="8946"/>
                  </a:lnTo>
                  <a:lnTo>
                    <a:pt x="1296" y="8952"/>
                  </a:lnTo>
                  <a:lnTo>
                    <a:pt x="1312" y="8886"/>
                  </a:lnTo>
                  <a:lnTo>
                    <a:pt x="1399" y="8828"/>
                  </a:lnTo>
                  <a:lnTo>
                    <a:pt x="1381" y="8749"/>
                  </a:lnTo>
                  <a:lnTo>
                    <a:pt x="1428" y="8795"/>
                  </a:lnTo>
                  <a:lnTo>
                    <a:pt x="1471" y="8772"/>
                  </a:lnTo>
                  <a:lnTo>
                    <a:pt x="1545" y="8780"/>
                  </a:lnTo>
                  <a:lnTo>
                    <a:pt x="1574" y="8747"/>
                  </a:lnTo>
                  <a:lnTo>
                    <a:pt x="1584" y="8665"/>
                  </a:lnTo>
                  <a:lnTo>
                    <a:pt x="1620" y="8661"/>
                  </a:lnTo>
                  <a:lnTo>
                    <a:pt x="1629" y="8578"/>
                  </a:lnTo>
                  <a:lnTo>
                    <a:pt x="1572" y="8532"/>
                  </a:lnTo>
                  <a:lnTo>
                    <a:pt x="1588" y="8448"/>
                  </a:lnTo>
                  <a:lnTo>
                    <a:pt x="1570" y="8383"/>
                  </a:lnTo>
                  <a:lnTo>
                    <a:pt x="1607" y="8379"/>
                  </a:lnTo>
                  <a:lnTo>
                    <a:pt x="1605" y="8405"/>
                  </a:lnTo>
                  <a:lnTo>
                    <a:pt x="1615" y="8428"/>
                  </a:lnTo>
                  <a:lnTo>
                    <a:pt x="1625" y="8492"/>
                  </a:lnTo>
                  <a:lnTo>
                    <a:pt x="1652" y="8472"/>
                  </a:lnTo>
                  <a:lnTo>
                    <a:pt x="1658" y="8435"/>
                  </a:lnTo>
                  <a:lnTo>
                    <a:pt x="1617" y="8312"/>
                  </a:lnTo>
                  <a:lnTo>
                    <a:pt x="1646" y="8266"/>
                  </a:lnTo>
                  <a:lnTo>
                    <a:pt x="1710" y="8255"/>
                  </a:lnTo>
                  <a:lnTo>
                    <a:pt x="1717" y="8328"/>
                  </a:lnTo>
                  <a:lnTo>
                    <a:pt x="1707" y="8395"/>
                  </a:lnTo>
                  <a:lnTo>
                    <a:pt x="1687" y="8345"/>
                  </a:lnTo>
                  <a:lnTo>
                    <a:pt x="1685" y="8438"/>
                  </a:lnTo>
                  <a:lnTo>
                    <a:pt x="1715" y="8504"/>
                  </a:lnTo>
                  <a:lnTo>
                    <a:pt x="1679" y="8627"/>
                  </a:lnTo>
                  <a:lnTo>
                    <a:pt x="1723" y="8653"/>
                  </a:lnTo>
                  <a:lnTo>
                    <a:pt x="1726" y="8677"/>
                  </a:lnTo>
                  <a:lnTo>
                    <a:pt x="1803" y="8689"/>
                  </a:lnTo>
                  <a:lnTo>
                    <a:pt x="1843" y="8735"/>
                  </a:lnTo>
                  <a:lnTo>
                    <a:pt x="1888" y="8745"/>
                  </a:lnTo>
                  <a:lnTo>
                    <a:pt x="1945" y="8844"/>
                  </a:lnTo>
                  <a:lnTo>
                    <a:pt x="1985" y="8817"/>
                  </a:lnTo>
                  <a:lnTo>
                    <a:pt x="1981" y="8790"/>
                  </a:lnTo>
                  <a:lnTo>
                    <a:pt x="2014" y="8760"/>
                  </a:lnTo>
                  <a:lnTo>
                    <a:pt x="1996" y="8648"/>
                  </a:lnTo>
                  <a:lnTo>
                    <a:pt x="1991" y="8515"/>
                  </a:lnTo>
                  <a:lnTo>
                    <a:pt x="2067" y="8395"/>
                  </a:lnTo>
                  <a:lnTo>
                    <a:pt x="2079" y="8308"/>
                  </a:lnTo>
                  <a:lnTo>
                    <a:pt x="2116" y="8288"/>
                  </a:lnTo>
                  <a:lnTo>
                    <a:pt x="2183" y="8248"/>
                  </a:lnTo>
                  <a:lnTo>
                    <a:pt x="2239" y="8171"/>
                  </a:lnTo>
                  <a:lnTo>
                    <a:pt x="2290" y="7921"/>
                  </a:lnTo>
                  <a:lnTo>
                    <a:pt x="2230" y="7557"/>
                  </a:lnTo>
                  <a:lnTo>
                    <a:pt x="2322" y="7503"/>
                  </a:lnTo>
                  <a:lnTo>
                    <a:pt x="2351" y="7383"/>
                  </a:lnTo>
                  <a:lnTo>
                    <a:pt x="2317" y="7281"/>
                  </a:lnTo>
                  <a:lnTo>
                    <a:pt x="2263" y="7247"/>
                  </a:lnTo>
                  <a:lnTo>
                    <a:pt x="2132" y="7079"/>
                  </a:lnTo>
                  <a:lnTo>
                    <a:pt x="2137" y="6953"/>
                  </a:lnTo>
                  <a:lnTo>
                    <a:pt x="2186" y="6801"/>
                  </a:lnTo>
                  <a:lnTo>
                    <a:pt x="2110" y="6460"/>
                  </a:lnTo>
                  <a:lnTo>
                    <a:pt x="2122" y="6366"/>
                  </a:lnTo>
                  <a:lnTo>
                    <a:pt x="2055" y="6277"/>
                  </a:lnTo>
                  <a:lnTo>
                    <a:pt x="2089" y="6094"/>
                  </a:lnTo>
                  <a:lnTo>
                    <a:pt x="2249" y="5639"/>
                  </a:lnTo>
                  <a:lnTo>
                    <a:pt x="2368" y="5581"/>
                  </a:lnTo>
                  <a:lnTo>
                    <a:pt x="2629" y="5642"/>
                  </a:lnTo>
                  <a:lnTo>
                    <a:pt x="2689" y="5611"/>
                  </a:lnTo>
                  <a:lnTo>
                    <a:pt x="2713" y="5448"/>
                  </a:lnTo>
                  <a:lnTo>
                    <a:pt x="2653" y="5376"/>
                  </a:lnTo>
                  <a:lnTo>
                    <a:pt x="2576" y="5313"/>
                  </a:lnTo>
                  <a:lnTo>
                    <a:pt x="2774" y="4704"/>
                  </a:lnTo>
                  <a:lnTo>
                    <a:pt x="2774" y="4704"/>
                  </a:lnTo>
                  <a:lnTo>
                    <a:pt x="2778" y="4675"/>
                  </a:lnTo>
                  <a:lnTo>
                    <a:pt x="2778" y="4675"/>
                  </a:lnTo>
                  <a:lnTo>
                    <a:pt x="2808" y="4452"/>
                  </a:lnTo>
                  <a:lnTo>
                    <a:pt x="2867" y="4338"/>
                  </a:lnTo>
                  <a:lnTo>
                    <a:pt x="2806" y="4186"/>
                  </a:lnTo>
                  <a:lnTo>
                    <a:pt x="2825" y="4110"/>
                  </a:lnTo>
                  <a:lnTo>
                    <a:pt x="2995" y="4128"/>
                  </a:lnTo>
                  <a:lnTo>
                    <a:pt x="3085" y="4104"/>
                  </a:lnTo>
                  <a:lnTo>
                    <a:pt x="3092" y="3885"/>
                  </a:lnTo>
                  <a:lnTo>
                    <a:pt x="3355" y="3467"/>
                  </a:lnTo>
                  <a:lnTo>
                    <a:pt x="3361" y="3324"/>
                  </a:lnTo>
                  <a:lnTo>
                    <a:pt x="3271" y="3262"/>
                  </a:lnTo>
                  <a:lnTo>
                    <a:pt x="3283" y="3160"/>
                  </a:lnTo>
                  <a:lnTo>
                    <a:pt x="3425" y="3082"/>
                  </a:lnTo>
                  <a:lnTo>
                    <a:pt x="3496" y="2773"/>
                  </a:lnTo>
                  <a:lnTo>
                    <a:pt x="3593" y="2728"/>
                  </a:lnTo>
                  <a:lnTo>
                    <a:pt x="3622" y="2678"/>
                  </a:lnTo>
                  <a:lnTo>
                    <a:pt x="3685" y="2631"/>
                  </a:lnTo>
                  <a:lnTo>
                    <a:pt x="3784" y="2657"/>
                  </a:lnTo>
                  <a:lnTo>
                    <a:pt x="3815" y="2687"/>
                  </a:lnTo>
                  <a:lnTo>
                    <a:pt x="3878" y="2646"/>
                  </a:lnTo>
                  <a:lnTo>
                    <a:pt x="3941" y="2250"/>
                  </a:lnTo>
                  <a:lnTo>
                    <a:pt x="4057" y="2204"/>
                  </a:lnTo>
                  <a:lnTo>
                    <a:pt x="4131" y="2276"/>
                  </a:lnTo>
                  <a:lnTo>
                    <a:pt x="4278" y="2277"/>
                  </a:lnTo>
                  <a:lnTo>
                    <a:pt x="4422" y="2373"/>
                  </a:lnTo>
                  <a:lnTo>
                    <a:pt x="4488" y="2348"/>
                  </a:lnTo>
                  <a:lnTo>
                    <a:pt x="4498" y="2308"/>
                  </a:lnTo>
                  <a:lnTo>
                    <a:pt x="4405" y="2269"/>
                  </a:lnTo>
                  <a:lnTo>
                    <a:pt x="4559" y="2062"/>
                  </a:lnTo>
                  <a:lnTo>
                    <a:pt x="4471" y="1897"/>
                  </a:lnTo>
                  <a:lnTo>
                    <a:pt x="4571" y="1893"/>
                  </a:lnTo>
                  <a:lnTo>
                    <a:pt x="4660" y="1833"/>
                  </a:lnTo>
                  <a:lnTo>
                    <a:pt x="4747" y="1888"/>
                  </a:lnTo>
                  <a:lnTo>
                    <a:pt x="4754" y="1865"/>
                  </a:lnTo>
                  <a:lnTo>
                    <a:pt x="4784" y="1878"/>
                  </a:lnTo>
                  <a:lnTo>
                    <a:pt x="4824" y="1835"/>
                  </a:lnTo>
                  <a:lnTo>
                    <a:pt x="4783" y="1756"/>
                  </a:lnTo>
                  <a:lnTo>
                    <a:pt x="4789" y="1682"/>
                  </a:lnTo>
                  <a:lnTo>
                    <a:pt x="4895" y="1654"/>
                  </a:lnTo>
                  <a:lnTo>
                    <a:pt x="4993" y="1747"/>
                  </a:lnTo>
                  <a:lnTo>
                    <a:pt x="5023" y="1843"/>
                  </a:lnTo>
                  <a:lnTo>
                    <a:pt x="5131" y="1998"/>
                  </a:lnTo>
                  <a:lnTo>
                    <a:pt x="5163" y="2120"/>
                  </a:lnTo>
                  <a:lnTo>
                    <a:pt x="5433" y="2227"/>
                  </a:lnTo>
                  <a:lnTo>
                    <a:pt x="5580" y="2216"/>
                  </a:lnTo>
                  <a:lnTo>
                    <a:pt x="5633" y="2102"/>
                  </a:lnTo>
                  <a:lnTo>
                    <a:pt x="5702" y="2072"/>
                  </a:lnTo>
                  <a:lnTo>
                    <a:pt x="5726" y="2161"/>
                  </a:lnTo>
                  <a:lnTo>
                    <a:pt x="5810" y="2155"/>
                  </a:lnTo>
                  <a:lnTo>
                    <a:pt x="5904" y="2263"/>
                  </a:lnTo>
                  <a:lnTo>
                    <a:pt x="5994" y="2253"/>
                  </a:lnTo>
                  <a:lnTo>
                    <a:pt x="6040" y="2082"/>
                  </a:lnTo>
                  <a:lnTo>
                    <a:pt x="6129" y="2035"/>
                  </a:lnTo>
                  <a:lnTo>
                    <a:pt x="6227" y="1835"/>
                  </a:lnTo>
                  <a:lnTo>
                    <a:pt x="6206" y="1657"/>
                  </a:lnTo>
                  <a:lnTo>
                    <a:pt x="6297" y="1552"/>
                  </a:lnTo>
                  <a:lnTo>
                    <a:pt x="6257" y="1420"/>
                  </a:lnTo>
                  <a:lnTo>
                    <a:pt x="6298" y="1260"/>
                  </a:lnTo>
                  <a:lnTo>
                    <a:pt x="6404" y="1173"/>
                  </a:lnTo>
                  <a:lnTo>
                    <a:pt x="6429" y="1057"/>
                  </a:lnTo>
                  <a:lnTo>
                    <a:pt x="6480" y="1046"/>
                  </a:lnTo>
                  <a:lnTo>
                    <a:pt x="6540" y="1095"/>
                  </a:lnTo>
                  <a:lnTo>
                    <a:pt x="6567" y="1068"/>
                  </a:lnTo>
                  <a:lnTo>
                    <a:pt x="6607" y="1085"/>
                  </a:lnTo>
                  <a:lnTo>
                    <a:pt x="6642" y="1005"/>
                  </a:lnTo>
                  <a:lnTo>
                    <a:pt x="6702" y="1015"/>
                  </a:lnTo>
                  <a:lnTo>
                    <a:pt x="6750" y="980"/>
                  </a:lnTo>
                  <a:lnTo>
                    <a:pt x="6863" y="1049"/>
                  </a:lnTo>
                  <a:lnTo>
                    <a:pt x="7011" y="1181"/>
                  </a:lnTo>
                  <a:lnTo>
                    <a:pt x="7177" y="1225"/>
                  </a:lnTo>
                  <a:lnTo>
                    <a:pt x="7220" y="1405"/>
                  </a:lnTo>
                  <a:lnTo>
                    <a:pt x="7088" y="1625"/>
                  </a:lnTo>
                  <a:lnTo>
                    <a:pt x="7076" y="1771"/>
                  </a:lnTo>
                  <a:lnTo>
                    <a:pt x="7003" y="1875"/>
                  </a:lnTo>
                  <a:lnTo>
                    <a:pt x="7021" y="1941"/>
                  </a:lnTo>
                  <a:lnTo>
                    <a:pt x="7064" y="1917"/>
                  </a:lnTo>
                  <a:lnTo>
                    <a:pt x="7169" y="1817"/>
                  </a:lnTo>
                  <a:lnTo>
                    <a:pt x="7253" y="1752"/>
                  </a:lnTo>
                  <a:lnTo>
                    <a:pt x="7291" y="1633"/>
                  </a:lnTo>
                  <a:lnTo>
                    <a:pt x="7287" y="1596"/>
                  </a:lnTo>
                  <a:lnTo>
                    <a:pt x="7467" y="1525"/>
                  </a:lnTo>
                  <a:lnTo>
                    <a:pt x="7546" y="1398"/>
                  </a:lnTo>
                  <a:lnTo>
                    <a:pt x="7690" y="1467"/>
                  </a:lnTo>
                  <a:lnTo>
                    <a:pt x="7730" y="1424"/>
                  </a:lnTo>
                  <a:lnTo>
                    <a:pt x="7724" y="1234"/>
                  </a:lnTo>
                  <a:lnTo>
                    <a:pt x="7701" y="1194"/>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86" name="Freeform 51">
              <a:extLst>
                <a:ext uri="{FF2B5EF4-FFF2-40B4-BE49-F238E27FC236}">
                  <a16:creationId xmlns:a16="http://schemas.microsoft.com/office/drawing/2014/main" id="{52998B1A-5524-B62E-B1F1-68D9CCB33CB3}"/>
                </a:ext>
              </a:extLst>
            </p:cNvPr>
            <p:cNvSpPr>
              <a:spLocks/>
            </p:cNvSpPr>
            <p:nvPr/>
          </p:nvSpPr>
          <p:spPr bwMode="auto">
            <a:xfrm>
              <a:off x="3267075" y="2740025"/>
              <a:ext cx="26988" cy="57150"/>
            </a:xfrm>
            <a:custGeom>
              <a:avLst/>
              <a:gdLst>
                <a:gd name="T0" fmla="*/ 70 w 85"/>
                <a:gd name="T1" fmla="*/ 70 h 176"/>
                <a:gd name="T2" fmla="*/ 33 w 85"/>
                <a:gd name="T3" fmla="*/ 51 h 176"/>
                <a:gd name="T4" fmla="*/ 57 w 85"/>
                <a:gd name="T5" fmla="*/ 0 h 176"/>
                <a:gd name="T6" fmla="*/ 23 w 85"/>
                <a:gd name="T7" fmla="*/ 0 h 176"/>
                <a:gd name="T8" fmla="*/ 0 w 85"/>
                <a:gd name="T9" fmla="*/ 44 h 176"/>
                <a:gd name="T10" fmla="*/ 8 w 85"/>
                <a:gd name="T11" fmla="*/ 114 h 176"/>
                <a:gd name="T12" fmla="*/ 55 w 85"/>
                <a:gd name="T13" fmla="*/ 166 h 176"/>
                <a:gd name="T14" fmla="*/ 78 w 85"/>
                <a:gd name="T15" fmla="*/ 176 h 176"/>
                <a:gd name="T16" fmla="*/ 58 w 85"/>
                <a:gd name="T17" fmla="*/ 116 h 176"/>
                <a:gd name="T18" fmla="*/ 85 w 85"/>
                <a:gd name="T19" fmla="*/ 93 h 176"/>
                <a:gd name="T20" fmla="*/ 70 w 85"/>
                <a:gd name="T21" fmla="*/ 7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176">
                  <a:moveTo>
                    <a:pt x="70" y="70"/>
                  </a:moveTo>
                  <a:lnTo>
                    <a:pt x="33" y="51"/>
                  </a:lnTo>
                  <a:lnTo>
                    <a:pt x="57" y="0"/>
                  </a:lnTo>
                  <a:lnTo>
                    <a:pt x="23" y="0"/>
                  </a:lnTo>
                  <a:lnTo>
                    <a:pt x="0" y="44"/>
                  </a:lnTo>
                  <a:lnTo>
                    <a:pt x="8" y="114"/>
                  </a:lnTo>
                  <a:lnTo>
                    <a:pt x="55" y="166"/>
                  </a:lnTo>
                  <a:lnTo>
                    <a:pt x="78" y="176"/>
                  </a:lnTo>
                  <a:lnTo>
                    <a:pt x="58" y="116"/>
                  </a:lnTo>
                  <a:lnTo>
                    <a:pt x="85" y="93"/>
                  </a:lnTo>
                  <a:lnTo>
                    <a:pt x="7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52">
              <a:extLst>
                <a:ext uri="{FF2B5EF4-FFF2-40B4-BE49-F238E27FC236}">
                  <a16:creationId xmlns:a16="http://schemas.microsoft.com/office/drawing/2014/main" id="{F2688884-E800-67F6-BD83-5F2E5C32CB11}"/>
                </a:ext>
              </a:extLst>
            </p:cNvPr>
            <p:cNvSpPr>
              <a:spLocks/>
            </p:cNvSpPr>
            <p:nvPr/>
          </p:nvSpPr>
          <p:spPr bwMode="auto">
            <a:xfrm>
              <a:off x="3278188" y="2647950"/>
              <a:ext cx="34925" cy="42863"/>
            </a:xfrm>
            <a:custGeom>
              <a:avLst/>
              <a:gdLst>
                <a:gd name="T0" fmla="*/ 113 w 113"/>
                <a:gd name="T1" fmla="*/ 0 h 134"/>
                <a:gd name="T2" fmla="*/ 86 w 113"/>
                <a:gd name="T3" fmla="*/ 0 h 134"/>
                <a:gd name="T4" fmla="*/ 17 w 113"/>
                <a:gd name="T5" fmla="*/ 32 h 134"/>
                <a:gd name="T6" fmla="*/ 0 w 113"/>
                <a:gd name="T7" fmla="*/ 81 h 134"/>
                <a:gd name="T8" fmla="*/ 22 w 113"/>
                <a:gd name="T9" fmla="*/ 134 h 134"/>
                <a:gd name="T10" fmla="*/ 107 w 113"/>
                <a:gd name="T11" fmla="*/ 61 h 134"/>
                <a:gd name="T12" fmla="*/ 113 w 113"/>
                <a:gd name="T13" fmla="*/ 0 h 134"/>
              </a:gdLst>
              <a:ahLst/>
              <a:cxnLst>
                <a:cxn ang="0">
                  <a:pos x="T0" y="T1"/>
                </a:cxn>
                <a:cxn ang="0">
                  <a:pos x="T2" y="T3"/>
                </a:cxn>
                <a:cxn ang="0">
                  <a:pos x="T4" y="T5"/>
                </a:cxn>
                <a:cxn ang="0">
                  <a:pos x="T6" y="T7"/>
                </a:cxn>
                <a:cxn ang="0">
                  <a:pos x="T8" y="T9"/>
                </a:cxn>
                <a:cxn ang="0">
                  <a:pos x="T10" y="T11"/>
                </a:cxn>
                <a:cxn ang="0">
                  <a:pos x="T12" y="T13"/>
                </a:cxn>
              </a:cxnLst>
              <a:rect l="0" t="0" r="r" b="b"/>
              <a:pathLst>
                <a:path w="113" h="134">
                  <a:moveTo>
                    <a:pt x="113" y="0"/>
                  </a:moveTo>
                  <a:lnTo>
                    <a:pt x="86" y="0"/>
                  </a:lnTo>
                  <a:lnTo>
                    <a:pt x="17" y="32"/>
                  </a:lnTo>
                  <a:lnTo>
                    <a:pt x="0" y="81"/>
                  </a:lnTo>
                  <a:lnTo>
                    <a:pt x="22" y="134"/>
                  </a:lnTo>
                  <a:lnTo>
                    <a:pt x="107" y="61"/>
                  </a:lnTo>
                  <a:lnTo>
                    <a:pt x="1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53">
              <a:extLst>
                <a:ext uri="{FF2B5EF4-FFF2-40B4-BE49-F238E27FC236}">
                  <a16:creationId xmlns:a16="http://schemas.microsoft.com/office/drawing/2014/main" id="{8E49B70D-B2E2-FE1C-666E-0EBB73F8A105}"/>
                </a:ext>
              </a:extLst>
            </p:cNvPr>
            <p:cNvSpPr>
              <a:spLocks/>
            </p:cNvSpPr>
            <p:nvPr/>
          </p:nvSpPr>
          <p:spPr bwMode="auto">
            <a:xfrm>
              <a:off x="3225800" y="2519363"/>
              <a:ext cx="55563" cy="34925"/>
            </a:xfrm>
            <a:custGeom>
              <a:avLst/>
              <a:gdLst>
                <a:gd name="T0" fmla="*/ 16 w 177"/>
                <a:gd name="T1" fmla="*/ 59 h 112"/>
                <a:gd name="T2" fmla="*/ 83 w 177"/>
                <a:gd name="T3" fmla="*/ 112 h 112"/>
                <a:gd name="T4" fmla="*/ 177 w 177"/>
                <a:gd name="T5" fmla="*/ 78 h 112"/>
                <a:gd name="T6" fmla="*/ 150 w 177"/>
                <a:gd name="T7" fmla="*/ 54 h 112"/>
                <a:gd name="T8" fmla="*/ 103 w 177"/>
                <a:gd name="T9" fmla="*/ 49 h 112"/>
                <a:gd name="T10" fmla="*/ 63 w 177"/>
                <a:gd name="T11" fmla="*/ 5 h 112"/>
                <a:gd name="T12" fmla="*/ 50 w 177"/>
                <a:gd name="T13" fmla="*/ 25 h 112"/>
                <a:gd name="T14" fmla="*/ 0 w 177"/>
                <a:gd name="T15" fmla="*/ 0 h 112"/>
                <a:gd name="T16" fmla="*/ 16 w 177"/>
                <a:gd name="T17" fmla="*/ 5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12">
                  <a:moveTo>
                    <a:pt x="16" y="59"/>
                  </a:moveTo>
                  <a:lnTo>
                    <a:pt x="83" y="112"/>
                  </a:lnTo>
                  <a:lnTo>
                    <a:pt x="177" y="78"/>
                  </a:lnTo>
                  <a:lnTo>
                    <a:pt x="150" y="54"/>
                  </a:lnTo>
                  <a:lnTo>
                    <a:pt x="103" y="49"/>
                  </a:lnTo>
                  <a:lnTo>
                    <a:pt x="63" y="5"/>
                  </a:lnTo>
                  <a:lnTo>
                    <a:pt x="50" y="25"/>
                  </a:lnTo>
                  <a:lnTo>
                    <a:pt x="0" y="0"/>
                  </a:lnTo>
                  <a:lnTo>
                    <a:pt x="1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54">
              <a:extLst>
                <a:ext uri="{FF2B5EF4-FFF2-40B4-BE49-F238E27FC236}">
                  <a16:creationId xmlns:a16="http://schemas.microsoft.com/office/drawing/2014/main" id="{B2480BA8-64AF-7842-CA42-01C4D77EA399}"/>
                </a:ext>
              </a:extLst>
            </p:cNvPr>
            <p:cNvSpPr>
              <a:spLocks/>
            </p:cNvSpPr>
            <p:nvPr/>
          </p:nvSpPr>
          <p:spPr bwMode="auto">
            <a:xfrm>
              <a:off x="3997325" y="1274763"/>
              <a:ext cx="25400" cy="47625"/>
            </a:xfrm>
            <a:custGeom>
              <a:avLst/>
              <a:gdLst>
                <a:gd name="T0" fmla="*/ 81 w 81"/>
                <a:gd name="T1" fmla="*/ 149 h 150"/>
                <a:gd name="T2" fmla="*/ 60 w 81"/>
                <a:gd name="T3" fmla="*/ 69 h 150"/>
                <a:gd name="T4" fmla="*/ 0 w 81"/>
                <a:gd name="T5" fmla="*/ 0 h 150"/>
                <a:gd name="T6" fmla="*/ 3 w 81"/>
                <a:gd name="T7" fmla="*/ 59 h 150"/>
                <a:gd name="T8" fmla="*/ 34 w 81"/>
                <a:gd name="T9" fmla="*/ 106 h 150"/>
                <a:gd name="T10" fmla="*/ 28 w 81"/>
                <a:gd name="T11" fmla="*/ 150 h 150"/>
                <a:gd name="T12" fmla="*/ 81 w 81"/>
                <a:gd name="T13" fmla="*/ 149 h 150"/>
              </a:gdLst>
              <a:ahLst/>
              <a:cxnLst>
                <a:cxn ang="0">
                  <a:pos x="T0" y="T1"/>
                </a:cxn>
                <a:cxn ang="0">
                  <a:pos x="T2" y="T3"/>
                </a:cxn>
                <a:cxn ang="0">
                  <a:pos x="T4" y="T5"/>
                </a:cxn>
                <a:cxn ang="0">
                  <a:pos x="T6" y="T7"/>
                </a:cxn>
                <a:cxn ang="0">
                  <a:pos x="T8" y="T9"/>
                </a:cxn>
                <a:cxn ang="0">
                  <a:pos x="T10" y="T11"/>
                </a:cxn>
                <a:cxn ang="0">
                  <a:pos x="T12" y="T13"/>
                </a:cxn>
              </a:cxnLst>
              <a:rect l="0" t="0" r="r" b="b"/>
              <a:pathLst>
                <a:path w="81" h="150">
                  <a:moveTo>
                    <a:pt x="81" y="149"/>
                  </a:moveTo>
                  <a:lnTo>
                    <a:pt x="60" y="69"/>
                  </a:lnTo>
                  <a:lnTo>
                    <a:pt x="0" y="0"/>
                  </a:lnTo>
                  <a:lnTo>
                    <a:pt x="3" y="59"/>
                  </a:lnTo>
                  <a:lnTo>
                    <a:pt x="34" y="106"/>
                  </a:lnTo>
                  <a:lnTo>
                    <a:pt x="28" y="150"/>
                  </a:lnTo>
                  <a:lnTo>
                    <a:pt x="81"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55">
              <a:extLst>
                <a:ext uri="{FF2B5EF4-FFF2-40B4-BE49-F238E27FC236}">
                  <a16:creationId xmlns:a16="http://schemas.microsoft.com/office/drawing/2014/main" id="{92119420-CC39-D122-E385-523EF57A6AC4}"/>
                </a:ext>
              </a:extLst>
            </p:cNvPr>
            <p:cNvSpPr>
              <a:spLocks/>
            </p:cNvSpPr>
            <p:nvPr/>
          </p:nvSpPr>
          <p:spPr bwMode="auto">
            <a:xfrm>
              <a:off x="3560763" y="1892300"/>
              <a:ext cx="80963" cy="71438"/>
            </a:xfrm>
            <a:custGeom>
              <a:avLst/>
              <a:gdLst>
                <a:gd name="T0" fmla="*/ 0 w 256"/>
                <a:gd name="T1" fmla="*/ 174 h 223"/>
                <a:gd name="T2" fmla="*/ 30 w 256"/>
                <a:gd name="T3" fmla="*/ 223 h 223"/>
                <a:gd name="T4" fmla="*/ 77 w 256"/>
                <a:gd name="T5" fmla="*/ 216 h 223"/>
                <a:gd name="T6" fmla="*/ 117 w 256"/>
                <a:gd name="T7" fmla="*/ 169 h 223"/>
                <a:gd name="T8" fmla="*/ 184 w 256"/>
                <a:gd name="T9" fmla="*/ 175 h 223"/>
                <a:gd name="T10" fmla="*/ 219 w 256"/>
                <a:gd name="T11" fmla="*/ 131 h 223"/>
                <a:gd name="T12" fmla="*/ 256 w 256"/>
                <a:gd name="T13" fmla="*/ 128 h 223"/>
                <a:gd name="T14" fmla="*/ 196 w 256"/>
                <a:gd name="T15" fmla="*/ 99 h 223"/>
                <a:gd name="T16" fmla="*/ 196 w 256"/>
                <a:gd name="T17" fmla="*/ 76 h 223"/>
                <a:gd name="T18" fmla="*/ 126 w 256"/>
                <a:gd name="T19" fmla="*/ 79 h 223"/>
                <a:gd name="T20" fmla="*/ 91 w 256"/>
                <a:gd name="T21" fmla="*/ 0 h 223"/>
                <a:gd name="T22" fmla="*/ 79 w 256"/>
                <a:gd name="T23" fmla="*/ 40 h 223"/>
                <a:gd name="T24" fmla="*/ 5 w 256"/>
                <a:gd name="T25" fmla="*/ 53 h 223"/>
                <a:gd name="T26" fmla="*/ 112 w 256"/>
                <a:gd name="T27" fmla="*/ 86 h 223"/>
                <a:gd name="T28" fmla="*/ 72 w 256"/>
                <a:gd name="T29" fmla="*/ 97 h 223"/>
                <a:gd name="T30" fmla="*/ 103 w 256"/>
                <a:gd name="T31" fmla="*/ 149 h 223"/>
                <a:gd name="T32" fmla="*/ 26 w 256"/>
                <a:gd name="T33" fmla="*/ 134 h 223"/>
                <a:gd name="T34" fmla="*/ 0 w 256"/>
                <a:gd name="T35" fmla="*/ 174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223">
                  <a:moveTo>
                    <a:pt x="0" y="174"/>
                  </a:moveTo>
                  <a:lnTo>
                    <a:pt x="30" y="223"/>
                  </a:lnTo>
                  <a:lnTo>
                    <a:pt x="77" y="216"/>
                  </a:lnTo>
                  <a:lnTo>
                    <a:pt x="117" y="169"/>
                  </a:lnTo>
                  <a:lnTo>
                    <a:pt x="184" y="175"/>
                  </a:lnTo>
                  <a:lnTo>
                    <a:pt x="219" y="131"/>
                  </a:lnTo>
                  <a:lnTo>
                    <a:pt x="256" y="128"/>
                  </a:lnTo>
                  <a:lnTo>
                    <a:pt x="196" y="99"/>
                  </a:lnTo>
                  <a:lnTo>
                    <a:pt x="196" y="76"/>
                  </a:lnTo>
                  <a:lnTo>
                    <a:pt x="126" y="79"/>
                  </a:lnTo>
                  <a:lnTo>
                    <a:pt x="91" y="0"/>
                  </a:lnTo>
                  <a:lnTo>
                    <a:pt x="79" y="40"/>
                  </a:lnTo>
                  <a:lnTo>
                    <a:pt x="5" y="53"/>
                  </a:lnTo>
                  <a:lnTo>
                    <a:pt x="112" y="86"/>
                  </a:lnTo>
                  <a:lnTo>
                    <a:pt x="72" y="97"/>
                  </a:lnTo>
                  <a:lnTo>
                    <a:pt x="103" y="149"/>
                  </a:lnTo>
                  <a:lnTo>
                    <a:pt x="26" y="134"/>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56">
              <a:extLst>
                <a:ext uri="{FF2B5EF4-FFF2-40B4-BE49-F238E27FC236}">
                  <a16:creationId xmlns:a16="http://schemas.microsoft.com/office/drawing/2014/main" id="{A383FC31-DC7F-9479-F455-AAD64E21077E}"/>
                </a:ext>
              </a:extLst>
            </p:cNvPr>
            <p:cNvSpPr>
              <a:spLocks/>
            </p:cNvSpPr>
            <p:nvPr/>
          </p:nvSpPr>
          <p:spPr bwMode="auto">
            <a:xfrm>
              <a:off x="3881438" y="1465263"/>
              <a:ext cx="30163" cy="28575"/>
            </a:xfrm>
            <a:custGeom>
              <a:avLst/>
              <a:gdLst>
                <a:gd name="T0" fmla="*/ 95 w 95"/>
                <a:gd name="T1" fmla="*/ 52 h 87"/>
                <a:gd name="T2" fmla="*/ 49 w 95"/>
                <a:gd name="T3" fmla="*/ 0 h 87"/>
                <a:gd name="T4" fmla="*/ 15 w 95"/>
                <a:gd name="T5" fmla="*/ 20 h 87"/>
                <a:gd name="T6" fmla="*/ 0 w 95"/>
                <a:gd name="T7" fmla="*/ 87 h 87"/>
                <a:gd name="T8" fmla="*/ 59 w 95"/>
                <a:gd name="T9" fmla="*/ 86 h 87"/>
                <a:gd name="T10" fmla="*/ 95 w 95"/>
                <a:gd name="T11" fmla="*/ 52 h 87"/>
              </a:gdLst>
              <a:ahLst/>
              <a:cxnLst>
                <a:cxn ang="0">
                  <a:pos x="T0" y="T1"/>
                </a:cxn>
                <a:cxn ang="0">
                  <a:pos x="T2" y="T3"/>
                </a:cxn>
                <a:cxn ang="0">
                  <a:pos x="T4" y="T5"/>
                </a:cxn>
                <a:cxn ang="0">
                  <a:pos x="T6" y="T7"/>
                </a:cxn>
                <a:cxn ang="0">
                  <a:pos x="T8" y="T9"/>
                </a:cxn>
                <a:cxn ang="0">
                  <a:pos x="T10" y="T11"/>
                </a:cxn>
              </a:cxnLst>
              <a:rect l="0" t="0" r="r" b="b"/>
              <a:pathLst>
                <a:path w="95" h="87">
                  <a:moveTo>
                    <a:pt x="95" y="52"/>
                  </a:moveTo>
                  <a:lnTo>
                    <a:pt x="49" y="0"/>
                  </a:lnTo>
                  <a:lnTo>
                    <a:pt x="15" y="20"/>
                  </a:lnTo>
                  <a:lnTo>
                    <a:pt x="0" y="87"/>
                  </a:lnTo>
                  <a:lnTo>
                    <a:pt x="59" y="86"/>
                  </a:lnTo>
                  <a:lnTo>
                    <a:pt x="95"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57">
              <a:extLst>
                <a:ext uri="{FF2B5EF4-FFF2-40B4-BE49-F238E27FC236}">
                  <a16:creationId xmlns:a16="http://schemas.microsoft.com/office/drawing/2014/main" id="{01AE9113-BBC9-6FA0-3B8F-8B334F3743C6}"/>
                </a:ext>
              </a:extLst>
            </p:cNvPr>
            <p:cNvSpPr>
              <a:spLocks/>
            </p:cNvSpPr>
            <p:nvPr/>
          </p:nvSpPr>
          <p:spPr bwMode="auto">
            <a:xfrm>
              <a:off x="3976688" y="896938"/>
              <a:ext cx="33338" cy="58738"/>
            </a:xfrm>
            <a:custGeom>
              <a:avLst/>
              <a:gdLst>
                <a:gd name="T0" fmla="*/ 34 w 106"/>
                <a:gd name="T1" fmla="*/ 160 h 183"/>
                <a:gd name="T2" fmla="*/ 63 w 106"/>
                <a:gd name="T3" fmla="*/ 90 h 183"/>
                <a:gd name="T4" fmla="*/ 106 w 106"/>
                <a:gd name="T5" fmla="*/ 80 h 183"/>
                <a:gd name="T6" fmla="*/ 105 w 106"/>
                <a:gd name="T7" fmla="*/ 53 h 183"/>
                <a:gd name="T8" fmla="*/ 83 w 106"/>
                <a:gd name="T9" fmla="*/ 63 h 183"/>
                <a:gd name="T10" fmla="*/ 85 w 106"/>
                <a:gd name="T11" fmla="*/ 26 h 183"/>
                <a:gd name="T12" fmla="*/ 71 w 106"/>
                <a:gd name="T13" fmla="*/ 0 h 183"/>
                <a:gd name="T14" fmla="*/ 56 w 106"/>
                <a:gd name="T15" fmla="*/ 60 h 183"/>
                <a:gd name="T16" fmla="*/ 12 w 106"/>
                <a:gd name="T17" fmla="*/ 70 h 183"/>
                <a:gd name="T18" fmla="*/ 19 w 106"/>
                <a:gd name="T19" fmla="*/ 130 h 183"/>
                <a:gd name="T20" fmla="*/ 0 w 106"/>
                <a:gd name="T21" fmla="*/ 183 h 183"/>
                <a:gd name="T22" fmla="*/ 34 w 106"/>
                <a:gd name="T23" fmla="*/ 16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 h="183">
                  <a:moveTo>
                    <a:pt x="34" y="160"/>
                  </a:moveTo>
                  <a:lnTo>
                    <a:pt x="63" y="90"/>
                  </a:lnTo>
                  <a:lnTo>
                    <a:pt x="106" y="80"/>
                  </a:lnTo>
                  <a:lnTo>
                    <a:pt x="105" y="53"/>
                  </a:lnTo>
                  <a:lnTo>
                    <a:pt x="83" y="63"/>
                  </a:lnTo>
                  <a:lnTo>
                    <a:pt x="85" y="26"/>
                  </a:lnTo>
                  <a:lnTo>
                    <a:pt x="71" y="0"/>
                  </a:lnTo>
                  <a:lnTo>
                    <a:pt x="56" y="60"/>
                  </a:lnTo>
                  <a:lnTo>
                    <a:pt x="12" y="70"/>
                  </a:lnTo>
                  <a:lnTo>
                    <a:pt x="19" y="130"/>
                  </a:lnTo>
                  <a:lnTo>
                    <a:pt x="0" y="183"/>
                  </a:lnTo>
                  <a:lnTo>
                    <a:pt x="34" y="1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58">
              <a:extLst>
                <a:ext uri="{FF2B5EF4-FFF2-40B4-BE49-F238E27FC236}">
                  <a16:creationId xmlns:a16="http://schemas.microsoft.com/office/drawing/2014/main" id="{A8ADDFF0-EA16-E544-445B-94AD858A4C5A}"/>
                </a:ext>
              </a:extLst>
            </p:cNvPr>
            <p:cNvSpPr>
              <a:spLocks/>
            </p:cNvSpPr>
            <p:nvPr/>
          </p:nvSpPr>
          <p:spPr bwMode="auto">
            <a:xfrm>
              <a:off x="4003675" y="884238"/>
              <a:ext cx="25400" cy="26988"/>
            </a:xfrm>
            <a:custGeom>
              <a:avLst/>
              <a:gdLst>
                <a:gd name="T0" fmla="*/ 13 w 83"/>
                <a:gd name="T1" fmla="*/ 61 h 86"/>
                <a:gd name="T2" fmla="*/ 40 w 83"/>
                <a:gd name="T3" fmla="*/ 84 h 86"/>
                <a:gd name="T4" fmla="*/ 73 w 83"/>
                <a:gd name="T5" fmla="*/ 86 h 86"/>
                <a:gd name="T6" fmla="*/ 83 w 83"/>
                <a:gd name="T7" fmla="*/ 44 h 86"/>
                <a:gd name="T8" fmla="*/ 77 w 83"/>
                <a:gd name="T9" fmla="*/ 24 h 86"/>
                <a:gd name="T10" fmla="*/ 40 w 83"/>
                <a:gd name="T11" fmla="*/ 0 h 86"/>
                <a:gd name="T12" fmla="*/ 50 w 83"/>
                <a:gd name="T13" fmla="*/ 31 h 86"/>
                <a:gd name="T14" fmla="*/ 0 w 83"/>
                <a:gd name="T15" fmla="*/ 27 h 86"/>
                <a:gd name="T16" fmla="*/ 13 w 83"/>
                <a:gd name="T17" fmla="*/ 6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6">
                  <a:moveTo>
                    <a:pt x="13" y="61"/>
                  </a:moveTo>
                  <a:lnTo>
                    <a:pt x="40" y="84"/>
                  </a:lnTo>
                  <a:lnTo>
                    <a:pt x="73" y="86"/>
                  </a:lnTo>
                  <a:lnTo>
                    <a:pt x="83" y="44"/>
                  </a:lnTo>
                  <a:lnTo>
                    <a:pt x="77" y="24"/>
                  </a:lnTo>
                  <a:lnTo>
                    <a:pt x="40" y="0"/>
                  </a:lnTo>
                  <a:lnTo>
                    <a:pt x="50" y="31"/>
                  </a:lnTo>
                  <a:lnTo>
                    <a:pt x="0" y="27"/>
                  </a:lnTo>
                  <a:lnTo>
                    <a:pt x="13"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59">
              <a:extLst>
                <a:ext uri="{FF2B5EF4-FFF2-40B4-BE49-F238E27FC236}">
                  <a16:creationId xmlns:a16="http://schemas.microsoft.com/office/drawing/2014/main" id="{8B0A6B43-05C7-780D-6EDC-E3B72744DA1E}"/>
                </a:ext>
              </a:extLst>
            </p:cNvPr>
            <p:cNvSpPr>
              <a:spLocks/>
            </p:cNvSpPr>
            <p:nvPr/>
          </p:nvSpPr>
          <p:spPr bwMode="auto">
            <a:xfrm>
              <a:off x="4040188" y="846138"/>
              <a:ext cx="52388" cy="50800"/>
            </a:xfrm>
            <a:custGeom>
              <a:avLst/>
              <a:gdLst>
                <a:gd name="T0" fmla="*/ 44 w 166"/>
                <a:gd name="T1" fmla="*/ 160 h 160"/>
                <a:gd name="T2" fmla="*/ 166 w 166"/>
                <a:gd name="T3" fmla="*/ 27 h 160"/>
                <a:gd name="T4" fmla="*/ 156 w 166"/>
                <a:gd name="T5" fmla="*/ 0 h 160"/>
                <a:gd name="T6" fmla="*/ 102 w 166"/>
                <a:gd name="T7" fmla="*/ 1 h 160"/>
                <a:gd name="T8" fmla="*/ 83 w 166"/>
                <a:gd name="T9" fmla="*/ 40 h 160"/>
                <a:gd name="T10" fmla="*/ 63 w 166"/>
                <a:gd name="T11" fmla="*/ 67 h 160"/>
                <a:gd name="T12" fmla="*/ 23 w 166"/>
                <a:gd name="T13" fmla="*/ 61 h 160"/>
                <a:gd name="T14" fmla="*/ 0 w 166"/>
                <a:gd name="T15" fmla="*/ 98 h 160"/>
                <a:gd name="T16" fmla="*/ 4 w 166"/>
                <a:gd name="T17" fmla="*/ 144 h 160"/>
                <a:gd name="T18" fmla="*/ 44 w 166"/>
                <a:gd name="T19"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160">
                  <a:moveTo>
                    <a:pt x="44" y="160"/>
                  </a:moveTo>
                  <a:lnTo>
                    <a:pt x="166" y="27"/>
                  </a:lnTo>
                  <a:lnTo>
                    <a:pt x="156" y="0"/>
                  </a:lnTo>
                  <a:lnTo>
                    <a:pt x="102" y="1"/>
                  </a:lnTo>
                  <a:lnTo>
                    <a:pt x="83" y="40"/>
                  </a:lnTo>
                  <a:lnTo>
                    <a:pt x="63" y="67"/>
                  </a:lnTo>
                  <a:lnTo>
                    <a:pt x="23" y="61"/>
                  </a:lnTo>
                  <a:lnTo>
                    <a:pt x="0" y="98"/>
                  </a:lnTo>
                  <a:lnTo>
                    <a:pt x="4" y="144"/>
                  </a:lnTo>
                  <a:lnTo>
                    <a:pt x="44" y="1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60">
              <a:extLst>
                <a:ext uri="{FF2B5EF4-FFF2-40B4-BE49-F238E27FC236}">
                  <a16:creationId xmlns:a16="http://schemas.microsoft.com/office/drawing/2014/main" id="{EAD6C799-48F7-3E72-EE47-AE5C04DEAEFF}"/>
                </a:ext>
              </a:extLst>
            </p:cNvPr>
            <p:cNvSpPr>
              <a:spLocks/>
            </p:cNvSpPr>
            <p:nvPr/>
          </p:nvSpPr>
          <p:spPr bwMode="auto">
            <a:xfrm>
              <a:off x="3362325" y="2157413"/>
              <a:ext cx="28575" cy="17463"/>
            </a:xfrm>
            <a:custGeom>
              <a:avLst/>
              <a:gdLst>
                <a:gd name="T0" fmla="*/ 90 w 90"/>
                <a:gd name="T1" fmla="*/ 7 h 54"/>
                <a:gd name="T2" fmla="*/ 67 w 90"/>
                <a:gd name="T3" fmla="*/ 0 h 54"/>
                <a:gd name="T4" fmla="*/ 7 w 90"/>
                <a:gd name="T5" fmla="*/ 5 h 54"/>
                <a:gd name="T6" fmla="*/ 0 w 90"/>
                <a:gd name="T7" fmla="*/ 41 h 54"/>
                <a:gd name="T8" fmla="*/ 50 w 90"/>
                <a:gd name="T9" fmla="*/ 54 h 54"/>
                <a:gd name="T10" fmla="*/ 90 w 90"/>
                <a:gd name="T11" fmla="*/ 7 h 54"/>
              </a:gdLst>
              <a:ahLst/>
              <a:cxnLst>
                <a:cxn ang="0">
                  <a:pos x="T0" y="T1"/>
                </a:cxn>
                <a:cxn ang="0">
                  <a:pos x="T2" y="T3"/>
                </a:cxn>
                <a:cxn ang="0">
                  <a:pos x="T4" y="T5"/>
                </a:cxn>
                <a:cxn ang="0">
                  <a:pos x="T6" y="T7"/>
                </a:cxn>
                <a:cxn ang="0">
                  <a:pos x="T8" y="T9"/>
                </a:cxn>
                <a:cxn ang="0">
                  <a:pos x="T10" y="T11"/>
                </a:cxn>
              </a:cxnLst>
              <a:rect l="0" t="0" r="r" b="b"/>
              <a:pathLst>
                <a:path w="90" h="54">
                  <a:moveTo>
                    <a:pt x="90" y="7"/>
                  </a:moveTo>
                  <a:lnTo>
                    <a:pt x="67" y="0"/>
                  </a:lnTo>
                  <a:lnTo>
                    <a:pt x="7" y="5"/>
                  </a:lnTo>
                  <a:lnTo>
                    <a:pt x="0" y="41"/>
                  </a:lnTo>
                  <a:lnTo>
                    <a:pt x="50" y="54"/>
                  </a:lnTo>
                  <a:lnTo>
                    <a:pt x="9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61">
              <a:extLst>
                <a:ext uri="{FF2B5EF4-FFF2-40B4-BE49-F238E27FC236}">
                  <a16:creationId xmlns:a16="http://schemas.microsoft.com/office/drawing/2014/main" id="{C6CE5365-5D99-634C-4AA6-07CB4CE8C150}"/>
                </a:ext>
              </a:extLst>
            </p:cNvPr>
            <p:cNvSpPr>
              <a:spLocks/>
            </p:cNvSpPr>
            <p:nvPr/>
          </p:nvSpPr>
          <p:spPr bwMode="auto">
            <a:xfrm>
              <a:off x="3313113" y="2187575"/>
              <a:ext cx="39688" cy="41275"/>
            </a:xfrm>
            <a:custGeom>
              <a:avLst/>
              <a:gdLst>
                <a:gd name="T0" fmla="*/ 27 w 126"/>
                <a:gd name="T1" fmla="*/ 133 h 133"/>
                <a:gd name="T2" fmla="*/ 57 w 126"/>
                <a:gd name="T3" fmla="*/ 100 h 133"/>
                <a:gd name="T4" fmla="*/ 60 w 126"/>
                <a:gd name="T5" fmla="*/ 67 h 133"/>
                <a:gd name="T6" fmla="*/ 126 w 126"/>
                <a:gd name="T7" fmla="*/ 16 h 133"/>
                <a:gd name="T8" fmla="*/ 126 w 126"/>
                <a:gd name="T9" fmla="*/ 0 h 133"/>
                <a:gd name="T10" fmla="*/ 40 w 126"/>
                <a:gd name="T11" fmla="*/ 34 h 133"/>
                <a:gd name="T12" fmla="*/ 0 w 126"/>
                <a:gd name="T13" fmla="*/ 31 h 133"/>
                <a:gd name="T14" fmla="*/ 3 w 126"/>
                <a:gd name="T15" fmla="*/ 91 h 133"/>
                <a:gd name="T16" fmla="*/ 27 w 126"/>
                <a:gd name="T17"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133">
                  <a:moveTo>
                    <a:pt x="27" y="133"/>
                  </a:moveTo>
                  <a:lnTo>
                    <a:pt x="57" y="100"/>
                  </a:lnTo>
                  <a:lnTo>
                    <a:pt x="60" y="67"/>
                  </a:lnTo>
                  <a:lnTo>
                    <a:pt x="126" y="16"/>
                  </a:lnTo>
                  <a:lnTo>
                    <a:pt x="126" y="0"/>
                  </a:lnTo>
                  <a:lnTo>
                    <a:pt x="40" y="34"/>
                  </a:lnTo>
                  <a:lnTo>
                    <a:pt x="0" y="31"/>
                  </a:lnTo>
                  <a:lnTo>
                    <a:pt x="3" y="91"/>
                  </a:lnTo>
                  <a:lnTo>
                    <a:pt x="27"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62">
              <a:extLst>
                <a:ext uri="{FF2B5EF4-FFF2-40B4-BE49-F238E27FC236}">
                  <a16:creationId xmlns:a16="http://schemas.microsoft.com/office/drawing/2014/main" id="{3E835B44-D832-9E64-451C-485D0FDA5C11}"/>
                </a:ext>
              </a:extLst>
            </p:cNvPr>
            <p:cNvSpPr>
              <a:spLocks/>
            </p:cNvSpPr>
            <p:nvPr/>
          </p:nvSpPr>
          <p:spPr bwMode="auto">
            <a:xfrm>
              <a:off x="3362325" y="2181225"/>
              <a:ext cx="22225" cy="12700"/>
            </a:xfrm>
            <a:custGeom>
              <a:avLst/>
              <a:gdLst>
                <a:gd name="T0" fmla="*/ 70 w 70"/>
                <a:gd name="T1" fmla="*/ 35 h 43"/>
                <a:gd name="T2" fmla="*/ 47 w 70"/>
                <a:gd name="T3" fmla="*/ 0 h 43"/>
                <a:gd name="T4" fmla="*/ 0 w 70"/>
                <a:gd name="T5" fmla="*/ 6 h 43"/>
                <a:gd name="T6" fmla="*/ 13 w 70"/>
                <a:gd name="T7" fmla="*/ 43 h 43"/>
                <a:gd name="T8" fmla="*/ 70 w 70"/>
                <a:gd name="T9" fmla="*/ 35 h 43"/>
              </a:gdLst>
              <a:ahLst/>
              <a:cxnLst>
                <a:cxn ang="0">
                  <a:pos x="T0" y="T1"/>
                </a:cxn>
                <a:cxn ang="0">
                  <a:pos x="T2" y="T3"/>
                </a:cxn>
                <a:cxn ang="0">
                  <a:pos x="T4" y="T5"/>
                </a:cxn>
                <a:cxn ang="0">
                  <a:pos x="T6" y="T7"/>
                </a:cxn>
                <a:cxn ang="0">
                  <a:pos x="T8" y="T9"/>
                </a:cxn>
              </a:cxnLst>
              <a:rect l="0" t="0" r="r" b="b"/>
              <a:pathLst>
                <a:path w="70" h="43">
                  <a:moveTo>
                    <a:pt x="70" y="35"/>
                  </a:moveTo>
                  <a:lnTo>
                    <a:pt x="47" y="0"/>
                  </a:lnTo>
                  <a:lnTo>
                    <a:pt x="0" y="6"/>
                  </a:lnTo>
                  <a:lnTo>
                    <a:pt x="13" y="43"/>
                  </a:lnTo>
                  <a:lnTo>
                    <a:pt x="7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63">
              <a:extLst>
                <a:ext uri="{FF2B5EF4-FFF2-40B4-BE49-F238E27FC236}">
                  <a16:creationId xmlns:a16="http://schemas.microsoft.com/office/drawing/2014/main" id="{427D53FA-5531-E577-1817-2388B8C133DF}"/>
                </a:ext>
              </a:extLst>
            </p:cNvPr>
            <p:cNvSpPr>
              <a:spLocks/>
            </p:cNvSpPr>
            <p:nvPr/>
          </p:nvSpPr>
          <p:spPr bwMode="auto">
            <a:xfrm>
              <a:off x="3289300" y="2219325"/>
              <a:ext cx="15875" cy="22225"/>
            </a:xfrm>
            <a:custGeom>
              <a:avLst/>
              <a:gdLst>
                <a:gd name="T0" fmla="*/ 39 w 50"/>
                <a:gd name="T1" fmla="*/ 0 h 67"/>
                <a:gd name="T2" fmla="*/ 9 w 50"/>
                <a:gd name="T3" fmla="*/ 10 h 67"/>
                <a:gd name="T4" fmla="*/ 0 w 50"/>
                <a:gd name="T5" fmla="*/ 67 h 67"/>
                <a:gd name="T6" fmla="*/ 50 w 50"/>
                <a:gd name="T7" fmla="*/ 41 h 67"/>
                <a:gd name="T8" fmla="*/ 39 w 50"/>
                <a:gd name="T9" fmla="*/ 0 h 67"/>
              </a:gdLst>
              <a:ahLst/>
              <a:cxnLst>
                <a:cxn ang="0">
                  <a:pos x="T0" y="T1"/>
                </a:cxn>
                <a:cxn ang="0">
                  <a:pos x="T2" y="T3"/>
                </a:cxn>
                <a:cxn ang="0">
                  <a:pos x="T4" y="T5"/>
                </a:cxn>
                <a:cxn ang="0">
                  <a:pos x="T6" y="T7"/>
                </a:cxn>
                <a:cxn ang="0">
                  <a:pos x="T8" y="T9"/>
                </a:cxn>
              </a:cxnLst>
              <a:rect l="0" t="0" r="r" b="b"/>
              <a:pathLst>
                <a:path w="50" h="67">
                  <a:moveTo>
                    <a:pt x="39" y="0"/>
                  </a:moveTo>
                  <a:lnTo>
                    <a:pt x="9" y="10"/>
                  </a:lnTo>
                  <a:lnTo>
                    <a:pt x="0" y="67"/>
                  </a:lnTo>
                  <a:lnTo>
                    <a:pt x="50" y="41"/>
                  </a:lnTo>
                  <a:lnTo>
                    <a:pt x="3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64">
              <a:extLst>
                <a:ext uri="{FF2B5EF4-FFF2-40B4-BE49-F238E27FC236}">
                  <a16:creationId xmlns:a16="http://schemas.microsoft.com/office/drawing/2014/main" id="{7758A402-2654-A6F8-6826-F324EC5D330F}"/>
                </a:ext>
              </a:extLst>
            </p:cNvPr>
            <p:cNvSpPr>
              <a:spLocks/>
            </p:cNvSpPr>
            <p:nvPr/>
          </p:nvSpPr>
          <p:spPr bwMode="auto">
            <a:xfrm>
              <a:off x="3389313" y="2127250"/>
              <a:ext cx="26988" cy="26988"/>
            </a:xfrm>
            <a:custGeom>
              <a:avLst/>
              <a:gdLst>
                <a:gd name="T0" fmla="*/ 85 w 85"/>
                <a:gd name="T1" fmla="*/ 37 h 87"/>
                <a:gd name="T2" fmla="*/ 19 w 85"/>
                <a:gd name="T3" fmla="*/ 0 h 87"/>
                <a:gd name="T4" fmla="*/ 0 w 85"/>
                <a:gd name="T5" fmla="*/ 57 h 87"/>
                <a:gd name="T6" fmla="*/ 53 w 85"/>
                <a:gd name="T7" fmla="*/ 87 h 87"/>
                <a:gd name="T8" fmla="*/ 85 w 85"/>
                <a:gd name="T9" fmla="*/ 37 h 87"/>
              </a:gdLst>
              <a:ahLst/>
              <a:cxnLst>
                <a:cxn ang="0">
                  <a:pos x="T0" y="T1"/>
                </a:cxn>
                <a:cxn ang="0">
                  <a:pos x="T2" y="T3"/>
                </a:cxn>
                <a:cxn ang="0">
                  <a:pos x="T4" y="T5"/>
                </a:cxn>
                <a:cxn ang="0">
                  <a:pos x="T6" y="T7"/>
                </a:cxn>
                <a:cxn ang="0">
                  <a:pos x="T8" y="T9"/>
                </a:cxn>
              </a:cxnLst>
              <a:rect l="0" t="0" r="r" b="b"/>
              <a:pathLst>
                <a:path w="85" h="87">
                  <a:moveTo>
                    <a:pt x="85" y="37"/>
                  </a:moveTo>
                  <a:lnTo>
                    <a:pt x="19" y="0"/>
                  </a:lnTo>
                  <a:lnTo>
                    <a:pt x="0" y="57"/>
                  </a:lnTo>
                  <a:lnTo>
                    <a:pt x="53" y="87"/>
                  </a:lnTo>
                  <a:lnTo>
                    <a:pt x="85"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65">
              <a:extLst>
                <a:ext uri="{FF2B5EF4-FFF2-40B4-BE49-F238E27FC236}">
                  <a16:creationId xmlns:a16="http://schemas.microsoft.com/office/drawing/2014/main" id="{0DAF60F1-75A7-F4DC-7EDD-CBFFD8656C69}"/>
                </a:ext>
              </a:extLst>
            </p:cNvPr>
            <p:cNvSpPr>
              <a:spLocks/>
            </p:cNvSpPr>
            <p:nvPr/>
          </p:nvSpPr>
          <p:spPr bwMode="auto">
            <a:xfrm>
              <a:off x="3254375" y="2247900"/>
              <a:ext cx="84138" cy="49213"/>
            </a:xfrm>
            <a:custGeom>
              <a:avLst/>
              <a:gdLst>
                <a:gd name="T0" fmla="*/ 47 w 263"/>
                <a:gd name="T1" fmla="*/ 101 h 156"/>
                <a:gd name="T2" fmla="*/ 0 w 263"/>
                <a:gd name="T3" fmla="*/ 107 h 156"/>
                <a:gd name="T4" fmla="*/ 35 w 263"/>
                <a:gd name="T5" fmla="*/ 156 h 156"/>
                <a:gd name="T6" fmla="*/ 97 w 263"/>
                <a:gd name="T7" fmla="*/ 123 h 156"/>
                <a:gd name="T8" fmla="*/ 248 w 263"/>
                <a:gd name="T9" fmla="*/ 108 h 156"/>
                <a:gd name="T10" fmla="*/ 256 w 263"/>
                <a:gd name="T11" fmla="*/ 85 h 156"/>
                <a:gd name="T12" fmla="*/ 213 w 263"/>
                <a:gd name="T13" fmla="*/ 65 h 156"/>
                <a:gd name="T14" fmla="*/ 263 w 263"/>
                <a:gd name="T15" fmla="*/ 52 h 156"/>
                <a:gd name="T16" fmla="*/ 253 w 263"/>
                <a:gd name="T17" fmla="*/ 31 h 156"/>
                <a:gd name="T18" fmla="*/ 203 w 263"/>
                <a:gd name="T19" fmla="*/ 13 h 156"/>
                <a:gd name="T20" fmla="*/ 141 w 263"/>
                <a:gd name="T21" fmla="*/ 63 h 156"/>
                <a:gd name="T22" fmla="*/ 133 w 263"/>
                <a:gd name="T23" fmla="*/ 29 h 156"/>
                <a:gd name="T24" fmla="*/ 93 w 263"/>
                <a:gd name="T25" fmla="*/ 0 h 156"/>
                <a:gd name="T26" fmla="*/ 110 w 263"/>
                <a:gd name="T27" fmla="*/ 69 h 156"/>
                <a:gd name="T28" fmla="*/ 80 w 263"/>
                <a:gd name="T29" fmla="*/ 67 h 156"/>
                <a:gd name="T30" fmla="*/ 47 w 263"/>
                <a:gd name="T31" fmla="*/ 10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3" h="156">
                  <a:moveTo>
                    <a:pt x="47" y="101"/>
                  </a:moveTo>
                  <a:lnTo>
                    <a:pt x="0" y="107"/>
                  </a:lnTo>
                  <a:lnTo>
                    <a:pt x="35" y="156"/>
                  </a:lnTo>
                  <a:lnTo>
                    <a:pt x="97" y="123"/>
                  </a:lnTo>
                  <a:lnTo>
                    <a:pt x="248" y="108"/>
                  </a:lnTo>
                  <a:lnTo>
                    <a:pt x="256" y="85"/>
                  </a:lnTo>
                  <a:lnTo>
                    <a:pt x="213" y="65"/>
                  </a:lnTo>
                  <a:lnTo>
                    <a:pt x="263" y="52"/>
                  </a:lnTo>
                  <a:lnTo>
                    <a:pt x="253" y="31"/>
                  </a:lnTo>
                  <a:lnTo>
                    <a:pt x="203" y="13"/>
                  </a:lnTo>
                  <a:lnTo>
                    <a:pt x="141" y="63"/>
                  </a:lnTo>
                  <a:lnTo>
                    <a:pt x="133" y="29"/>
                  </a:lnTo>
                  <a:lnTo>
                    <a:pt x="93" y="0"/>
                  </a:lnTo>
                  <a:lnTo>
                    <a:pt x="110" y="69"/>
                  </a:lnTo>
                  <a:lnTo>
                    <a:pt x="80" y="67"/>
                  </a:lnTo>
                  <a:lnTo>
                    <a:pt x="47"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 name="Freeform 66">
              <a:extLst>
                <a:ext uri="{FF2B5EF4-FFF2-40B4-BE49-F238E27FC236}">
                  <a16:creationId xmlns:a16="http://schemas.microsoft.com/office/drawing/2014/main" id="{6430C50F-FAC6-2C24-B7C5-63B5CC6109FC}"/>
                </a:ext>
              </a:extLst>
            </p:cNvPr>
            <p:cNvSpPr>
              <a:spLocks/>
            </p:cNvSpPr>
            <p:nvPr/>
          </p:nvSpPr>
          <p:spPr bwMode="auto">
            <a:xfrm>
              <a:off x="3509963" y="1955800"/>
              <a:ext cx="36513" cy="34925"/>
            </a:xfrm>
            <a:custGeom>
              <a:avLst/>
              <a:gdLst>
                <a:gd name="T0" fmla="*/ 54 w 117"/>
                <a:gd name="T1" fmla="*/ 64 h 110"/>
                <a:gd name="T2" fmla="*/ 84 w 117"/>
                <a:gd name="T3" fmla="*/ 110 h 110"/>
                <a:gd name="T4" fmla="*/ 117 w 117"/>
                <a:gd name="T5" fmla="*/ 96 h 110"/>
                <a:gd name="T6" fmla="*/ 117 w 117"/>
                <a:gd name="T7" fmla="*/ 69 h 110"/>
                <a:gd name="T8" fmla="*/ 54 w 117"/>
                <a:gd name="T9" fmla="*/ 0 h 110"/>
                <a:gd name="T10" fmla="*/ 57 w 117"/>
                <a:gd name="T11" fmla="*/ 34 h 110"/>
                <a:gd name="T12" fmla="*/ 0 w 117"/>
                <a:gd name="T13" fmla="*/ 35 h 110"/>
                <a:gd name="T14" fmla="*/ 54 w 117"/>
                <a:gd name="T15" fmla="*/ 64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110">
                  <a:moveTo>
                    <a:pt x="54" y="64"/>
                  </a:moveTo>
                  <a:lnTo>
                    <a:pt x="84" y="110"/>
                  </a:lnTo>
                  <a:lnTo>
                    <a:pt x="117" y="96"/>
                  </a:lnTo>
                  <a:lnTo>
                    <a:pt x="117" y="69"/>
                  </a:lnTo>
                  <a:lnTo>
                    <a:pt x="54" y="0"/>
                  </a:lnTo>
                  <a:lnTo>
                    <a:pt x="57" y="34"/>
                  </a:lnTo>
                  <a:lnTo>
                    <a:pt x="0" y="35"/>
                  </a:lnTo>
                  <a:lnTo>
                    <a:pt x="54"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2" name="Group 968">
            <a:extLst>
              <a:ext uri="{FF2B5EF4-FFF2-40B4-BE49-F238E27FC236}">
                <a16:creationId xmlns:a16="http://schemas.microsoft.com/office/drawing/2014/main" id="{BF83588A-C082-CBDC-B2BE-852D173ADDA5}"/>
              </a:ext>
            </a:extLst>
          </p:cNvPr>
          <p:cNvGrpSpPr/>
          <p:nvPr/>
        </p:nvGrpSpPr>
        <p:grpSpPr>
          <a:xfrm>
            <a:off x="11488309" y="2879892"/>
            <a:ext cx="1241425" cy="2854325"/>
            <a:chOff x="3821113" y="639763"/>
            <a:chExt cx="1241425" cy="2854325"/>
          </a:xfrm>
          <a:solidFill>
            <a:schemeClr val="bg2"/>
          </a:solidFill>
        </p:grpSpPr>
        <p:sp>
          <p:nvSpPr>
            <p:cNvPr id="103" name="Freeform 75">
              <a:extLst>
                <a:ext uri="{FF2B5EF4-FFF2-40B4-BE49-F238E27FC236}">
                  <a16:creationId xmlns:a16="http://schemas.microsoft.com/office/drawing/2014/main" id="{52B9C78B-5B76-341D-7F89-46EDE464E97A}"/>
                </a:ext>
              </a:extLst>
            </p:cNvPr>
            <p:cNvSpPr>
              <a:spLocks/>
            </p:cNvSpPr>
            <p:nvPr/>
          </p:nvSpPr>
          <p:spPr bwMode="auto">
            <a:xfrm>
              <a:off x="4873625" y="1458913"/>
              <a:ext cx="11113" cy="28575"/>
            </a:xfrm>
            <a:custGeom>
              <a:avLst/>
              <a:gdLst>
                <a:gd name="T0" fmla="*/ 0 w 35"/>
                <a:gd name="T1" fmla="*/ 50 h 87"/>
                <a:gd name="T2" fmla="*/ 17 w 35"/>
                <a:gd name="T3" fmla="*/ 87 h 87"/>
                <a:gd name="T4" fmla="*/ 33 w 35"/>
                <a:gd name="T5" fmla="*/ 70 h 87"/>
                <a:gd name="T6" fmla="*/ 35 w 35"/>
                <a:gd name="T7" fmla="*/ 0 h 87"/>
                <a:gd name="T8" fmla="*/ 19 w 35"/>
                <a:gd name="T9" fmla="*/ 20 h 87"/>
                <a:gd name="T10" fmla="*/ 0 w 35"/>
                <a:gd name="T11" fmla="*/ 50 h 87"/>
              </a:gdLst>
              <a:ahLst/>
              <a:cxnLst>
                <a:cxn ang="0">
                  <a:pos x="T0" y="T1"/>
                </a:cxn>
                <a:cxn ang="0">
                  <a:pos x="T2" y="T3"/>
                </a:cxn>
                <a:cxn ang="0">
                  <a:pos x="T4" y="T5"/>
                </a:cxn>
                <a:cxn ang="0">
                  <a:pos x="T6" y="T7"/>
                </a:cxn>
                <a:cxn ang="0">
                  <a:pos x="T8" y="T9"/>
                </a:cxn>
                <a:cxn ang="0">
                  <a:pos x="T10" y="T11"/>
                </a:cxn>
              </a:cxnLst>
              <a:rect l="0" t="0" r="r" b="b"/>
              <a:pathLst>
                <a:path w="35" h="87">
                  <a:moveTo>
                    <a:pt x="0" y="50"/>
                  </a:moveTo>
                  <a:lnTo>
                    <a:pt x="17" y="87"/>
                  </a:lnTo>
                  <a:lnTo>
                    <a:pt x="33" y="70"/>
                  </a:lnTo>
                  <a:lnTo>
                    <a:pt x="35" y="0"/>
                  </a:lnTo>
                  <a:lnTo>
                    <a:pt x="19" y="20"/>
                  </a:lnTo>
                  <a:lnTo>
                    <a:pt x="0"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 name="Freeform 67">
              <a:extLst>
                <a:ext uri="{FF2B5EF4-FFF2-40B4-BE49-F238E27FC236}">
                  <a16:creationId xmlns:a16="http://schemas.microsoft.com/office/drawing/2014/main" id="{F682CD56-C519-AE13-31F3-8F3725D7D1F4}"/>
                </a:ext>
              </a:extLst>
            </p:cNvPr>
            <p:cNvSpPr>
              <a:spLocks/>
            </p:cNvSpPr>
            <p:nvPr/>
          </p:nvSpPr>
          <p:spPr bwMode="auto">
            <a:xfrm>
              <a:off x="4484688" y="3041650"/>
              <a:ext cx="90488" cy="176213"/>
            </a:xfrm>
            <a:custGeom>
              <a:avLst/>
              <a:gdLst>
                <a:gd name="T0" fmla="*/ 229 w 286"/>
                <a:gd name="T1" fmla="*/ 34 h 557"/>
                <a:gd name="T2" fmla="*/ 212 w 286"/>
                <a:gd name="T3" fmla="*/ 0 h 557"/>
                <a:gd name="T4" fmla="*/ 192 w 286"/>
                <a:gd name="T5" fmla="*/ 37 h 557"/>
                <a:gd name="T6" fmla="*/ 105 w 286"/>
                <a:gd name="T7" fmla="*/ 48 h 557"/>
                <a:gd name="T8" fmla="*/ 100 w 286"/>
                <a:gd name="T9" fmla="*/ 102 h 557"/>
                <a:gd name="T10" fmla="*/ 10 w 286"/>
                <a:gd name="T11" fmla="*/ 225 h 557"/>
                <a:gd name="T12" fmla="*/ 42 w 286"/>
                <a:gd name="T13" fmla="*/ 311 h 557"/>
                <a:gd name="T14" fmla="*/ 11 w 286"/>
                <a:gd name="T15" fmla="*/ 355 h 557"/>
                <a:gd name="T16" fmla="*/ 28 w 286"/>
                <a:gd name="T17" fmla="*/ 400 h 557"/>
                <a:gd name="T18" fmla="*/ 23 w 286"/>
                <a:gd name="T19" fmla="*/ 474 h 557"/>
                <a:gd name="T20" fmla="*/ 76 w 286"/>
                <a:gd name="T21" fmla="*/ 447 h 557"/>
                <a:gd name="T22" fmla="*/ 56 w 286"/>
                <a:gd name="T23" fmla="*/ 481 h 557"/>
                <a:gd name="T24" fmla="*/ 0 w 286"/>
                <a:gd name="T25" fmla="*/ 557 h 557"/>
                <a:gd name="T26" fmla="*/ 86 w 286"/>
                <a:gd name="T27" fmla="*/ 536 h 557"/>
                <a:gd name="T28" fmla="*/ 83 w 286"/>
                <a:gd name="T29" fmla="*/ 486 h 557"/>
                <a:gd name="T30" fmla="*/ 155 w 286"/>
                <a:gd name="T31" fmla="*/ 379 h 557"/>
                <a:gd name="T32" fmla="*/ 192 w 286"/>
                <a:gd name="T33" fmla="*/ 372 h 557"/>
                <a:gd name="T34" fmla="*/ 191 w 286"/>
                <a:gd name="T35" fmla="*/ 317 h 557"/>
                <a:gd name="T36" fmla="*/ 244 w 286"/>
                <a:gd name="T37" fmla="*/ 299 h 557"/>
                <a:gd name="T38" fmla="*/ 218 w 286"/>
                <a:gd name="T39" fmla="*/ 257 h 557"/>
                <a:gd name="T40" fmla="*/ 227 w 286"/>
                <a:gd name="T41" fmla="*/ 107 h 557"/>
                <a:gd name="T42" fmla="*/ 272 w 286"/>
                <a:gd name="T43" fmla="*/ 96 h 557"/>
                <a:gd name="T44" fmla="*/ 286 w 286"/>
                <a:gd name="T45" fmla="*/ 37 h 557"/>
                <a:gd name="T46" fmla="*/ 266 w 286"/>
                <a:gd name="T47" fmla="*/ 0 h 557"/>
                <a:gd name="T48" fmla="*/ 229 w 286"/>
                <a:gd name="T49" fmla="*/ 34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6" h="557">
                  <a:moveTo>
                    <a:pt x="229" y="34"/>
                  </a:moveTo>
                  <a:lnTo>
                    <a:pt x="212" y="0"/>
                  </a:lnTo>
                  <a:lnTo>
                    <a:pt x="192" y="37"/>
                  </a:lnTo>
                  <a:lnTo>
                    <a:pt x="105" y="48"/>
                  </a:lnTo>
                  <a:lnTo>
                    <a:pt x="100" y="102"/>
                  </a:lnTo>
                  <a:lnTo>
                    <a:pt x="10" y="225"/>
                  </a:lnTo>
                  <a:lnTo>
                    <a:pt x="42" y="311"/>
                  </a:lnTo>
                  <a:lnTo>
                    <a:pt x="11" y="355"/>
                  </a:lnTo>
                  <a:lnTo>
                    <a:pt x="28" y="400"/>
                  </a:lnTo>
                  <a:lnTo>
                    <a:pt x="23" y="474"/>
                  </a:lnTo>
                  <a:lnTo>
                    <a:pt x="76" y="447"/>
                  </a:lnTo>
                  <a:lnTo>
                    <a:pt x="56" y="481"/>
                  </a:lnTo>
                  <a:lnTo>
                    <a:pt x="0" y="557"/>
                  </a:lnTo>
                  <a:lnTo>
                    <a:pt x="86" y="536"/>
                  </a:lnTo>
                  <a:lnTo>
                    <a:pt x="83" y="486"/>
                  </a:lnTo>
                  <a:lnTo>
                    <a:pt x="155" y="379"/>
                  </a:lnTo>
                  <a:lnTo>
                    <a:pt x="192" y="372"/>
                  </a:lnTo>
                  <a:lnTo>
                    <a:pt x="191" y="317"/>
                  </a:lnTo>
                  <a:lnTo>
                    <a:pt x="244" y="299"/>
                  </a:lnTo>
                  <a:lnTo>
                    <a:pt x="218" y="257"/>
                  </a:lnTo>
                  <a:lnTo>
                    <a:pt x="227" y="107"/>
                  </a:lnTo>
                  <a:lnTo>
                    <a:pt x="272" y="96"/>
                  </a:lnTo>
                  <a:lnTo>
                    <a:pt x="286" y="37"/>
                  </a:lnTo>
                  <a:lnTo>
                    <a:pt x="266" y="0"/>
                  </a:lnTo>
                  <a:lnTo>
                    <a:pt x="229" y="34"/>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05" name="Freeform 68">
              <a:extLst>
                <a:ext uri="{FF2B5EF4-FFF2-40B4-BE49-F238E27FC236}">
                  <a16:creationId xmlns:a16="http://schemas.microsoft.com/office/drawing/2014/main" id="{C1D242A5-F92B-EC2B-C894-3F6007C28DE2}"/>
                </a:ext>
              </a:extLst>
            </p:cNvPr>
            <p:cNvSpPr>
              <a:spLocks/>
            </p:cNvSpPr>
            <p:nvPr/>
          </p:nvSpPr>
          <p:spPr bwMode="auto">
            <a:xfrm>
              <a:off x="4494213" y="2779713"/>
              <a:ext cx="30163" cy="28575"/>
            </a:xfrm>
            <a:custGeom>
              <a:avLst/>
              <a:gdLst>
                <a:gd name="T0" fmla="*/ 0 w 99"/>
                <a:gd name="T1" fmla="*/ 15 h 87"/>
                <a:gd name="T2" fmla="*/ 17 w 99"/>
                <a:gd name="T3" fmla="*/ 55 h 87"/>
                <a:gd name="T4" fmla="*/ 40 w 99"/>
                <a:gd name="T5" fmla="*/ 50 h 87"/>
                <a:gd name="T6" fmla="*/ 70 w 99"/>
                <a:gd name="T7" fmla="*/ 87 h 87"/>
                <a:gd name="T8" fmla="*/ 94 w 99"/>
                <a:gd name="T9" fmla="*/ 47 h 87"/>
                <a:gd name="T10" fmla="*/ 99 w 99"/>
                <a:gd name="T11" fmla="*/ 0 h 87"/>
                <a:gd name="T12" fmla="*/ 40 w 99"/>
                <a:gd name="T13" fmla="*/ 21 h 87"/>
                <a:gd name="T14" fmla="*/ 0 w 99"/>
                <a:gd name="T15" fmla="*/ 15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87">
                  <a:moveTo>
                    <a:pt x="0" y="15"/>
                  </a:moveTo>
                  <a:lnTo>
                    <a:pt x="17" y="55"/>
                  </a:lnTo>
                  <a:lnTo>
                    <a:pt x="40" y="50"/>
                  </a:lnTo>
                  <a:lnTo>
                    <a:pt x="70" y="87"/>
                  </a:lnTo>
                  <a:lnTo>
                    <a:pt x="94" y="47"/>
                  </a:lnTo>
                  <a:lnTo>
                    <a:pt x="99" y="0"/>
                  </a:lnTo>
                  <a:lnTo>
                    <a:pt x="40" y="21"/>
                  </a:lnTo>
                  <a:lnTo>
                    <a:pt x="0" y="15"/>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06" name="Freeform 69">
              <a:extLst>
                <a:ext uri="{FF2B5EF4-FFF2-40B4-BE49-F238E27FC236}">
                  <a16:creationId xmlns:a16="http://schemas.microsoft.com/office/drawing/2014/main" id="{AE0D868C-94A9-3F4E-5FB0-401E5A4EA284}"/>
                </a:ext>
              </a:extLst>
            </p:cNvPr>
            <p:cNvSpPr>
              <a:spLocks/>
            </p:cNvSpPr>
            <p:nvPr/>
          </p:nvSpPr>
          <p:spPr bwMode="auto">
            <a:xfrm>
              <a:off x="3854450" y="3022600"/>
              <a:ext cx="19050" cy="33338"/>
            </a:xfrm>
            <a:custGeom>
              <a:avLst/>
              <a:gdLst>
                <a:gd name="T0" fmla="*/ 12 w 63"/>
                <a:gd name="T1" fmla="*/ 4 h 103"/>
                <a:gd name="T2" fmla="*/ 0 w 63"/>
                <a:gd name="T3" fmla="*/ 33 h 103"/>
                <a:gd name="T4" fmla="*/ 36 w 63"/>
                <a:gd name="T5" fmla="*/ 103 h 103"/>
                <a:gd name="T6" fmla="*/ 63 w 63"/>
                <a:gd name="T7" fmla="*/ 56 h 103"/>
                <a:gd name="T8" fmla="*/ 62 w 63"/>
                <a:gd name="T9" fmla="*/ 0 h 103"/>
                <a:gd name="T10" fmla="*/ 12 w 63"/>
                <a:gd name="T11" fmla="*/ 4 h 103"/>
              </a:gdLst>
              <a:ahLst/>
              <a:cxnLst>
                <a:cxn ang="0">
                  <a:pos x="T0" y="T1"/>
                </a:cxn>
                <a:cxn ang="0">
                  <a:pos x="T2" y="T3"/>
                </a:cxn>
                <a:cxn ang="0">
                  <a:pos x="T4" y="T5"/>
                </a:cxn>
                <a:cxn ang="0">
                  <a:pos x="T6" y="T7"/>
                </a:cxn>
                <a:cxn ang="0">
                  <a:pos x="T8" y="T9"/>
                </a:cxn>
                <a:cxn ang="0">
                  <a:pos x="T10" y="T11"/>
                </a:cxn>
              </a:cxnLst>
              <a:rect l="0" t="0" r="r" b="b"/>
              <a:pathLst>
                <a:path w="63" h="103">
                  <a:moveTo>
                    <a:pt x="12" y="4"/>
                  </a:moveTo>
                  <a:lnTo>
                    <a:pt x="0" y="33"/>
                  </a:lnTo>
                  <a:lnTo>
                    <a:pt x="36" y="103"/>
                  </a:lnTo>
                  <a:lnTo>
                    <a:pt x="63" y="56"/>
                  </a:lnTo>
                  <a:lnTo>
                    <a:pt x="62" y="0"/>
                  </a:lnTo>
                  <a:lnTo>
                    <a:pt x="12" y="4"/>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07" name="Freeform 70">
              <a:extLst>
                <a:ext uri="{FF2B5EF4-FFF2-40B4-BE49-F238E27FC236}">
                  <a16:creationId xmlns:a16="http://schemas.microsoft.com/office/drawing/2014/main" id="{51CDD608-D3AE-5AD4-D6E6-08B2012FD85B}"/>
                </a:ext>
              </a:extLst>
            </p:cNvPr>
            <p:cNvSpPr>
              <a:spLocks/>
            </p:cNvSpPr>
            <p:nvPr/>
          </p:nvSpPr>
          <p:spPr bwMode="auto">
            <a:xfrm>
              <a:off x="4322763" y="3143250"/>
              <a:ext cx="61913" cy="187325"/>
            </a:xfrm>
            <a:custGeom>
              <a:avLst/>
              <a:gdLst>
                <a:gd name="T0" fmla="*/ 142 w 195"/>
                <a:gd name="T1" fmla="*/ 70 h 592"/>
                <a:gd name="T2" fmla="*/ 146 w 195"/>
                <a:gd name="T3" fmla="*/ 116 h 592"/>
                <a:gd name="T4" fmla="*/ 126 w 195"/>
                <a:gd name="T5" fmla="*/ 166 h 592"/>
                <a:gd name="T6" fmla="*/ 94 w 195"/>
                <a:gd name="T7" fmla="*/ 230 h 592"/>
                <a:gd name="T8" fmla="*/ 41 w 195"/>
                <a:gd name="T9" fmla="*/ 310 h 592"/>
                <a:gd name="T10" fmla="*/ 0 w 195"/>
                <a:gd name="T11" fmla="*/ 549 h 592"/>
                <a:gd name="T12" fmla="*/ 3 w 195"/>
                <a:gd name="T13" fmla="*/ 592 h 592"/>
                <a:gd name="T14" fmla="*/ 40 w 195"/>
                <a:gd name="T15" fmla="*/ 578 h 592"/>
                <a:gd name="T16" fmla="*/ 82 w 195"/>
                <a:gd name="T17" fmla="*/ 488 h 592"/>
                <a:gd name="T18" fmla="*/ 101 w 195"/>
                <a:gd name="T19" fmla="*/ 399 h 592"/>
                <a:gd name="T20" fmla="*/ 117 w 195"/>
                <a:gd name="T21" fmla="*/ 295 h 592"/>
                <a:gd name="T22" fmla="*/ 167 w 195"/>
                <a:gd name="T23" fmla="*/ 252 h 592"/>
                <a:gd name="T24" fmla="*/ 166 w 195"/>
                <a:gd name="T25" fmla="*/ 176 h 592"/>
                <a:gd name="T26" fmla="*/ 178 w 195"/>
                <a:gd name="T27" fmla="*/ 56 h 592"/>
                <a:gd name="T28" fmla="*/ 195 w 195"/>
                <a:gd name="T29" fmla="*/ 14 h 592"/>
                <a:gd name="T30" fmla="*/ 185 w 195"/>
                <a:gd name="T31" fmla="*/ 0 h 592"/>
                <a:gd name="T32" fmla="*/ 142 w 195"/>
                <a:gd name="T33" fmla="*/ 7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5" h="592">
                  <a:moveTo>
                    <a:pt x="142" y="70"/>
                  </a:moveTo>
                  <a:lnTo>
                    <a:pt x="146" y="116"/>
                  </a:lnTo>
                  <a:lnTo>
                    <a:pt x="126" y="166"/>
                  </a:lnTo>
                  <a:lnTo>
                    <a:pt x="94" y="230"/>
                  </a:lnTo>
                  <a:lnTo>
                    <a:pt x="41" y="310"/>
                  </a:lnTo>
                  <a:lnTo>
                    <a:pt x="0" y="549"/>
                  </a:lnTo>
                  <a:lnTo>
                    <a:pt x="3" y="592"/>
                  </a:lnTo>
                  <a:lnTo>
                    <a:pt x="40" y="578"/>
                  </a:lnTo>
                  <a:lnTo>
                    <a:pt x="82" y="488"/>
                  </a:lnTo>
                  <a:lnTo>
                    <a:pt x="101" y="399"/>
                  </a:lnTo>
                  <a:lnTo>
                    <a:pt x="117" y="295"/>
                  </a:lnTo>
                  <a:lnTo>
                    <a:pt x="167" y="252"/>
                  </a:lnTo>
                  <a:lnTo>
                    <a:pt x="166" y="176"/>
                  </a:lnTo>
                  <a:lnTo>
                    <a:pt x="178" y="56"/>
                  </a:lnTo>
                  <a:lnTo>
                    <a:pt x="195" y="14"/>
                  </a:lnTo>
                  <a:lnTo>
                    <a:pt x="185" y="0"/>
                  </a:lnTo>
                  <a:lnTo>
                    <a:pt x="142" y="7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08" name="Freeform 71">
              <a:extLst>
                <a:ext uri="{FF2B5EF4-FFF2-40B4-BE49-F238E27FC236}">
                  <a16:creationId xmlns:a16="http://schemas.microsoft.com/office/drawing/2014/main" id="{35F5673B-87C9-E838-9F69-62B2CA36839B}"/>
                </a:ext>
              </a:extLst>
            </p:cNvPr>
            <p:cNvSpPr>
              <a:spLocks/>
            </p:cNvSpPr>
            <p:nvPr/>
          </p:nvSpPr>
          <p:spPr bwMode="auto">
            <a:xfrm>
              <a:off x="4518025" y="2741613"/>
              <a:ext cx="19050" cy="22225"/>
            </a:xfrm>
            <a:custGeom>
              <a:avLst/>
              <a:gdLst>
                <a:gd name="T0" fmla="*/ 30 w 59"/>
                <a:gd name="T1" fmla="*/ 67 h 68"/>
                <a:gd name="T2" fmla="*/ 30 w 59"/>
                <a:gd name="T3" fmla="*/ 67 h 68"/>
                <a:gd name="T4" fmla="*/ 36 w 59"/>
                <a:gd name="T5" fmla="*/ 51 h 68"/>
                <a:gd name="T6" fmla="*/ 46 w 59"/>
                <a:gd name="T7" fmla="*/ 29 h 68"/>
                <a:gd name="T8" fmla="*/ 59 w 59"/>
                <a:gd name="T9" fmla="*/ 0 h 68"/>
                <a:gd name="T10" fmla="*/ 0 w 59"/>
                <a:gd name="T11" fmla="*/ 33 h 68"/>
                <a:gd name="T12" fmla="*/ 0 w 59"/>
                <a:gd name="T13" fmla="*/ 33 h 68"/>
                <a:gd name="T14" fmla="*/ 3 w 59"/>
                <a:gd name="T15" fmla="*/ 40 h 68"/>
                <a:gd name="T16" fmla="*/ 13 w 59"/>
                <a:gd name="T17" fmla="*/ 53 h 68"/>
                <a:gd name="T18" fmla="*/ 19 w 59"/>
                <a:gd name="T19" fmla="*/ 60 h 68"/>
                <a:gd name="T20" fmla="*/ 23 w 59"/>
                <a:gd name="T21" fmla="*/ 66 h 68"/>
                <a:gd name="T22" fmla="*/ 28 w 59"/>
                <a:gd name="T23" fmla="*/ 68 h 68"/>
                <a:gd name="T24" fmla="*/ 29 w 59"/>
                <a:gd name="T25" fmla="*/ 68 h 68"/>
                <a:gd name="T26" fmla="*/ 30 w 59"/>
                <a:gd name="T27" fmla="*/ 67 h 68"/>
                <a:gd name="T28" fmla="*/ 30 w 59"/>
                <a:gd name="T29" fmla="*/ 6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68">
                  <a:moveTo>
                    <a:pt x="30" y="67"/>
                  </a:moveTo>
                  <a:lnTo>
                    <a:pt x="30" y="67"/>
                  </a:lnTo>
                  <a:lnTo>
                    <a:pt x="36" y="51"/>
                  </a:lnTo>
                  <a:lnTo>
                    <a:pt x="46" y="29"/>
                  </a:lnTo>
                  <a:lnTo>
                    <a:pt x="59" y="0"/>
                  </a:lnTo>
                  <a:lnTo>
                    <a:pt x="0" y="33"/>
                  </a:lnTo>
                  <a:lnTo>
                    <a:pt x="0" y="33"/>
                  </a:lnTo>
                  <a:lnTo>
                    <a:pt x="3" y="40"/>
                  </a:lnTo>
                  <a:lnTo>
                    <a:pt x="13" y="53"/>
                  </a:lnTo>
                  <a:lnTo>
                    <a:pt x="19" y="60"/>
                  </a:lnTo>
                  <a:lnTo>
                    <a:pt x="23" y="66"/>
                  </a:lnTo>
                  <a:lnTo>
                    <a:pt x="28" y="68"/>
                  </a:lnTo>
                  <a:lnTo>
                    <a:pt x="29" y="68"/>
                  </a:lnTo>
                  <a:lnTo>
                    <a:pt x="30" y="67"/>
                  </a:lnTo>
                  <a:lnTo>
                    <a:pt x="30" y="67"/>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09" name="Freeform 72">
              <a:extLst>
                <a:ext uri="{FF2B5EF4-FFF2-40B4-BE49-F238E27FC236}">
                  <a16:creationId xmlns:a16="http://schemas.microsoft.com/office/drawing/2014/main" id="{923981C1-4873-C6FA-F9D9-A23FF3671C42}"/>
                </a:ext>
              </a:extLst>
            </p:cNvPr>
            <p:cNvSpPr>
              <a:spLocks/>
            </p:cNvSpPr>
            <p:nvPr/>
          </p:nvSpPr>
          <p:spPr bwMode="auto">
            <a:xfrm>
              <a:off x="3821113" y="639763"/>
              <a:ext cx="1241425" cy="2854325"/>
            </a:xfrm>
            <a:custGeom>
              <a:avLst/>
              <a:gdLst>
                <a:gd name="T0" fmla="*/ 3753 w 3909"/>
                <a:gd name="T1" fmla="*/ 1411 h 8987"/>
                <a:gd name="T2" fmla="*/ 3762 w 3909"/>
                <a:gd name="T3" fmla="*/ 858 h 8987"/>
                <a:gd name="T4" fmla="*/ 3412 w 3909"/>
                <a:gd name="T5" fmla="*/ 495 h 8987"/>
                <a:gd name="T6" fmla="*/ 3027 w 3909"/>
                <a:gd name="T7" fmla="*/ 217 h 8987"/>
                <a:gd name="T8" fmla="*/ 2628 w 3909"/>
                <a:gd name="T9" fmla="*/ 64 h 8987"/>
                <a:gd name="T10" fmla="*/ 2435 w 3909"/>
                <a:gd name="T11" fmla="*/ 444 h 8987"/>
                <a:gd name="T12" fmla="*/ 1941 w 3909"/>
                <a:gd name="T13" fmla="*/ 824 h 8987"/>
                <a:gd name="T14" fmla="*/ 1440 w 3909"/>
                <a:gd name="T15" fmla="*/ 1327 h 8987"/>
                <a:gd name="T16" fmla="*/ 1152 w 3909"/>
                <a:gd name="T17" fmla="*/ 2295 h 8987"/>
                <a:gd name="T18" fmla="*/ 733 w 3909"/>
                <a:gd name="T19" fmla="*/ 3480 h 8987"/>
                <a:gd name="T20" fmla="*/ 406 w 3909"/>
                <a:gd name="T21" fmla="*/ 3806 h 8987"/>
                <a:gd name="T22" fmla="*/ 294 w 3909"/>
                <a:gd name="T23" fmla="*/ 5120 h 8987"/>
                <a:gd name="T24" fmla="*/ 387 w 3909"/>
                <a:gd name="T25" fmla="*/ 5724 h 8987"/>
                <a:gd name="T26" fmla="*/ 224 w 3909"/>
                <a:gd name="T27" fmla="*/ 6562 h 8987"/>
                <a:gd name="T28" fmla="*/ 102 w 3909"/>
                <a:gd name="T29" fmla="*/ 7011 h 8987"/>
                <a:gd name="T30" fmla="*/ 92 w 3909"/>
                <a:gd name="T31" fmla="*/ 7306 h 8987"/>
                <a:gd name="T32" fmla="*/ 105 w 3909"/>
                <a:gd name="T33" fmla="*/ 7340 h 8987"/>
                <a:gd name="T34" fmla="*/ 121 w 3909"/>
                <a:gd name="T35" fmla="*/ 7321 h 8987"/>
                <a:gd name="T36" fmla="*/ 123 w 3909"/>
                <a:gd name="T37" fmla="*/ 7492 h 8987"/>
                <a:gd name="T38" fmla="*/ 238 w 3909"/>
                <a:gd name="T39" fmla="*/ 7654 h 8987"/>
                <a:gd name="T40" fmla="*/ 328 w 3909"/>
                <a:gd name="T41" fmla="*/ 8091 h 8987"/>
                <a:gd name="T42" fmla="*/ 496 w 3909"/>
                <a:gd name="T43" fmla="*/ 8537 h 8987"/>
                <a:gd name="T44" fmla="*/ 572 w 3909"/>
                <a:gd name="T45" fmla="*/ 8898 h 8987"/>
                <a:gd name="T46" fmla="*/ 919 w 3909"/>
                <a:gd name="T47" fmla="*/ 8945 h 8987"/>
                <a:gd name="T48" fmla="*/ 1063 w 3909"/>
                <a:gd name="T49" fmla="*/ 8605 h 8987"/>
                <a:gd name="T50" fmla="*/ 1530 w 3909"/>
                <a:gd name="T51" fmla="*/ 8356 h 8987"/>
                <a:gd name="T52" fmla="*/ 1653 w 3909"/>
                <a:gd name="T53" fmla="*/ 7840 h 8987"/>
                <a:gd name="T54" fmla="*/ 1604 w 3909"/>
                <a:gd name="T55" fmla="*/ 7551 h 8987"/>
                <a:gd name="T56" fmla="*/ 1698 w 3909"/>
                <a:gd name="T57" fmla="*/ 7404 h 8987"/>
                <a:gd name="T58" fmla="*/ 1591 w 3909"/>
                <a:gd name="T59" fmla="*/ 7375 h 8987"/>
                <a:gd name="T60" fmla="*/ 1452 w 3909"/>
                <a:gd name="T61" fmla="*/ 7322 h 8987"/>
                <a:gd name="T62" fmla="*/ 1590 w 3909"/>
                <a:gd name="T63" fmla="*/ 7253 h 8987"/>
                <a:gd name="T64" fmla="*/ 1542 w 3909"/>
                <a:gd name="T65" fmla="*/ 7137 h 8987"/>
                <a:gd name="T66" fmla="*/ 1950 w 3909"/>
                <a:gd name="T67" fmla="*/ 6927 h 8987"/>
                <a:gd name="T68" fmla="*/ 2099 w 3909"/>
                <a:gd name="T69" fmla="*/ 6851 h 8987"/>
                <a:gd name="T70" fmla="*/ 2184 w 3909"/>
                <a:gd name="T71" fmla="*/ 6893 h 8987"/>
                <a:gd name="T72" fmla="*/ 1956 w 3909"/>
                <a:gd name="T73" fmla="*/ 6801 h 8987"/>
                <a:gd name="T74" fmla="*/ 1772 w 3909"/>
                <a:gd name="T75" fmla="*/ 6737 h 8987"/>
                <a:gd name="T76" fmla="*/ 1504 w 3909"/>
                <a:gd name="T77" fmla="*/ 6633 h 8987"/>
                <a:gd name="T78" fmla="*/ 1869 w 3909"/>
                <a:gd name="T79" fmla="*/ 6670 h 8987"/>
                <a:gd name="T80" fmla="*/ 1870 w 3909"/>
                <a:gd name="T81" fmla="*/ 6523 h 8987"/>
                <a:gd name="T82" fmla="*/ 2062 w 3909"/>
                <a:gd name="T83" fmla="*/ 6674 h 8987"/>
                <a:gd name="T84" fmla="*/ 2277 w 3909"/>
                <a:gd name="T85" fmla="*/ 6493 h 8987"/>
                <a:gd name="T86" fmla="*/ 2194 w 3909"/>
                <a:gd name="T87" fmla="*/ 6202 h 8987"/>
                <a:gd name="T88" fmla="*/ 2009 w 3909"/>
                <a:gd name="T89" fmla="*/ 6022 h 8987"/>
                <a:gd name="T90" fmla="*/ 1852 w 3909"/>
                <a:gd name="T91" fmla="*/ 5973 h 8987"/>
                <a:gd name="T92" fmla="*/ 1813 w 3909"/>
                <a:gd name="T93" fmla="*/ 5721 h 8987"/>
                <a:gd name="T94" fmla="*/ 1870 w 3909"/>
                <a:gd name="T95" fmla="*/ 5362 h 8987"/>
                <a:gd name="T96" fmla="*/ 1877 w 3909"/>
                <a:gd name="T97" fmla="*/ 5053 h 8987"/>
                <a:gd name="T98" fmla="*/ 1916 w 3909"/>
                <a:gd name="T99" fmla="*/ 4851 h 8987"/>
                <a:gd name="T100" fmla="*/ 2019 w 3909"/>
                <a:gd name="T101" fmla="*/ 4588 h 8987"/>
                <a:gd name="T102" fmla="*/ 2172 w 3909"/>
                <a:gd name="T103" fmla="*/ 4540 h 8987"/>
                <a:gd name="T104" fmla="*/ 2413 w 3909"/>
                <a:gd name="T105" fmla="*/ 4248 h 8987"/>
                <a:gd name="T106" fmla="*/ 2605 w 3909"/>
                <a:gd name="T107" fmla="*/ 4124 h 8987"/>
                <a:gd name="T108" fmla="*/ 3037 w 3909"/>
                <a:gd name="T109" fmla="*/ 3559 h 8987"/>
                <a:gd name="T110" fmla="*/ 3072 w 3909"/>
                <a:gd name="T111" fmla="*/ 3482 h 8987"/>
                <a:gd name="T112" fmla="*/ 3018 w 3909"/>
                <a:gd name="T113" fmla="*/ 3291 h 8987"/>
                <a:gd name="T114" fmla="*/ 3121 w 3909"/>
                <a:gd name="T115" fmla="*/ 2961 h 8987"/>
                <a:gd name="T116" fmla="*/ 3205 w 3909"/>
                <a:gd name="T117" fmla="*/ 2708 h 8987"/>
                <a:gd name="T118" fmla="*/ 3354 w 3909"/>
                <a:gd name="T119" fmla="*/ 2544 h 8987"/>
                <a:gd name="T120" fmla="*/ 3497 w 3909"/>
                <a:gd name="T121" fmla="*/ 2516 h 8987"/>
                <a:gd name="T122" fmla="*/ 3887 w 3909"/>
                <a:gd name="T123" fmla="*/ 2470 h 8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09" h="8987">
                  <a:moveTo>
                    <a:pt x="3757" y="2218"/>
                  </a:moveTo>
                  <a:lnTo>
                    <a:pt x="3736" y="2082"/>
                  </a:lnTo>
                  <a:lnTo>
                    <a:pt x="3848" y="1869"/>
                  </a:lnTo>
                  <a:lnTo>
                    <a:pt x="3757" y="1807"/>
                  </a:lnTo>
                  <a:lnTo>
                    <a:pt x="3687" y="1459"/>
                  </a:lnTo>
                  <a:lnTo>
                    <a:pt x="3753" y="1411"/>
                  </a:lnTo>
                  <a:lnTo>
                    <a:pt x="3746" y="1312"/>
                  </a:lnTo>
                  <a:lnTo>
                    <a:pt x="3695" y="1256"/>
                  </a:lnTo>
                  <a:lnTo>
                    <a:pt x="3724" y="1153"/>
                  </a:lnTo>
                  <a:lnTo>
                    <a:pt x="3713" y="978"/>
                  </a:lnTo>
                  <a:lnTo>
                    <a:pt x="3759" y="930"/>
                  </a:lnTo>
                  <a:lnTo>
                    <a:pt x="3762" y="858"/>
                  </a:lnTo>
                  <a:lnTo>
                    <a:pt x="3701" y="798"/>
                  </a:lnTo>
                  <a:lnTo>
                    <a:pt x="3684" y="706"/>
                  </a:lnTo>
                  <a:lnTo>
                    <a:pt x="3634" y="736"/>
                  </a:lnTo>
                  <a:lnTo>
                    <a:pt x="3607" y="729"/>
                  </a:lnTo>
                  <a:lnTo>
                    <a:pt x="3536" y="544"/>
                  </a:lnTo>
                  <a:lnTo>
                    <a:pt x="3412" y="495"/>
                  </a:lnTo>
                  <a:lnTo>
                    <a:pt x="3375" y="466"/>
                  </a:lnTo>
                  <a:lnTo>
                    <a:pt x="3282" y="473"/>
                  </a:lnTo>
                  <a:lnTo>
                    <a:pt x="3204" y="345"/>
                  </a:lnTo>
                  <a:lnTo>
                    <a:pt x="3130" y="332"/>
                  </a:lnTo>
                  <a:lnTo>
                    <a:pt x="3067" y="237"/>
                  </a:lnTo>
                  <a:lnTo>
                    <a:pt x="3027" y="217"/>
                  </a:lnTo>
                  <a:lnTo>
                    <a:pt x="2989" y="161"/>
                  </a:lnTo>
                  <a:lnTo>
                    <a:pt x="2932" y="111"/>
                  </a:lnTo>
                  <a:lnTo>
                    <a:pt x="2904" y="55"/>
                  </a:lnTo>
                  <a:lnTo>
                    <a:pt x="2817" y="0"/>
                  </a:lnTo>
                  <a:lnTo>
                    <a:pt x="2728" y="60"/>
                  </a:lnTo>
                  <a:lnTo>
                    <a:pt x="2628" y="64"/>
                  </a:lnTo>
                  <a:lnTo>
                    <a:pt x="2716" y="229"/>
                  </a:lnTo>
                  <a:lnTo>
                    <a:pt x="2562" y="436"/>
                  </a:lnTo>
                  <a:lnTo>
                    <a:pt x="2655" y="475"/>
                  </a:lnTo>
                  <a:lnTo>
                    <a:pt x="2645" y="515"/>
                  </a:lnTo>
                  <a:lnTo>
                    <a:pt x="2579" y="540"/>
                  </a:lnTo>
                  <a:lnTo>
                    <a:pt x="2435" y="444"/>
                  </a:lnTo>
                  <a:lnTo>
                    <a:pt x="2288" y="443"/>
                  </a:lnTo>
                  <a:lnTo>
                    <a:pt x="2214" y="371"/>
                  </a:lnTo>
                  <a:lnTo>
                    <a:pt x="2098" y="417"/>
                  </a:lnTo>
                  <a:lnTo>
                    <a:pt x="2035" y="813"/>
                  </a:lnTo>
                  <a:lnTo>
                    <a:pt x="1972" y="854"/>
                  </a:lnTo>
                  <a:lnTo>
                    <a:pt x="1941" y="824"/>
                  </a:lnTo>
                  <a:lnTo>
                    <a:pt x="1842" y="798"/>
                  </a:lnTo>
                  <a:lnTo>
                    <a:pt x="1779" y="845"/>
                  </a:lnTo>
                  <a:lnTo>
                    <a:pt x="1750" y="895"/>
                  </a:lnTo>
                  <a:lnTo>
                    <a:pt x="1653" y="940"/>
                  </a:lnTo>
                  <a:lnTo>
                    <a:pt x="1582" y="1249"/>
                  </a:lnTo>
                  <a:lnTo>
                    <a:pt x="1440" y="1327"/>
                  </a:lnTo>
                  <a:lnTo>
                    <a:pt x="1428" y="1429"/>
                  </a:lnTo>
                  <a:lnTo>
                    <a:pt x="1518" y="1491"/>
                  </a:lnTo>
                  <a:lnTo>
                    <a:pt x="1512" y="1634"/>
                  </a:lnTo>
                  <a:lnTo>
                    <a:pt x="1249" y="2052"/>
                  </a:lnTo>
                  <a:lnTo>
                    <a:pt x="1242" y="2271"/>
                  </a:lnTo>
                  <a:lnTo>
                    <a:pt x="1152" y="2295"/>
                  </a:lnTo>
                  <a:lnTo>
                    <a:pt x="982" y="2277"/>
                  </a:lnTo>
                  <a:lnTo>
                    <a:pt x="963" y="2353"/>
                  </a:lnTo>
                  <a:lnTo>
                    <a:pt x="1024" y="2505"/>
                  </a:lnTo>
                  <a:lnTo>
                    <a:pt x="965" y="2619"/>
                  </a:lnTo>
                  <a:lnTo>
                    <a:pt x="931" y="2871"/>
                  </a:lnTo>
                  <a:lnTo>
                    <a:pt x="733" y="3480"/>
                  </a:lnTo>
                  <a:lnTo>
                    <a:pt x="810" y="3543"/>
                  </a:lnTo>
                  <a:lnTo>
                    <a:pt x="870" y="3615"/>
                  </a:lnTo>
                  <a:lnTo>
                    <a:pt x="846" y="3778"/>
                  </a:lnTo>
                  <a:lnTo>
                    <a:pt x="786" y="3809"/>
                  </a:lnTo>
                  <a:lnTo>
                    <a:pt x="525" y="3748"/>
                  </a:lnTo>
                  <a:lnTo>
                    <a:pt x="406" y="3806"/>
                  </a:lnTo>
                  <a:lnTo>
                    <a:pt x="246" y="4261"/>
                  </a:lnTo>
                  <a:lnTo>
                    <a:pt x="212" y="4444"/>
                  </a:lnTo>
                  <a:lnTo>
                    <a:pt x="279" y="4533"/>
                  </a:lnTo>
                  <a:lnTo>
                    <a:pt x="267" y="4627"/>
                  </a:lnTo>
                  <a:lnTo>
                    <a:pt x="343" y="4968"/>
                  </a:lnTo>
                  <a:lnTo>
                    <a:pt x="294" y="5120"/>
                  </a:lnTo>
                  <a:lnTo>
                    <a:pt x="289" y="5246"/>
                  </a:lnTo>
                  <a:lnTo>
                    <a:pt x="420" y="5414"/>
                  </a:lnTo>
                  <a:lnTo>
                    <a:pt x="474" y="5448"/>
                  </a:lnTo>
                  <a:lnTo>
                    <a:pt x="508" y="5550"/>
                  </a:lnTo>
                  <a:lnTo>
                    <a:pt x="479" y="5670"/>
                  </a:lnTo>
                  <a:lnTo>
                    <a:pt x="387" y="5724"/>
                  </a:lnTo>
                  <a:lnTo>
                    <a:pt x="447" y="6088"/>
                  </a:lnTo>
                  <a:lnTo>
                    <a:pt x="396" y="6338"/>
                  </a:lnTo>
                  <a:lnTo>
                    <a:pt x="340" y="6415"/>
                  </a:lnTo>
                  <a:lnTo>
                    <a:pt x="273" y="6455"/>
                  </a:lnTo>
                  <a:lnTo>
                    <a:pt x="236" y="6475"/>
                  </a:lnTo>
                  <a:lnTo>
                    <a:pt x="224" y="6562"/>
                  </a:lnTo>
                  <a:lnTo>
                    <a:pt x="148" y="6682"/>
                  </a:lnTo>
                  <a:lnTo>
                    <a:pt x="153" y="6815"/>
                  </a:lnTo>
                  <a:lnTo>
                    <a:pt x="171" y="6927"/>
                  </a:lnTo>
                  <a:lnTo>
                    <a:pt x="138" y="6957"/>
                  </a:lnTo>
                  <a:lnTo>
                    <a:pt x="142" y="6984"/>
                  </a:lnTo>
                  <a:lnTo>
                    <a:pt x="102" y="7011"/>
                  </a:lnTo>
                  <a:lnTo>
                    <a:pt x="45" y="6912"/>
                  </a:lnTo>
                  <a:lnTo>
                    <a:pt x="0" y="6902"/>
                  </a:lnTo>
                  <a:lnTo>
                    <a:pt x="9" y="7081"/>
                  </a:lnTo>
                  <a:lnTo>
                    <a:pt x="37" y="7224"/>
                  </a:lnTo>
                  <a:lnTo>
                    <a:pt x="50" y="7271"/>
                  </a:lnTo>
                  <a:lnTo>
                    <a:pt x="92" y="7306"/>
                  </a:lnTo>
                  <a:lnTo>
                    <a:pt x="88" y="7360"/>
                  </a:lnTo>
                  <a:lnTo>
                    <a:pt x="105" y="7372"/>
                  </a:lnTo>
                  <a:lnTo>
                    <a:pt x="105" y="7372"/>
                  </a:lnTo>
                  <a:lnTo>
                    <a:pt x="105" y="7365"/>
                  </a:lnTo>
                  <a:lnTo>
                    <a:pt x="105" y="7349"/>
                  </a:lnTo>
                  <a:lnTo>
                    <a:pt x="105" y="7340"/>
                  </a:lnTo>
                  <a:lnTo>
                    <a:pt x="106" y="7332"/>
                  </a:lnTo>
                  <a:lnTo>
                    <a:pt x="108" y="7326"/>
                  </a:lnTo>
                  <a:lnTo>
                    <a:pt x="109" y="7324"/>
                  </a:lnTo>
                  <a:lnTo>
                    <a:pt x="112" y="7323"/>
                  </a:lnTo>
                  <a:lnTo>
                    <a:pt x="112" y="7323"/>
                  </a:lnTo>
                  <a:lnTo>
                    <a:pt x="121" y="7321"/>
                  </a:lnTo>
                  <a:lnTo>
                    <a:pt x="132" y="7320"/>
                  </a:lnTo>
                  <a:lnTo>
                    <a:pt x="145" y="7320"/>
                  </a:lnTo>
                  <a:lnTo>
                    <a:pt x="195" y="7372"/>
                  </a:lnTo>
                  <a:lnTo>
                    <a:pt x="76" y="7442"/>
                  </a:lnTo>
                  <a:lnTo>
                    <a:pt x="69" y="7476"/>
                  </a:lnTo>
                  <a:lnTo>
                    <a:pt x="123" y="7492"/>
                  </a:lnTo>
                  <a:lnTo>
                    <a:pt x="160" y="7474"/>
                  </a:lnTo>
                  <a:lnTo>
                    <a:pt x="193" y="7488"/>
                  </a:lnTo>
                  <a:lnTo>
                    <a:pt x="193" y="7531"/>
                  </a:lnTo>
                  <a:lnTo>
                    <a:pt x="181" y="7561"/>
                  </a:lnTo>
                  <a:lnTo>
                    <a:pt x="194" y="7614"/>
                  </a:lnTo>
                  <a:lnTo>
                    <a:pt x="238" y="7654"/>
                  </a:lnTo>
                  <a:lnTo>
                    <a:pt x="228" y="7684"/>
                  </a:lnTo>
                  <a:lnTo>
                    <a:pt x="172" y="7697"/>
                  </a:lnTo>
                  <a:lnTo>
                    <a:pt x="219" y="7760"/>
                  </a:lnTo>
                  <a:lnTo>
                    <a:pt x="246" y="7879"/>
                  </a:lnTo>
                  <a:lnTo>
                    <a:pt x="297" y="7909"/>
                  </a:lnTo>
                  <a:lnTo>
                    <a:pt x="328" y="8091"/>
                  </a:lnTo>
                  <a:lnTo>
                    <a:pt x="551" y="8328"/>
                  </a:lnTo>
                  <a:lnTo>
                    <a:pt x="544" y="8394"/>
                  </a:lnTo>
                  <a:lnTo>
                    <a:pt x="472" y="8388"/>
                  </a:lnTo>
                  <a:lnTo>
                    <a:pt x="472" y="8421"/>
                  </a:lnTo>
                  <a:lnTo>
                    <a:pt x="518" y="8497"/>
                  </a:lnTo>
                  <a:lnTo>
                    <a:pt x="496" y="8537"/>
                  </a:lnTo>
                  <a:lnTo>
                    <a:pt x="473" y="8541"/>
                  </a:lnTo>
                  <a:lnTo>
                    <a:pt x="439" y="8512"/>
                  </a:lnTo>
                  <a:lnTo>
                    <a:pt x="423" y="8551"/>
                  </a:lnTo>
                  <a:lnTo>
                    <a:pt x="584" y="8786"/>
                  </a:lnTo>
                  <a:lnTo>
                    <a:pt x="552" y="8862"/>
                  </a:lnTo>
                  <a:lnTo>
                    <a:pt x="572" y="8898"/>
                  </a:lnTo>
                  <a:lnTo>
                    <a:pt x="523" y="8912"/>
                  </a:lnTo>
                  <a:lnTo>
                    <a:pt x="519" y="8969"/>
                  </a:lnTo>
                  <a:lnTo>
                    <a:pt x="633" y="8961"/>
                  </a:lnTo>
                  <a:lnTo>
                    <a:pt x="670" y="8987"/>
                  </a:lnTo>
                  <a:lnTo>
                    <a:pt x="819" y="8923"/>
                  </a:lnTo>
                  <a:lnTo>
                    <a:pt x="919" y="8945"/>
                  </a:lnTo>
                  <a:lnTo>
                    <a:pt x="960" y="8938"/>
                  </a:lnTo>
                  <a:lnTo>
                    <a:pt x="969" y="8858"/>
                  </a:lnTo>
                  <a:lnTo>
                    <a:pt x="917" y="8759"/>
                  </a:lnTo>
                  <a:lnTo>
                    <a:pt x="990" y="8672"/>
                  </a:lnTo>
                  <a:lnTo>
                    <a:pt x="1003" y="8589"/>
                  </a:lnTo>
                  <a:lnTo>
                    <a:pt x="1063" y="8605"/>
                  </a:lnTo>
                  <a:lnTo>
                    <a:pt x="1096" y="8528"/>
                  </a:lnTo>
                  <a:lnTo>
                    <a:pt x="1218" y="8504"/>
                  </a:lnTo>
                  <a:lnTo>
                    <a:pt x="1249" y="8541"/>
                  </a:lnTo>
                  <a:lnTo>
                    <a:pt x="1355" y="8526"/>
                  </a:lnTo>
                  <a:lnTo>
                    <a:pt x="1435" y="8562"/>
                  </a:lnTo>
                  <a:lnTo>
                    <a:pt x="1530" y="8356"/>
                  </a:lnTo>
                  <a:lnTo>
                    <a:pt x="1576" y="8192"/>
                  </a:lnTo>
                  <a:lnTo>
                    <a:pt x="1575" y="8096"/>
                  </a:lnTo>
                  <a:lnTo>
                    <a:pt x="1610" y="8023"/>
                  </a:lnTo>
                  <a:lnTo>
                    <a:pt x="1590" y="7947"/>
                  </a:lnTo>
                  <a:lnTo>
                    <a:pt x="1592" y="7900"/>
                  </a:lnTo>
                  <a:lnTo>
                    <a:pt x="1653" y="7840"/>
                  </a:lnTo>
                  <a:lnTo>
                    <a:pt x="1655" y="7776"/>
                  </a:lnTo>
                  <a:lnTo>
                    <a:pt x="1621" y="7747"/>
                  </a:lnTo>
                  <a:lnTo>
                    <a:pt x="1665" y="7701"/>
                  </a:lnTo>
                  <a:lnTo>
                    <a:pt x="1650" y="7657"/>
                  </a:lnTo>
                  <a:lnTo>
                    <a:pt x="1584" y="7611"/>
                  </a:lnTo>
                  <a:lnTo>
                    <a:pt x="1604" y="7551"/>
                  </a:lnTo>
                  <a:lnTo>
                    <a:pt x="1647" y="7588"/>
                  </a:lnTo>
                  <a:lnTo>
                    <a:pt x="1683" y="7550"/>
                  </a:lnTo>
                  <a:lnTo>
                    <a:pt x="1643" y="7508"/>
                  </a:lnTo>
                  <a:lnTo>
                    <a:pt x="1679" y="7461"/>
                  </a:lnTo>
                  <a:lnTo>
                    <a:pt x="1655" y="7412"/>
                  </a:lnTo>
                  <a:lnTo>
                    <a:pt x="1698" y="7404"/>
                  </a:lnTo>
                  <a:lnTo>
                    <a:pt x="1688" y="7342"/>
                  </a:lnTo>
                  <a:lnTo>
                    <a:pt x="1587" y="7276"/>
                  </a:lnTo>
                  <a:lnTo>
                    <a:pt x="1586" y="7298"/>
                  </a:lnTo>
                  <a:lnTo>
                    <a:pt x="1569" y="7321"/>
                  </a:lnTo>
                  <a:lnTo>
                    <a:pt x="1581" y="7342"/>
                  </a:lnTo>
                  <a:lnTo>
                    <a:pt x="1591" y="7375"/>
                  </a:lnTo>
                  <a:lnTo>
                    <a:pt x="1580" y="7388"/>
                  </a:lnTo>
                  <a:lnTo>
                    <a:pt x="1561" y="7378"/>
                  </a:lnTo>
                  <a:lnTo>
                    <a:pt x="1541" y="7347"/>
                  </a:lnTo>
                  <a:lnTo>
                    <a:pt x="1519" y="7343"/>
                  </a:lnTo>
                  <a:lnTo>
                    <a:pt x="1484" y="7352"/>
                  </a:lnTo>
                  <a:lnTo>
                    <a:pt x="1452" y="7322"/>
                  </a:lnTo>
                  <a:lnTo>
                    <a:pt x="1443" y="7298"/>
                  </a:lnTo>
                  <a:lnTo>
                    <a:pt x="1470" y="7285"/>
                  </a:lnTo>
                  <a:lnTo>
                    <a:pt x="1503" y="7303"/>
                  </a:lnTo>
                  <a:lnTo>
                    <a:pt x="1550" y="7294"/>
                  </a:lnTo>
                  <a:lnTo>
                    <a:pt x="1587" y="7276"/>
                  </a:lnTo>
                  <a:lnTo>
                    <a:pt x="1590" y="7253"/>
                  </a:lnTo>
                  <a:lnTo>
                    <a:pt x="1667" y="7285"/>
                  </a:lnTo>
                  <a:lnTo>
                    <a:pt x="1701" y="7262"/>
                  </a:lnTo>
                  <a:lnTo>
                    <a:pt x="1676" y="7199"/>
                  </a:lnTo>
                  <a:lnTo>
                    <a:pt x="1533" y="7204"/>
                  </a:lnTo>
                  <a:lnTo>
                    <a:pt x="1497" y="7160"/>
                  </a:lnTo>
                  <a:lnTo>
                    <a:pt x="1542" y="7137"/>
                  </a:lnTo>
                  <a:lnTo>
                    <a:pt x="1716" y="7166"/>
                  </a:lnTo>
                  <a:lnTo>
                    <a:pt x="1770" y="7138"/>
                  </a:lnTo>
                  <a:lnTo>
                    <a:pt x="1772" y="7086"/>
                  </a:lnTo>
                  <a:lnTo>
                    <a:pt x="1862" y="7071"/>
                  </a:lnTo>
                  <a:lnTo>
                    <a:pt x="1925" y="7004"/>
                  </a:lnTo>
                  <a:lnTo>
                    <a:pt x="1950" y="6927"/>
                  </a:lnTo>
                  <a:lnTo>
                    <a:pt x="1975" y="6951"/>
                  </a:lnTo>
                  <a:lnTo>
                    <a:pt x="1981" y="7001"/>
                  </a:lnTo>
                  <a:lnTo>
                    <a:pt x="2032" y="6996"/>
                  </a:lnTo>
                  <a:lnTo>
                    <a:pt x="2054" y="6920"/>
                  </a:lnTo>
                  <a:lnTo>
                    <a:pt x="2087" y="6910"/>
                  </a:lnTo>
                  <a:lnTo>
                    <a:pt x="2099" y="6851"/>
                  </a:lnTo>
                  <a:lnTo>
                    <a:pt x="2117" y="6886"/>
                  </a:lnTo>
                  <a:lnTo>
                    <a:pt x="2104" y="6913"/>
                  </a:lnTo>
                  <a:lnTo>
                    <a:pt x="2137" y="6940"/>
                  </a:lnTo>
                  <a:lnTo>
                    <a:pt x="2164" y="6955"/>
                  </a:lnTo>
                  <a:lnTo>
                    <a:pt x="2184" y="6918"/>
                  </a:lnTo>
                  <a:lnTo>
                    <a:pt x="2184" y="6893"/>
                  </a:lnTo>
                  <a:lnTo>
                    <a:pt x="2143" y="6849"/>
                  </a:lnTo>
                  <a:lnTo>
                    <a:pt x="2120" y="6824"/>
                  </a:lnTo>
                  <a:lnTo>
                    <a:pt x="2126" y="6784"/>
                  </a:lnTo>
                  <a:lnTo>
                    <a:pt x="2086" y="6757"/>
                  </a:lnTo>
                  <a:lnTo>
                    <a:pt x="2026" y="6788"/>
                  </a:lnTo>
                  <a:lnTo>
                    <a:pt x="1956" y="6801"/>
                  </a:lnTo>
                  <a:lnTo>
                    <a:pt x="1860" y="6783"/>
                  </a:lnTo>
                  <a:lnTo>
                    <a:pt x="1826" y="6819"/>
                  </a:lnTo>
                  <a:lnTo>
                    <a:pt x="1800" y="6793"/>
                  </a:lnTo>
                  <a:lnTo>
                    <a:pt x="1812" y="6747"/>
                  </a:lnTo>
                  <a:lnTo>
                    <a:pt x="1785" y="6700"/>
                  </a:lnTo>
                  <a:lnTo>
                    <a:pt x="1772" y="6737"/>
                  </a:lnTo>
                  <a:lnTo>
                    <a:pt x="1698" y="6705"/>
                  </a:lnTo>
                  <a:lnTo>
                    <a:pt x="1668" y="6668"/>
                  </a:lnTo>
                  <a:lnTo>
                    <a:pt x="1635" y="6685"/>
                  </a:lnTo>
                  <a:lnTo>
                    <a:pt x="1509" y="6699"/>
                  </a:lnTo>
                  <a:lnTo>
                    <a:pt x="1455" y="6657"/>
                  </a:lnTo>
                  <a:lnTo>
                    <a:pt x="1504" y="6633"/>
                  </a:lnTo>
                  <a:lnTo>
                    <a:pt x="1608" y="6656"/>
                  </a:lnTo>
                  <a:lnTo>
                    <a:pt x="1618" y="6612"/>
                  </a:lnTo>
                  <a:lnTo>
                    <a:pt x="1682" y="6634"/>
                  </a:lnTo>
                  <a:lnTo>
                    <a:pt x="1747" y="6601"/>
                  </a:lnTo>
                  <a:lnTo>
                    <a:pt x="1835" y="6677"/>
                  </a:lnTo>
                  <a:lnTo>
                    <a:pt x="1869" y="6670"/>
                  </a:lnTo>
                  <a:lnTo>
                    <a:pt x="1844" y="6593"/>
                  </a:lnTo>
                  <a:lnTo>
                    <a:pt x="1929" y="6689"/>
                  </a:lnTo>
                  <a:lnTo>
                    <a:pt x="1942" y="6709"/>
                  </a:lnTo>
                  <a:lnTo>
                    <a:pt x="1968" y="6676"/>
                  </a:lnTo>
                  <a:lnTo>
                    <a:pt x="1955" y="6609"/>
                  </a:lnTo>
                  <a:lnTo>
                    <a:pt x="1870" y="6523"/>
                  </a:lnTo>
                  <a:lnTo>
                    <a:pt x="1890" y="6481"/>
                  </a:lnTo>
                  <a:lnTo>
                    <a:pt x="1947" y="6546"/>
                  </a:lnTo>
                  <a:lnTo>
                    <a:pt x="1997" y="6552"/>
                  </a:lnTo>
                  <a:lnTo>
                    <a:pt x="1998" y="6701"/>
                  </a:lnTo>
                  <a:lnTo>
                    <a:pt x="2026" y="6721"/>
                  </a:lnTo>
                  <a:lnTo>
                    <a:pt x="2062" y="6674"/>
                  </a:lnTo>
                  <a:lnTo>
                    <a:pt x="2088" y="6681"/>
                  </a:lnTo>
                  <a:lnTo>
                    <a:pt x="2165" y="6653"/>
                  </a:lnTo>
                  <a:lnTo>
                    <a:pt x="2241" y="6603"/>
                  </a:lnTo>
                  <a:lnTo>
                    <a:pt x="2254" y="6566"/>
                  </a:lnTo>
                  <a:lnTo>
                    <a:pt x="2290" y="6523"/>
                  </a:lnTo>
                  <a:lnTo>
                    <a:pt x="2277" y="6493"/>
                  </a:lnTo>
                  <a:lnTo>
                    <a:pt x="2300" y="6459"/>
                  </a:lnTo>
                  <a:lnTo>
                    <a:pt x="2282" y="6347"/>
                  </a:lnTo>
                  <a:lnTo>
                    <a:pt x="2251" y="6288"/>
                  </a:lnTo>
                  <a:lnTo>
                    <a:pt x="2184" y="6252"/>
                  </a:lnTo>
                  <a:lnTo>
                    <a:pt x="2161" y="6225"/>
                  </a:lnTo>
                  <a:lnTo>
                    <a:pt x="2194" y="6202"/>
                  </a:lnTo>
                  <a:lnTo>
                    <a:pt x="2174" y="6165"/>
                  </a:lnTo>
                  <a:lnTo>
                    <a:pt x="2154" y="6146"/>
                  </a:lnTo>
                  <a:lnTo>
                    <a:pt x="2117" y="6156"/>
                  </a:lnTo>
                  <a:lnTo>
                    <a:pt x="2096" y="6113"/>
                  </a:lnTo>
                  <a:lnTo>
                    <a:pt x="2039" y="6061"/>
                  </a:lnTo>
                  <a:lnTo>
                    <a:pt x="2009" y="6022"/>
                  </a:lnTo>
                  <a:lnTo>
                    <a:pt x="1962" y="6038"/>
                  </a:lnTo>
                  <a:lnTo>
                    <a:pt x="1922" y="5981"/>
                  </a:lnTo>
                  <a:lnTo>
                    <a:pt x="1889" y="6003"/>
                  </a:lnTo>
                  <a:lnTo>
                    <a:pt x="1853" y="6056"/>
                  </a:lnTo>
                  <a:lnTo>
                    <a:pt x="1835" y="6029"/>
                  </a:lnTo>
                  <a:lnTo>
                    <a:pt x="1852" y="5973"/>
                  </a:lnTo>
                  <a:lnTo>
                    <a:pt x="1789" y="5957"/>
                  </a:lnTo>
                  <a:lnTo>
                    <a:pt x="1802" y="5924"/>
                  </a:lnTo>
                  <a:lnTo>
                    <a:pt x="1855" y="5922"/>
                  </a:lnTo>
                  <a:lnTo>
                    <a:pt x="1851" y="5890"/>
                  </a:lnTo>
                  <a:lnTo>
                    <a:pt x="1790" y="5778"/>
                  </a:lnTo>
                  <a:lnTo>
                    <a:pt x="1813" y="5721"/>
                  </a:lnTo>
                  <a:lnTo>
                    <a:pt x="1772" y="5585"/>
                  </a:lnTo>
                  <a:lnTo>
                    <a:pt x="1802" y="5548"/>
                  </a:lnTo>
                  <a:lnTo>
                    <a:pt x="1777" y="5489"/>
                  </a:lnTo>
                  <a:lnTo>
                    <a:pt x="1773" y="5313"/>
                  </a:lnTo>
                  <a:lnTo>
                    <a:pt x="1847" y="5315"/>
                  </a:lnTo>
                  <a:lnTo>
                    <a:pt x="1870" y="5362"/>
                  </a:lnTo>
                  <a:lnTo>
                    <a:pt x="1883" y="5325"/>
                  </a:lnTo>
                  <a:lnTo>
                    <a:pt x="1845" y="5299"/>
                  </a:lnTo>
                  <a:lnTo>
                    <a:pt x="1845" y="5233"/>
                  </a:lnTo>
                  <a:lnTo>
                    <a:pt x="1825" y="5186"/>
                  </a:lnTo>
                  <a:lnTo>
                    <a:pt x="1848" y="5149"/>
                  </a:lnTo>
                  <a:lnTo>
                    <a:pt x="1877" y="5053"/>
                  </a:lnTo>
                  <a:lnTo>
                    <a:pt x="1917" y="5007"/>
                  </a:lnTo>
                  <a:lnTo>
                    <a:pt x="1919" y="4953"/>
                  </a:lnTo>
                  <a:lnTo>
                    <a:pt x="1839" y="4907"/>
                  </a:lnTo>
                  <a:lnTo>
                    <a:pt x="1832" y="4834"/>
                  </a:lnTo>
                  <a:lnTo>
                    <a:pt x="1861" y="4800"/>
                  </a:lnTo>
                  <a:lnTo>
                    <a:pt x="1916" y="4851"/>
                  </a:lnTo>
                  <a:lnTo>
                    <a:pt x="1941" y="4807"/>
                  </a:lnTo>
                  <a:lnTo>
                    <a:pt x="1998" y="4779"/>
                  </a:lnTo>
                  <a:lnTo>
                    <a:pt x="2020" y="4677"/>
                  </a:lnTo>
                  <a:lnTo>
                    <a:pt x="1993" y="4611"/>
                  </a:lnTo>
                  <a:lnTo>
                    <a:pt x="1979" y="4541"/>
                  </a:lnTo>
                  <a:lnTo>
                    <a:pt x="2019" y="4588"/>
                  </a:lnTo>
                  <a:lnTo>
                    <a:pt x="2049" y="4590"/>
                  </a:lnTo>
                  <a:lnTo>
                    <a:pt x="2053" y="4627"/>
                  </a:lnTo>
                  <a:lnTo>
                    <a:pt x="2083" y="4623"/>
                  </a:lnTo>
                  <a:lnTo>
                    <a:pt x="2093" y="4560"/>
                  </a:lnTo>
                  <a:lnTo>
                    <a:pt x="2146" y="4580"/>
                  </a:lnTo>
                  <a:lnTo>
                    <a:pt x="2172" y="4540"/>
                  </a:lnTo>
                  <a:lnTo>
                    <a:pt x="2152" y="4480"/>
                  </a:lnTo>
                  <a:lnTo>
                    <a:pt x="2201" y="4416"/>
                  </a:lnTo>
                  <a:lnTo>
                    <a:pt x="2241" y="4389"/>
                  </a:lnTo>
                  <a:lnTo>
                    <a:pt x="2270" y="4282"/>
                  </a:lnTo>
                  <a:lnTo>
                    <a:pt x="2360" y="4282"/>
                  </a:lnTo>
                  <a:lnTo>
                    <a:pt x="2413" y="4248"/>
                  </a:lnTo>
                  <a:lnTo>
                    <a:pt x="2428" y="4159"/>
                  </a:lnTo>
                  <a:lnTo>
                    <a:pt x="2458" y="4135"/>
                  </a:lnTo>
                  <a:lnTo>
                    <a:pt x="2475" y="4149"/>
                  </a:lnTo>
                  <a:lnTo>
                    <a:pt x="2495" y="4099"/>
                  </a:lnTo>
                  <a:lnTo>
                    <a:pt x="2562" y="4168"/>
                  </a:lnTo>
                  <a:lnTo>
                    <a:pt x="2605" y="4124"/>
                  </a:lnTo>
                  <a:lnTo>
                    <a:pt x="2608" y="4061"/>
                  </a:lnTo>
                  <a:lnTo>
                    <a:pt x="2677" y="3990"/>
                  </a:lnTo>
                  <a:lnTo>
                    <a:pt x="2705" y="4040"/>
                  </a:lnTo>
                  <a:lnTo>
                    <a:pt x="2942" y="3785"/>
                  </a:lnTo>
                  <a:lnTo>
                    <a:pt x="3004" y="3626"/>
                  </a:lnTo>
                  <a:lnTo>
                    <a:pt x="3037" y="3559"/>
                  </a:lnTo>
                  <a:lnTo>
                    <a:pt x="3077" y="3552"/>
                  </a:lnTo>
                  <a:lnTo>
                    <a:pt x="3107" y="3541"/>
                  </a:lnTo>
                  <a:lnTo>
                    <a:pt x="3139" y="3515"/>
                  </a:lnTo>
                  <a:lnTo>
                    <a:pt x="3126" y="3498"/>
                  </a:lnTo>
                  <a:lnTo>
                    <a:pt x="3072" y="3519"/>
                  </a:lnTo>
                  <a:lnTo>
                    <a:pt x="3072" y="3482"/>
                  </a:lnTo>
                  <a:lnTo>
                    <a:pt x="3096" y="3459"/>
                  </a:lnTo>
                  <a:lnTo>
                    <a:pt x="3089" y="3412"/>
                  </a:lnTo>
                  <a:lnTo>
                    <a:pt x="3025" y="3400"/>
                  </a:lnTo>
                  <a:lnTo>
                    <a:pt x="2964" y="3304"/>
                  </a:lnTo>
                  <a:lnTo>
                    <a:pt x="3001" y="3324"/>
                  </a:lnTo>
                  <a:lnTo>
                    <a:pt x="3018" y="3291"/>
                  </a:lnTo>
                  <a:lnTo>
                    <a:pt x="2960" y="3234"/>
                  </a:lnTo>
                  <a:lnTo>
                    <a:pt x="3003" y="3142"/>
                  </a:lnTo>
                  <a:lnTo>
                    <a:pt x="3045" y="3144"/>
                  </a:lnTo>
                  <a:lnTo>
                    <a:pt x="3076" y="3097"/>
                  </a:lnTo>
                  <a:lnTo>
                    <a:pt x="3109" y="3080"/>
                  </a:lnTo>
                  <a:lnTo>
                    <a:pt x="3121" y="2961"/>
                  </a:lnTo>
                  <a:lnTo>
                    <a:pt x="3037" y="2859"/>
                  </a:lnTo>
                  <a:lnTo>
                    <a:pt x="3120" y="2818"/>
                  </a:lnTo>
                  <a:lnTo>
                    <a:pt x="3139" y="2752"/>
                  </a:lnTo>
                  <a:lnTo>
                    <a:pt x="3193" y="2794"/>
                  </a:lnTo>
                  <a:lnTo>
                    <a:pt x="3239" y="2784"/>
                  </a:lnTo>
                  <a:lnTo>
                    <a:pt x="3205" y="2708"/>
                  </a:lnTo>
                  <a:lnTo>
                    <a:pt x="3262" y="2700"/>
                  </a:lnTo>
                  <a:lnTo>
                    <a:pt x="3282" y="2667"/>
                  </a:lnTo>
                  <a:lnTo>
                    <a:pt x="3178" y="2589"/>
                  </a:lnTo>
                  <a:lnTo>
                    <a:pt x="3292" y="2631"/>
                  </a:lnTo>
                  <a:lnTo>
                    <a:pt x="3327" y="2574"/>
                  </a:lnTo>
                  <a:lnTo>
                    <a:pt x="3354" y="2544"/>
                  </a:lnTo>
                  <a:lnTo>
                    <a:pt x="3346" y="2477"/>
                  </a:lnTo>
                  <a:lnTo>
                    <a:pt x="3373" y="2447"/>
                  </a:lnTo>
                  <a:lnTo>
                    <a:pt x="3423" y="2530"/>
                  </a:lnTo>
                  <a:lnTo>
                    <a:pt x="3467" y="2446"/>
                  </a:lnTo>
                  <a:lnTo>
                    <a:pt x="3497" y="2463"/>
                  </a:lnTo>
                  <a:lnTo>
                    <a:pt x="3497" y="2516"/>
                  </a:lnTo>
                  <a:lnTo>
                    <a:pt x="3580" y="2549"/>
                  </a:lnTo>
                  <a:lnTo>
                    <a:pt x="3626" y="2472"/>
                  </a:lnTo>
                  <a:lnTo>
                    <a:pt x="3663" y="2484"/>
                  </a:lnTo>
                  <a:lnTo>
                    <a:pt x="3770" y="2464"/>
                  </a:lnTo>
                  <a:lnTo>
                    <a:pt x="3853" y="2513"/>
                  </a:lnTo>
                  <a:lnTo>
                    <a:pt x="3887" y="2470"/>
                  </a:lnTo>
                  <a:lnTo>
                    <a:pt x="3909" y="2460"/>
                  </a:lnTo>
                  <a:lnTo>
                    <a:pt x="3757" y="2218"/>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10" name="Freeform 73">
              <a:extLst>
                <a:ext uri="{FF2B5EF4-FFF2-40B4-BE49-F238E27FC236}">
                  <a16:creationId xmlns:a16="http://schemas.microsoft.com/office/drawing/2014/main" id="{A9FAFB80-513D-C0B2-FB88-47083005EFD1}"/>
                </a:ext>
              </a:extLst>
            </p:cNvPr>
            <p:cNvSpPr>
              <a:spLocks/>
            </p:cNvSpPr>
            <p:nvPr/>
          </p:nvSpPr>
          <p:spPr bwMode="auto">
            <a:xfrm>
              <a:off x="4576763" y="3024188"/>
              <a:ext cx="22225" cy="28575"/>
            </a:xfrm>
            <a:custGeom>
              <a:avLst/>
              <a:gdLst>
                <a:gd name="T0" fmla="*/ 0 w 70"/>
                <a:gd name="T1" fmla="*/ 43 h 89"/>
                <a:gd name="T2" fmla="*/ 6 w 70"/>
                <a:gd name="T3" fmla="*/ 89 h 89"/>
                <a:gd name="T4" fmla="*/ 33 w 70"/>
                <a:gd name="T5" fmla="*/ 37 h 89"/>
                <a:gd name="T6" fmla="*/ 70 w 70"/>
                <a:gd name="T7" fmla="*/ 42 h 89"/>
                <a:gd name="T8" fmla="*/ 63 w 70"/>
                <a:gd name="T9" fmla="*/ 0 h 89"/>
                <a:gd name="T10" fmla="*/ 0 w 70"/>
                <a:gd name="T11" fmla="*/ 43 h 89"/>
              </a:gdLst>
              <a:ahLst/>
              <a:cxnLst>
                <a:cxn ang="0">
                  <a:pos x="T0" y="T1"/>
                </a:cxn>
                <a:cxn ang="0">
                  <a:pos x="T2" y="T3"/>
                </a:cxn>
                <a:cxn ang="0">
                  <a:pos x="T4" y="T5"/>
                </a:cxn>
                <a:cxn ang="0">
                  <a:pos x="T6" y="T7"/>
                </a:cxn>
                <a:cxn ang="0">
                  <a:pos x="T8" y="T9"/>
                </a:cxn>
                <a:cxn ang="0">
                  <a:pos x="T10" y="T11"/>
                </a:cxn>
              </a:cxnLst>
              <a:rect l="0" t="0" r="r" b="b"/>
              <a:pathLst>
                <a:path w="70" h="89">
                  <a:moveTo>
                    <a:pt x="0" y="43"/>
                  </a:moveTo>
                  <a:lnTo>
                    <a:pt x="6" y="89"/>
                  </a:lnTo>
                  <a:lnTo>
                    <a:pt x="33" y="37"/>
                  </a:lnTo>
                  <a:lnTo>
                    <a:pt x="70" y="42"/>
                  </a:lnTo>
                  <a:lnTo>
                    <a:pt x="63" y="0"/>
                  </a:lnTo>
                  <a:lnTo>
                    <a:pt x="0" y="43"/>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11" name="Freeform 74">
              <a:extLst>
                <a:ext uri="{FF2B5EF4-FFF2-40B4-BE49-F238E27FC236}">
                  <a16:creationId xmlns:a16="http://schemas.microsoft.com/office/drawing/2014/main" id="{163DFC77-6432-A0A6-1087-6CAA537750B3}"/>
                </a:ext>
              </a:extLst>
            </p:cNvPr>
            <p:cNvSpPr>
              <a:spLocks/>
            </p:cNvSpPr>
            <p:nvPr/>
          </p:nvSpPr>
          <p:spPr bwMode="auto">
            <a:xfrm>
              <a:off x="4508500" y="2570163"/>
              <a:ext cx="15875" cy="23813"/>
            </a:xfrm>
            <a:custGeom>
              <a:avLst/>
              <a:gdLst>
                <a:gd name="T0" fmla="*/ 7 w 50"/>
                <a:gd name="T1" fmla="*/ 50 h 76"/>
                <a:gd name="T2" fmla="*/ 40 w 50"/>
                <a:gd name="T3" fmla="*/ 76 h 76"/>
                <a:gd name="T4" fmla="*/ 50 w 50"/>
                <a:gd name="T5" fmla="*/ 59 h 76"/>
                <a:gd name="T6" fmla="*/ 0 w 50"/>
                <a:gd name="T7" fmla="*/ 0 h 76"/>
                <a:gd name="T8" fmla="*/ 7 w 50"/>
                <a:gd name="T9" fmla="*/ 50 h 76"/>
              </a:gdLst>
              <a:ahLst/>
              <a:cxnLst>
                <a:cxn ang="0">
                  <a:pos x="T0" y="T1"/>
                </a:cxn>
                <a:cxn ang="0">
                  <a:pos x="T2" y="T3"/>
                </a:cxn>
                <a:cxn ang="0">
                  <a:pos x="T4" y="T5"/>
                </a:cxn>
                <a:cxn ang="0">
                  <a:pos x="T6" y="T7"/>
                </a:cxn>
                <a:cxn ang="0">
                  <a:pos x="T8" y="T9"/>
                </a:cxn>
              </a:cxnLst>
              <a:rect l="0" t="0" r="r" b="b"/>
              <a:pathLst>
                <a:path w="50" h="76">
                  <a:moveTo>
                    <a:pt x="7" y="50"/>
                  </a:moveTo>
                  <a:lnTo>
                    <a:pt x="40" y="76"/>
                  </a:lnTo>
                  <a:lnTo>
                    <a:pt x="50" y="59"/>
                  </a:lnTo>
                  <a:lnTo>
                    <a:pt x="0" y="0"/>
                  </a:lnTo>
                  <a:lnTo>
                    <a:pt x="7" y="5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12" name="Freeform 76">
              <a:extLst>
                <a:ext uri="{FF2B5EF4-FFF2-40B4-BE49-F238E27FC236}">
                  <a16:creationId xmlns:a16="http://schemas.microsoft.com/office/drawing/2014/main" id="{14CC020C-3772-F310-8274-5166CBED6E07}"/>
                </a:ext>
              </a:extLst>
            </p:cNvPr>
            <p:cNvSpPr>
              <a:spLocks/>
            </p:cNvSpPr>
            <p:nvPr/>
          </p:nvSpPr>
          <p:spPr bwMode="auto">
            <a:xfrm>
              <a:off x="4430713" y="2771775"/>
              <a:ext cx="22225" cy="15875"/>
            </a:xfrm>
            <a:custGeom>
              <a:avLst/>
              <a:gdLst>
                <a:gd name="T0" fmla="*/ 0 w 70"/>
                <a:gd name="T1" fmla="*/ 14 h 46"/>
                <a:gd name="T2" fmla="*/ 33 w 70"/>
                <a:gd name="T3" fmla="*/ 46 h 46"/>
                <a:gd name="T4" fmla="*/ 70 w 70"/>
                <a:gd name="T5" fmla="*/ 26 h 46"/>
                <a:gd name="T6" fmla="*/ 47 w 70"/>
                <a:gd name="T7" fmla="*/ 0 h 46"/>
                <a:gd name="T8" fmla="*/ 0 w 70"/>
                <a:gd name="T9" fmla="*/ 14 h 46"/>
              </a:gdLst>
              <a:ahLst/>
              <a:cxnLst>
                <a:cxn ang="0">
                  <a:pos x="T0" y="T1"/>
                </a:cxn>
                <a:cxn ang="0">
                  <a:pos x="T2" y="T3"/>
                </a:cxn>
                <a:cxn ang="0">
                  <a:pos x="T4" y="T5"/>
                </a:cxn>
                <a:cxn ang="0">
                  <a:pos x="T6" y="T7"/>
                </a:cxn>
                <a:cxn ang="0">
                  <a:pos x="T8" y="T9"/>
                </a:cxn>
              </a:cxnLst>
              <a:rect l="0" t="0" r="r" b="b"/>
              <a:pathLst>
                <a:path w="70" h="46">
                  <a:moveTo>
                    <a:pt x="0" y="14"/>
                  </a:moveTo>
                  <a:lnTo>
                    <a:pt x="33" y="46"/>
                  </a:lnTo>
                  <a:lnTo>
                    <a:pt x="70" y="26"/>
                  </a:lnTo>
                  <a:lnTo>
                    <a:pt x="47" y="0"/>
                  </a:lnTo>
                  <a:lnTo>
                    <a:pt x="0" y="14"/>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13" name="Group 969">
            <a:extLst>
              <a:ext uri="{FF2B5EF4-FFF2-40B4-BE49-F238E27FC236}">
                <a16:creationId xmlns:a16="http://schemas.microsoft.com/office/drawing/2014/main" id="{B8605F61-0FD8-1510-BA14-6AABECDB25E6}"/>
              </a:ext>
            </a:extLst>
          </p:cNvPr>
          <p:cNvGrpSpPr/>
          <p:nvPr/>
        </p:nvGrpSpPr>
        <p:grpSpPr>
          <a:xfrm>
            <a:off x="12296346" y="2610017"/>
            <a:ext cx="1128713" cy="2316163"/>
            <a:chOff x="4629150" y="369888"/>
            <a:chExt cx="1128713" cy="2316163"/>
          </a:xfrm>
          <a:solidFill>
            <a:schemeClr val="bg2"/>
          </a:solidFill>
        </p:grpSpPr>
        <p:sp>
          <p:nvSpPr>
            <p:cNvPr id="114" name="Freeform 77">
              <a:extLst>
                <a:ext uri="{FF2B5EF4-FFF2-40B4-BE49-F238E27FC236}">
                  <a16:creationId xmlns:a16="http://schemas.microsoft.com/office/drawing/2014/main" id="{4BAC261F-E612-D3AC-627B-35242B6EB0C5}"/>
                </a:ext>
              </a:extLst>
            </p:cNvPr>
            <p:cNvSpPr>
              <a:spLocks/>
            </p:cNvSpPr>
            <p:nvPr/>
          </p:nvSpPr>
          <p:spPr bwMode="auto">
            <a:xfrm>
              <a:off x="4827588" y="2563813"/>
              <a:ext cx="22225" cy="28575"/>
            </a:xfrm>
            <a:custGeom>
              <a:avLst/>
              <a:gdLst>
                <a:gd name="T0" fmla="*/ 67 w 67"/>
                <a:gd name="T1" fmla="*/ 73 h 89"/>
                <a:gd name="T2" fmla="*/ 54 w 67"/>
                <a:gd name="T3" fmla="*/ 12 h 89"/>
                <a:gd name="T4" fmla="*/ 17 w 67"/>
                <a:gd name="T5" fmla="*/ 0 h 89"/>
                <a:gd name="T6" fmla="*/ 0 w 67"/>
                <a:gd name="T7" fmla="*/ 14 h 89"/>
                <a:gd name="T8" fmla="*/ 1 w 67"/>
                <a:gd name="T9" fmla="*/ 69 h 89"/>
                <a:gd name="T10" fmla="*/ 21 w 67"/>
                <a:gd name="T11" fmla="*/ 89 h 89"/>
                <a:gd name="T12" fmla="*/ 67 w 67"/>
                <a:gd name="T13" fmla="*/ 73 h 89"/>
              </a:gdLst>
              <a:ahLst/>
              <a:cxnLst>
                <a:cxn ang="0">
                  <a:pos x="T0" y="T1"/>
                </a:cxn>
                <a:cxn ang="0">
                  <a:pos x="T2" y="T3"/>
                </a:cxn>
                <a:cxn ang="0">
                  <a:pos x="T4" y="T5"/>
                </a:cxn>
                <a:cxn ang="0">
                  <a:pos x="T6" y="T7"/>
                </a:cxn>
                <a:cxn ang="0">
                  <a:pos x="T8" y="T9"/>
                </a:cxn>
                <a:cxn ang="0">
                  <a:pos x="T10" y="T11"/>
                </a:cxn>
                <a:cxn ang="0">
                  <a:pos x="T12" y="T13"/>
                </a:cxn>
              </a:cxnLst>
              <a:rect l="0" t="0" r="r" b="b"/>
              <a:pathLst>
                <a:path w="67" h="89">
                  <a:moveTo>
                    <a:pt x="67" y="73"/>
                  </a:moveTo>
                  <a:lnTo>
                    <a:pt x="54" y="12"/>
                  </a:lnTo>
                  <a:lnTo>
                    <a:pt x="17" y="0"/>
                  </a:lnTo>
                  <a:lnTo>
                    <a:pt x="0" y="14"/>
                  </a:lnTo>
                  <a:lnTo>
                    <a:pt x="1" y="69"/>
                  </a:lnTo>
                  <a:lnTo>
                    <a:pt x="21" y="89"/>
                  </a:lnTo>
                  <a:lnTo>
                    <a:pt x="67"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 name="Freeform 78">
              <a:extLst>
                <a:ext uri="{FF2B5EF4-FFF2-40B4-BE49-F238E27FC236}">
                  <a16:creationId xmlns:a16="http://schemas.microsoft.com/office/drawing/2014/main" id="{2CAC9552-5601-5392-E0E7-416A029CF043}"/>
                </a:ext>
              </a:extLst>
            </p:cNvPr>
            <p:cNvSpPr>
              <a:spLocks/>
            </p:cNvSpPr>
            <p:nvPr/>
          </p:nvSpPr>
          <p:spPr bwMode="auto">
            <a:xfrm>
              <a:off x="4802188" y="2620963"/>
              <a:ext cx="17463" cy="23813"/>
            </a:xfrm>
            <a:custGeom>
              <a:avLst/>
              <a:gdLst>
                <a:gd name="T0" fmla="*/ 3 w 57"/>
                <a:gd name="T1" fmla="*/ 17 h 73"/>
                <a:gd name="T2" fmla="*/ 0 w 57"/>
                <a:gd name="T3" fmla="*/ 33 h 73"/>
                <a:gd name="T4" fmla="*/ 20 w 57"/>
                <a:gd name="T5" fmla="*/ 73 h 73"/>
                <a:gd name="T6" fmla="*/ 57 w 57"/>
                <a:gd name="T7" fmla="*/ 37 h 73"/>
                <a:gd name="T8" fmla="*/ 47 w 57"/>
                <a:gd name="T9" fmla="*/ 0 h 73"/>
                <a:gd name="T10" fmla="*/ 3 w 57"/>
                <a:gd name="T11" fmla="*/ 17 h 73"/>
              </a:gdLst>
              <a:ahLst/>
              <a:cxnLst>
                <a:cxn ang="0">
                  <a:pos x="T0" y="T1"/>
                </a:cxn>
                <a:cxn ang="0">
                  <a:pos x="T2" y="T3"/>
                </a:cxn>
                <a:cxn ang="0">
                  <a:pos x="T4" y="T5"/>
                </a:cxn>
                <a:cxn ang="0">
                  <a:pos x="T6" y="T7"/>
                </a:cxn>
                <a:cxn ang="0">
                  <a:pos x="T8" y="T9"/>
                </a:cxn>
                <a:cxn ang="0">
                  <a:pos x="T10" y="T11"/>
                </a:cxn>
              </a:cxnLst>
              <a:rect l="0" t="0" r="r" b="b"/>
              <a:pathLst>
                <a:path w="57" h="73">
                  <a:moveTo>
                    <a:pt x="3" y="17"/>
                  </a:moveTo>
                  <a:lnTo>
                    <a:pt x="0" y="33"/>
                  </a:lnTo>
                  <a:lnTo>
                    <a:pt x="20" y="73"/>
                  </a:lnTo>
                  <a:lnTo>
                    <a:pt x="57" y="37"/>
                  </a:lnTo>
                  <a:lnTo>
                    <a:pt x="47" y="0"/>
                  </a:lnTo>
                  <a:lnTo>
                    <a:pt x="3"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 name="Freeform 79">
              <a:extLst>
                <a:ext uri="{FF2B5EF4-FFF2-40B4-BE49-F238E27FC236}">
                  <a16:creationId xmlns:a16="http://schemas.microsoft.com/office/drawing/2014/main" id="{204802A4-2D90-4010-5310-D16C9FE57597}"/>
                </a:ext>
              </a:extLst>
            </p:cNvPr>
            <p:cNvSpPr>
              <a:spLocks/>
            </p:cNvSpPr>
            <p:nvPr/>
          </p:nvSpPr>
          <p:spPr bwMode="auto">
            <a:xfrm>
              <a:off x="4826000" y="2620963"/>
              <a:ext cx="12700" cy="20638"/>
            </a:xfrm>
            <a:custGeom>
              <a:avLst/>
              <a:gdLst>
                <a:gd name="T0" fmla="*/ 0 w 40"/>
                <a:gd name="T1" fmla="*/ 10 h 65"/>
                <a:gd name="T2" fmla="*/ 34 w 40"/>
                <a:gd name="T3" fmla="*/ 65 h 65"/>
                <a:gd name="T4" fmla="*/ 40 w 40"/>
                <a:gd name="T5" fmla="*/ 25 h 65"/>
                <a:gd name="T6" fmla="*/ 26 w 40"/>
                <a:gd name="T7" fmla="*/ 0 h 65"/>
                <a:gd name="T8" fmla="*/ 0 w 40"/>
                <a:gd name="T9" fmla="*/ 10 h 65"/>
              </a:gdLst>
              <a:ahLst/>
              <a:cxnLst>
                <a:cxn ang="0">
                  <a:pos x="T0" y="T1"/>
                </a:cxn>
                <a:cxn ang="0">
                  <a:pos x="T2" y="T3"/>
                </a:cxn>
                <a:cxn ang="0">
                  <a:pos x="T4" y="T5"/>
                </a:cxn>
                <a:cxn ang="0">
                  <a:pos x="T6" y="T7"/>
                </a:cxn>
                <a:cxn ang="0">
                  <a:pos x="T8" y="T9"/>
                </a:cxn>
              </a:cxnLst>
              <a:rect l="0" t="0" r="r" b="b"/>
              <a:pathLst>
                <a:path w="40" h="65">
                  <a:moveTo>
                    <a:pt x="0" y="10"/>
                  </a:moveTo>
                  <a:lnTo>
                    <a:pt x="34" y="65"/>
                  </a:lnTo>
                  <a:lnTo>
                    <a:pt x="40" y="25"/>
                  </a:lnTo>
                  <a:lnTo>
                    <a:pt x="26" y="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 name="Freeform 80">
              <a:extLst>
                <a:ext uri="{FF2B5EF4-FFF2-40B4-BE49-F238E27FC236}">
                  <a16:creationId xmlns:a16="http://schemas.microsoft.com/office/drawing/2014/main" id="{5FFA7E7B-BC9C-A952-3EC0-BE63064D5FDB}"/>
                </a:ext>
              </a:extLst>
            </p:cNvPr>
            <p:cNvSpPr>
              <a:spLocks/>
            </p:cNvSpPr>
            <p:nvPr/>
          </p:nvSpPr>
          <p:spPr bwMode="auto">
            <a:xfrm>
              <a:off x="4783138" y="2632075"/>
              <a:ext cx="14288" cy="17463"/>
            </a:xfrm>
            <a:custGeom>
              <a:avLst/>
              <a:gdLst>
                <a:gd name="T0" fmla="*/ 0 w 46"/>
                <a:gd name="T1" fmla="*/ 37 h 54"/>
                <a:gd name="T2" fmla="*/ 31 w 46"/>
                <a:gd name="T3" fmla="*/ 54 h 54"/>
                <a:gd name="T4" fmla="*/ 46 w 46"/>
                <a:gd name="T5" fmla="*/ 37 h 54"/>
                <a:gd name="T6" fmla="*/ 10 w 46"/>
                <a:gd name="T7" fmla="*/ 0 h 54"/>
                <a:gd name="T8" fmla="*/ 0 w 46"/>
                <a:gd name="T9" fmla="*/ 37 h 54"/>
              </a:gdLst>
              <a:ahLst/>
              <a:cxnLst>
                <a:cxn ang="0">
                  <a:pos x="T0" y="T1"/>
                </a:cxn>
                <a:cxn ang="0">
                  <a:pos x="T2" y="T3"/>
                </a:cxn>
                <a:cxn ang="0">
                  <a:pos x="T4" y="T5"/>
                </a:cxn>
                <a:cxn ang="0">
                  <a:pos x="T6" y="T7"/>
                </a:cxn>
                <a:cxn ang="0">
                  <a:pos x="T8" y="T9"/>
                </a:cxn>
              </a:cxnLst>
              <a:rect l="0" t="0" r="r" b="b"/>
              <a:pathLst>
                <a:path w="46" h="54">
                  <a:moveTo>
                    <a:pt x="0" y="37"/>
                  </a:moveTo>
                  <a:lnTo>
                    <a:pt x="31" y="54"/>
                  </a:lnTo>
                  <a:lnTo>
                    <a:pt x="46" y="37"/>
                  </a:lnTo>
                  <a:lnTo>
                    <a:pt x="10" y="0"/>
                  </a:lnTo>
                  <a:lnTo>
                    <a:pt x="0"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 name="Freeform 81">
              <a:extLst>
                <a:ext uri="{FF2B5EF4-FFF2-40B4-BE49-F238E27FC236}">
                  <a16:creationId xmlns:a16="http://schemas.microsoft.com/office/drawing/2014/main" id="{28A2F4F5-77E8-490A-3899-367475DE6129}"/>
                </a:ext>
              </a:extLst>
            </p:cNvPr>
            <p:cNvSpPr>
              <a:spLocks/>
            </p:cNvSpPr>
            <p:nvPr/>
          </p:nvSpPr>
          <p:spPr bwMode="auto">
            <a:xfrm>
              <a:off x="4845050" y="2606675"/>
              <a:ext cx="15875" cy="28575"/>
            </a:xfrm>
            <a:custGeom>
              <a:avLst/>
              <a:gdLst>
                <a:gd name="T0" fmla="*/ 0 w 47"/>
                <a:gd name="T1" fmla="*/ 57 h 90"/>
                <a:gd name="T2" fmla="*/ 21 w 47"/>
                <a:gd name="T3" fmla="*/ 90 h 90"/>
                <a:gd name="T4" fmla="*/ 43 w 47"/>
                <a:gd name="T5" fmla="*/ 70 h 90"/>
                <a:gd name="T6" fmla="*/ 47 w 47"/>
                <a:gd name="T7" fmla="*/ 20 h 90"/>
                <a:gd name="T8" fmla="*/ 30 w 47"/>
                <a:gd name="T9" fmla="*/ 0 h 90"/>
                <a:gd name="T10" fmla="*/ 0 w 47"/>
                <a:gd name="T11" fmla="*/ 57 h 90"/>
              </a:gdLst>
              <a:ahLst/>
              <a:cxnLst>
                <a:cxn ang="0">
                  <a:pos x="T0" y="T1"/>
                </a:cxn>
                <a:cxn ang="0">
                  <a:pos x="T2" y="T3"/>
                </a:cxn>
                <a:cxn ang="0">
                  <a:pos x="T4" y="T5"/>
                </a:cxn>
                <a:cxn ang="0">
                  <a:pos x="T6" y="T7"/>
                </a:cxn>
                <a:cxn ang="0">
                  <a:pos x="T8" y="T9"/>
                </a:cxn>
                <a:cxn ang="0">
                  <a:pos x="T10" y="T11"/>
                </a:cxn>
              </a:cxnLst>
              <a:rect l="0" t="0" r="r" b="b"/>
              <a:pathLst>
                <a:path w="47" h="90">
                  <a:moveTo>
                    <a:pt x="0" y="57"/>
                  </a:moveTo>
                  <a:lnTo>
                    <a:pt x="21" y="90"/>
                  </a:lnTo>
                  <a:lnTo>
                    <a:pt x="43" y="70"/>
                  </a:lnTo>
                  <a:lnTo>
                    <a:pt x="47" y="20"/>
                  </a:lnTo>
                  <a:lnTo>
                    <a:pt x="30" y="0"/>
                  </a:lnTo>
                  <a:lnTo>
                    <a:pt x="0"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 name="Freeform 82">
              <a:extLst>
                <a:ext uri="{FF2B5EF4-FFF2-40B4-BE49-F238E27FC236}">
                  <a16:creationId xmlns:a16="http://schemas.microsoft.com/office/drawing/2014/main" id="{C28D6842-6CF4-663D-BB4B-17E687167466}"/>
                </a:ext>
              </a:extLst>
            </p:cNvPr>
            <p:cNvSpPr>
              <a:spLocks/>
            </p:cNvSpPr>
            <p:nvPr/>
          </p:nvSpPr>
          <p:spPr bwMode="auto">
            <a:xfrm>
              <a:off x="4629150" y="2574925"/>
              <a:ext cx="55563" cy="74613"/>
            </a:xfrm>
            <a:custGeom>
              <a:avLst/>
              <a:gdLst>
                <a:gd name="T0" fmla="*/ 92 w 179"/>
                <a:gd name="T1" fmla="*/ 0 h 238"/>
                <a:gd name="T2" fmla="*/ 79 w 179"/>
                <a:gd name="T3" fmla="*/ 6 h 238"/>
                <a:gd name="T4" fmla="*/ 96 w 179"/>
                <a:gd name="T5" fmla="*/ 27 h 238"/>
                <a:gd name="T6" fmla="*/ 89 w 179"/>
                <a:gd name="T7" fmla="*/ 60 h 238"/>
                <a:gd name="T8" fmla="*/ 59 w 179"/>
                <a:gd name="T9" fmla="*/ 43 h 238"/>
                <a:gd name="T10" fmla="*/ 53 w 179"/>
                <a:gd name="T11" fmla="*/ 80 h 238"/>
                <a:gd name="T12" fmla="*/ 40 w 179"/>
                <a:gd name="T13" fmla="*/ 110 h 238"/>
                <a:gd name="T14" fmla="*/ 0 w 179"/>
                <a:gd name="T15" fmla="*/ 73 h 238"/>
                <a:gd name="T16" fmla="*/ 0 w 179"/>
                <a:gd name="T17" fmla="*/ 103 h 238"/>
                <a:gd name="T18" fmla="*/ 26 w 179"/>
                <a:gd name="T19" fmla="*/ 154 h 238"/>
                <a:gd name="T20" fmla="*/ 54 w 179"/>
                <a:gd name="T21" fmla="*/ 203 h 238"/>
                <a:gd name="T22" fmla="*/ 110 w 179"/>
                <a:gd name="T23" fmla="*/ 196 h 238"/>
                <a:gd name="T24" fmla="*/ 138 w 179"/>
                <a:gd name="T25" fmla="*/ 238 h 238"/>
                <a:gd name="T26" fmla="*/ 160 w 179"/>
                <a:gd name="T27" fmla="*/ 208 h 238"/>
                <a:gd name="T28" fmla="*/ 110 w 179"/>
                <a:gd name="T29" fmla="*/ 182 h 238"/>
                <a:gd name="T30" fmla="*/ 107 w 179"/>
                <a:gd name="T31" fmla="*/ 152 h 238"/>
                <a:gd name="T32" fmla="*/ 133 w 179"/>
                <a:gd name="T33" fmla="*/ 146 h 238"/>
                <a:gd name="T34" fmla="*/ 129 w 179"/>
                <a:gd name="T35" fmla="*/ 96 h 238"/>
                <a:gd name="T36" fmla="*/ 179 w 179"/>
                <a:gd name="T37" fmla="*/ 102 h 238"/>
                <a:gd name="T38" fmla="*/ 92 w 179"/>
                <a:gd name="T39"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9" h="238">
                  <a:moveTo>
                    <a:pt x="92" y="0"/>
                  </a:moveTo>
                  <a:lnTo>
                    <a:pt x="79" y="6"/>
                  </a:lnTo>
                  <a:lnTo>
                    <a:pt x="96" y="27"/>
                  </a:lnTo>
                  <a:lnTo>
                    <a:pt x="89" y="60"/>
                  </a:lnTo>
                  <a:lnTo>
                    <a:pt x="59" y="43"/>
                  </a:lnTo>
                  <a:lnTo>
                    <a:pt x="53" y="80"/>
                  </a:lnTo>
                  <a:lnTo>
                    <a:pt x="40" y="110"/>
                  </a:lnTo>
                  <a:lnTo>
                    <a:pt x="0" y="73"/>
                  </a:lnTo>
                  <a:lnTo>
                    <a:pt x="0" y="103"/>
                  </a:lnTo>
                  <a:lnTo>
                    <a:pt x="26" y="154"/>
                  </a:lnTo>
                  <a:lnTo>
                    <a:pt x="54" y="203"/>
                  </a:lnTo>
                  <a:lnTo>
                    <a:pt x="110" y="196"/>
                  </a:lnTo>
                  <a:lnTo>
                    <a:pt x="138" y="238"/>
                  </a:lnTo>
                  <a:lnTo>
                    <a:pt x="160" y="208"/>
                  </a:lnTo>
                  <a:lnTo>
                    <a:pt x="110" y="182"/>
                  </a:lnTo>
                  <a:lnTo>
                    <a:pt x="107" y="152"/>
                  </a:lnTo>
                  <a:lnTo>
                    <a:pt x="133" y="146"/>
                  </a:lnTo>
                  <a:lnTo>
                    <a:pt x="129" y="96"/>
                  </a:lnTo>
                  <a:lnTo>
                    <a:pt x="179" y="102"/>
                  </a:lnTo>
                  <a:lnTo>
                    <a:pt x="9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 name="Freeform 83">
              <a:extLst>
                <a:ext uri="{FF2B5EF4-FFF2-40B4-BE49-F238E27FC236}">
                  <a16:creationId xmlns:a16="http://schemas.microsoft.com/office/drawing/2014/main" id="{C0F13078-AAE5-7D2C-4B30-0AD8528D6E2A}"/>
                </a:ext>
              </a:extLst>
            </p:cNvPr>
            <p:cNvSpPr>
              <a:spLocks/>
            </p:cNvSpPr>
            <p:nvPr/>
          </p:nvSpPr>
          <p:spPr bwMode="auto">
            <a:xfrm>
              <a:off x="4772025" y="2001838"/>
              <a:ext cx="31750" cy="23813"/>
            </a:xfrm>
            <a:custGeom>
              <a:avLst/>
              <a:gdLst>
                <a:gd name="T0" fmla="*/ 84 w 100"/>
                <a:gd name="T1" fmla="*/ 3 h 74"/>
                <a:gd name="T2" fmla="*/ 13 w 100"/>
                <a:gd name="T3" fmla="*/ 0 h 74"/>
                <a:gd name="T4" fmla="*/ 0 w 100"/>
                <a:gd name="T5" fmla="*/ 20 h 74"/>
                <a:gd name="T6" fmla="*/ 27 w 100"/>
                <a:gd name="T7" fmla="*/ 74 h 74"/>
                <a:gd name="T8" fmla="*/ 74 w 100"/>
                <a:gd name="T9" fmla="*/ 62 h 74"/>
                <a:gd name="T10" fmla="*/ 64 w 100"/>
                <a:gd name="T11" fmla="*/ 34 h 74"/>
                <a:gd name="T12" fmla="*/ 100 w 100"/>
                <a:gd name="T13" fmla="*/ 39 h 74"/>
                <a:gd name="T14" fmla="*/ 84 w 100"/>
                <a:gd name="T15" fmla="*/ 3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74">
                  <a:moveTo>
                    <a:pt x="84" y="3"/>
                  </a:moveTo>
                  <a:lnTo>
                    <a:pt x="13" y="0"/>
                  </a:lnTo>
                  <a:lnTo>
                    <a:pt x="0" y="20"/>
                  </a:lnTo>
                  <a:lnTo>
                    <a:pt x="27" y="74"/>
                  </a:lnTo>
                  <a:lnTo>
                    <a:pt x="74" y="62"/>
                  </a:lnTo>
                  <a:lnTo>
                    <a:pt x="64" y="34"/>
                  </a:lnTo>
                  <a:lnTo>
                    <a:pt x="100" y="39"/>
                  </a:lnTo>
                  <a:lnTo>
                    <a:pt x="84"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 name="Freeform 84">
              <a:extLst>
                <a:ext uri="{FF2B5EF4-FFF2-40B4-BE49-F238E27FC236}">
                  <a16:creationId xmlns:a16="http://schemas.microsoft.com/office/drawing/2014/main" id="{995EF2E0-1D79-E589-9231-3A499A7FFB39}"/>
                </a:ext>
              </a:extLst>
            </p:cNvPr>
            <p:cNvSpPr>
              <a:spLocks/>
            </p:cNvSpPr>
            <p:nvPr/>
          </p:nvSpPr>
          <p:spPr bwMode="auto">
            <a:xfrm>
              <a:off x="4862513" y="2587625"/>
              <a:ext cx="20638" cy="15875"/>
            </a:xfrm>
            <a:custGeom>
              <a:avLst/>
              <a:gdLst>
                <a:gd name="T0" fmla="*/ 34 w 64"/>
                <a:gd name="T1" fmla="*/ 0 h 47"/>
                <a:gd name="T2" fmla="*/ 0 w 64"/>
                <a:gd name="T3" fmla="*/ 14 h 47"/>
                <a:gd name="T4" fmla="*/ 32 w 64"/>
                <a:gd name="T5" fmla="*/ 47 h 47"/>
                <a:gd name="T6" fmla="*/ 64 w 64"/>
                <a:gd name="T7" fmla="*/ 40 h 47"/>
                <a:gd name="T8" fmla="*/ 64 w 64"/>
                <a:gd name="T9" fmla="*/ 14 h 47"/>
                <a:gd name="T10" fmla="*/ 34 w 64"/>
                <a:gd name="T11" fmla="*/ 0 h 47"/>
              </a:gdLst>
              <a:ahLst/>
              <a:cxnLst>
                <a:cxn ang="0">
                  <a:pos x="T0" y="T1"/>
                </a:cxn>
                <a:cxn ang="0">
                  <a:pos x="T2" y="T3"/>
                </a:cxn>
                <a:cxn ang="0">
                  <a:pos x="T4" y="T5"/>
                </a:cxn>
                <a:cxn ang="0">
                  <a:pos x="T6" y="T7"/>
                </a:cxn>
                <a:cxn ang="0">
                  <a:pos x="T8" y="T9"/>
                </a:cxn>
                <a:cxn ang="0">
                  <a:pos x="T10" y="T11"/>
                </a:cxn>
              </a:cxnLst>
              <a:rect l="0" t="0" r="r" b="b"/>
              <a:pathLst>
                <a:path w="64" h="47">
                  <a:moveTo>
                    <a:pt x="34" y="0"/>
                  </a:moveTo>
                  <a:lnTo>
                    <a:pt x="0" y="14"/>
                  </a:lnTo>
                  <a:lnTo>
                    <a:pt x="32" y="47"/>
                  </a:lnTo>
                  <a:lnTo>
                    <a:pt x="64" y="40"/>
                  </a:lnTo>
                  <a:lnTo>
                    <a:pt x="64" y="14"/>
                  </a:lnTo>
                  <a:lnTo>
                    <a:pt x="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 name="Freeform 85">
              <a:extLst>
                <a:ext uri="{FF2B5EF4-FFF2-40B4-BE49-F238E27FC236}">
                  <a16:creationId xmlns:a16="http://schemas.microsoft.com/office/drawing/2014/main" id="{1442BDD0-CB65-98A1-007B-F144CFEEAB8B}"/>
                </a:ext>
              </a:extLst>
            </p:cNvPr>
            <p:cNvSpPr>
              <a:spLocks/>
            </p:cNvSpPr>
            <p:nvPr/>
          </p:nvSpPr>
          <p:spPr bwMode="auto">
            <a:xfrm>
              <a:off x="5056188" y="2225675"/>
              <a:ext cx="22225" cy="25400"/>
            </a:xfrm>
            <a:custGeom>
              <a:avLst/>
              <a:gdLst>
                <a:gd name="T0" fmla="*/ 39 w 70"/>
                <a:gd name="T1" fmla="*/ 83 h 83"/>
                <a:gd name="T2" fmla="*/ 39 w 70"/>
                <a:gd name="T3" fmla="*/ 52 h 83"/>
                <a:gd name="T4" fmla="*/ 70 w 70"/>
                <a:gd name="T5" fmla="*/ 24 h 83"/>
                <a:gd name="T6" fmla="*/ 51 w 70"/>
                <a:gd name="T7" fmla="*/ 0 h 83"/>
                <a:gd name="T8" fmla="*/ 0 w 70"/>
                <a:gd name="T9" fmla="*/ 8 h 83"/>
                <a:gd name="T10" fmla="*/ 0 w 70"/>
                <a:gd name="T11" fmla="*/ 45 h 83"/>
                <a:gd name="T12" fmla="*/ 2 w 70"/>
                <a:gd name="T13" fmla="*/ 75 h 83"/>
                <a:gd name="T14" fmla="*/ 39 w 70"/>
                <a:gd name="T15" fmla="*/ 83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83">
                  <a:moveTo>
                    <a:pt x="39" y="83"/>
                  </a:moveTo>
                  <a:lnTo>
                    <a:pt x="39" y="52"/>
                  </a:lnTo>
                  <a:lnTo>
                    <a:pt x="70" y="24"/>
                  </a:lnTo>
                  <a:lnTo>
                    <a:pt x="51" y="0"/>
                  </a:lnTo>
                  <a:lnTo>
                    <a:pt x="0" y="8"/>
                  </a:lnTo>
                  <a:lnTo>
                    <a:pt x="0" y="45"/>
                  </a:lnTo>
                  <a:lnTo>
                    <a:pt x="2" y="75"/>
                  </a:lnTo>
                  <a:lnTo>
                    <a:pt x="39"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 name="Freeform 86">
              <a:extLst>
                <a:ext uri="{FF2B5EF4-FFF2-40B4-BE49-F238E27FC236}">
                  <a16:creationId xmlns:a16="http://schemas.microsoft.com/office/drawing/2014/main" id="{63D26E6A-AF16-53E6-7C32-FEF723C22167}"/>
                </a:ext>
              </a:extLst>
            </p:cNvPr>
            <p:cNvSpPr>
              <a:spLocks/>
            </p:cNvSpPr>
            <p:nvPr/>
          </p:nvSpPr>
          <p:spPr bwMode="auto">
            <a:xfrm>
              <a:off x="4743450" y="369888"/>
              <a:ext cx="1014413" cy="2316163"/>
            </a:xfrm>
            <a:custGeom>
              <a:avLst/>
              <a:gdLst>
                <a:gd name="T0" fmla="*/ 2868 w 3193"/>
                <a:gd name="T1" fmla="*/ 4722 h 7298"/>
                <a:gd name="T2" fmla="*/ 2763 w 3193"/>
                <a:gd name="T3" fmla="*/ 4200 h 7298"/>
                <a:gd name="T4" fmla="*/ 2629 w 3193"/>
                <a:gd name="T5" fmla="*/ 3736 h 7298"/>
                <a:gd name="T6" fmla="*/ 2772 w 3193"/>
                <a:gd name="T7" fmla="*/ 3406 h 7298"/>
                <a:gd name="T8" fmla="*/ 2759 w 3193"/>
                <a:gd name="T9" fmla="*/ 1922 h 7298"/>
                <a:gd name="T10" fmla="*/ 2349 w 3193"/>
                <a:gd name="T11" fmla="*/ 1491 h 7298"/>
                <a:gd name="T12" fmla="*/ 2178 w 3193"/>
                <a:gd name="T13" fmla="*/ 997 h 7298"/>
                <a:gd name="T14" fmla="*/ 2084 w 3193"/>
                <a:gd name="T15" fmla="*/ 1041 h 7298"/>
                <a:gd name="T16" fmla="*/ 1953 w 3193"/>
                <a:gd name="T17" fmla="*/ 1058 h 7298"/>
                <a:gd name="T18" fmla="*/ 1949 w 3193"/>
                <a:gd name="T19" fmla="*/ 962 h 7298"/>
                <a:gd name="T20" fmla="*/ 1893 w 3193"/>
                <a:gd name="T21" fmla="*/ 936 h 7298"/>
                <a:gd name="T22" fmla="*/ 1941 w 3193"/>
                <a:gd name="T23" fmla="*/ 875 h 7298"/>
                <a:gd name="T24" fmla="*/ 2055 w 3193"/>
                <a:gd name="T25" fmla="*/ 765 h 7298"/>
                <a:gd name="T26" fmla="*/ 2186 w 3193"/>
                <a:gd name="T27" fmla="*/ 675 h 7298"/>
                <a:gd name="T28" fmla="*/ 2194 w 3193"/>
                <a:gd name="T29" fmla="*/ 540 h 7298"/>
                <a:gd name="T30" fmla="*/ 2232 w 3193"/>
                <a:gd name="T31" fmla="*/ 581 h 7298"/>
                <a:gd name="T32" fmla="*/ 2269 w 3193"/>
                <a:gd name="T33" fmla="*/ 611 h 7298"/>
                <a:gd name="T34" fmla="*/ 2251 w 3193"/>
                <a:gd name="T35" fmla="*/ 648 h 7298"/>
                <a:gd name="T36" fmla="*/ 2237 w 3193"/>
                <a:gd name="T37" fmla="*/ 779 h 7298"/>
                <a:gd name="T38" fmla="*/ 2179 w 3193"/>
                <a:gd name="T39" fmla="*/ 934 h 7298"/>
                <a:gd name="T40" fmla="*/ 2329 w 3193"/>
                <a:gd name="T41" fmla="*/ 791 h 7298"/>
                <a:gd name="T42" fmla="*/ 2116 w 3193"/>
                <a:gd name="T43" fmla="*/ 69 h 7298"/>
                <a:gd name="T44" fmla="*/ 1820 w 3193"/>
                <a:gd name="T45" fmla="*/ 88 h 7298"/>
                <a:gd name="T46" fmla="*/ 1551 w 3193"/>
                <a:gd name="T47" fmla="*/ 280 h 7298"/>
                <a:gd name="T48" fmla="*/ 1382 w 3193"/>
                <a:gd name="T49" fmla="*/ 1055 h 7298"/>
                <a:gd name="T50" fmla="*/ 979 w 3193"/>
                <a:gd name="T51" fmla="*/ 1181 h 7298"/>
                <a:gd name="T52" fmla="*/ 416 w 3193"/>
                <a:gd name="T53" fmla="*/ 1140 h 7298"/>
                <a:gd name="T54" fmla="*/ 42 w 3193"/>
                <a:gd name="T55" fmla="*/ 702 h 7298"/>
                <a:gd name="T56" fmla="*/ 0 w 3193"/>
                <a:gd name="T57" fmla="*/ 908 h 7298"/>
                <a:gd name="T58" fmla="*/ 226 w 3193"/>
                <a:gd name="T59" fmla="*/ 1185 h 7298"/>
                <a:gd name="T60" fmla="*/ 632 w 3193"/>
                <a:gd name="T61" fmla="*/ 1397 h 7298"/>
                <a:gd name="T62" fmla="*/ 858 w 3193"/>
                <a:gd name="T63" fmla="*/ 1711 h 7298"/>
                <a:gd name="T64" fmla="*/ 842 w 3193"/>
                <a:gd name="T65" fmla="*/ 2165 h 7298"/>
                <a:gd name="T66" fmla="*/ 832 w 3193"/>
                <a:gd name="T67" fmla="*/ 2935 h 7298"/>
                <a:gd name="T68" fmla="*/ 1105 w 3193"/>
                <a:gd name="T69" fmla="*/ 3345 h 7298"/>
                <a:gd name="T70" fmla="*/ 1285 w 3193"/>
                <a:gd name="T71" fmla="*/ 3598 h 7298"/>
                <a:gd name="T72" fmla="*/ 1404 w 3193"/>
                <a:gd name="T73" fmla="*/ 3925 h 7298"/>
                <a:gd name="T74" fmla="*/ 1311 w 3193"/>
                <a:gd name="T75" fmla="*/ 3953 h 7298"/>
                <a:gd name="T76" fmla="*/ 1313 w 3193"/>
                <a:gd name="T77" fmla="*/ 4039 h 7298"/>
                <a:gd name="T78" fmla="*/ 1113 w 3193"/>
                <a:gd name="T79" fmla="*/ 4177 h 7298"/>
                <a:gd name="T80" fmla="*/ 914 w 3193"/>
                <a:gd name="T81" fmla="*/ 4528 h 7298"/>
                <a:gd name="T82" fmla="*/ 729 w 3193"/>
                <a:gd name="T83" fmla="*/ 4765 h 7298"/>
                <a:gd name="T84" fmla="*/ 580 w 3193"/>
                <a:gd name="T85" fmla="*/ 4879 h 7298"/>
                <a:gd name="T86" fmla="*/ 482 w 3193"/>
                <a:gd name="T87" fmla="*/ 5122 h 7298"/>
                <a:gd name="T88" fmla="*/ 290 w 3193"/>
                <a:gd name="T89" fmla="*/ 5164 h 7298"/>
                <a:gd name="T90" fmla="*/ 241 w 3193"/>
                <a:gd name="T91" fmla="*/ 5307 h 7298"/>
                <a:gd name="T92" fmla="*/ 90 w 3193"/>
                <a:gd name="T93" fmla="*/ 5633 h 7298"/>
                <a:gd name="T94" fmla="*/ 109 w 3193"/>
                <a:gd name="T95" fmla="*/ 5912 h 7298"/>
                <a:gd name="T96" fmla="*/ 253 w 3193"/>
                <a:gd name="T97" fmla="*/ 6276 h 7298"/>
                <a:gd name="T98" fmla="*/ 138 w 3193"/>
                <a:gd name="T99" fmla="*/ 6559 h 7298"/>
                <a:gd name="T100" fmla="*/ 178 w 3193"/>
                <a:gd name="T101" fmla="*/ 6828 h 7298"/>
                <a:gd name="T102" fmla="*/ 559 w 3193"/>
                <a:gd name="T103" fmla="*/ 7027 h 7298"/>
                <a:gd name="T104" fmla="*/ 617 w 3193"/>
                <a:gd name="T105" fmla="*/ 7090 h 7298"/>
                <a:gd name="T106" fmla="*/ 647 w 3193"/>
                <a:gd name="T107" fmla="*/ 7219 h 7298"/>
                <a:gd name="T108" fmla="*/ 645 w 3193"/>
                <a:gd name="T109" fmla="*/ 7298 h 7298"/>
                <a:gd name="T110" fmla="*/ 831 w 3193"/>
                <a:gd name="T111" fmla="*/ 7220 h 7298"/>
                <a:gd name="T112" fmla="*/ 945 w 3193"/>
                <a:gd name="T113" fmla="*/ 7219 h 7298"/>
                <a:gd name="T114" fmla="*/ 1314 w 3193"/>
                <a:gd name="T115" fmla="*/ 7080 h 7298"/>
                <a:gd name="T116" fmla="*/ 1519 w 3193"/>
                <a:gd name="T117" fmla="*/ 6961 h 7298"/>
                <a:gd name="T118" fmla="*/ 1662 w 3193"/>
                <a:gd name="T119" fmla="*/ 6950 h 7298"/>
                <a:gd name="T120" fmla="*/ 1954 w 3193"/>
                <a:gd name="T121" fmla="*/ 6885 h 7298"/>
                <a:gd name="T122" fmla="*/ 2568 w 3193"/>
                <a:gd name="T123" fmla="*/ 6176 h 7298"/>
                <a:gd name="T124" fmla="*/ 3119 w 3193"/>
                <a:gd name="T125" fmla="*/ 5218 h 7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93" h="7298">
                  <a:moveTo>
                    <a:pt x="3119" y="5218"/>
                  </a:moveTo>
                  <a:lnTo>
                    <a:pt x="3085" y="5115"/>
                  </a:lnTo>
                  <a:lnTo>
                    <a:pt x="2917" y="5051"/>
                  </a:lnTo>
                  <a:lnTo>
                    <a:pt x="2725" y="4867"/>
                  </a:lnTo>
                  <a:lnTo>
                    <a:pt x="2868" y="4722"/>
                  </a:lnTo>
                  <a:lnTo>
                    <a:pt x="2879" y="4474"/>
                  </a:lnTo>
                  <a:lnTo>
                    <a:pt x="2836" y="4474"/>
                  </a:lnTo>
                  <a:lnTo>
                    <a:pt x="2745" y="4398"/>
                  </a:lnTo>
                  <a:lnTo>
                    <a:pt x="2737" y="4233"/>
                  </a:lnTo>
                  <a:lnTo>
                    <a:pt x="2763" y="4200"/>
                  </a:lnTo>
                  <a:lnTo>
                    <a:pt x="2756" y="4133"/>
                  </a:lnTo>
                  <a:lnTo>
                    <a:pt x="2666" y="4137"/>
                  </a:lnTo>
                  <a:lnTo>
                    <a:pt x="2605" y="4045"/>
                  </a:lnTo>
                  <a:lnTo>
                    <a:pt x="2688" y="3894"/>
                  </a:lnTo>
                  <a:lnTo>
                    <a:pt x="2629" y="3736"/>
                  </a:lnTo>
                  <a:lnTo>
                    <a:pt x="2681" y="3622"/>
                  </a:lnTo>
                  <a:lnTo>
                    <a:pt x="2654" y="3527"/>
                  </a:lnTo>
                  <a:lnTo>
                    <a:pt x="2660" y="3470"/>
                  </a:lnTo>
                  <a:lnTo>
                    <a:pt x="2763" y="3452"/>
                  </a:lnTo>
                  <a:lnTo>
                    <a:pt x="2772" y="3406"/>
                  </a:lnTo>
                  <a:lnTo>
                    <a:pt x="2699" y="3304"/>
                  </a:lnTo>
                  <a:lnTo>
                    <a:pt x="2691" y="3191"/>
                  </a:lnTo>
                  <a:lnTo>
                    <a:pt x="2449" y="2692"/>
                  </a:lnTo>
                  <a:lnTo>
                    <a:pt x="2428" y="2516"/>
                  </a:lnTo>
                  <a:lnTo>
                    <a:pt x="2759" y="1922"/>
                  </a:lnTo>
                  <a:lnTo>
                    <a:pt x="2629" y="1858"/>
                  </a:lnTo>
                  <a:lnTo>
                    <a:pt x="2561" y="1735"/>
                  </a:lnTo>
                  <a:lnTo>
                    <a:pt x="2527" y="1659"/>
                  </a:lnTo>
                  <a:lnTo>
                    <a:pt x="2462" y="1570"/>
                  </a:lnTo>
                  <a:lnTo>
                    <a:pt x="2349" y="1491"/>
                  </a:lnTo>
                  <a:lnTo>
                    <a:pt x="2169" y="1257"/>
                  </a:lnTo>
                  <a:lnTo>
                    <a:pt x="2245" y="1064"/>
                  </a:lnTo>
                  <a:lnTo>
                    <a:pt x="2167" y="1015"/>
                  </a:lnTo>
                  <a:lnTo>
                    <a:pt x="2202" y="997"/>
                  </a:lnTo>
                  <a:lnTo>
                    <a:pt x="2178" y="997"/>
                  </a:lnTo>
                  <a:lnTo>
                    <a:pt x="2133" y="970"/>
                  </a:lnTo>
                  <a:lnTo>
                    <a:pt x="2103" y="972"/>
                  </a:lnTo>
                  <a:lnTo>
                    <a:pt x="2115" y="1009"/>
                  </a:lnTo>
                  <a:lnTo>
                    <a:pt x="2117" y="1039"/>
                  </a:lnTo>
                  <a:lnTo>
                    <a:pt x="2084" y="1041"/>
                  </a:lnTo>
                  <a:lnTo>
                    <a:pt x="2068" y="1011"/>
                  </a:lnTo>
                  <a:lnTo>
                    <a:pt x="2038" y="1026"/>
                  </a:lnTo>
                  <a:lnTo>
                    <a:pt x="2044" y="1067"/>
                  </a:lnTo>
                  <a:lnTo>
                    <a:pt x="1999" y="1089"/>
                  </a:lnTo>
                  <a:lnTo>
                    <a:pt x="1953" y="1058"/>
                  </a:lnTo>
                  <a:lnTo>
                    <a:pt x="1928" y="1014"/>
                  </a:lnTo>
                  <a:lnTo>
                    <a:pt x="1961" y="1019"/>
                  </a:lnTo>
                  <a:lnTo>
                    <a:pt x="1981" y="1009"/>
                  </a:lnTo>
                  <a:lnTo>
                    <a:pt x="1952" y="982"/>
                  </a:lnTo>
                  <a:lnTo>
                    <a:pt x="1949" y="962"/>
                  </a:lnTo>
                  <a:lnTo>
                    <a:pt x="1934" y="997"/>
                  </a:lnTo>
                  <a:lnTo>
                    <a:pt x="1902" y="990"/>
                  </a:lnTo>
                  <a:lnTo>
                    <a:pt x="1886" y="960"/>
                  </a:lnTo>
                  <a:lnTo>
                    <a:pt x="1913" y="951"/>
                  </a:lnTo>
                  <a:lnTo>
                    <a:pt x="1893" y="936"/>
                  </a:lnTo>
                  <a:lnTo>
                    <a:pt x="1866" y="946"/>
                  </a:lnTo>
                  <a:lnTo>
                    <a:pt x="1850" y="926"/>
                  </a:lnTo>
                  <a:lnTo>
                    <a:pt x="1867" y="879"/>
                  </a:lnTo>
                  <a:lnTo>
                    <a:pt x="1908" y="877"/>
                  </a:lnTo>
                  <a:lnTo>
                    <a:pt x="1941" y="875"/>
                  </a:lnTo>
                  <a:lnTo>
                    <a:pt x="1962" y="856"/>
                  </a:lnTo>
                  <a:lnTo>
                    <a:pt x="1953" y="806"/>
                  </a:lnTo>
                  <a:lnTo>
                    <a:pt x="1998" y="770"/>
                  </a:lnTo>
                  <a:lnTo>
                    <a:pt x="2023" y="775"/>
                  </a:lnTo>
                  <a:lnTo>
                    <a:pt x="2055" y="765"/>
                  </a:lnTo>
                  <a:lnTo>
                    <a:pt x="2069" y="722"/>
                  </a:lnTo>
                  <a:lnTo>
                    <a:pt x="2125" y="730"/>
                  </a:lnTo>
                  <a:lnTo>
                    <a:pt x="2146" y="701"/>
                  </a:lnTo>
                  <a:lnTo>
                    <a:pt x="2182" y="719"/>
                  </a:lnTo>
                  <a:lnTo>
                    <a:pt x="2186" y="675"/>
                  </a:lnTo>
                  <a:lnTo>
                    <a:pt x="2161" y="654"/>
                  </a:lnTo>
                  <a:lnTo>
                    <a:pt x="2140" y="654"/>
                  </a:lnTo>
                  <a:lnTo>
                    <a:pt x="2125" y="611"/>
                  </a:lnTo>
                  <a:lnTo>
                    <a:pt x="2149" y="572"/>
                  </a:lnTo>
                  <a:lnTo>
                    <a:pt x="2194" y="540"/>
                  </a:lnTo>
                  <a:lnTo>
                    <a:pt x="2208" y="583"/>
                  </a:lnTo>
                  <a:lnTo>
                    <a:pt x="2198" y="622"/>
                  </a:lnTo>
                  <a:lnTo>
                    <a:pt x="2221" y="650"/>
                  </a:lnTo>
                  <a:lnTo>
                    <a:pt x="2245" y="621"/>
                  </a:lnTo>
                  <a:lnTo>
                    <a:pt x="2232" y="581"/>
                  </a:lnTo>
                  <a:lnTo>
                    <a:pt x="2241" y="521"/>
                  </a:lnTo>
                  <a:lnTo>
                    <a:pt x="2281" y="515"/>
                  </a:lnTo>
                  <a:lnTo>
                    <a:pt x="2286" y="538"/>
                  </a:lnTo>
                  <a:lnTo>
                    <a:pt x="2263" y="561"/>
                  </a:lnTo>
                  <a:lnTo>
                    <a:pt x="2269" y="611"/>
                  </a:lnTo>
                  <a:lnTo>
                    <a:pt x="2296" y="572"/>
                  </a:lnTo>
                  <a:lnTo>
                    <a:pt x="2330" y="530"/>
                  </a:lnTo>
                  <a:lnTo>
                    <a:pt x="2342" y="570"/>
                  </a:lnTo>
                  <a:lnTo>
                    <a:pt x="2329" y="613"/>
                  </a:lnTo>
                  <a:lnTo>
                    <a:pt x="2251" y="648"/>
                  </a:lnTo>
                  <a:lnTo>
                    <a:pt x="2253" y="677"/>
                  </a:lnTo>
                  <a:lnTo>
                    <a:pt x="2263" y="684"/>
                  </a:lnTo>
                  <a:lnTo>
                    <a:pt x="2272" y="731"/>
                  </a:lnTo>
                  <a:lnTo>
                    <a:pt x="2231" y="762"/>
                  </a:lnTo>
                  <a:lnTo>
                    <a:pt x="2237" y="779"/>
                  </a:lnTo>
                  <a:lnTo>
                    <a:pt x="2216" y="809"/>
                  </a:lnTo>
                  <a:lnTo>
                    <a:pt x="2169" y="818"/>
                  </a:lnTo>
                  <a:lnTo>
                    <a:pt x="2132" y="883"/>
                  </a:lnTo>
                  <a:lnTo>
                    <a:pt x="2166" y="937"/>
                  </a:lnTo>
                  <a:lnTo>
                    <a:pt x="2179" y="934"/>
                  </a:lnTo>
                  <a:lnTo>
                    <a:pt x="2226" y="958"/>
                  </a:lnTo>
                  <a:lnTo>
                    <a:pt x="2206" y="995"/>
                  </a:lnTo>
                  <a:lnTo>
                    <a:pt x="2274" y="961"/>
                  </a:lnTo>
                  <a:lnTo>
                    <a:pt x="2256" y="895"/>
                  </a:lnTo>
                  <a:lnTo>
                    <a:pt x="2329" y="791"/>
                  </a:lnTo>
                  <a:lnTo>
                    <a:pt x="2341" y="645"/>
                  </a:lnTo>
                  <a:lnTo>
                    <a:pt x="2473" y="425"/>
                  </a:lnTo>
                  <a:lnTo>
                    <a:pt x="2430" y="245"/>
                  </a:lnTo>
                  <a:lnTo>
                    <a:pt x="2264" y="201"/>
                  </a:lnTo>
                  <a:lnTo>
                    <a:pt x="2116" y="69"/>
                  </a:lnTo>
                  <a:lnTo>
                    <a:pt x="2003" y="0"/>
                  </a:lnTo>
                  <a:lnTo>
                    <a:pt x="1955" y="35"/>
                  </a:lnTo>
                  <a:lnTo>
                    <a:pt x="1895" y="25"/>
                  </a:lnTo>
                  <a:lnTo>
                    <a:pt x="1860" y="105"/>
                  </a:lnTo>
                  <a:lnTo>
                    <a:pt x="1820" y="88"/>
                  </a:lnTo>
                  <a:lnTo>
                    <a:pt x="1793" y="115"/>
                  </a:lnTo>
                  <a:lnTo>
                    <a:pt x="1733" y="66"/>
                  </a:lnTo>
                  <a:lnTo>
                    <a:pt x="1682" y="77"/>
                  </a:lnTo>
                  <a:lnTo>
                    <a:pt x="1657" y="193"/>
                  </a:lnTo>
                  <a:lnTo>
                    <a:pt x="1551" y="280"/>
                  </a:lnTo>
                  <a:lnTo>
                    <a:pt x="1510" y="440"/>
                  </a:lnTo>
                  <a:lnTo>
                    <a:pt x="1550" y="572"/>
                  </a:lnTo>
                  <a:lnTo>
                    <a:pt x="1459" y="677"/>
                  </a:lnTo>
                  <a:lnTo>
                    <a:pt x="1480" y="855"/>
                  </a:lnTo>
                  <a:lnTo>
                    <a:pt x="1382" y="1055"/>
                  </a:lnTo>
                  <a:lnTo>
                    <a:pt x="1293" y="1102"/>
                  </a:lnTo>
                  <a:lnTo>
                    <a:pt x="1247" y="1273"/>
                  </a:lnTo>
                  <a:lnTo>
                    <a:pt x="1157" y="1283"/>
                  </a:lnTo>
                  <a:lnTo>
                    <a:pt x="1063" y="1175"/>
                  </a:lnTo>
                  <a:lnTo>
                    <a:pt x="979" y="1181"/>
                  </a:lnTo>
                  <a:lnTo>
                    <a:pt x="955" y="1092"/>
                  </a:lnTo>
                  <a:lnTo>
                    <a:pt x="886" y="1122"/>
                  </a:lnTo>
                  <a:lnTo>
                    <a:pt x="833" y="1236"/>
                  </a:lnTo>
                  <a:lnTo>
                    <a:pt x="686" y="1247"/>
                  </a:lnTo>
                  <a:lnTo>
                    <a:pt x="416" y="1140"/>
                  </a:lnTo>
                  <a:lnTo>
                    <a:pt x="384" y="1018"/>
                  </a:lnTo>
                  <a:lnTo>
                    <a:pt x="276" y="863"/>
                  </a:lnTo>
                  <a:lnTo>
                    <a:pt x="246" y="767"/>
                  </a:lnTo>
                  <a:lnTo>
                    <a:pt x="148" y="674"/>
                  </a:lnTo>
                  <a:lnTo>
                    <a:pt x="42" y="702"/>
                  </a:lnTo>
                  <a:lnTo>
                    <a:pt x="36" y="776"/>
                  </a:lnTo>
                  <a:lnTo>
                    <a:pt x="77" y="855"/>
                  </a:lnTo>
                  <a:lnTo>
                    <a:pt x="37" y="898"/>
                  </a:lnTo>
                  <a:lnTo>
                    <a:pt x="7" y="885"/>
                  </a:lnTo>
                  <a:lnTo>
                    <a:pt x="0" y="908"/>
                  </a:lnTo>
                  <a:lnTo>
                    <a:pt x="28" y="964"/>
                  </a:lnTo>
                  <a:lnTo>
                    <a:pt x="85" y="1014"/>
                  </a:lnTo>
                  <a:lnTo>
                    <a:pt x="123" y="1070"/>
                  </a:lnTo>
                  <a:lnTo>
                    <a:pt x="163" y="1090"/>
                  </a:lnTo>
                  <a:lnTo>
                    <a:pt x="226" y="1185"/>
                  </a:lnTo>
                  <a:lnTo>
                    <a:pt x="300" y="1198"/>
                  </a:lnTo>
                  <a:lnTo>
                    <a:pt x="378" y="1326"/>
                  </a:lnTo>
                  <a:lnTo>
                    <a:pt x="471" y="1319"/>
                  </a:lnTo>
                  <a:lnTo>
                    <a:pt x="508" y="1348"/>
                  </a:lnTo>
                  <a:lnTo>
                    <a:pt x="632" y="1397"/>
                  </a:lnTo>
                  <a:lnTo>
                    <a:pt x="703" y="1582"/>
                  </a:lnTo>
                  <a:lnTo>
                    <a:pt x="730" y="1589"/>
                  </a:lnTo>
                  <a:lnTo>
                    <a:pt x="780" y="1559"/>
                  </a:lnTo>
                  <a:lnTo>
                    <a:pt x="797" y="1651"/>
                  </a:lnTo>
                  <a:lnTo>
                    <a:pt x="858" y="1711"/>
                  </a:lnTo>
                  <a:lnTo>
                    <a:pt x="855" y="1783"/>
                  </a:lnTo>
                  <a:lnTo>
                    <a:pt x="809" y="1831"/>
                  </a:lnTo>
                  <a:lnTo>
                    <a:pt x="820" y="2006"/>
                  </a:lnTo>
                  <a:lnTo>
                    <a:pt x="791" y="2109"/>
                  </a:lnTo>
                  <a:lnTo>
                    <a:pt x="842" y="2165"/>
                  </a:lnTo>
                  <a:lnTo>
                    <a:pt x="849" y="2264"/>
                  </a:lnTo>
                  <a:lnTo>
                    <a:pt x="783" y="2312"/>
                  </a:lnTo>
                  <a:lnTo>
                    <a:pt x="853" y="2660"/>
                  </a:lnTo>
                  <a:lnTo>
                    <a:pt x="944" y="2722"/>
                  </a:lnTo>
                  <a:lnTo>
                    <a:pt x="832" y="2935"/>
                  </a:lnTo>
                  <a:lnTo>
                    <a:pt x="853" y="3071"/>
                  </a:lnTo>
                  <a:lnTo>
                    <a:pt x="1005" y="3313"/>
                  </a:lnTo>
                  <a:lnTo>
                    <a:pt x="1016" y="3342"/>
                  </a:lnTo>
                  <a:lnTo>
                    <a:pt x="1070" y="3375"/>
                  </a:lnTo>
                  <a:lnTo>
                    <a:pt x="1105" y="3345"/>
                  </a:lnTo>
                  <a:lnTo>
                    <a:pt x="1145" y="3320"/>
                  </a:lnTo>
                  <a:lnTo>
                    <a:pt x="1173" y="3443"/>
                  </a:lnTo>
                  <a:lnTo>
                    <a:pt x="1227" y="3496"/>
                  </a:lnTo>
                  <a:lnTo>
                    <a:pt x="1277" y="3505"/>
                  </a:lnTo>
                  <a:lnTo>
                    <a:pt x="1285" y="3598"/>
                  </a:lnTo>
                  <a:lnTo>
                    <a:pt x="1375" y="3657"/>
                  </a:lnTo>
                  <a:lnTo>
                    <a:pt x="1393" y="3724"/>
                  </a:lnTo>
                  <a:lnTo>
                    <a:pt x="1356" y="3767"/>
                  </a:lnTo>
                  <a:lnTo>
                    <a:pt x="1357" y="3853"/>
                  </a:lnTo>
                  <a:lnTo>
                    <a:pt x="1404" y="3925"/>
                  </a:lnTo>
                  <a:lnTo>
                    <a:pt x="1395" y="3956"/>
                  </a:lnTo>
                  <a:lnTo>
                    <a:pt x="1358" y="3957"/>
                  </a:lnTo>
                  <a:lnTo>
                    <a:pt x="1325" y="3913"/>
                  </a:lnTo>
                  <a:lnTo>
                    <a:pt x="1308" y="3917"/>
                  </a:lnTo>
                  <a:lnTo>
                    <a:pt x="1311" y="3953"/>
                  </a:lnTo>
                  <a:lnTo>
                    <a:pt x="1358" y="4009"/>
                  </a:lnTo>
                  <a:lnTo>
                    <a:pt x="1356" y="4076"/>
                  </a:lnTo>
                  <a:lnTo>
                    <a:pt x="1363" y="4103"/>
                  </a:lnTo>
                  <a:lnTo>
                    <a:pt x="1346" y="4099"/>
                  </a:lnTo>
                  <a:lnTo>
                    <a:pt x="1313" y="4039"/>
                  </a:lnTo>
                  <a:lnTo>
                    <a:pt x="1293" y="4027"/>
                  </a:lnTo>
                  <a:lnTo>
                    <a:pt x="1229" y="4037"/>
                  </a:lnTo>
                  <a:lnTo>
                    <a:pt x="1186" y="4087"/>
                  </a:lnTo>
                  <a:lnTo>
                    <a:pt x="1135" y="4078"/>
                  </a:lnTo>
                  <a:lnTo>
                    <a:pt x="1113" y="4177"/>
                  </a:lnTo>
                  <a:lnTo>
                    <a:pt x="1022" y="4338"/>
                  </a:lnTo>
                  <a:lnTo>
                    <a:pt x="959" y="4408"/>
                  </a:lnTo>
                  <a:lnTo>
                    <a:pt x="969" y="4451"/>
                  </a:lnTo>
                  <a:lnTo>
                    <a:pt x="926" y="4475"/>
                  </a:lnTo>
                  <a:lnTo>
                    <a:pt x="914" y="4528"/>
                  </a:lnTo>
                  <a:lnTo>
                    <a:pt x="853" y="4568"/>
                  </a:lnTo>
                  <a:lnTo>
                    <a:pt x="821" y="4632"/>
                  </a:lnTo>
                  <a:lnTo>
                    <a:pt x="788" y="4615"/>
                  </a:lnTo>
                  <a:lnTo>
                    <a:pt x="774" y="4699"/>
                  </a:lnTo>
                  <a:lnTo>
                    <a:pt x="729" y="4765"/>
                  </a:lnTo>
                  <a:lnTo>
                    <a:pt x="695" y="4765"/>
                  </a:lnTo>
                  <a:lnTo>
                    <a:pt x="670" y="4809"/>
                  </a:lnTo>
                  <a:lnTo>
                    <a:pt x="643" y="4819"/>
                  </a:lnTo>
                  <a:lnTo>
                    <a:pt x="613" y="4882"/>
                  </a:lnTo>
                  <a:lnTo>
                    <a:pt x="580" y="4879"/>
                  </a:lnTo>
                  <a:lnTo>
                    <a:pt x="504" y="4956"/>
                  </a:lnTo>
                  <a:lnTo>
                    <a:pt x="505" y="5026"/>
                  </a:lnTo>
                  <a:lnTo>
                    <a:pt x="451" y="4983"/>
                  </a:lnTo>
                  <a:lnTo>
                    <a:pt x="451" y="5040"/>
                  </a:lnTo>
                  <a:lnTo>
                    <a:pt x="482" y="5122"/>
                  </a:lnTo>
                  <a:lnTo>
                    <a:pt x="439" y="5137"/>
                  </a:lnTo>
                  <a:lnTo>
                    <a:pt x="402" y="5180"/>
                  </a:lnTo>
                  <a:lnTo>
                    <a:pt x="347" y="5227"/>
                  </a:lnTo>
                  <a:lnTo>
                    <a:pt x="353" y="5193"/>
                  </a:lnTo>
                  <a:lnTo>
                    <a:pt x="290" y="5164"/>
                  </a:lnTo>
                  <a:lnTo>
                    <a:pt x="316" y="5220"/>
                  </a:lnTo>
                  <a:lnTo>
                    <a:pt x="263" y="5181"/>
                  </a:lnTo>
                  <a:lnTo>
                    <a:pt x="219" y="5211"/>
                  </a:lnTo>
                  <a:lnTo>
                    <a:pt x="197" y="5258"/>
                  </a:lnTo>
                  <a:lnTo>
                    <a:pt x="241" y="5307"/>
                  </a:lnTo>
                  <a:lnTo>
                    <a:pt x="194" y="5330"/>
                  </a:lnTo>
                  <a:lnTo>
                    <a:pt x="148" y="5404"/>
                  </a:lnTo>
                  <a:lnTo>
                    <a:pt x="95" y="5418"/>
                  </a:lnTo>
                  <a:lnTo>
                    <a:pt x="66" y="5544"/>
                  </a:lnTo>
                  <a:lnTo>
                    <a:pt x="90" y="5633"/>
                  </a:lnTo>
                  <a:lnTo>
                    <a:pt x="81" y="5737"/>
                  </a:lnTo>
                  <a:lnTo>
                    <a:pt x="111" y="5749"/>
                  </a:lnTo>
                  <a:lnTo>
                    <a:pt x="131" y="5729"/>
                  </a:lnTo>
                  <a:lnTo>
                    <a:pt x="152" y="5816"/>
                  </a:lnTo>
                  <a:lnTo>
                    <a:pt x="109" y="5912"/>
                  </a:lnTo>
                  <a:lnTo>
                    <a:pt x="110" y="5965"/>
                  </a:lnTo>
                  <a:lnTo>
                    <a:pt x="201" y="6045"/>
                  </a:lnTo>
                  <a:lnTo>
                    <a:pt x="195" y="6157"/>
                  </a:lnTo>
                  <a:lnTo>
                    <a:pt x="263" y="6263"/>
                  </a:lnTo>
                  <a:lnTo>
                    <a:pt x="253" y="6276"/>
                  </a:lnTo>
                  <a:lnTo>
                    <a:pt x="216" y="6227"/>
                  </a:lnTo>
                  <a:lnTo>
                    <a:pt x="173" y="6287"/>
                  </a:lnTo>
                  <a:lnTo>
                    <a:pt x="191" y="6380"/>
                  </a:lnTo>
                  <a:lnTo>
                    <a:pt x="185" y="6506"/>
                  </a:lnTo>
                  <a:lnTo>
                    <a:pt x="138" y="6559"/>
                  </a:lnTo>
                  <a:lnTo>
                    <a:pt x="169" y="6632"/>
                  </a:lnTo>
                  <a:lnTo>
                    <a:pt x="157" y="6699"/>
                  </a:lnTo>
                  <a:lnTo>
                    <a:pt x="187" y="6748"/>
                  </a:lnTo>
                  <a:lnTo>
                    <a:pt x="147" y="6785"/>
                  </a:lnTo>
                  <a:lnTo>
                    <a:pt x="178" y="6828"/>
                  </a:lnTo>
                  <a:lnTo>
                    <a:pt x="284" y="6820"/>
                  </a:lnTo>
                  <a:lnTo>
                    <a:pt x="379" y="6912"/>
                  </a:lnTo>
                  <a:lnTo>
                    <a:pt x="523" y="6964"/>
                  </a:lnTo>
                  <a:lnTo>
                    <a:pt x="513" y="7007"/>
                  </a:lnTo>
                  <a:lnTo>
                    <a:pt x="559" y="7027"/>
                  </a:lnTo>
                  <a:lnTo>
                    <a:pt x="630" y="6993"/>
                  </a:lnTo>
                  <a:lnTo>
                    <a:pt x="689" y="6959"/>
                  </a:lnTo>
                  <a:lnTo>
                    <a:pt x="680" y="6999"/>
                  </a:lnTo>
                  <a:lnTo>
                    <a:pt x="646" y="7043"/>
                  </a:lnTo>
                  <a:lnTo>
                    <a:pt x="617" y="7090"/>
                  </a:lnTo>
                  <a:lnTo>
                    <a:pt x="580" y="7106"/>
                  </a:lnTo>
                  <a:lnTo>
                    <a:pt x="550" y="7160"/>
                  </a:lnTo>
                  <a:lnTo>
                    <a:pt x="565" y="7193"/>
                  </a:lnTo>
                  <a:lnTo>
                    <a:pt x="598" y="7216"/>
                  </a:lnTo>
                  <a:lnTo>
                    <a:pt x="647" y="7219"/>
                  </a:lnTo>
                  <a:lnTo>
                    <a:pt x="687" y="7199"/>
                  </a:lnTo>
                  <a:lnTo>
                    <a:pt x="711" y="7224"/>
                  </a:lnTo>
                  <a:lnTo>
                    <a:pt x="715" y="7255"/>
                  </a:lnTo>
                  <a:lnTo>
                    <a:pt x="675" y="7258"/>
                  </a:lnTo>
                  <a:lnTo>
                    <a:pt x="645" y="7298"/>
                  </a:lnTo>
                  <a:lnTo>
                    <a:pt x="712" y="7298"/>
                  </a:lnTo>
                  <a:lnTo>
                    <a:pt x="732" y="7261"/>
                  </a:lnTo>
                  <a:lnTo>
                    <a:pt x="808" y="7158"/>
                  </a:lnTo>
                  <a:lnTo>
                    <a:pt x="841" y="7190"/>
                  </a:lnTo>
                  <a:lnTo>
                    <a:pt x="831" y="7220"/>
                  </a:lnTo>
                  <a:lnTo>
                    <a:pt x="798" y="7237"/>
                  </a:lnTo>
                  <a:lnTo>
                    <a:pt x="845" y="7257"/>
                  </a:lnTo>
                  <a:lnTo>
                    <a:pt x="861" y="7200"/>
                  </a:lnTo>
                  <a:lnTo>
                    <a:pt x="885" y="7180"/>
                  </a:lnTo>
                  <a:lnTo>
                    <a:pt x="945" y="7219"/>
                  </a:lnTo>
                  <a:lnTo>
                    <a:pt x="1034" y="7159"/>
                  </a:lnTo>
                  <a:lnTo>
                    <a:pt x="1124" y="7181"/>
                  </a:lnTo>
                  <a:lnTo>
                    <a:pt x="1150" y="7111"/>
                  </a:lnTo>
                  <a:lnTo>
                    <a:pt x="1237" y="7077"/>
                  </a:lnTo>
                  <a:lnTo>
                    <a:pt x="1314" y="7080"/>
                  </a:lnTo>
                  <a:lnTo>
                    <a:pt x="1359" y="7033"/>
                  </a:lnTo>
                  <a:lnTo>
                    <a:pt x="1420" y="7006"/>
                  </a:lnTo>
                  <a:lnTo>
                    <a:pt x="1449" y="6969"/>
                  </a:lnTo>
                  <a:lnTo>
                    <a:pt x="1482" y="6998"/>
                  </a:lnTo>
                  <a:lnTo>
                    <a:pt x="1519" y="6961"/>
                  </a:lnTo>
                  <a:lnTo>
                    <a:pt x="1559" y="6972"/>
                  </a:lnTo>
                  <a:lnTo>
                    <a:pt x="1541" y="6908"/>
                  </a:lnTo>
                  <a:lnTo>
                    <a:pt x="1561" y="6885"/>
                  </a:lnTo>
                  <a:lnTo>
                    <a:pt x="1576" y="6968"/>
                  </a:lnTo>
                  <a:lnTo>
                    <a:pt x="1662" y="6950"/>
                  </a:lnTo>
                  <a:lnTo>
                    <a:pt x="1685" y="6910"/>
                  </a:lnTo>
                  <a:lnTo>
                    <a:pt x="1755" y="6924"/>
                  </a:lnTo>
                  <a:lnTo>
                    <a:pt x="1818" y="6886"/>
                  </a:lnTo>
                  <a:lnTo>
                    <a:pt x="1914" y="6872"/>
                  </a:lnTo>
                  <a:lnTo>
                    <a:pt x="1954" y="6885"/>
                  </a:lnTo>
                  <a:lnTo>
                    <a:pt x="2035" y="6881"/>
                  </a:lnTo>
                  <a:lnTo>
                    <a:pt x="2071" y="6843"/>
                  </a:lnTo>
                  <a:lnTo>
                    <a:pt x="2159" y="6641"/>
                  </a:lnTo>
                  <a:lnTo>
                    <a:pt x="2529" y="6345"/>
                  </a:lnTo>
                  <a:lnTo>
                    <a:pt x="2568" y="6176"/>
                  </a:lnTo>
                  <a:lnTo>
                    <a:pt x="2839" y="5944"/>
                  </a:lnTo>
                  <a:lnTo>
                    <a:pt x="3083" y="5650"/>
                  </a:lnTo>
                  <a:lnTo>
                    <a:pt x="3188" y="5426"/>
                  </a:lnTo>
                  <a:lnTo>
                    <a:pt x="3193" y="5287"/>
                  </a:lnTo>
                  <a:lnTo>
                    <a:pt x="3119" y="52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 name="Freeform 87">
              <a:extLst>
                <a:ext uri="{FF2B5EF4-FFF2-40B4-BE49-F238E27FC236}">
                  <a16:creationId xmlns:a16="http://schemas.microsoft.com/office/drawing/2014/main" id="{A6C4561A-1AB5-9F23-C587-8899C1D17EF7}"/>
                </a:ext>
              </a:extLst>
            </p:cNvPr>
            <p:cNvSpPr>
              <a:spLocks/>
            </p:cNvSpPr>
            <p:nvPr/>
          </p:nvSpPr>
          <p:spPr bwMode="auto">
            <a:xfrm>
              <a:off x="4929188" y="1871663"/>
              <a:ext cx="22225" cy="25400"/>
            </a:xfrm>
            <a:custGeom>
              <a:avLst/>
              <a:gdLst>
                <a:gd name="T0" fmla="*/ 66 w 66"/>
                <a:gd name="T1" fmla="*/ 46 h 79"/>
                <a:gd name="T2" fmla="*/ 36 w 66"/>
                <a:gd name="T3" fmla="*/ 0 h 79"/>
                <a:gd name="T4" fmla="*/ 0 w 66"/>
                <a:gd name="T5" fmla="*/ 53 h 79"/>
                <a:gd name="T6" fmla="*/ 44 w 66"/>
                <a:gd name="T7" fmla="*/ 79 h 79"/>
                <a:gd name="T8" fmla="*/ 66 w 66"/>
                <a:gd name="T9" fmla="*/ 46 h 79"/>
              </a:gdLst>
              <a:ahLst/>
              <a:cxnLst>
                <a:cxn ang="0">
                  <a:pos x="T0" y="T1"/>
                </a:cxn>
                <a:cxn ang="0">
                  <a:pos x="T2" y="T3"/>
                </a:cxn>
                <a:cxn ang="0">
                  <a:pos x="T4" y="T5"/>
                </a:cxn>
                <a:cxn ang="0">
                  <a:pos x="T6" y="T7"/>
                </a:cxn>
                <a:cxn ang="0">
                  <a:pos x="T8" y="T9"/>
                </a:cxn>
              </a:cxnLst>
              <a:rect l="0" t="0" r="r" b="b"/>
              <a:pathLst>
                <a:path w="66" h="79">
                  <a:moveTo>
                    <a:pt x="66" y="46"/>
                  </a:moveTo>
                  <a:lnTo>
                    <a:pt x="36" y="0"/>
                  </a:lnTo>
                  <a:lnTo>
                    <a:pt x="0" y="53"/>
                  </a:lnTo>
                  <a:lnTo>
                    <a:pt x="44" y="79"/>
                  </a:lnTo>
                  <a:lnTo>
                    <a:pt x="66"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 name="Freeform 88">
              <a:extLst>
                <a:ext uri="{FF2B5EF4-FFF2-40B4-BE49-F238E27FC236}">
                  <a16:creationId xmlns:a16="http://schemas.microsoft.com/office/drawing/2014/main" id="{869490FB-E7D4-9673-11DD-36FC620AE9FA}"/>
                </a:ext>
              </a:extLst>
            </p:cNvPr>
            <p:cNvSpPr>
              <a:spLocks/>
            </p:cNvSpPr>
            <p:nvPr/>
          </p:nvSpPr>
          <p:spPr bwMode="auto">
            <a:xfrm>
              <a:off x="5108575" y="1603375"/>
              <a:ext cx="41275" cy="25400"/>
            </a:xfrm>
            <a:custGeom>
              <a:avLst/>
              <a:gdLst>
                <a:gd name="T0" fmla="*/ 130 w 130"/>
                <a:gd name="T1" fmla="*/ 16 h 83"/>
                <a:gd name="T2" fmla="*/ 80 w 130"/>
                <a:gd name="T3" fmla="*/ 9 h 83"/>
                <a:gd name="T4" fmla="*/ 26 w 130"/>
                <a:gd name="T5" fmla="*/ 0 h 83"/>
                <a:gd name="T6" fmla="*/ 0 w 130"/>
                <a:gd name="T7" fmla="*/ 17 h 83"/>
                <a:gd name="T8" fmla="*/ 0 w 130"/>
                <a:gd name="T9" fmla="*/ 53 h 83"/>
                <a:gd name="T10" fmla="*/ 36 w 130"/>
                <a:gd name="T11" fmla="*/ 73 h 83"/>
                <a:gd name="T12" fmla="*/ 43 w 130"/>
                <a:gd name="T13" fmla="*/ 43 h 83"/>
                <a:gd name="T14" fmla="*/ 70 w 130"/>
                <a:gd name="T15" fmla="*/ 83 h 83"/>
                <a:gd name="T16" fmla="*/ 87 w 130"/>
                <a:gd name="T17" fmla="*/ 76 h 83"/>
                <a:gd name="T18" fmla="*/ 80 w 130"/>
                <a:gd name="T19" fmla="*/ 43 h 83"/>
                <a:gd name="T20" fmla="*/ 117 w 130"/>
                <a:gd name="T21" fmla="*/ 29 h 83"/>
                <a:gd name="T22" fmla="*/ 130 w 130"/>
                <a:gd name="T23" fmla="*/ 1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83">
                  <a:moveTo>
                    <a:pt x="130" y="16"/>
                  </a:moveTo>
                  <a:lnTo>
                    <a:pt x="80" y="9"/>
                  </a:lnTo>
                  <a:lnTo>
                    <a:pt x="26" y="0"/>
                  </a:lnTo>
                  <a:lnTo>
                    <a:pt x="0" y="17"/>
                  </a:lnTo>
                  <a:lnTo>
                    <a:pt x="0" y="53"/>
                  </a:lnTo>
                  <a:lnTo>
                    <a:pt x="36" y="73"/>
                  </a:lnTo>
                  <a:lnTo>
                    <a:pt x="43" y="43"/>
                  </a:lnTo>
                  <a:lnTo>
                    <a:pt x="70" y="83"/>
                  </a:lnTo>
                  <a:lnTo>
                    <a:pt x="87" y="76"/>
                  </a:lnTo>
                  <a:lnTo>
                    <a:pt x="80" y="43"/>
                  </a:lnTo>
                  <a:lnTo>
                    <a:pt x="117" y="29"/>
                  </a:lnTo>
                  <a:lnTo>
                    <a:pt x="13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 name="Freeform 89">
              <a:extLst>
                <a:ext uri="{FF2B5EF4-FFF2-40B4-BE49-F238E27FC236}">
                  <a16:creationId xmlns:a16="http://schemas.microsoft.com/office/drawing/2014/main" id="{A2BB896D-F225-D79E-0136-459C5968ECA4}"/>
                </a:ext>
              </a:extLst>
            </p:cNvPr>
            <p:cNvSpPr>
              <a:spLocks/>
            </p:cNvSpPr>
            <p:nvPr/>
          </p:nvSpPr>
          <p:spPr bwMode="auto">
            <a:xfrm>
              <a:off x="4884738" y="2603500"/>
              <a:ext cx="47625" cy="52388"/>
            </a:xfrm>
            <a:custGeom>
              <a:avLst/>
              <a:gdLst>
                <a:gd name="T0" fmla="*/ 153 w 153"/>
                <a:gd name="T1" fmla="*/ 30 h 167"/>
                <a:gd name="T2" fmla="*/ 146 w 153"/>
                <a:gd name="T3" fmla="*/ 0 h 167"/>
                <a:gd name="T4" fmla="*/ 111 w 153"/>
                <a:gd name="T5" fmla="*/ 30 h 167"/>
                <a:gd name="T6" fmla="*/ 21 w 153"/>
                <a:gd name="T7" fmla="*/ 71 h 167"/>
                <a:gd name="T8" fmla="*/ 0 w 153"/>
                <a:gd name="T9" fmla="*/ 91 h 167"/>
                <a:gd name="T10" fmla="*/ 28 w 153"/>
                <a:gd name="T11" fmla="*/ 130 h 167"/>
                <a:gd name="T12" fmla="*/ 45 w 153"/>
                <a:gd name="T13" fmla="*/ 151 h 167"/>
                <a:gd name="T14" fmla="*/ 88 w 153"/>
                <a:gd name="T15" fmla="*/ 167 h 167"/>
                <a:gd name="T16" fmla="*/ 94 w 153"/>
                <a:gd name="T17" fmla="*/ 130 h 167"/>
                <a:gd name="T18" fmla="*/ 104 w 153"/>
                <a:gd name="T19" fmla="*/ 87 h 167"/>
                <a:gd name="T20" fmla="*/ 121 w 153"/>
                <a:gd name="T21" fmla="*/ 70 h 167"/>
                <a:gd name="T22" fmla="*/ 153 w 153"/>
                <a:gd name="T23" fmla="*/ 3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3" h="167">
                  <a:moveTo>
                    <a:pt x="153" y="30"/>
                  </a:moveTo>
                  <a:lnTo>
                    <a:pt x="146" y="0"/>
                  </a:lnTo>
                  <a:lnTo>
                    <a:pt x="111" y="30"/>
                  </a:lnTo>
                  <a:lnTo>
                    <a:pt x="21" y="71"/>
                  </a:lnTo>
                  <a:lnTo>
                    <a:pt x="0" y="91"/>
                  </a:lnTo>
                  <a:lnTo>
                    <a:pt x="28" y="130"/>
                  </a:lnTo>
                  <a:lnTo>
                    <a:pt x="45" y="151"/>
                  </a:lnTo>
                  <a:lnTo>
                    <a:pt x="88" y="167"/>
                  </a:lnTo>
                  <a:lnTo>
                    <a:pt x="94" y="130"/>
                  </a:lnTo>
                  <a:lnTo>
                    <a:pt x="104" y="87"/>
                  </a:lnTo>
                  <a:lnTo>
                    <a:pt x="121" y="70"/>
                  </a:lnTo>
                  <a:lnTo>
                    <a:pt x="153"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27" name="Freeform 1308">
            <a:extLst>
              <a:ext uri="{FF2B5EF4-FFF2-40B4-BE49-F238E27FC236}">
                <a16:creationId xmlns:a16="http://schemas.microsoft.com/office/drawing/2014/main" id="{537BEAE3-99FE-B05C-5E30-8734607A47C5}"/>
              </a:ext>
            </a:extLst>
          </p:cNvPr>
          <p:cNvSpPr>
            <a:spLocks/>
          </p:cNvSpPr>
          <p:nvPr/>
        </p:nvSpPr>
        <p:spPr bwMode="auto">
          <a:xfrm>
            <a:off x="12318570" y="2240128"/>
            <a:ext cx="4483100" cy="5487988"/>
          </a:xfrm>
          <a:custGeom>
            <a:avLst/>
            <a:gdLst>
              <a:gd name="connsiteX0" fmla="*/ 120841 w 4483100"/>
              <a:gd name="connsiteY0" fmla="*/ 3421063 h 5487988"/>
              <a:gd name="connsiteX1" fmla="*/ 130356 w 4483100"/>
              <a:gd name="connsiteY1" fmla="*/ 3437891 h 5487988"/>
              <a:gd name="connsiteX2" fmla="*/ 126550 w 4483100"/>
              <a:gd name="connsiteY2" fmla="*/ 3461068 h 5487988"/>
              <a:gd name="connsiteX3" fmla="*/ 121158 w 4483100"/>
              <a:gd name="connsiteY3" fmla="*/ 3490596 h 5487988"/>
              <a:gd name="connsiteX4" fmla="*/ 105617 w 4483100"/>
              <a:gd name="connsiteY4" fmla="*/ 3516313 h 5487988"/>
              <a:gd name="connsiteX5" fmla="*/ 82781 w 4483100"/>
              <a:gd name="connsiteY5" fmla="*/ 3539491 h 5487988"/>
              <a:gd name="connsiteX6" fmla="*/ 97688 w 4483100"/>
              <a:gd name="connsiteY6" fmla="*/ 3548698 h 5487988"/>
              <a:gd name="connsiteX7" fmla="*/ 107203 w 4483100"/>
              <a:gd name="connsiteY7" fmla="*/ 3546476 h 5487988"/>
              <a:gd name="connsiteX8" fmla="*/ 118938 w 4483100"/>
              <a:gd name="connsiteY8" fmla="*/ 3554731 h 5487988"/>
              <a:gd name="connsiteX9" fmla="*/ 126233 w 4483100"/>
              <a:gd name="connsiteY9" fmla="*/ 3555683 h 5487988"/>
              <a:gd name="connsiteX10" fmla="*/ 137968 w 4483100"/>
              <a:gd name="connsiteY10" fmla="*/ 3545206 h 5487988"/>
              <a:gd name="connsiteX11" fmla="*/ 137651 w 4483100"/>
              <a:gd name="connsiteY11" fmla="*/ 3502026 h 5487988"/>
              <a:gd name="connsiteX12" fmla="*/ 156364 w 4483100"/>
              <a:gd name="connsiteY12" fmla="*/ 3496628 h 5487988"/>
              <a:gd name="connsiteX13" fmla="*/ 170002 w 4483100"/>
              <a:gd name="connsiteY13" fmla="*/ 3496628 h 5487988"/>
              <a:gd name="connsiteX14" fmla="*/ 205525 w 4483100"/>
              <a:gd name="connsiteY14" fmla="*/ 3520441 h 5487988"/>
              <a:gd name="connsiteX15" fmla="*/ 232167 w 4483100"/>
              <a:gd name="connsiteY15" fmla="*/ 3528696 h 5487988"/>
              <a:gd name="connsiteX16" fmla="*/ 273082 w 4483100"/>
              <a:gd name="connsiteY16" fmla="*/ 3528061 h 5487988"/>
              <a:gd name="connsiteX17" fmla="*/ 303213 w 4483100"/>
              <a:gd name="connsiteY17" fmla="*/ 3564573 h 5487988"/>
              <a:gd name="connsiteX18" fmla="*/ 289575 w 4483100"/>
              <a:gd name="connsiteY18" fmla="*/ 3603944 h 5487988"/>
              <a:gd name="connsiteX19" fmla="*/ 302578 w 4483100"/>
              <a:gd name="connsiteY19" fmla="*/ 3648711 h 5487988"/>
              <a:gd name="connsiteX20" fmla="*/ 235022 w 4483100"/>
              <a:gd name="connsiteY20" fmla="*/ 3657601 h 5487988"/>
              <a:gd name="connsiteX21" fmla="*/ 156047 w 4483100"/>
              <a:gd name="connsiteY21" fmla="*/ 3638869 h 5487988"/>
              <a:gd name="connsiteX22" fmla="*/ 0 w 4483100"/>
              <a:gd name="connsiteY22" fmla="*/ 3632519 h 5487988"/>
              <a:gd name="connsiteX23" fmla="*/ 12686 w 4483100"/>
              <a:gd name="connsiteY23" fmla="*/ 3616961 h 5487988"/>
              <a:gd name="connsiteX24" fmla="*/ 18713 w 4483100"/>
              <a:gd name="connsiteY24" fmla="*/ 3601086 h 5487988"/>
              <a:gd name="connsiteX25" fmla="*/ 37743 w 4483100"/>
              <a:gd name="connsiteY25" fmla="*/ 3601086 h 5487988"/>
              <a:gd name="connsiteX26" fmla="*/ 61213 w 4483100"/>
              <a:gd name="connsiteY26" fmla="*/ 3600769 h 5487988"/>
              <a:gd name="connsiteX27" fmla="*/ 58676 w 4483100"/>
              <a:gd name="connsiteY27" fmla="*/ 3580766 h 5487988"/>
              <a:gd name="connsiteX28" fmla="*/ 48527 w 4483100"/>
              <a:gd name="connsiteY28" fmla="*/ 3589338 h 5487988"/>
              <a:gd name="connsiteX29" fmla="*/ 37743 w 4483100"/>
              <a:gd name="connsiteY29" fmla="*/ 3582988 h 5487988"/>
              <a:gd name="connsiteX30" fmla="*/ 30131 w 4483100"/>
              <a:gd name="connsiteY30" fmla="*/ 3576638 h 5487988"/>
              <a:gd name="connsiteX31" fmla="*/ 14589 w 4483100"/>
              <a:gd name="connsiteY31" fmla="*/ 3590291 h 5487988"/>
              <a:gd name="connsiteX32" fmla="*/ 8246 w 4483100"/>
              <a:gd name="connsiteY32" fmla="*/ 3584576 h 5487988"/>
              <a:gd name="connsiteX33" fmla="*/ 18396 w 4483100"/>
              <a:gd name="connsiteY33" fmla="*/ 3572828 h 5487988"/>
              <a:gd name="connsiteX34" fmla="*/ 19347 w 4483100"/>
              <a:gd name="connsiteY34" fmla="*/ 3556953 h 5487988"/>
              <a:gd name="connsiteX35" fmla="*/ 19347 w 4483100"/>
              <a:gd name="connsiteY35" fmla="*/ 3549333 h 5487988"/>
              <a:gd name="connsiteX36" fmla="*/ 27911 w 4483100"/>
              <a:gd name="connsiteY36" fmla="*/ 3542983 h 5487988"/>
              <a:gd name="connsiteX37" fmla="*/ 38694 w 4483100"/>
              <a:gd name="connsiteY37" fmla="*/ 3548381 h 5487988"/>
              <a:gd name="connsiteX38" fmla="*/ 63751 w 4483100"/>
              <a:gd name="connsiteY38" fmla="*/ 3542666 h 5487988"/>
              <a:gd name="connsiteX39" fmla="*/ 86904 w 4483100"/>
              <a:gd name="connsiteY39" fmla="*/ 3525838 h 5487988"/>
              <a:gd name="connsiteX40" fmla="*/ 106886 w 4483100"/>
              <a:gd name="connsiteY40" fmla="*/ 3500121 h 5487988"/>
              <a:gd name="connsiteX41" fmla="*/ 119255 w 4483100"/>
              <a:gd name="connsiteY41" fmla="*/ 3468371 h 5487988"/>
              <a:gd name="connsiteX42" fmla="*/ 122110 w 4483100"/>
              <a:gd name="connsiteY42" fmla="*/ 3437891 h 5487988"/>
              <a:gd name="connsiteX43" fmla="*/ 1476375 w 4483100"/>
              <a:gd name="connsiteY43" fmla="*/ 2216150 h 5487988"/>
              <a:gd name="connsiteX44" fmla="*/ 1477963 w 4483100"/>
              <a:gd name="connsiteY44" fmla="*/ 2234693 h 5487988"/>
              <a:gd name="connsiteX45" fmla="*/ 1473200 w 4483100"/>
              <a:gd name="connsiteY45" fmla="*/ 2252910 h 5487988"/>
              <a:gd name="connsiteX46" fmla="*/ 1463675 w 4483100"/>
              <a:gd name="connsiteY46" fmla="*/ 2255838 h 5487988"/>
              <a:gd name="connsiteX47" fmla="*/ 1458913 w 4483100"/>
              <a:gd name="connsiteY47" fmla="*/ 2232090 h 5487988"/>
              <a:gd name="connsiteX48" fmla="*/ 1465580 w 4483100"/>
              <a:gd name="connsiteY48" fmla="*/ 2220379 h 5487988"/>
              <a:gd name="connsiteX49" fmla="*/ 1515025 w 4483100"/>
              <a:gd name="connsiteY49" fmla="*/ 1581150 h 5487988"/>
              <a:gd name="connsiteX50" fmla="*/ 1522814 w 4483100"/>
              <a:gd name="connsiteY50" fmla="*/ 1589664 h 5487988"/>
              <a:gd name="connsiteX51" fmla="*/ 1519386 w 4483100"/>
              <a:gd name="connsiteY51" fmla="*/ 1599439 h 5487988"/>
              <a:gd name="connsiteX52" fmla="*/ 1527176 w 4483100"/>
              <a:gd name="connsiteY52" fmla="*/ 1608268 h 5487988"/>
              <a:gd name="connsiteX53" fmla="*/ 1520321 w 4483100"/>
              <a:gd name="connsiteY53" fmla="*/ 1627188 h 5487988"/>
              <a:gd name="connsiteX54" fmla="*/ 1514713 w 4483100"/>
              <a:gd name="connsiteY54" fmla="*/ 1610160 h 5487988"/>
              <a:gd name="connsiteX55" fmla="*/ 1493838 w 4483100"/>
              <a:gd name="connsiteY55" fmla="*/ 1600070 h 5487988"/>
              <a:gd name="connsiteX56" fmla="*/ 1500692 w 4483100"/>
              <a:gd name="connsiteY56" fmla="*/ 1585250 h 5487988"/>
              <a:gd name="connsiteX57" fmla="*/ 1508170 w 4483100"/>
              <a:gd name="connsiteY57" fmla="*/ 1592502 h 5487988"/>
              <a:gd name="connsiteX58" fmla="*/ 1522413 w 4483100"/>
              <a:gd name="connsiteY58" fmla="*/ 1579563 h 5487988"/>
              <a:gd name="connsiteX59" fmla="*/ 1538288 w 4483100"/>
              <a:gd name="connsiteY59" fmla="*/ 1583250 h 5487988"/>
              <a:gd name="connsiteX60" fmla="*/ 1526624 w 4483100"/>
              <a:gd name="connsiteY60" fmla="*/ 1589088 h 5487988"/>
              <a:gd name="connsiteX61" fmla="*/ 2162175 w 4483100"/>
              <a:gd name="connsiteY61" fmla="*/ 1201738 h 5487988"/>
              <a:gd name="connsiteX62" fmla="*/ 2179638 w 4483100"/>
              <a:gd name="connsiteY62" fmla="*/ 1214121 h 5487988"/>
              <a:gd name="connsiteX63" fmla="*/ 2175354 w 4483100"/>
              <a:gd name="connsiteY63" fmla="*/ 1235076 h 5487988"/>
              <a:gd name="connsiteX64" fmla="*/ 2163493 w 4483100"/>
              <a:gd name="connsiteY64" fmla="*/ 1223963 h 5487988"/>
              <a:gd name="connsiteX65" fmla="*/ 3160272 w 4483100"/>
              <a:gd name="connsiteY65" fmla="*/ 908050 h 5487988"/>
              <a:gd name="connsiteX66" fmla="*/ 3178579 w 4483100"/>
              <a:gd name="connsiteY66" fmla="*/ 911148 h 5487988"/>
              <a:gd name="connsiteX67" fmla="*/ 3198813 w 4483100"/>
              <a:gd name="connsiteY67" fmla="*/ 914865 h 5487988"/>
              <a:gd name="connsiteX68" fmla="*/ 3182112 w 4483100"/>
              <a:gd name="connsiteY68" fmla="*/ 933450 h 5487988"/>
              <a:gd name="connsiteX69" fmla="*/ 3158345 w 4483100"/>
              <a:gd name="connsiteY69" fmla="*/ 931901 h 5487988"/>
              <a:gd name="connsiteX70" fmla="*/ 3143250 w 4483100"/>
              <a:gd name="connsiteY70" fmla="*/ 925706 h 5487988"/>
              <a:gd name="connsiteX71" fmla="*/ 3214290 w 4483100"/>
              <a:gd name="connsiteY71" fmla="*/ 862013 h 5487988"/>
              <a:gd name="connsiteX72" fmla="*/ 3222625 w 4483100"/>
              <a:gd name="connsiteY72" fmla="*/ 876349 h 5487988"/>
              <a:gd name="connsiteX73" fmla="*/ 3217995 w 4483100"/>
              <a:gd name="connsiteY73" fmla="*/ 903464 h 5487988"/>
              <a:gd name="connsiteX74" fmla="*/ 3209660 w 4483100"/>
              <a:gd name="connsiteY74" fmla="*/ 912813 h 5487988"/>
              <a:gd name="connsiteX75" fmla="*/ 3200400 w 4483100"/>
              <a:gd name="connsiteY75" fmla="*/ 909697 h 5487988"/>
              <a:gd name="connsiteX76" fmla="*/ 3205339 w 4483100"/>
              <a:gd name="connsiteY76" fmla="*/ 886634 h 5487988"/>
              <a:gd name="connsiteX77" fmla="*/ 3195638 w 4483100"/>
              <a:gd name="connsiteY77" fmla="*/ 849313 h 5487988"/>
              <a:gd name="connsiteX78" fmla="*/ 3187700 w 4483100"/>
              <a:gd name="connsiteY78" fmla="*/ 887413 h 5487988"/>
              <a:gd name="connsiteX79" fmla="*/ 3179763 w 4483100"/>
              <a:gd name="connsiteY79" fmla="*/ 872491 h 5487988"/>
              <a:gd name="connsiteX80" fmla="*/ 3179763 w 4483100"/>
              <a:gd name="connsiteY80" fmla="*/ 856933 h 5487988"/>
              <a:gd name="connsiteX81" fmla="*/ 3246438 w 4483100"/>
              <a:gd name="connsiteY81" fmla="*/ 822325 h 5487988"/>
              <a:gd name="connsiteX82" fmla="*/ 3246438 w 4483100"/>
              <a:gd name="connsiteY82" fmla="*/ 833542 h 5487988"/>
              <a:gd name="connsiteX83" fmla="*/ 3223738 w 4483100"/>
              <a:gd name="connsiteY83" fmla="*/ 855663 h 5487988"/>
              <a:gd name="connsiteX84" fmla="*/ 3216275 w 4483100"/>
              <a:gd name="connsiteY84" fmla="*/ 844447 h 5487988"/>
              <a:gd name="connsiteX85" fmla="*/ 3016251 w 4483100"/>
              <a:gd name="connsiteY85" fmla="*/ 765175 h 5487988"/>
              <a:gd name="connsiteX86" fmla="*/ 3005840 w 4483100"/>
              <a:gd name="connsiteY86" fmla="*/ 772178 h 5487988"/>
              <a:gd name="connsiteX87" fmla="*/ 2968300 w 4483100"/>
              <a:gd name="connsiteY87" fmla="*/ 787400 h 5487988"/>
              <a:gd name="connsiteX88" fmla="*/ 2967038 w 4483100"/>
              <a:gd name="connsiteY88" fmla="*/ 779789 h 5487988"/>
              <a:gd name="connsiteX89" fmla="*/ 2985650 w 4483100"/>
              <a:gd name="connsiteY89" fmla="*/ 767002 h 5487988"/>
              <a:gd name="connsiteX90" fmla="*/ 3360738 w 4483100"/>
              <a:gd name="connsiteY90" fmla="*/ 657225 h 5487988"/>
              <a:gd name="connsiteX91" fmla="*/ 3391736 w 4483100"/>
              <a:gd name="connsiteY91" fmla="*/ 658178 h 5487988"/>
              <a:gd name="connsiteX92" fmla="*/ 3408672 w 4483100"/>
              <a:gd name="connsiteY92" fmla="*/ 674688 h 5487988"/>
              <a:gd name="connsiteX93" fmla="*/ 3409951 w 4483100"/>
              <a:gd name="connsiteY93" fmla="*/ 684213 h 5487988"/>
              <a:gd name="connsiteX94" fmla="*/ 3384066 w 4483100"/>
              <a:gd name="connsiteY94" fmla="*/ 666433 h 5487988"/>
              <a:gd name="connsiteX95" fmla="*/ 3714750 w 4483100"/>
              <a:gd name="connsiteY95" fmla="*/ 517525 h 5487988"/>
              <a:gd name="connsiteX96" fmla="*/ 3756071 w 4483100"/>
              <a:gd name="connsiteY96" fmla="*/ 569482 h 5487988"/>
              <a:gd name="connsiteX97" fmla="*/ 3757613 w 4483100"/>
              <a:gd name="connsiteY97" fmla="*/ 598170 h 5487988"/>
              <a:gd name="connsiteX98" fmla="*/ 3754838 w 4483100"/>
              <a:gd name="connsiteY98" fmla="*/ 598488 h 5487988"/>
              <a:gd name="connsiteX99" fmla="*/ 3752679 w 4483100"/>
              <a:gd name="connsiteY99" fmla="*/ 598488 h 5487988"/>
              <a:gd name="connsiteX100" fmla="*/ 3752062 w 4483100"/>
              <a:gd name="connsiteY100" fmla="*/ 598170 h 5487988"/>
              <a:gd name="connsiteX101" fmla="*/ 3751446 w 4483100"/>
              <a:gd name="connsiteY101" fmla="*/ 597532 h 5487988"/>
              <a:gd name="connsiteX102" fmla="*/ 3742503 w 4483100"/>
              <a:gd name="connsiteY102" fmla="*/ 572988 h 5487988"/>
              <a:gd name="connsiteX103" fmla="*/ 3717526 w 4483100"/>
              <a:gd name="connsiteY103" fmla="*/ 539201 h 5487988"/>
              <a:gd name="connsiteX104" fmla="*/ 2798777 w 4483100"/>
              <a:gd name="connsiteY104" fmla="*/ 492125 h 5487988"/>
              <a:gd name="connsiteX105" fmla="*/ 2819927 w 4483100"/>
              <a:gd name="connsiteY105" fmla="*/ 518198 h 5487988"/>
              <a:gd name="connsiteX106" fmla="*/ 2832555 w 4483100"/>
              <a:gd name="connsiteY106" fmla="*/ 514700 h 5487988"/>
              <a:gd name="connsiteX107" fmla="*/ 2873909 w 4483100"/>
              <a:gd name="connsiteY107" fmla="*/ 550628 h 5487988"/>
              <a:gd name="connsiteX108" fmla="*/ 2870753 w 4483100"/>
              <a:gd name="connsiteY108" fmla="*/ 560803 h 5487988"/>
              <a:gd name="connsiteX109" fmla="*/ 2877382 w 4483100"/>
              <a:gd name="connsiteY109" fmla="*/ 573521 h 5487988"/>
              <a:gd name="connsiteX110" fmla="*/ 2879276 w 4483100"/>
              <a:gd name="connsiteY110" fmla="*/ 555398 h 5487988"/>
              <a:gd name="connsiteX111" fmla="*/ 2884643 w 4483100"/>
              <a:gd name="connsiteY111" fmla="*/ 553490 h 5487988"/>
              <a:gd name="connsiteX112" fmla="*/ 2891903 w 4483100"/>
              <a:gd name="connsiteY112" fmla="*/ 576700 h 5487988"/>
              <a:gd name="connsiteX113" fmla="*/ 2911476 w 4483100"/>
              <a:gd name="connsiteY113" fmla="*/ 597685 h 5487988"/>
              <a:gd name="connsiteX114" fmla="*/ 2899795 w 4483100"/>
              <a:gd name="connsiteY114" fmla="*/ 625983 h 5487988"/>
              <a:gd name="connsiteX115" fmla="*/ 2891272 w 4483100"/>
              <a:gd name="connsiteY115" fmla="*/ 614537 h 5487988"/>
              <a:gd name="connsiteX116" fmla="*/ 2895376 w 4483100"/>
              <a:gd name="connsiteY116" fmla="*/ 595460 h 5487988"/>
              <a:gd name="connsiteX117" fmla="*/ 2884958 w 4483100"/>
              <a:gd name="connsiteY117" fmla="*/ 597685 h 5487988"/>
              <a:gd name="connsiteX118" fmla="*/ 2880854 w 4483100"/>
              <a:gd name="connsiteY118" fmla="*/ 612629 h 5487988"/>
              <a:gd name="connsiteX119" fmla="*/ 2861598 w 4483100"/>
              <a:gd name="connsiteY119" fmla="*/ 613901 h 5487988"/>
              <a:gd name="connsiteX120" fmla="*/ 2860019 w 4483100"/>
              <a:gd name="connsiteY120" fmla="*/ 639019 h 5487988"/>
              <a:gd name="connsiteX121" fmla="*/ 2805722 w 4483100"/>
              <a:gd name="connsiteY121" fmla="*/ 692753 h 5487988"/>
              <a:gd name="connsiteX122" fmla="*/ 2792147 w 4483100"/>
              <a:gd name="connsiteY122" fmla="*/ 687348 h 5487988"/>
              <a:gd name="connsiteX123" fmla="*/ 2784571 w 4483100"/>
              <a:gd name="connsiteY123" fmla="*/ 704199 h 5487988"/>
              <a:gd name="connsiteX124" fmla="*/ 2762789 w 4483100"/>
              <a:gd name="connsiteY124" fmla="*/ 715963 h 5487988"/>
              <a:gd name="connsiteX125" fmla="*/ 2750161 w 4483100"/>
              <a:gd name="connsiteY125" fmla="*/ 703563 h 5487988"/>
              <a:gd name="connsiteX126" fmla="*/ 2742901 w 4483100"/>
              <a:gd name="connsiteY126" fmla="*/ 708968 h 5487988"/>
              <a:gd name="connsiteX127" fmla="*/ 2728063 w 4483100"/>
              <a:gd name="connsiteY127" fmla="*/ 687030 h 5487988"/>
              <a:gd name="connsiteX128" fmla="*/ 2710701 w 4483100"/>
              <a:gd name="connsiteY128" fmla="*/ 680671 h 5487988"/>
              <a:gd name="connsiteX129" fmla="*/ 2713226 w 4483100"/>
              <a:gd name="connsiteY129" fmla="*/ 704835 h 5487988"/>
              <a:gd name="connsiteX130" fmla="*/ 2703756 w 4483100"/>
              <a:gd name="connsiteY130" fmla="*/ 713420 h 5487988"/>
              <a:gd name="connsiteX131" fmla="*/ 2701546 w 4483100"/>
              <a:gd name="connsiteY131" fmla="*/ 709286 h 5487988"/>
              <a:gd name="connsiteX132" fmla="*/ 2696811 w 4483100"/>
              <a:gd name="connsiteY132" fmla="*/ 699748 h 5487988"/>
              <a:gd name="connsiteX133" fmla="*/ 2694285 w 4483100"/>
              <a:gd name="connsiteY133" fmla="*/ 694342 h 5487988"/>
              <a:gd name="connsiteX134" fmla="*/ 2692075 w 4483100"/>
              <a:gd name="connsiteY134" fmla="*/ 689255 h 5487988"/>
              <a:gd name="connsiteX135" fmla="*/ 2691128 w 4483100"/>
              <a:gd name="connsiteY135" fmla="*/ 685440 h 5487988"/>
              <a:gd name="connsiteX136" fmla="*/ 2690813 w 4483100"/>
              <a:gd name="connsiteY136" fmla="*/ 684168 h 5487988"/>
              <a:gd name="connsiteX137" fmla="*/ 2691128 w 4483100"/>
              <a:gd name="connsiteY137" fmla="*/ 682896 h 5487988"/>
              <a:gd name="connsiteX138" fmla="*/ 2692075 w 4483100"/>
              <a:gd name="connsiteY138" fmla="*/ 680989 h 5487988"/>
              <a:gd name="connsiteX139" fmla="*/ 2694285 w 4483100"/>
              <a:gd name="connsiteY139" fmla="*/ 678127 h 5487988"/>
              <a:gd name="connsiteX140" fmla="*/ 2699336 w 4483100"/>
              <a:gd name="connsiteY140" fmla="*/ 671768 h 5487988"/>
              <a:gd name="connsiteX141" fmla="*/ 2705650 w 4483100"/>
              <a:gd name="connsiteY141" fmla="*/ 663819 h 5487988"/>
              <a:gd name="connsiteX142" fmla="*/ 2708175 w 4483100"/>
              <a:gd name="connsiteY142" fmla="*/ 587829 h 5487988"/>
              <a:gd name="connsiteX143" fmla="*/ 2708807 w 4483100"/>
              <a:gd name="connsiteY143" fmla="*/ 584967 h 5487988"/>
              <a:gd name="connsiteX144" fmla="*/ 2710069 w 4483100"/>
              <a:gd name="connsiteY144" fmla="*/ 578926 h 5487988"/>
              <a:gd name="connsiteX145" fmla="*/ 2714805 w 4483100"/>
              <a:gd name="connsiteY145" fmla="*/ 563029 h 5487988"/>
              <a:gd name="connsiteX146" fmla="*/ 2721434 w 4483100"/>
              <a:gd name="connsiteY146" fmla="*/ 540136 h 5487988"/>
              <a:gd name="connsiteX147" fmla="*/ 2760895 w 4483100"/>
              <a:gd name="connsiteY147" fmla="*/ 502618 h 5487988"/>
              <a:gd name="connsiteX148" fmla="*/ 2779204 w 4483100"/>
              <a:gd name="connsiteY148" fmla="*/ 514382 h 5487988"/>
              <a:gd name="connsiteX149" fmla="*/ 2782992 w 4483100"/>
              <a:gd name="connsiteY149" fmla="*/ 494351 h 5487988"/>
              <a:gd name="connsiteX150" fmla="*/ 1148467 w 4483100"/>
              <a:gd name="connsiteY150" fmla="*/ 387350 h 5487988"/>
              <a:gd name="connsiteX151" fmla="*/ 1193242 w 4483100"/>
              <a:gd name="connsiteY151" fmla="*/ 406079 h 5487988"/>
              <a:gd name="connsiteX152" fmla="*/ 1216741 w 4483100"/>
              <a:gd name="connsiteY152" fmla="*/ 436236 h 5487988"/>
              <a:gd name="connsiteX153" fmla="*/ 1232618 w 4483100"/>
              <a:gd name="connsiteY153" fmla="*/ 436236 h 5487988"/>
              <a:gd name="connsiteX154" fmla="*/ 1241192 w 4483100"/>
              <a:gd name="connsiteY154" fmla="*/ 449886 h 5487988"/>
              <a:gd name="connsiteX155" fmla="*/ 1256117 w 4483100"/>
              <a:gd name="connsiteY155" fmla="*/ 449568 h 5487988"/>
              <a:gd name="connsiteX156" fmla="*/ 1230078 w 4483100"/>
              <a:gd name="connsiteY156" fmla="*/ 492106 h 5487988"/>
              <a:gd name="connsiteX157" fmla="*/ 1191971 w 4483100"/>
              <a:gd name="connsiteY157" fmla="*/ 486074 h 5487988"/>
              <a:gd name="connsiteX158" fmla="*/ 1163074 w 4483100"/>
              <a:gd name="connsiteY158" fmla="*/ 460996 h 5487988"/>
              <a:gd name="connsiteX159" fmla="*/ 1145291 w 4483100"/>
              <a:gd name="connsiteY159" fmla="*/ 484170 h 5487988"/>
              <a:gd name="connsiteX160" fmla="*/ 1151642 w 4483100"/>
              <a:gd name="connsiteY160" fmla="*/ 506390 h 5487988"/>
              <a:gd name="connsiteX161" fmla="*/ 1169743 w 4483100"/>
              <a:gd name="connsiteY161" fmla="*/ 491788 h 5487988"/>
              <a:gd name="connsiteX162" fmla="*/ 1177364 w 4483100"/>
              <a:gd name="connsiteY162" fmla="*/ 501946 h 5487988"/>
              <a:gd name="connsiteX163" fmla="*/ 1191019 w 4483100"/>
              <a:gd name="connsiteY163" fmla="*/ 506073 h 5487988"/>
              <a:gd name="connsiteX164" fmla="*/ 1170060 w 4483100"/>
              <a:gd name="connsiteY164" fmla="*/ 525119 h 5487988"/>
              <a:gd name="connsiteX165" fmla="*/ 1179587 w 4483100"/>
              <a:gd name="connsiteY165" fmla="*/ 536547 h 5487988"/>
              <a:gd name="connsiteX166" fmla="*/ 1203721 w 4483100"/>
              <a:gd name="connsiteY166" fmla="*/ 520675 h 5487988"/>
              <a:gd name="connsiteX167" fmla="*/ 1251672 w 4483100"/>
              <a:gd name="connsiteY167" fmla="*/ 524485 h 5487988"/>
              <a:gd name="connsiteX168" fmla="*/ 1234841 w 4483100"/>
              <a:gd name="connsiteY168" fmla="*/ 555276 h 5487988"/>
              <a:gd name="connsiteX169" fmla="*/ 1239287 w 4483100"/>
              <a:gd name="connsiteY169" fmla="*/ 564482 h 5487988"/>
              <a:gd name="connsiteX170" fmla="*/ 1267549 w 4483100"/>
              <a:gd name="connsiteY170" fmla="*/ 536865 h 5487988"/>
              <a:gd name="connsiteX171" fmla="*/ 1269772 w 4483100"/>
              <a:gd name="connsiteY171" fmla="*/ 564482 h 5487988"/>
              <a:gd name="connsiteX172" fmla="*/ 1291048 w 4483100"/>
              <a:gd name="connsiteY172" fmla="*/ 587338 h 5487988"/>
              <a:gd name="connsiteX173" fmla="*/ 1281839 w 4483100"/>
              <a:gd name="connsiteY173" fmla="*/ 613685 h 5487988"/>
              <a:gd name="connsiteX174" fmla="*/ 1260563 w 4483100"/>
              <a:gd name="connsiteY174" fmla="*/ 621304 h 5487988"/>
              <a:gd name="connsiteX175" fmla="*/ 1248179 w 4483100"/>
              <a:gd name="connsiteY175" fmla="*/ 634319 h 5487988"/>
              <a:gd name="connsiteX176" fmla="*/ 1247543 w 4483100"/>
              <a:gd name="connsiteY176" fmla="*/ 678443 h 5487988"/>
              <a:gd name="connsiteX177" fmla="*/ 1222457 w 4483100"/>
              <a:gd name="connsiteY177" fmla="*/ 701617 h 5487988"/>
              <a:gd name="connsiteX178" fmla="*/ 1231031 w 4483100"/>
              <a:gd name="connsiteY178" fmla="*/ 718441 h 5487988"/>
              <a:gd name="connsiteX179" fmla="*/ 1254212 w 4483100"/>
              <a:gd name="connsiteY179" fmla="*/ 705743 h 5487988"/>
              <a:gd name="connsiteX180" fmla="*/ 1264374 w 4483100"/>
              <a:gd name="connsiteY180" fmla="*/ 639081 h 5487988"/>
              <a:gd name="connsiteX181" fmla="*/ 1300892 w 4483100"/>
              <a:gd name="connsiteY181" fmla="*/ 625431 h 5487988"/>
              <a:gd name="connsiteX182" fmla="*/ 1310102 w 4483100"/>
              <a:gd name="connsiteY182" fmla="*/ 578767 h 5487988"/>
              <a:gd name="connsiteX183" fmla="*/ 1328202 w 4483100"/>
              <a:gd name="connsiteY183" fmla="*/ 576545 h 5487988"/>
              <a:gd name="connsiteX184" fmla="*/ 1339634 w 4483100"/>
              <a:gd name="connsiteY184" fmla="*/ 567974 h 5487988"/>
              <a:gd name="connsiteX185" fmla="*/ 1391713 w 4483100"/>
              <a:gd name="connsiteY185" fmla="*/ 580989 h 5487988"/>
              <a:gd name="connsiteX186" fmla="*/ 1435218 w 4483100"/>
              <a:gd name="connsiteY186" fmla="*/ 589243 h 5487988"/>
              <a:gd name="connsiteX187" fmla="*/ 1445062 w 4483100"/>
              <a:gd name="connsiteY187" fmla="*/ 608924 h 5487988"/>
              <a:gd name="connsiteX188" fmla="*/ 1455224 w 4483100"/>
              <a:gd name="connsiteY188" fmla="*/ 599401 h 5487988"/>
              <a:gd name="connsiteX189" fmla="*/ 1459669 w 4483100"/>
              <a:gd name="connsiteY189" fmla="*/ 581624 h 5487988"/>
              <a:gd name="connsiteX190" fmla="*/ 1496823 w 4483100"/>
              <a:gd name="connsiteY190" fmla="*/ 592734 h 5487988"/>
              <a:gd name="connsiteX191" fmla="*/ 1515876 w 4483100"/>
              <a:gd name="connsiteY191" fmla="*/ 607337 h 5487988"/>
              <a:gd name="connsiteX192" fmla="*/ 1522228 w 4483100"/>
              <a:gd name="connsiteY192" fmla="*/ 598766 h 5487988"/>
              <a:gd name="connsiteX193" fmla="*/ 1529531 w 4483100"/>
              <a:gd name="connsiteY193" fmla="*/ 619082 h 5487988"/>
              <a:gd name="connsiteX194" fmla="*/ 1557158 w 4483100"/>
              <a:gd name="connsiteY194" fmla="*/ 617495 h 5487988"/>
              <a:gd name="connsiteX195" fmla="*/ 1577482 w 4483100"/>
              <a:gd name="connsiteY195" fmla="*/ 629875 h 5487988"/>
              <a:gd name="connsiteX196" fmla="*/ 1596535 w 4483100"/>
              <a:gd name="connsiteY196" fmla="*/ 649874 h 5487988"/>
              <a:gd name="connsiteX197" fmla="*/ 1616541 w 4483100"/>
              <a:gd name="connsiteY197" fmla="*/ 658127 h 5487988"/>
              <a:gd name="connsiteX198" fmla="*/ 1633054 w 4483100"/>
              <a:gd name="connsiteY198" fmla="*/ 679078 h 5487988"/>
              <a:gd name="connsiteX199" fmla="*/ 1658458 w 4483100"/>
              <a:gd name="connsiteY199" fmla="*/ 688284 h 5487988"/>
              <a:gd name="connsiteX200" fmla="*/ 1664809 w 4483100"/>
              <a:gd name="connsiteY200" fmla="*/ 703204 h 5487988"/>
              <a:gd name="connsiteX201" fmla="*/ 1693389 w 4483100"/>
              <a:gd name="connsiteY201" fmla="*/ 723520 h 5487988"/>
              <a:gd name="connsiteX202" fmla="*/ 1763251 w 4483100"/>
              <a:gd name="connsiteY202" fmla="*/ 796849 h 5487988"/>
              <a:gd name="connsiteX203" fmla="*/ 1770555 w 4483100"/>
              <a:gd name="connsiteY203" fmla="*/ 818117 h 5487988"/>
              <a:gd name="connsiteX204" fmla="*/ 1784527 w 4483100"/>
              <a:gd name="connsiteY204" fmla="*/ 823196 h 5487988"/>
              <a:gd name="connsiteX205" fmla="*/ 1798182 w 4483100"/>
              <a:gd name="connsiteY205" fmla="*/ 837799 h 5487988"/>
              <a:gd name="connsiteX206" fmla="*/ 1804533 w 4483100"/>
              <a:gd name="connsiteY206" fmla="*/ 833354 h 5487988"/>
              <a:gd name="connsiteX207" fmla="*/ 1789608 w 4483100"/>
              <a:gd name="connsiteY207" fmla="*/ 817800 h 5487988"/>
              <a:gd name="connsiteX208" fmla="*/ 1789608 w 4483100"/>
              <a:gd name="connsiteY208" fmla="*/ 801928 h 5487988"/>
              <a:gd name="connsiteX209" fmla="*/ 1818505 w 4483100"/>
              <a:gd name="connsiteY209" fmla="*/ 827006 h 5487988"/>
              <a:gd name="connsiteX210" fmla="*/ 1818505 w 4483100"/>
              <a:gd name="connsiteY210" fmla="*/ 838751 h 5487988"/>
              <a:gd name="connsiteX211" fmla="*/ 1831525 w 4483100"/>
              <a:gd name="connsiteY211" fmla="*/ 857480 h 5487988"/>
              <a:gd name="connsiteX212" fmla="*/ 1883604 w 4483100"/>
              <a:gd name="connsiteY212" fmla="*/ 878114 h 5487988"/>
              <a:gd name="connsiteX213" fmla="*/ 1900434 w 4483100"/>
              <a:gd name="connsiteY213" fmla="*/ 892716 h 5487988"/>
              <a:gd name="connsiteX214" fmla="*/ 1896941 w 4483100"/>
              <a:gd name="connsiteY214" fmla="*/ 868273 h 5487988"/>
              <a:gd name="connsiteX215" fmla="*/ 1942986 w 4483100"/>
              <a:gd name="connsiteY215" fmla="*/ 914302 h 5487988"/>
              <a:gd name="connsiteX216" fmla="*/ 1946162 w 4483100"/>
              <a:gd name="connsiteY216" fmla="*/ 926047 h 5487988"/>
              <a:gd name="connsiteX217" fmla="*/ 1958229 w 4483100"/>
              <a:gd name="connsiteY217" fmla="*/ 935253 h 5487988"/>
              <a:gd name="connsiteX218" fmla="*/ 1955053 w 4483100"/>
              <a:gd name="connsiteY218" fmla="*/ 953347 h 5487988"/>
              <a:gd name="connsiteX219" fmla="*/ 1966485 w 4483100"/>
              <a:gd name="connsiteY219" fmla="*/ 967949 h 5487988"/>
              <a:gd name="connsiteX220" fmla="*/ 1978235 w 4483100"/>
              <a:gd name="connsiteY220" fmla="*/ 954299 h 5487988"/>
              <a:gd name="connsiteX221" fmla="*/ 1999511 w 4483100"/>
              <a:gd name="connsiteY221" fmla="*/ 972076 h 5487988"/>
              <a:gd name="connsiteX222" fmla="*/ 2024915 w 4483100"/>
              <a:gd name="connsiteY222" fmla="*/ 981282 h 5487988"/>
              <a:gd name="connsiteX223" fmla="*/ 2015706 w 4483100"/>
              <a:gd name="connsiteY223" fmla="*/ 1025406 h 5487988"/>
              <a:gd name="connsiteX224" fmla="*/ 2030949 w 4483100"/>
              <a:gd name="connsiteY224" fmla="*/ 1043183 h 5487988"/>
              <a:gd name="connsiteX225" fmla="*/ 2027138 w 4483100"/>
              <a:gd name="connsiteY225" fmla="*/ 1093973 h 5487988"/>
              <a:gd name="connsiteX226" fmla="*/ 2032537 w 4483100"/>
              <a:gd name="connsiteY226" fmla="*/ 1109528 h 5487988"/>
              <a:gd name="connsiteX227" fmla="*/ 2050320 w 4483100"/>
              <a:gd name="connsiteY227" fmla="*/ 1099053 h 5487988"/>
              <a:gd name="connsiteX228" fmla="*/ 2054130 w 4483100"/>
              <a:gd name="connsiteY228" fmla="*/ 1130479 h 5487988"/>
              <a:gd name="connsiteX229" fmla="*/ 2012213 w 4483100"/>
              <a:gd name="connsiteY229" fmla="*/ 1214283 h 5487988"/>
              <a:gd name="connsiteX230" fmla="*/ 1950608 w 4483100"/>
              <a:gd name="connsiteY230" fmla="*/ 1307294 h 5487988"/>
              <a:gd name="connsiteX231" fmla="*/ 1879158 w 4483100"/>
              <a:gd name="connsiteY231" fmla="*/ 1341577 h 5487988"/>
              <a:gd name="connsiteX232" fmla="*/ 1809614 w 4483100"/>
              <a:gd name="connsiteY232" fmla="*/ 1367607 h 5487988"/>
              <a:gd name="connsiteX233" fmla="*/ 1720699 w 4483100"/>
              <a:gd name="connsiteY233" fmla="*/ 1357767 h 5487988"/>
              <a:gd name="connsiteX234" fmla="*/ 1649249 w 4483100"/>
              <a:gd name="connsiteY234" fmla="*/ 1321578 h 5487988"/>
              <a:gd name="connsiteX235" fmla="*/ 1587009 w 4483100"/>
              <a:gd name="connsiteY235" fmla="*/ 1316817 h 5487988"/>
              <a:gd name="connsiteX236" fmla="*/ 1545091 w 4483100"/>
              <a:gd name="connsiteY236" fmla="*/ 1298405 h 5487988"/>
              <a:gd name="connsiteX237" fmla="*/ 1532707 w 4483100"/>
              <a:gd name="connsiteY237" fmla="*/ 1304754 h 5487988"/>
              <a:gd name="connsiteX238" fmla="*/ 1497776 w 4483100"/>
              <a:gd name="connsiteY238" fmla="*/ 1283803 h 5487988"/>
              <a:gd name="connsiteX239" fmla="*/ 1488249 w 4483100"/>
              <a:gd name="connsiteY239" fmla="*/ 1293326 h 5487988"/>
              <a:gd name="connsiteX240" fmla="*/ 1478405 w 4483100"/>
              <a:gd name="connsiteY240" fmla="*/ 1268248 h 5487988"/>
              <a:gd name="connsiteX241" fmla="*/ 1453318 w 4483100"/>
              <a:gd name="connsiteY241" fmla="*/ 1269836 h 5487988"/>
              <a:gd name="connsiteX242" fmla="*/ 1424103 w 4483100"/>
              <a:gd name="connsiteY242" fmla="*/ 1242536 h 5487988"/>
              <a:gd name="connsiteX243" fmla="*/ 1406638 w 4483100"/>
              <a:gd name="connsiteY243" fmla="*/ 1268883 h 5487988"/>
              <a:gd name="connsiteX244" fmla="*/ 1382186 w 4483100"/>
              <a:gd name="connsiteY244" fmla="*/ 1246980 h 5487988"/>
              <a:gd name="connsiteX245" fmla="*/ 1391395 w 4483100"/>
              <a:gd name="connsiteY245" fmla="*/ 1223807 h 5487988"/>
              <a:gd name="connsiteX246" fmla="*/ 1372025 w 4483100"/>
              <a:gd name="connsiteY246" fmla="*/ 1218727 h 5487988"/>
              <a:gd name="connsiteX247" fmla="*/ 1367896 w 4483100"/>
              <a:gd name="connsiteY247" fmla="*/ 1206030 h 5487988"/>
              <a:gd name="connsiteX248" fmla="*/ 1352019 w 4483100"/>
              <a:gd name="connsiteY248" fmla="*/ 1209522 h 5487988"/>
              <a:gd name="connsiteX249" fmla="*/ 1338046 w 4483100"/>
              <a:gd name="connsiteY249" fmla="*/ 1228568 h 5487988"/>
              <a:gd name="connsiteX250" fmla="*/ 1308514 w 4483100"/>
              <a:gd name="connsiteY250" fmla="*/ 1205712 h 5487988"/>
              <a:gd name="connsiteX251" fmla="*/ 1304386 w 4483100"/>
              <a:gd name="connsiteY251" fmla="*/ 1213014 h 5487988"/>
              <a:gd name="connsiteX252" fmla="*/ 1272313 w 4483100"/>
              <a:gd name="connsiteY252" fmla="*/ 1201903 h 5487988"/>
              <a:gd name="connsiteX253" fmla="*/ 1267232 w 4483100"/>
              <a:gd name="connsiteY253" fmla="*/ 1189205 h 5487988"/>
              <a:gd name="connsiteX254" fmla="*/ 1246908 w 4483100"/>
              <a:gd name="connsiteY254" fmla="*/ 1185079 h 5487988"/>
              <a:gd name="connsiteX255" fmla="*/ 1234841 w 4483100"/>
              <a:gd name="connsiteY255" fmla="*/ 1136828 h 5487988"/>
              <a:gd name="connsiteX256" fmla="*/ 1210390 w 4483100"/>
              <a:gd name="connsiteY256" fmla="*/ 1119051 h 5487988"/>
              <a:gd name="connsiteX257" fmla="*/ 1162757 w 4483100"/>
              <a:gd name="connsiteY257" fmla="*/ 1117146 h 5487988"/>
              <a:gd name="connsiteX258" fmla="*/ 1158311 w 4483100"/>
              <a:gd name="connsiteY258" fmla="*/ 1122543 h 5487988"/>
              <a:gd name="connsiteX259" fmla="*/ 1170060 w 4483100"/>
              <a:gd name="connsiteY259" fmla="*/ 1127939 h 5487988"/>
              <a:gd name="connsiteX260" fmla="*/ 1188478 w 4483100"/>
              <a:gd name="connsiteY260" fmla="*/ 1149843 h 5487988"/>
              <a:gd name="connsiteX261" fmla="*/ 1204039 w 4483100"/>
              <a:gd name="connsiteY261" fmla="*/ 1145716 h 5487988"/>
              <a:gd name="connsiteX262" fmla="*/ 1198005 w 4483100"/>
              <a:gd name="connsiteY262" fmla="*/ 1170794 h 5487988"/>
              <a:gd name="connsiteX263" fmla="*/ 1211025 w 4483100"/>
              <a:gd name="connsiteY263" fmla="*/ 1199999 h 5487988"/>
              <a:gd name="connsiteX264" fmla="*/ 1222774 w 4483100"/>
              <a:gd name="connsiteY264" fmla="*/ 1204443 h 5487988"/>
              <a:gd name="connsiteX265" fmla="*/ 1239922 w 4483100"/>
              <a:gd name="connsiteY265" fmla="*/ 1228251 h 5487988"/>
              <a:gd name="connsiteX266" fmla="*/ 1264374 w 4483100"/>
              <a:gd name="connsiteY266" fmla="*/ 1238726 h 5487988"/>
              <a:gd name="connsiteX267" fmla="*/ 1250719 w 4483100"/>
              <a:gd name="connsiteY267" fmla="*/ 1250154 h 5487988"/>
              <a:gd name="connsiteX268" fmla="*/ 1251989 w 4483100"/>
              <a:gd name="connsiteY268" fmla="*/ 1266344 h 5487988"/>
              <a:gd name="connsiteX269" fmla="*/ 1272948 w 4483100"/>
              <a:gd name="connsiteY269" fmla="*/ 1265074 h 5487988"/>
              <a:gd name="connsiteX270" fmla="*/ 1313277 w 4483100"/>
              <a:gd name="connsiteY270" fmla="*/ 1293009 h 5487988"/>
              <a:gd name="connsiteX271" fmla="*/ 1309466 w 4483100"/>
              <a:gd name="connsiteY271" fmla="*/ 1306976 h 5487988"/>
              <a:gd name="connsiteX272" fmla="*/ 1281839 w 4483100"/>
              <a:gd name="connsiteY272" fmla="*/ 1312055 h 5487988"/>
              <a:gd name="connsiteX273" fmla="*/ 1294541 w 4483100"/>
              <a:gd name="connsiteY273" fmla="*/ 1324753 h 5487988"/>
              <a:gd name="connsiteX274" fmla="*/ 1318040 w 4483100"/>
              <a:gd name="connsiteY274" fmla="*/ 1321261 h 5487988"/>
              <a:gd name="connsiteX275" fmla="*/ 1352019 w 4483100"/>
              <a:gd name="connsiteY275" fmla="*/ 1329514 h 5487988"/>
              <a:gd name="connsiteX276" fmla="*/ 1363768 w 4483100"/>
              <a:gd name="connsiteY276" fmla="*/ 1343164 h 5487988"/>
              <a:gd name="connsiteX277" fmla="*/ 1359640 w 4483100"/>
              <a:gd name="connsiteY277" fmla="*/ 1361893 h 5487988"/>
              <a:gd name="connsiteX278" fmla="*/ 1377741 w 4483100"/>
              <a:gd name="connsiteY278" fmla="*/ 1358719 h 5487988"/>
              <a:gd name="connsiteX279" fmla="*/ 1407591 w 4483100"/>
              <a:gd name="connsiteY279" fmla="*/ 1374273 h 5487988"/>
              <a:gd name="connsiteX280" fmla="*/ 1417117 w 4483100"/>
              <a:gd name="connsiteY280" fmla="*/ 1403795 h 5487988"/>
              <a:gd name="connsiteX281" fmla="*/ 1426961 w 4483100"/>
              <a:gd name="connsiteY281" fmla="*/ 1414271 h 5487988"/>
              <a:gd name="connsiteX282" fmla="*/ 1405050 w 4483100"/>
              <a:gd name="connsiteY282" fmla="*/ 1446967 h 5487988"/>
              <a:gd name="connsiteX283" fmla="*/ 1416800 w 4483100"/>
              <a:gd name="connsiteY283" fmla="*/ 1475537 h 5487988"/>
              <a:gd name="connsiteX284" fmla="*/ 1407273 w 4483100"/>
              <a:gd name="connsiteY284" fmla="*/ 1484108 h 5487988"/>
              <a:gd name="connsiteX285" fmla="*/ 1405368 w 4483100"/>
              <a:gd name="connsiteY285" fmla="*/ 1521883 h 5487988"/>
              <a:gd name="connsiteX286" fmla="*/ 1380281 w 4483100"/>
              <a:gd name="connsiteY286" fmla="*/ 1519979 h 5487988"/>
              <a:gd name="connsiteX287" fmla="*/ 1371707 w 4483100"/>
              <a:gd name="connsiteY287" fmla="*/ 1538073 h 5487988"/>
              <a:gd name="connsiteX288" fmla="*/ 1389808 w 4483100"/>
              <a:gd name="connsiteY288" fmla="*/ 1547279 h 5487988"/>
              <a:gd name="connsiteX289" fmla="*/ 1390125 w 4483100"/>
              <a:gd name="connsiteY289" fmla="*/ 1563151 h 5487988"/>
              <a:gd name="connsiteX290" fmla="*/ 1401875 w 4483100"/>
              <a:gd name="connsiteY290" fmla="*/ 1570452 h 5487988"/>
              <a:gd name="connsiteX291" fmla="*/ 1418387 w 4483100"/>
              <a:gd name="connsiteY291" fmla="*/ 1643781 h 5487988"/>
              <a:gd name="connsiteX292" fmla="*/ 1436170 w 4483100"/>
              <a:gd name="connsiteY292" fmla="*/ 1637432 h 5487988"/>
              <a:gd name="connsiteX293" fmla="*/ 1439664 w 4483100"/>
              <a:gd name="connsiteY293" fmla="*/ 1663780 h 5487988"/>
              <a:gd name="connsiteX294" fmla="*/ 1428232 w 4483100"/>
              <a:gd name="connsiteY294" fmla="*/ 1681874 h 5487988"/>
              <a:gd name="connsiteX295" fmla="*/ 1448555 w 4483100"/>
              <a:gd name="connsiteY295" fmla="*/ 1705682 h 5487988"/>
              <a:gd name="connsiteX296" fmla="*/ 1435853 w 4483100"/>
              <a:gd name="connsiteY296" fmla="*/ 1716475 h 5487988"/>
              <a:gd name="connsiteX297" fmla="*/ 1401239 w 4483100"/>
              <a:gd name="connsiteY297" fmla="*/ 1734886 h 5487988"/>
              <a:gd name="connsiteX298" fmla="*/ 1376470 w 4483100"/>
              <a:gd name="connsiteY298" fmla="*/ 1798057 h 5487988"/>
              <a:gd name="connsiteX299" fmla="*/ 1379963 w 4483100"/>
              <a:gd name="connsiteY299" fmla="*/ 1852022 h 5487988"/>
              <a:gd name="connsiteX300" fmla="*/ 1380281 w 4483100"/>
              <a:gd name="connsiteY300" fmla="*/ 1891702 h 5487988"/>
              <a:gd name="connsiteX301" fmla="*/ 1372025 w 4483100"/>
              <a:gd name="connsiteY301" fmla="*/ 1907891 h 5487988"/>
              <a:gd name="connsiteX302" fmla="*/ 1391395 w 4483100"/>
              <a:gd name="connsiteY302" fmla="*/ 1924398 h 5487988"/>
              <a:gd name="connsiteX303" fmla="*/ 1391078 w 4483100"/>
              <a:gd name="connsiteY303" fmla="*/ 1904717 h 5487988"/>
              <a:gd name="connsiteX304" fmla="*/ 1398382 w 4483100"/>
              <a:gd name="connsiteY304" fmla="*/ 1900273 h 5487988"/>
              <a:gd name="connsiteX305" fmla="*/ 1417117 w 4483100"/>
              <a:gd name="connsiteY305" fmla="*/ 1964396 h 5487988"/>
              <a:gd name="connsiteX306" fmla="*/ 1432042 w 4483100"/>
              <a:gd name="connsiteY306" fmla="*/ 1965031 h 5487988"/>
              <a:gd name="connsiteX307" fmla="*/ 1437758 w 4483100"/>
              <a:gd name="connsiteY307" fmla="*/ 2017726 h 5487988"/>
              <a:gd name="connsiteX308" fmla="*/ 1446015 w 4483100"/>
              <a:gd name="connsiteY308" fmla="*/ 2029471 h 5487988"/>
              <a:gd name="connsiteX309" fmla="*/ 1437123 w 4483100"/>
              <a:gd name="connsiteY309" fmla="*/ 2045978 h 5487988"/>
              <a:gd name="connsiteX310" fmla="*/ 1439981 w 4483100"/>
              <a:gd name="connsiteY310" fmla="*/ 2059946 h 5487988"/>
              <a:gd name="connsiteX311" fmla="*/ 1428867 w 4483100"/>
              <a:gd name="connsiteY311" fmla="*/ 2049788 h 5487988"/>
              <a:gd name="connsiteX312" fmla="*/ 1417752 w 4483100"/>
              <a:gd name="connsiteY312" fmla="*/ 2061215 h 5487988"/>
              <a:gd name="connsiteX313" fmla="*/ 1409178 w 4483100"/>
              <a:gd name="connsiteY313" fmla="*/ 2059946 h 5487988"/>
              <a:gd name="connsiteX314" fmla="*/ 1398699 w 4483100"/>
              <a:gd name="connsiteY314" fmla="*/ 2056771 h 5487988"/>
              <a:gd name="connsiteX315" fmla="*/ 1391395 w 4483100"/>
              <a:gd name="connsiteY315" fmla="*/ 2066929 h 5487988"/>
              <a:gd name="connsiteX316" fmla="*/ 1407908 w 4483100"/>
              <a:gd name="connsiteY316" fmla="*/ 2071373 h 5487988"/>
              <a:gd name="connsiteX317" fmla="*/ 1410449 w 4483100"/>
              <a:gd name="connsiteY317" fmla="*/ 2095816 h 5487988"/>
              <a:gd name="connsiteX318" fmla="*/ 1424103 w 4483100"/>
              <a:gd name="connsiteY318" fmla="*/ 2104705 h 5487988"/>
              <a:gd name="connsiteX319" fmla="*/ 1435853 w 4483100"/>
              <a:gd name="connsiteY319" fmla="*/ 2096769 h 5487988"/>
              <a:gd name="connsiteX320" fmla="*/ 1449190 w 4483100"/>
              <a:gd name="connsiteY320" fmla="*/ 2111371 h 5487988"/>
              <a:gd name="connsiteX321" fmla="*/ 1467291 w 4483100"/>
              <a:gd name="connsiteY321" fmla="*/ 2105974 h 5487988"/>
              <a:gd name="connsiteX322" fmla="*/ 1482216 w 4483100"/>
              <a:gd name="connsiteY322" fmla="*/ 2110419 h 5487988"/>
              <a:gd name="connsiteX323" fmla="*/ 1477770 w 4483100"/>
              <a:gd name="connsiteY323" fmla="*/ 2125973 h 5487988"/>
              <a:gd name="connsiteX324" fmla="*/ 1495553 w 4483100"/>
              <a:gd name="connsiteY324" fmla="*/ 2164384 h 5487988"/>
              <a:gd name="connsiteX325" fmla="*/ 1497141 w 4483100"/>
              <a:gd name="connsiteY325" fmla="*/ 2179938 h 5487988"/>
              <a:gd name="connsiteX326" fmla="*/ 1492377 w 4483100"/>
              <a:gd name="connsiteY326" fmla="*/ 2194858 h 5487988"/>
              <a:gd name="connsiteX327" fmla="*/ 1480946 w 4483100"/>
              <a:gd name="connsiteY327" fmla="*/ 2195810 h 5487988"/>
              <a:gd name="connsiteX328" fmla="*/ 1478723 w 4483100"/>
              <a:gd name="connsiteY328" fmla="*/ 2203111 h 5487988"/>
              <a:gd name="connsiteX329" fmla="*/ 1470149 w 4483100"/>
              <a:gd name="connsiteY329" fmla="*/ 2200572 h 5487988"/>
              <a:gd name="connsiteX330" fmla="*/ 1464115 w 4483100"/>
              <a:gd name="connsiteY330" fmla="*/ 2187874 h 5487988"/>
              <a:gd name="connsiteX331" fmla="*/ 1456176 w 4483100"/>
              <a:gd name="connsiteY331" fmla="*/ 2178986 h 5487988"/>
              <a:gd name="connsiteX332" fmla="*/ 1448555 w 4483100"/>
              <a:gd name="connsiteY332" fmla="*/ 2179938 h 5487988"/>
              <a:gd name="connsiteX333" fmla="*/ 1450460 w 4483100"/>
              <a:gd name="connsiteY333" fmla="*/ 2194858 h 5487988"/>
              <a:gd name="connsiteX334" fmla="*/ 1458399 w 4483100"/>
              <a:gd name="connsiteY334" fmla="*/ 2198032 h 5487988"/>
              <a:gd name="connsiteX335" fmla="*/ 1456176 w 4483100"/>
              <a:gd name="connsiteY335" fmla="*/ 2212952 h 5487988"/>
              <a:gd name="connsiteX336" fmla="*/ 1453953 w 4483100"/>
              <a:gd name="connsiteY336" fmla="*/ 2222158 h 5487988"/>
              <a:gd name="connsiteX337" fmla="*/ 1457764 w 4483100"/>
              <a:gd name="connsiteY337" fmla="*/ 2231998 h 5487988"/>
              <a:gd name="connsiteX338" fmla="*/ 1447285 w 4483100"/>
              <a:gd name="connsiteY338" fmla="*/ 2227554 h 5487988"/>
              <a:gd name="connsiteX339" fmla="*/ 1439981 w 4483100"/>
              <a:gd name="connsiteY339" fmla="*/ 2220888 h 5487988"/>
              <a:gd name="connsiteX340" fmla="*/ 1433948 w 4483100"/>
              <a:gd name="connsiteY340" fmla="*/ 2200572 h 5487988"/>
              <a:gd name="connsiteX341" fmla="*/ 1428232 w 4483100"/>
              <a:gd name="connsiteY341" fmla="*/ 2186922 h 5487988"/>
              <a:gd name="connsiteX342" fmla="*/ 1419023 w 4483100"/>
              <a:gd name="connsiteY342" fmla="*/ 2177399 h 5487988"/>
              <a:gd name="connsiteX343" fmla="*/ 1419658 w 4483100"/>
              <a:gd name="connsiteY343" fmla="*/ 2156130 h 5487988"/>
              <a:gd name="connsiteX344" fmla="*/ 1410449 w 4483100"/>
              <a:gd name="connsiteY344" fmla="*/ 2134862 h 5487988"/>
              <a:gd name="connsiteX345" fmla="*/ 1399334 w 4483100"/>
              <a:gd name="connsiteY345" fmla="*/ 2112641 h 5487988"/>
              <a:gd name="connsiteX346" fmla="*/ 1396794 w 4483100"/>
              <a:gd name="connsiteY346" fmla="*/ 2132322 h 5487988"/>
              <a:gd name="connsiteX347" fmla="*/ 1395524 w 4483100"/>
              <a:gd name="connsiteY347" fmla="*/ 2144067 h 5487988"/>
              <a:gd name="connsiteX348" fmla="*/ 1417117 w 4483100"/>
              <a:gd name="connsiteY348" fmla="*/ 2166606 h 5487988"/>
              <a:gd name="connsiteX349" fmla="*/ 1419023 w 4483100"/>
              <a:gd name="connsiteY349" fmla="*/ 2177399 h 5487988"/>
              <a:gd name="connsiteX350" fmla="*/ 1419658 w 4483100"/>
              <a:gd name="connsiteY350" fmla="*/ 2194223 h 5487988"/>
              <a:gd name="connsiteX351" fmla="*/ 1409178 w 4483100"/>
              <a:gd name="connsiteY351" fmla="*/ 2187557 h 5487988"/>
              <a:gd name="connsiteX352" fmla="*/ 1404415 w 4483100"/>
              <a:gd name="connsiteY352" fmla="*/ 2170415 h 5487988"/>
              <a:gd name="connsiteX353" fmla="*/ 1392030 w 4483100"/>
              <a:gd name="connsiteY353" fmla="*/ 2158670 h 5487988"/>
              <a:gd name="connsiteX354" fmla="*/ 1389490 w 4483100"/>
              <a:gd name="connsiteY354" fmla="*/ 2172320 h 5487988"/>
              <a:gd name="connsiteX355" fmla="*/ 1408861 w 4483100"/>
              <a:gd name="connsiteY355" fmla="*/ 2192953 h 5487988"/>
              <a:gd name="connsiteX356" fmla="*/ 1417117 w 4483100"/>
              <a:gd name="connsiteY356" fmla="*/ 2208825 h 5487988"/>
              <a:gd name="connsiteX357" fmla="*/ 1401239 w 4483100"/>
              <a:gd name="connsiteY357" fmla="*/ 2205333 h 5487988"/>
              <a:gd name="connsiteX358" fmla="*/ 1401875 w 4483100"/>
              <a:gd name="connsiteY358" fmla="*/ 2216761 h 5487988"/>
              <a:gd name="connsiteX359" fmla="*/ 1415212 w 4483100"/>
              <a:gd name="connsiteY359" fmla="*/ 2231046 h 5487988"/>
              <a:gd name="connsiteX360" fmla="*/ 1425374 w 4483100"/>
              <a:gd name="connsiteY360" fmla="*/ 2258663 h 5487988"/>
              <a:gd name="connsiteX361" fmla="*/ 1419023 w 4483100"/>
              <a:gd name="connsiteY361" fmla="*/ 2258346 h 5487988"/>
              <a:gd name="connsiteX362" fmla="*/ 1405368 w 4483100"/>
              <a:gd name="connsiteY362" fmla="*/ 2244379 h 5487988"/>
              <a:gd name="connsiteX363" fmla="*/ 1397429 w 4483100"/>
              <a:gd name="connsiteY363" fmla="*/ 2243109 h 5487988"/>
              <a:gd name="connsiteX364" fmla="*/ 1390125 w 4483100"/>
              <a:gd name="connsiteY364" fmla="*/ 2229141 h 5487988"/>
              <a:gd name="connsiteX365" fmla="*/ 1380598 w 4483100"/>
              <a:gd name="connsiteY365" fmla="*/ 2223745 h 5487988"/>
              <a:gd name="connsiteX366" fmla="*/ 1379328 w 4483100"/>
              <a:gd name="connsiteY366" fmla="*/ 2242791 h 5487988"/>
              <a:gd name="connsiteX367" fmla="*/ 1395841 w 4483100"/>
              <a:gd name="connsiteY367" fmla="*/ 2246283 h 5487988"/>
              <a:gd name="connsiteX368" fmla="*/ 1402827 w 4483100"/>
              <a:gd name="connsiteY368" fmla="*/ 2258029 h 5487988"/>
              <a:gd name="connsiteX369" fmla="*/ 1405685 w 4483100"/>
              <a:gd name="connsiteY369" fmla="*/ 2274853 h 5487988"/>
              <a:gd name="connsiteX370" fmla="*/ 1394571 w 4483100"/>
              <a:gd name="connsiteY370" fmla="*/ 2265012 h 5487988"/>
              <a:gd name="connsiteX371" fmla="*/ 1389808 w 4483100"/>
              <a:gd name="connsiteY371" fmla="*/ 2272313 h 5487988"/>
              <a:gd name="connsiteX372" fmla="*/ 1395206 w 4483100"/>
              <a:gd name="connsiteY372" fmla="*/ 2278662 h 5487988"/>
              <a:gd name="connsiteX373" fmla="*/ 1381234 w 4483100"/>
              <a:gd name="connsiteY373" fmla="*/ 2279615 h 5487988"/>
              <a:gd name="connsiteX374" fmla="*/ 1380916 w 4483100"/>
              <a:gd name="connsiteY374" fmla="*/ 2287868 h 5487988"/>
              <a:gd name="connsiteX375" fmla="*/ 1416482 w 4483100"/>
              <a:gd name="connsiteY375" fmla="*/ 2316120 h 5487988"/>
              <a:gd name="connsiteX376" fmla="*/ 1475865 w 4483100"/>
              <a:gd name="connsiteY376" fmla="*/ 2347229 h 5487988"/>
              <a:gd name="connsiteX377" fmla="*/ 1491742 w 4483100"/>
              <a:gd name="connsiteY377" fmla="*/ 2356118 h 5487988"/>
              <a:gd name="connsiteX378" fmla="*/ 1501269 w 4483100"/>
              <a:gd name="connsiteY378" fmla="*/ 2394528 h 5487988"/>
              <a:gd name="connsiteX379" fmla="*/ 1500951 w 4483100"/>
              <a:gd name="connsiteY379" fmla="*/ 2407861 h 5487988"/>
              <a:gd name="connsiteX380" fmla="*/ 1491742 w 4483100"/>
              <a:gd name="connsiteY380" fmla="*/ 2430716 h 5487988"/>
              <a:gd name="connsiteX381" fmla="*/ 1496823 w 4483100"/>
              <a:gd name="connsiteY381" fmla="*/ 2448810 h 5487988"/>
              <a:gd name="connsiteX382" fmla="*/ 1517464 w 4483100"/>
              <a:gd name="connsiteY382" fmla="*/ 2460238 h 5487988"/>
              <a:gd name="connsiteX383" fmla="*/ 1548584 w 4483100"/>
              <a:gd name="connsiteY383" fmla="*/ 2441827 h 5487988"/>
              <a:gd name="connsiteX384" fmla="*/ 1557794 w 4483100"/>
              <a:gd name="connsiteY384" fmla="*/ 2415797 h 5487988"/>
              <a:gd name="connsiteX385" fmla="*/ 1575894 w 4483100"/>
              <a:gd name="connsiteY385" fmla="*/ 2406908 h 5487988"/>
              <a:gd name="connsiteX386" fmla="*/ 1586691 w 4483100"/>
              <a:gd name="connsiteY386" fmla="*/ 2365641 h 5487988"/>
              <a:gd name="connsiteX387" fmla="*/ 1577482 w 4483100"/>
              <a:gd name="connsiteY387" fmla="*/ 2351039 h 5487988"/>
              <a:gd name="connsiteX388" fmla="*/ 1587009 w 4483100"/>
              <a:gd name="connsiteY388" fmla="*/ 2349134 h 5487988"/>
              <a:gd name="connsiteX389" fmla="*/ 1588279 w 4483100"/>
              <a:gd name="connsiteY389" fmla="*/ 2337389 h 5487988"/>
              <a:gd name="connsiteX390" fmla="*/ 1560334 w 4483100"/>
              <a:gd name="connsiteY390" fmla="*/ 2315485 h 5487988"/>
              <a:gd name="connsiteX391" fmla="*/ 1553983 w 4483100"/>
              <a:gd name="connsiteY391" fmla="*/ 2277710 h 5487988"/>
              <a:gd name="connsiteX392" fmla="*/ 1541598 w 4483100"/>
              <a:gd name="connsiteY392" fmla="*/ 2264695 h 5487988"/>
              <a:gd name="connsiteX393" fmla="*/ 1505715 w 4483100"/>
              <a:gd name="connsiteY393" fmla="*/ 2231046 h 5487988"/>
              <a:gd name="connsiteX394" fmla="*/ 1502857 w 4483100"/>
              <a:gd name="connsiteY394" fmla="*/ 2213904 h 5487988"/>
              <a:gd name="connsiteX395" fmla="*/ 1506350 w 4483100"/>
              <a:gd name="connsiteY395" fmla="*/ 2198350 h 5487988"/>
              <a:gd name="connsiteX396" fmla="*/ 1515241 w 4483100"/>
              <a:gd name="connsiteY396" fmla="*/ 2181843 h 5487988"/>
              <a:gd name="connsiteX397" fmla="*/ 1514289 w 4483100"/>
              <a:gd name="connsiteY397" fmla="*/ 2170097 h 5487988"/>
              <a:gd name="connsiteX398" fmla="*/ 1505080 w 4483100"/>
              <a:gd name="connsiteY398" fmla="*/ 2162479 h 5487988"/>
              <a:gd name="connsiteX399" fmla="*/ 1506350 w 4483100"/>
              <a:gd name="connsiteY399" fmla="*/ 2151051 h 5487988"/>
              <a:gd name="connsiteX400" fmla="*/ 1513018 w 4483100"/>
              <a:gd name="connsiteY400" fmla="*/ 2140575 h 5487988"/>
              <a:gd name="connsiteX401" fmla="*/ 1510478 w 4483100"/>
              <a:gd name="connsiteY401" fmla="*/ 2116450 h 5487988"/>
              <a:gd name="connsiteX402" fmla="*/ 1493965 w 4483100"/>
              <a:gd name="connsiteY402" fmla="*/ 2098991 h 5487988"/>
              <a:gd name="connsiteX403" fmla="*/ 1481263 w 4483100"/>
              <a:gd name="connsiteY403" fmla="*/ 2099943 h 5487988"/>
              <a:gd name="connsiteX404" fmla="*/ 1475547 w 4483100"/>
              <a:gd name="connsiteY404" fmla="*/ 2085023 h 5487988"/>
              <a:gd name="connsiteX405" fmla="*/ 1459669 w 4483100"/>
              <a:gd name="connsiteY405" fmla="*/ 2080262 h 5487988"/>
              <a:gd name="connsiteX406" fmla="*/ 1451095 w 4483100"/>
              <a:gd name="connsiteY406" fmla="*/ 2082166 h 5487988"/>
              <a:gd name="connsiteX407" fmla="*/ 1435218 w 4483100"/>
              <a:gd name="connsiteY407" fmla="*/ 2077405 h 5487988"/>
              <a:gd name="connsiteX408" fmla="*/ 1434583 w 4483100"/>
              <a:gd name="connsiteY408" fmla="*/ 2070104 h 5487988"/>
              <a:gd name="connsiteX409" fmla="*/ 1439981 w 4483100"/>
              <a:gd name="connsiteY409" fmla="*/ 2059946 h 5487988"/>
              <a:gd name="connsiteX410" fmla="*/ 1452048 w 4483100"/>
              <a:gd name="connsiteY410" fmla="*/ 2043121 h 5487988"/>
              <a:gd name="connsiteX411" fmla="*/ 1446015 w 4483100"/>
              <a:gd name="connsiteY411" fmla="*/ 2029471 h 5487988"/>
              <a:gd name="connsiteX412" fmla="*/ 1454589 w 4483100"/>
              <a:gd name="connsiteY412" fmla="*/ 2013599 h 5487988"/>
              <a:gd name="connsiteX413" fmla="*/ 1451095 w 4483100"/>
              <a:gd name="connsiteY413" fmla="*/ 1991378 h 5487988"/>
              <a:gd name="connsiteX414" fmla="*/ 1447602 w 4483100"/>
              <a:gd name="connsiteY414" fmla="*/ 1956460 h 5487988"/>
              <a:gd name="connsiteX415" fmla="*/ 1461257 w 4483100"/>
              <a:gd name="connsiteY415" fmla="*/ 1964079 h 5487988"/>
              <a:gd name="connsiteX416" fmla="*/ 1499681 w 4483100"/>
              <a:gd name="connsiteY416" fmla="*/ 1955190 h 5487988"/>
              <a:gd name="connsiteX417" fmla="*/ 1491107 w 4483100"/>
              <a:gd name="connsiteY417" fmla="*/ 1943445 h 5487988"/>
              <a:gd name="connsiteX418" fmla="*/ 1457129 w 4483100"/>
              <a:gd name="connsiteY418" fmla="*/ 1938683 h 5487988"/>
              <a:gd name="connsiteX419" fmla="*/ 1454589 w 4483100"/>
              <a:gd name="connsiteY419" fmla="*/ 1912336 h 5487988"/>
              <a:gd name="connsiteX420" fmla="*/ 1444109 w 4483100"/>
              <a:gd name="connsiteY420" fmla="*/ 1910113 h 5487988"/>
              <a:gd name="connsiteX421" fmla="*/ 1435535 w 4483100"/>
              <a:gd name="connsiteY421" fmla="*/ 1895829 h 5487988"/>
              <a:gd name="connsiteX422" fmla="*/ 1398064 w 4483100"/>
              <a:gd name="connsiteY422" fmla="*/ 1855831 h 5487988"/>
              <a:gd name="connsiteX423" fmla="*/ 1387267 w 4483100"/>
              <a:gd name="connsiteY423" fmla="*/ 1849800 h 5487988"/>
              <a:gd name="connsiteX424" fmla="*/ 1383139 w 4483100"/>
              <a:gd name="connsiteY424" fmla="*/ 1838689 h 5487988"/>
              <a:gd name="connsiteX425" fmla="*/ 1379646 w 4483100"/>
              <a:gd name="connsiteY425" fmla="*/ 1798692 h 5487988"/>
              <a:gd name="connsiteX426" fmla="*/ 1404097 w 4483100"/>
              <a:gd name="connsiteY426" fmla="*/ 1738378 h 5487988"/>
              <a:gd name="connsiteX427" fmla="*/ 1443792 w 4483100"/>
              <a:gd name="connsiteY427" fmla="*/ 1739648 h 5487988"/>
              <a:gd name="connsiteX428" fmla="*/ 1448873 w 4483100"/>
              <a:gd name="connsiteY428" fmla="*/ 1754250 h 5487988"/>
              <a:gd name="connsiteX429" fmla="*/ 1461575 w 4483100"/>
              <a:gd name="connsiteY429" fmla="*/ 1763773 h 5487988"/>
              <a:gd name="connsiteX430" fmla="*/ 1481898 w 4483100"/>
              <a:gd name="connsiteY430" fmla="*/ 1780598 h 5487988"/>
              <a:gd name="connsiteX431" fmla="*/ 1498729 w 4483100"/>
              <a:gd name="connsiteY431" fmla="*/ 1775201 h 5487988"/>
              <a:gd name="connsiteX432" fmla="*/ 1508255 w 4483100"/>
              <a:gd name="connsiteY432" fmla="*/ 1759329 h 5487988"/>
              <a:gd name="connsiteX433" fmla="*/ 1523180 w 4483100"/>
              <a:gd name="connsiteY433" fmla="*/ 1771709 h 5487988"/>
              <a:gd name="connsiteX434" fmla="*/ 1535882 w 4483100"/>
              <a:gd name="connsiteY434" fmla="*/ 1798692 h 5487988"/>
              <a:gd name="connsiteX435" fmla="*/ 1557476 w 4483100"/>
              <a:gd name="connsiteY435" fmla="*/ 1805993 h 5487988"/>
              <a:gd name="connsiteX436" fmla="*/ 1563827 w 4483100"/>
              <a:gd name="connsiteY436" fmla="*/ 1839959 h 5487988"/>
              <a:gd name="connsiteX437" fmla="*/ 1588279 w 4483100"/>
              <a:gd name="connsiteY437" fmla="*/ 1845991 h 5487988"/>
              <a:gd name="connsiteX438" fmla="*/ 1600028 w 4483100"/>
              <a:gd name="connsiteY438" fmla="*/ 1856149 h 5487988"/>
              <a:gd name="connsiteX439" fmla="*/ 1632101 w 4483100"/>
              <a:gd name="connsiteY439" fmla="*/ 1868529 h 5487988"/>
              <a:gd name="connsiteX440" fmla="*/ 1660681 w 4483100"/>
              <a:gd name="connsiteY440" fmla="*/ 1868211 h 5487988"/>
              <a:gd name="connsiteX441" fmla="*/ 1674336 w 4483100"/>
              <a:gd name="connsiteY441" fmla="*/ 1881861 h 5487988"/>
              <a:gd name="connsiteX442" fmla="*/ 1687991 w 4483100"/>
              <a:gd name="connsiteY442" fmla="*/ 1877735 h 5487988"/>
              <a:gd name="connsiteX443" fmla="*/ 1698787 w 4483100"/>
              <a:gd name="connsiteY443" fmla="*/ 1859640 h 5487988"/>
              <a:gd name="connsiteX444" fmla="*/ 1734353 w 4483100"/>
              <a:gd name="connsiteY444" fmla="*/ 1855196 h 5487988"/>
              <a:gd name="connsiteX445" fmla="*/ 1748643 w 4483100"/>
              <a:gd name="connsiteY445" fmla="*/ 1871703 h 5487988"/>
              <a:gd name="connsiteX446" fmla="*/ 1765156 w 4483100"/>
              <a:gd name="connsiteY446" fmla="*/ 1859958 h 5487988"/>
              <a:gd name="connsiteX447" fmla="*/ 1744198 w 4483100"/>
              <a:gd name="connsiteY447" fmla="*/ 1846625 h 5487988"/>
              <a:gd name="connsiteX448" fmla="*/ 1726732 w 4483100"/>
              <a:gd name="connsiteY448" fmla="*/ 1800279 h 5487988"/>
              <a:gd name="connsiteX449" fmla="*/ 1735941 w 4483100"/>
              <a:gd name="connsiteY449" fmla="*/ 1782185 h 5487988"/>
              <a:gd name="connsiteX450" fmla="*/ 1718793 w 4483100"/>
              <a:gd name="connsiteY450" fmla="*/ 1762504 h 5487988"/>
              <a:gd name="connsiteX451" fmla="*/ 1716570 w 4483100"/>
              <a:gd name="connsiteY451" fmla="*/ 1740600 h 5487988"/>
              <a:gd name="connsiteX452" fmla="*/ 1701010 w 4483100"/>
              <a:gd name="connsiteY452" fmla="*/ 1740600 h 5487988"/>
              <a:gd name="connsiteX453" fmla="*/ 1667985 w 4483100"/>
              <a:gd name="connsiteY453" fmla="*/ 1756790 h 5487988"/>
              <a:gd name="connsiteX454" fmla="*/ 1647661 w 4483100"/>
              <a:gd name="connsiteY454" fmla="*/ 1749171 h 5487988"/>
              <a:gd name="connsiteX455" fmla="*/ 1614318 w 4483100"/>
              <a:gd name="connsiteY455" fmla="*/ 1689810 h 5487988"/>
              <a:gd name="connsiteX456" fmla="*/ 1591454 w 4483100"/>
              <a:gd name="connsiteY456" fmla="*/ 1679652 h 5487988"/>
              <a:gd name="connsiteX457" fmla="*/ 1588279 w 4483100"/>
              <a:gd name="connsiteY457" fmla="*/ 1646003 h 5487988"/>
              <a:gd name="connsiteX458" fmla="*/ 1619717 w 4483100"/>
              <a:gd name="connsiteY458" fmla="*/ 1623147 h 5487988"/>
              <a:gd name="connsiteX459" fmla="*/ 1622892 w 4483100"/>
              <a:gd name="connsiteY459" fmla="*/ 1589498 h 5487988"/>
              <a:gd name="connsiteX460" fmla="*/ 1640993 w 4483100"/>
              <a:gd name="connsiteY460" fmla="*/ 1579975 h 5487988"/>
              <a:gd name="connsiteX461" fmla="*/ 1701645 w 4483100"/>
              <a:gd name="connsiteY461" fmla="*/ 1608862 h 5487988"/>
              <a:gd name="connsiteX462" fmla="*/ 1704186 w 4483100"/>
              <a:gd name="connsiteY462" fmla="*/ 1625687 h 5487988"/>
              <a:gd name="connsiteX463" fmla="*/ 1718793 w 4483100"/>
              <a:gd name="connsiteY463" fmla="*/ 1646320 h 5487988"/>
              <a:gd name="connsiteX464" fmla="*/ 1733718 w 4483100"/>
              <a:gd name="connsiteY464" fmla="*/ 1641241 h 5487988"/>
              <a:gd name="connsiteX465" fmla="*/ 1762298 w 4483100"/>
              <a:gd name="connsiteY465" fmla="*/ 1652351 h 5487988"/>
              <a:gd name="connsiteX466" fmla="*/ 1766744 w 4483100"/>
              <a:gd name="connsiteY466" fmla="*/ 1663145 h 5487988"/>
              <a:gd name="connsiteX467" fmla="*/ 1732766 w 4483100"/>
              <a:gd name="connsiteY467" fmla="*/ 1669811 h 5487988"/>
              <a:gd name="connsiteX468" fmla="*/ 1738482 w 4483100"/>
              <a:gd name="connsiteY468" fmla="*/ 1680921 h 5487988"/>
              <a:gd name="connsiteX469" fmla="*/ 1736259 w 4483100"/>
              <a:gd name="connsiteY469" fmla="*/ 1694889 h 5487988"/>
              <a:gd name="connsiteX470" fmla="*/ 1748008 w 4483100"/>
              <a:gd name="connsiteY470" fmla="*/ 1694889 h 5487988"/>
              <a:gd name="connsiteX471" fmla="*/ 1760393 w 4483100"/>
              <a:gd name="connsiteY471" fmla="*/ 1675842 h 5487988"/>
              <a:gd name="connsiteX472" fmla="*/ 1777223 w 4483100"/>
              <a:gd name="connsiteY472" fmla="*/ 1671081 h 5487988"/>
              <a:gd name="connsiteX473" fmla="*/ 1778493 w 4483100"/>
              <a:gd name="connsiteY473" fmla="*/ 1657748 h 5487988"/>
              <a:gd name="connsiteX474" fmla="*/ 1788020 w 4483100"/>
              <a:gd name="connsiteY474" fmla="*/ 1667906 h 5487988"/>
              <a:gd name="connsiteX475" fmla="*/ 1815647 w 4483100"/>
              <a:gd name="connsiteY475" fmla="*/ 1670763 h 5487988"/>
              <a:gd name="connsiteX476" fmla="*/ 1850578 w 4483100"/>
              <a:gd name="connsiteY476" fmla="*/ 1694889 h 5487988"/>
              <a:gd name="connsiteX477" fmla="*/ 1867409 w 4483100"/>
              <a:gd name="connsiteY477" fmla="*/ 1694889 h 5487988"/>
              <a:gd name="connsiteX478" fmla="*/ 1886779 w 4483100"/>
              <a:gd name="connsiteY478" fmla="*/ 1708221 h 5487988"/>
              <a:gd name="connsiteX479" fmla="*/ 1901387 w 4483100"/>
              <a:gd name="connsiteY479" fmla="*/ 1707269 h 5487988"/>
              <a:gd name="connsiteX480" fmla="*/ 1909008 w 4483100"/>
              <a:gd name="connsiteY480" fmla="*/ 1692349 h 5487988"/>
              <a:gd name="connsiteX481" fmla="*/ 1931237 w 4483100"/>
              <a:gd name="connsiteY481" fmla="*/ 1712030 h 5487988"/>
              <a:gd name="connsiteX482" fmla="*/ 1984268 w 4483100"/>
              <a:gd name="connsiteY482" fmla="*/ 1719014 h 5487988"/>
              <a:gd name="connsiteX483" fmla="*/ 2013801 w 4483100"/>
              <a:gd name="connsiteY483" fmla="*/ 1748536 h 5487988"/>
              <a:gd name="connsiteX484" fmla="*/ 2032219 w 4483100"/>
              <a:gd name="connsiteY484" fmla="*/ 1768218 h 5487988"/>
              <a:gd name="connsiteX485" fmla="*/ 2056988 w 4483100"/>
              <a:gd name="connsiteY485" fmla="*/ 1779328 h 5487988"/>
              <a:gd name="connsiteX486" fmla="*/ 2077947 w 4483100"/>
              <a:gd name="connsiteY486" fmla="*/ 1806628 h 5487988"/>
              <a:gd name="connsiteX487" fmla="*/ 2075089 w 4483100"/>
              <a:gd name="connsiteY487" fmla="*/ 1839007 h 5487988"/>
              <a:gd name="connsiteX488" fmla="*/ 2092237 w 4483100"/>
              <a:gd name="connsiteY488" fmla="*/ 1830753 h 5487988"/>
              <a:gd name="connsiteX489" fmla="*/ 2096047 w 4483100"/>
              <a:gd name="connsiteY489" fmla="*/ 1815833 h 5487988"/>
              <a:gd name="connsiteX490" fmla="*/ 2110972 w 4483100"/>
              <a:gd name="connsiteY490" fmla="*/ 1814881 h 5487988"/>
              <a:gd name="connsiteX491" fmla="*/ 2110655 w 4483100"/>
              <a:gd name="connsiteY491" fmla="*/ 1762186 h 5487988"/>
              <a:gd name="connsiteX492" fmla="*/ 2094777 w 4483100"/>
              <a:gd name="connsiteY492" fmla="*/ 1754885 h 5487988"/>
              <a:gd name="connsiteX493" fmla="*/ 2077629 w 4483100"/>
              <a:gd name="connsiteY493" fmla="*/ 1764408 h 5487988"/>
              <a:gd name="connsiteX494" fmla="*/ 2064927 w 4483100"/>
              <a:gd name="connsiteY494" fmla="*/ 1760282 h 5487988"/>
              <a:gd name="connsiteX495" fmla="*/ 2038570 w 4483100"/>
              <a:gd name="connsiteY495" fmla="*/ 1743775 h 5487988"/>
              <a:gd name="connsiteX496" fmla="*/ 2015071 w 4483100"/>
              <a:gd name="connsiteY496" fmla="*/ 1735521 h 5487988"/>
              <a:gd name="connsiteX497" fmla="*/ 1988079 w 4483100"/>
              <a:gd name="connsiteY497" fmla="*/ 1701872 h 5487988"/>
              <a:gd name="connsiteX498" fmla="*/ 1985856 w 4483100"/>
              <a:gd name="connsiteY498" fmla="*/ 1676795 h 5487988"/>
              <a:gd name="connsiteX499" fmla="*/ 1977282 w 4483100"/>
              <a:gd name="connsiteY499" fmla="*/ 1668224 h 5487988"/>
              <a:gd name="connsiteX500" fmla="*/ 1972836 w 4483100"/>
              <a:gd name="connsiteY500" fmla="*/ 1649495 h 5487988"/>
              <a:gd name="connsiteX501" fmla="*/ 1958864 w 4483100"/>
              <a:gd name="connsiteY501" fmla="*/ 1615846 h 5487988"/>
              <a:gd name="connsiteX502" fmla="*/ 1939811 w 4483100"/>
              <a:gd name="connsiteY502" fmla="*/ 1610767 h 5487988"/>
              <a:gd name="connsiteX503" fmla="*/ 1931237 w 4483100"/>
              <a:gd name="connsiteY503" fmla="*/ 1598387 h 5487988"/>
              <a:gd name="connsiteX504" fmla="*/ 1899482 w 4483100"/>
              <a:gd name="connsiteY504" fmla="*/ 1484743 h 5487988"/>
              <a:gd name="connsiteX505" fmla="*/ 1969661 w 4483100"/>
              <a:gd name="connsiteY505" fmla="*/ 1430461 h 5487988"/>
              <a:gd name="connsiteX506" fmla="*/ 1975059 w 4483100"/>
              <a:gd name="connsiteY506" fmla="*/ 1412684 h 5487988"/>
              <a:gd name="connsiteX507" fmla="*/ 2002369 w 4483100"/>
              <a:gd name="connsiteY507" fmla="*/ 1388876 h 5487988"/>
              <a:gd name="connsiteX508" fmla="*/ 2046509 w 4483100"/>
              <a:gd name="connsiteY508" fmla="*/ 1379988 h 5487988"/>
              <a:gd name="connsiteX509" fmla="*/ 2120181 w 4483100"/>
              <a:gd name="connsiteY509" fmla="*/ 1305706 h 5487988"/>
              <a:gd name="connsiteX510" fmla="*/ 2116053 w 4483100"/>
              <a:gd name="connsiteY510" fmla="*/ 1295231 h 5487988"/>
              <a:gd name="connsiteX511" fmla="*/ 2134789 w 4483100"/>
              <a:gd name="connsiteY511" fmla="*/ 1285708 h 5487988"/>
              <a:gd name="connsiteX512" fmla="*/ 2137964 w 4483100"/>
              <a:gd name="connsiteY512" fmla="*/ 1265391 h 5487988"/>
              <a:gd name="connsiteX513" fmla="*/ 2158605 w 4483100"/>
              <a:gd name="connsiteY513" fmla="*/ 1268566 h 5487988"/>
              <a:gd name="connsiteX514" fmla="*/ 2171943 w 4483100"/>
              <a:gd name="connsiteY514" fmla="*/ 1293644 h 5487988"/>
              <a:gd name="connsiteX515" fmla="*/ 2204333 w 4483100"/>
              <a:gd name="connsiteY515" fmla="*/ 1285073 h 5487988"/>
              <a:gd name="connsiteX516" fmla="*/ 2221799 w 4483100"/>
              <a:gd name="connsiteY516" fmla="*/ 1301580 h 5487988"/>
              <a:gd name="connsiteX517" fmla="*/ 2234183 w 4483100"/>
              <a:gd name="connsiteY517" fmla="*/ 1293009 h 5487988"/>
              <a:gd name="connsiteX518" fmla="*/ 2243075 w 4483100"/>
              <a:gd name="connsiteY518" fmla="*/ 1310151 h 5487988"/>
              <a:gd name="connsiteX519" fmla="*/ 2273878 w 4483100"/>
              <a:gd name="connsiteY519" fmla="*/ 1333641 h 5487988"/>
              <a:gd name="connsiteX520" fmla="*/ 2238947 w 4483100"/>
              <a:gd name="connsiteY520" fmla="*/ 1348878 h 5487988"/>
              <a:gd name="connsiteX521" fmla="*/ 2243710 w 4483100"/>
              <a:gd name="connsiteY521" fmla="*/ 1379353 h 5487988"/>
              <a:gd name="connsiteX522" fmla="*/ 2251966 w 4483100"/>
              <a:gd name="connsiteY522" fmla="*/ 1363481 h 5487988"/>
              <a:gd name="connsiteX523" fmla="*/ 2282134 w 4483100"/>
              <a:gd name="connsiteY523" fmla="*/ 1348561 h 5487988"/>
              <a:gd name="connsiteX524" fmla="*/ 2303728 w 4483100"/>
              <a:gd name="connsiteY524" fmla="*/ 1364116 h 5487988"/>
              <a:gd name="connsiteX525" fmla="*/ 2296424 w 4483100"/>
              <a:gd name="connsiteY525" fmla="*/ 1382209 h 5487988"/>
              <a:gd name="connsiteX526" fmla="*/ 2314842 w 4483100"/>
              <a:gd name="connsiteY526" fmla="*/ 1423160 h 5487988"/>
              <a:gd name="connsiteX527" fmla="*/ 2346915 w 4483100"/>
              <a:gd name="connsiteY527" fmla="*/ 1477759 h 5487988"/>
              <a:gd name="connsiteX528" fmla="*/ 2355489 w 4483100"/>
              <a:gd name="connsiteY528" fmla="*/ 1468236 h 5487988"/>
              <a:gd name="connsiteX529" fmla="*/ 2324369 w 4483100"/>
              <a:gd name="connsiteY529" fmla="*/ 1426969 h 5487988"/>
              <a:gd name="connsiteX530" fmla="*/ 2328814 w 4483100"/>
              <a:gd name="connsiteY530" fmla="*/ 1353640 h 5487988"/>
              <a:gd name="connsiteX531" fmla="*/ 2312937 w 4483100"/>
              <a:gd name="connsiteY531" fmla="*/ 1333324 h 5487988"/>
              <a:gd name="connsiteX532" fmla="*/ 2322146 w 4483100"/>
              <a:gd name="connsiteY532" fmla="*/ 1312373 h 5487988"/>
              <a:gd name="connsiteX533" fmla="*/ 2334530 w 4483100"/>
              <a:gd name="connsiteY533" fmla="*/ 1266979 h 5487988"/>
              <a:gd name="connsiteX534" fmla="*/ 2349138 w 4483100"/>
              <a:gd name="connsiteY534" fmla="*/ 1254281 h 5487988"/>
              <a:gd name="connsiteX535" fmla="*/ 2354854 w 4483100"/>
              <a:gd name="connsiteY535" fmla="*/ 1156192 h 5487988"/>
              <a:gd name="connsiteX536" fmla="*/ 2322463 w 4483100"/>
              <a:gd name="connsiteY536" fmla="*/ 1104766 h 5487988"/>
              <a:gd name="connsiteX537" fmla="*/ 2311031 w 4483100"/>
              <a:gd name="connsiteY537" fmla="*/ 1114607 h 5487988"/>
              <a:gd name="connsiteX538" fmla="*/ 2285309 w 4483100"/>
              <a:gd name="connsiteY538" fmla="*/ 1109528 h 5487988"/>
              <a:gd name="connsiteX539" fmla="*/ 2287850 w 4483100"/>
              <a:gd name="connsiteY539" fmla="*/ 1040961 h 5487988"/>
              <a:gd name="connsiteX540" fmla="*/ 2307856 w 4483100"/>
              <a:gd name="connsiteY540" fmla="*/ 1006042 h 5487988"/>
              <a:gd name="connsiteX541" fmla="*/ 2310079 w 4483100"/>
              <a:gd name="connsiteY541" fmla="*/ 932079 h 5487988"/>
              <a:gd name="connsiteX542" fmla="*/ 2321511 w 4483100"/>
              <a:gd name="connsiteY542" fmla="*/ 893986 h 5487988"/>
              <a:gd name="connsiteX543" fmla="*/ 2315160 w 4483100"/>
              <a:gd name="connsiteY543" fmla="*/ 876209 h 5487988"/>
              <a:gd name="connsiteX544" fmla="*/ 2324686 w 4483100"/>
              <a:gd name="connsiteY544" fmla="*/ 865416 h 5487988"/>
              <a:gd name="connsiteX545" fmla="*/ 2313572 w 4483100"/>
              <a:gd name="connsiteY545" fmla="*/ 848909 h 5487988"/>
              <a:gd name="connsiteX546" fmla="*/ 2318653 w 4483100"/>
              <a:gd name="connsiteY546" fmla="*/ 815260 h 5487988"/>
              <a:gd name="connsiteX547" fmla="*/ 2303728 w 4483100"/>
              <a:gd name="connsiteY547" fmla="*/ 791770 h 5487988"/>
              <a:gd name="connsiteX548" fmla="*/ 2284674 w 4483100"/>
              <a:gd name="connsiteY548" fmla="*/ 792405 h 5487988"/>
              <a:gd name="connsiteX549" fmla="*/ 2220529 w 4483100"/>
              <a:gd name="connsiteY549" fmla="*/ 734948 h 5487988"/>
              <a:gd name="connsiteX550" fmla="*/ 2218623 w 4483100"/>
              <a:gd name="connsiteY550" fmla="*/ 726377 h 5487988"/>
              <a:gd name="connsiteX551" fmla="*/ 2253554 w 4483100"/>
              <a:gd name="connsiteY551" fmla="*/ 726059 h 5487988"/>
              <a:gd name="connsiteX552" fmla="*/ 2309761 w 4483100"/>
              <a:gd name="connsiteY552" fmla="*/ 764787 h 5487988"/>
              <a:gd name="connsiteX553" fmla="*/ 2378353 w 4483100"/>
              <a:gd name="connsiteY553" fmla="*/ 756534 h 5487988"/>
              <a:gd name="connsiteX554" fmla="*/ 2425033 w 4483100"/>
              <a:gd name="connsiteY554" fmla="*/ 763517 h 5487988"/>
              <a:gd name="connsiteX555" fmla="*/ 2482510 w 4483100"/>
              <a:gd name="connsiteY555" fmla="*/ 778755 h 5487988"/>
              <a:gd name="connsiteX556" fmla="*/ 2486004 w 4483100"/>
              <a:gd name="connsiteY556" fmla="*/ 814625 h 5487988"/>
              <a:gd name="connsiteX557" fmla="*/ 2505057 w 4483100"/>
              <a:gd name="connsiteY557" fmla="*/ 825101 h 5487988"/>
              <a:gd name="connsiteX558" fmla="*/ 2510773 w 4483100"/>
              <a:gd name="connsiteY558" fmla="*/ 852401 h 5487988"/>
              <a:gd name="connsiteX559" fmla="*/ 2534907 w 4483100"/>
              <a:gd name="connsiteY559" fmla="*/ 852083 h 5487988"/>
              <a:gd name="connsiteX560" fmla="*/ 2543798 w 4483100"/>
              <a:gd name="connsiteY560" fmla="*/ 876526 h 5487988"/>
              <a:gd name="connsiteX561" fmla="*/ 2537447 w 4483100"/>
              <a:gd name="connsiteY561" fmla="*/ 892081 h 5487988"/>
              <a:gd name="connsiteX562" fmla="*/ 2554595 w 4483100"/>
              <a:gd name="connsiteY562" fmla="*/ 908905 h 5487988"/>
              <a:gd name="connsiteX563" fmla="*/ 2557136 w 4483100"/>
              <a:gd name="connsiteY563" fmla="*/ 941602 h 5487988"/>
              <a:gd name="connsiteX564" fmla="*/ 2529508 w 4483100"/>
              <a:gd name="connsiteY564" fmla="*/ 940967 h 5487988"/>
              <a:gd name="connsiteX565" fmla="*/ 2514583 w 4483100"/>
              <a:gd name="connsiteY565" fmla="*/ 953664 h 5487988"/>
              <a:gd name="connsiteX566" fmla="*/ 2495530 w 4483100"/>
              <a:gd name="connsiteY566" fmla="*/ 947316 h 5487988"/>
              <a:gd name="connsiteX567" fmla="*/ 2481240 w 4483100"/>
              <a:gd name="connsiteY567" fmla="*/ 957156 h 5487988"/>
              <a:gd name="connsiteX568" fmla="*/ 2451390 w 4483100"/>
              <a:gd name="connsiteY568" fmla="*/ 952712 h 5487988"/>
              <a:gd name="connsiteX569" fmla="*/ 2439641 w 4483100"/>
              <a:gd name="connsiteY569" fmla="*/ 966680 h 5487988"/>
              <a:gd name="connsiteX570" fmla="*/ 2424716 w 4483100"/>
              <a:gd name="connsiteY570" fmla="*/ 969219 h 5487988"/>
              <a:gd name="connsiteX571" fmla="*/ 2423128 w 4483100"/>
              <a:gd name="connsiteY571" fmla="*/ 1004772 h 5487988"/>
              <a:gd name="connsiteX572" fmla="*/ 2395818 w 4483100"/>
              <a:gd name="connsiteY572" fmla="*/ 1010486 h 5487988"/>
              <a:gd name="connsiteX573" fmla="*/ 2404392 w 4483100"/>
              <a:gd name="connsiteY573" fmla="*/ 1029215 h 5487988"/>
              <a:gd name="connsiteX574" fmla="*/ 2393913 w 4483100"/>
              <a:gd name="connsiteY574" fmla="*/ 1043183 h 5487988"/>
              <a:gd name="connsiteX575" fmla="*/ 2415189 w 4483100"/>
              <a:gd name="connsiteY575" fmla="*/ 1050166 h 5487988"/>
              <a:gd name="connsiteX576" fmla="*/ 2444086 w 4483100"/>
              <a:gd name="connsiteY576" fmla="*/ 1086990 h 5487988"/>
              <a:gd name="connsiteX577" fmla="*/ 2450755 w 4483100"/>
              <a:gd name="connsiteY577" fmla="*/ 1125717 h 5487988"/>
              <a:gd name="connsiteX578" fmla="*/ 2466633 w 4483100"/>
              <a:gd name="connsiteY578" fmla="*/ 1128892 h 5487988"/>
              <a:gd name="connsiteX579" fmla="*/ 2479652 w 4483100"/>
              <a:gd name="connsiteY579" fmla="*/ 1158414 h 5487988"/>
              <a:gd name="connsiteX580" fmla="*/ 2493625 w 4483100"/>
              <a:gd name="connsiteY580" fmla="*/ 1182222 h 5487988"/>
              <a:gd name="connsiteX581" fmla="*/ 2547609 w 4483100"/>
              <a:gd name="connsiteY581" fmla="*/ 1175556 h 5487988"/>
              <a:gd name="connsiteX582" fmla="*/ 2544433 w 4483100"/>
              <a:gd name="connsiteY582" fmla="*/ 1192380 h 5487988"/>
              <a:gd name="connsiteX583" fmla="*/ 2550149 w 4483100"/>
              <a:gd name="connsiteY583" fmla="*/ 1223807 h 5487988"/>
              <a:gd name="connsiteX584" fmla="*/ 2558723 w 4483100"/>
              <a:gd name="connsiteY584" fmla="*/ 1215236 h 5487988"/>
              <a:gd name="connsiteX585" fmla="*/ 2567932 w 4483100"/>
              <a:gd name="connsiteY585" fmla="*/ 1182857 h 5487988"/>
              <a:gd name="connsiteX586" fmla="*/ 2598418 w 4483100"/>
              <a:gd name="connsiteY586" fmla="*/ 1186666 h 5487988"/>
              <a:gd name="connsiteX587" fmla="*/ 2603498 w 4483100"/>
              <a:gd name="connsiteY587" fmla="*/ 1175873 h 5487988"/>
              <a:gd name="connsiteX588" fmla="*/ 2626997 w 4483100"/>
              <a:gd name="connsiteY588" fmla="*/ 1172699 h 5487988"/>
              <a:gd name="connsiteX589" fmla="*/ 2646686 w 4483100"/>
              <a:gd name="connsiteY589" fmla="*/ 1160953 h 5487988"/>
              <a:gd name="connsiteX590" fmla="*/ 2658118 w 4483100"/>
              <a:gd name="connsiteY590" fmla="*/ 1115559 h 5487988"/>
              <a:gd name="connsiteX591" fmla="*/ 2650496 w 4483100"/>
              <a:gd name="connsiteY591" fmla="*/ 1102862 h 5487988"/>
              <a:gd name="connsiteX592" fmla="*/ 2667327 w 4483100"/>
              <a:gd name="connsiteY592" fmla="*/ 1085720 h 5487988"/>
              <a:gd name="connsiteX593" fmla="*/ 2656530 w 4483100"/>
              <a:gd name="connsiteY593" fmla="*/ 1066039 h 5487988"/>
              <a:gd name="connsiteX594" fmla="*/ 2673360 w 4483100"/>
              <a:gd name="connsiteY594" fmla="*/ 1046992 h 5487988"/>
              <a:gd name="connsiteX595" fmla="*/ 2674948 w 4483100"/>
              <a:gd name="connsiteY595" fmla="*/ 1013026 h 5487988"/>
              <a:gd name="connsiteX596" fmla="*/ 2684475 w 4483100"/>
              <a:gd name="connsiteY596" fmla="*/ 997471 h 5487988"/>
              <a:gd name="connsiteX597" fmla="*/ 2699400 w 4483100"/>
              <a:gd name="connsiteY597" fmla="*/ 1002233 h 5487988"/>
              <a:gd name="connsiteX598" fmla="*/ 2710832 w 4483100"/>
              <a:gd name="connsiteY598" fmla="*/ 986361 h 5487988"/>
              <a:gd name="connsiteX599" fmla="*/ 2744810 w 4483100"/>
              <a:gd name="connsiteY599" fmla="*/ 981917 h 5487988"/>
              <a:gd name="connsiteX600" fmla="*/ 2747985 w 4483100"/>
              <a:gd name="connsiteY600" fmla="*/ 970171 h 5487988"/>
              <a:gd name="connsiteX601" fmla="*/ 2766086 w 4483100"/>
              <a:gd name="connsiteY601" fmla="*/ 983821 h 5487988"/>
              <a:gd name="connsiteX602" fmla="*/ 2768626 w 4483100"/>
              <a:gd name="connsiteY602" fmla="*/ 970171 h 5487988"/>
              <a:gd name="connsiteX603" fmla="*/ 2755924 w 4483100"/>
              <a:gd name="connsiteY603" fmla="*/ 948268 h 5487988"/>
              <a:gd name="connsiteX604" fmla="*/ 2758147 w 4483100"/>
              <a:gd name="connsiteY604" fmla="*/ 937475 h 5487988"/>
              <a:gd name="connsiteX605" fmla="*/ 2779423 w 4483100"/>
              <a:gd name="connsiteY605" fmla="*/ 939380 h 5487988"/>
              <a:gd name="connsiteX606" fmla="*/ 2891837 w 4483100"/>
              <a:gd name="connsiteY606" fmla="*/ 858432 h 5487988"/>
              <a:gd name="connsiteX607" fmla="*/ 2905492 w 4483100"/>
              <a:gd name="connsiteY607" fmla="*/ 855258 h 5487988"/>
              <a:gd name="connsiteX608" fmla="*/ 2904222 w 4483100"/>
              <a:gd name="connsiteY608" fmla="*/ 842560 h 5487988"/>
              <a:gd name="connsiteX609" fmla="*/ 2995995 w 4483100"/>
              <a:gd name="connsiteY609" fmla="*/ 787960 h 5487988"/>
              <a:gd name="connsiteX610" fmla="*/ 3036960 w 4483100"/>
              <a:gd name="connsiteY610" fmla="*/ 778120 h 5487988"/>
              <a:gd name="connsiteX611" fmla="*/ 3027433 w 4483100"/>
              <a:gd name="connsiteY611" fmla="*/ 767644 h 5487988"/>
              <a:gd name="connsiteX612" fmla="*/ 3077924 w 4483100"/>
              <a:gd name="connsiteY612" fmla="*/ 757486 h 5487988"/>
              <a:gd name="connsiteX613" fmla="*/ 3093802 w 4483100"/>
              <a:gd name="connsiteY613" fmla="*/ 769231 h 5487988"/>
              <a:gd name="connsiteX614" fmla="*/ 3091261 w 4483100"/>
              <a:gd name="connsiteY614" fmla="*/ 784786 h 5487988"/>
              <a:gd name="connsiteX615" fmla="*/ 3109044 w 4483100"/>
              <a:gd name="connsiteY615" fmla="*/ 798753 h 5487988"/>
              <a:gd name="connsiteX616" fmla="*/ 3130956 w 4483100"/>
              <a:gd name="connsiteY616" fmla="*/ 767962 h 5487988"/>
              <a:gd name="connsiteX617" fmla="*/ 3121429 w 4483100"/>
              <a:gd name="connsiteY617" fmla="*/ 757169 h 5487988"/>
              <a:gd name="connsiteX618" fmla="*/ 3124287 w 4483100"/>
              <a:gd name="connsiteY618" fmla="*/ 738122 h 5487988"/>
              <a:gd name="connsiteX619" fmla="*/ 3102376 w 4483100"/>
              <a:gd name="connsiteY619" fmla="*/ 742884 h 5487988"/>
              <a:gd name="connsiteX620" fmla="*/ 3095072 w 4483100"/>
              <a:gd name="connsiteY620" fmla="*/ 738440 h 5487988"/>
              <a:gd name="connsiteX621" fmla="*/ 3154772 w 4483100"/>
              <a:gd name="connsiteY621" fmla="*/ 690824 h 5487988"/>
              <a:gd name="connsiteX622" fmla="*/ 3144610 w 4483100"/>
              <a:gd name="connsiteY622" fmla="*/ 711775 h 5487988"/>
              <a:gd name="connsiteX623" fmla="*/ 3160170 w 4483100"/>
              <a:gd name="connsiteY623" fmla="*/ 712727 h 5487988"/>
              <a:gd name="connsiteX624" fmla="*/ 3160488 w 4483100"/>
              <a:gd name="connsiteY624" fmla="*/ 741932 h 5487988"/>
              <a:gd name="connsiteX625" fmla="*/ 3196689 w 4483100"/>
              <a:gd name="connsiteY625" fmla="*/ 734630 h 5487988"/>
              <a:gd name="connsiteX626" fmla="*/ 3194149 w 4483100"/>
              <a:gd name="connsiteY626" fmla="*/ 710187 h 5487988"/>
              <a:gd name="connsiteX627" fmla="*/ 3197324 w 4483100"/>
              <a:gd name="connsiteY627" fmla="*/ 700664 h 5487988"/>
              <a:gd name="connsiteX628" fmla="*/ 3181129 w 4483100"/>
              <a:gd name="connsiteY628" fmla="*/ 679713 h 5487988"/>
              <a:gd name="connsiteX629" fmla="*/ 3200182 w 4483100"/>
              <a:gd name="connsiteY629" fmla="*/ 680983 h 5487988"/>
              <a:gd name="connsiteX630" fmla="*/ 3201135 w 4483100"/>
              <a:gd name="connsiteY630" fmla="*/ 663841 h 5487988"/>
              <a:gd name="connsiteX631" fmla="*/ 3235748 w 4483100"/>
              <a:gd name="connsiteY631" fmla="*/ 641303 h 5487988"/>
              <a:gd name="connsiteX632" fmla="*/ 3291638 w 4483100"/>
              <a:gd name="connsiteY632" fmla="*/ 636541 h 5487988"/>
              <a:gd name="connsiteX633" fmla="*/ 3302435 w 4483100"/>
              <a:gd name="connsiteY633" fmla="*/ 634637 h 5487988"/>
              <a:gd name="connsiteX634" fmla="*/ 3306563 w 4483100"/>
              <a:gd name="connsiteY634" fmla="*/ 645112 h 5487988"/>
              <a:gd name="connsiteX635" fmla="*/ 3294813 w 4483100"/>
              <a:gd name="connsiteY635" fmla="*/ 641938 h 5487988"/>
              <a:gd name="connsiteX636" fmla="*/ 3264646 w 4483100"/>
              <a:gd name="connsiteY636" fmla="*/ 651778 h 5487988"/>
              <a:gd name="connsiteX637" fmla="*/ 3235748 w 4483100"/>
              <a:gd name="connsiteY637" fmla="*/ 648604 h 5487988"/>
              <a:gd name="connsiteX638" fmla="*/ 3225587 w 4483100"/>
              <a:gd name="connsiteY638" fmla="*/ 663524 h 5487988"/>
              <a:gd name="connsiteX639" fmla="*/ 3232890 w 4483100"/>
              <a:gd name="connsiteY639" fmla="*/ 683840 h 5487988"/>
              <a:gd name="connsiteX640" fmla="*/ 3241464 w 4483100"/>
              <a:gd name="connsiteY640" fmla="*/ 683205 h 5487988"/>
              <a:gd name="connsiteX641" fmla="*/ 3245592 w 4483100"/>
              <a:gd name="connsiteY641" fmla="*/ 673999 h 5487988"/>
              <a:gd name="connsiteX642" fmla="*/ 3258612 w 4483100"/>
              <a:gd name="connsiteY642" fmla="*/ 680031 h 5487988"/>
              <a:gd name="connsiteX643" fmla="*/ 3248768 w 4483100"/>
              <a:gd name="connsiteY643" fmla="*/ 684475 h 5487988"/>
              <a:gd name="connsiteX644" fmla="*/ 3252261 w 4483100"/>
              <a:gd name="connsiteY644" fmla="*/ 694950 h 5487988"/>
              <a:gd name="connsiteX645" fmla="*/ 3262105 w 4483100"/>
              <a:gd name="connsiteY645" fmla="*/ 723202 h 5487988"/>
              <a:gd name="connsiteX646" fmla="*/ 3243052 w 4483100"/>
              <a:gd name="connsiteY646" fmla="*/ 738122 h 5487988"/>
              <a:gd name="connsiteX647" fmla="*/ 3240194 w 4483100"/>
              <a:gd name="connsiteY647" fmla="*/ 753042 h 5487988"/>
              <a:gd name="connsiteX648" fmla="*/ 3251626 w 4483100"/>
              <a:gd name="connsiteY648" fmla="*/ 758438 h 5487988"/>
              <a:gd name="connsiteX649" fmla="*/ 3250673 w 4483100"/>
              <a:gd name="connsiteY649" fmla="*/ 775898 h 5487988"/>
              <a:gd name="connsiteX650" fmla="*/ 3266551 w 4483100"/>
              <a:gd name="connsiteY650" fmla="*/ 786691 h 5487988"/>
              <a:gd name="connsiteX651" fmla="*/ 3243687 w 4483100"/>
              <a:gd name="connsiteY651" fmla="*/ 794944 h 5487988"/>
              <a:gd name="connsiteX652" fmla="*/ 3228762 w 4483100"/>
              <a:gd name="connsiteY652" fmla="*/ 782564 h 5487988"/>
              <a:gd name="connsiteX653" fmla="*/ 3218283 w 4483100"/>
              <a:gd name="connsiteY653" fmla="*/ 798753 h 5487988"/>
              <a:gd name="connsiteX654" fmla="*/ 3192561 w 4483100"/>
              <a:gd name="connsiteY654" fmla="*/ 803832 h 5487988"/>
              <a:gd name="connsiteX655" fmla="*/ 3191926 w 4483100"/>
              <a:gd name="connsiteY655" fmla="*/ 819705 h 5487988"/>
              <a:gd name="connsiteX656" fmla="*/ 3182399 w 4483100"/>
              <a:gd name="connsiteY656" fmla="*/ 829545 h 5487988"/>
              <a:gd name="connsiteX657" fmla="*/ 3191291 w 4483100"/>
              <a:gd name="connsiteY657" fmla="*/ 845417 h 5487988"/>
              <a:gd name="connsiteX658" fmla="*/ 3176366 w 4483100"/>
              <a:gd name="connsiteY658" fmla="*/ 845417 h 5487988"/>
              <a:gd name="connsiteX659" fmla="*/ 3161441 w 4483100"/>
              <a:gd name="connsiteY659" fmla="*/ 860019 h 5487988"/>
              <a:gd name="connsiteX660" fmla="*/ 3164934 w 4483100"/>
              <a:gd name="connsiteY660" fmla="*/ 879383 h 5487988"/>
              <a:gd name="connsiteX661" fmla="*/ 3124922 w 4483100"/>
              <a:gd name="connsiteY661" fmla="*/ 918429 h 5487988"/>
              <a:gd name="connsiteX662" fmla="*/ 3119841 w 4483100"/>
              <a:gd name="connsiteY662" fmla="*/ 932396 h 5487988"/>
              <a:gd name="connsiteX663" fmla="*/ 3146198 w 4483100"/>
              <a:gd name="connsiteY663" fmla="*/ 935253 h 5487988"/>
              <a:gd name="connsiteX664" fmla="*/ 3132861 w 4483100"/>
              <a:gd name="connsiteY664" fmla="*/ 946681 h 5487988"/>
              <a:gd name="connsiteX665" fmla="*/ 3127462 w 4483100"/>
              <a:gd name="connsiteY665" fmla="*/ 970171 h 5487988"/>
              <a:gd name="connsiteX666" fmla="*/ 3084593 w 4483100"/>
              <a:gd name="connsiteY666" fmla="*/ 1000963 h 5487988"/>
              <a:gd name="connsiteX667" fmla="*/ 3068080 w 4483100"/>
              <a:gd name="connsiteY667" fmla="*/ 1053976 h 5487988"/>
              <a:gd name="connsiteX668" fmla="*/ 3080147 w 4483100"/>
              <a:gd name="connsiteY668" fmla="*/ 1080006 h 5487988"/>
              <a:gd name="connsiteX669" fmla="*/ 3076019 w 4483100"/>
              <a:gd name="connsiteY669" fmla="*/ 1087625 h 5487988"/>
              <a:gd name="connsiteX670" fmla="*/ 3090626 w 4483100"/>
              <a:gd name="connsiteY670" fmla="*/ 1106354 h 5487988"/>
              <a:gd name="connsiteX671" fmla="*/ 3091261 w 4483100"/>
              <a:gd name="connsiteY671" fmla="*/ 1145081 h 5487988"/>
              <a:gd name="connsiteX672" fmla="*/ 3099200 w 4483100"/>
              <a:gd name="connsiteY672" fmla="*/ 1157144 h 5487988"/>
              <a:gd name="connsiteX673" fmla="*/ 3101741 w 4483100"/>
              <a:gd name="connsiteY673" fmla="*/ 1227616 h 5487988"/>
              <a:gd name="connsiteX674" fmla="*/ 3103646 w 4483100"/>
              <a:gd name="connsiteY674" fmla="*/ 1264439 h 5487988"/>
              <a:gd name="connsiteX675" fmla="*/ 3104916 w 4483100"/>
              <a:gd name="connsiteY675" fmla="*/ 1290469 h 5487988"/>
              <a:gd name="connsiteX676" fmla="*/ 3105234 w 4483100"/>
              <a:gd name="connsiteY676" fmla="*/ 1305072 h 5487988"/>
              <a:gd name="connsiteX677" fmla="*/ 3105551 w 4483100"/>
              <a:gd name="connsiteY677" fmla="*/ 1308246 h 5487988"/>
              <a:gd name="connsiteX678" fmla="*/ 3107139 w 4483100"/>
              <a:gd name="connsiteY678" fmla="*/ 1313325 h 5487988"/>
              <a:gd name="connsiteX679" fmla="*/ 3110632 w 4483100"/>
              <a:gd name="connsiteY679" fmla="*/ 1325705 h 5487988"/>
              <a:gd name="connsiteX680" fmla="*/ 3115395 w 4483100"/>
              <a:gd name="connsiteY680" fmla="*/ 1341894 h 5487988"/>
              <a:gd name="connsiteX681" fmla="*/ 3114760 w 4483100"/>
              <a:gd name="connsiteY681" fmla="*/ 1317769 h 5487988"/>
              <a:gd name="connsiteX682" fmla="*/ 3110632 w 4483100"/>
              <a:gd name="connsiteY682" fmla="*/ 1267296 h 5487988"/>
              <a:gd name="connsiteX683" fmla="*/ 3110315 w 4483100"/>
              <a:gd name="connsiteY683" fmla="*/ 1232377 h 5487988"/>
              <a:gd name="connsiteX684" fmla="*/ 3103011 w 4483100"/>
              <a:gd name="connsiteY684" fmla="*/ 1174286 h 5487988"/>
              <a:gd name="connsiteX685" fmla="*/ 3109362 w 4483100"/>
              <a:gd name="connsiteY685" fmla="*/ 1141907 h 5487988"/>
              <a:gd name="connsiteX686" fmla="*/ 3106821 w 4483100"/>
              <a:gd name="connsiteY686" fmla="*/ 1114607 h 5487988"/>
              <a:gd name="connsiteX687" fmla="*/ 3095072 w 4483100"/>
              <a:gd name="connsiteY687" fmla="*/ 1089212 h 5487988"/>
              <a:gd name="connsiteX688" fmla="*/ 3087133 w 4483100"/>
              <a:gd name="connsiteY688" fmla="*/ 1055880 h 5487988"/>
              <a:gd name="connsiteX689" fmla="*/ 3100788 w 4483100"/>
              <a:gd name="connsiteY689" fmla="*/ 1009534 h 5487988"/>
              <a:gd name="connsiteX690" fmla="*/ 3152232 w 4483100"/>
              <a:gd name="connsiteY690" fmla="*/ 989853 h 5487988"/>
              <a:gd name="connsiteX691" fmla="*/ 3159535 w 4483100"/>
              <a:gd name="connsiteY691" fmla="*/ 973028 h 5487988"/>
              <a:gd name="connsiteX692" fmla="*/ 3178589 w 4483100"/>
              <a:gd name="connsiteY692" fmla="*/ 955887 h 5487988"/>
              <a:gd name="connsiteX693" fmla="*/ 3195419 w 4483100"/>
              <a:gd name="connsiteY693" fmla="*/ 968267 h 5487988"/>
              <a:gd name="connsiteX694" fmla="*/ 3248450 w 4483100"/>
              <a:gd name="connsiteY694" fmla="*/ 893033 h 5487988"/>
              <a:gd name="connsiteX695" fmla="*/ 3237971 w 4483100"/>
              <a:gd name="connsiteY695" fmla="*/ 893033 h 5487988"/>
              <a:gd name="connsiteX696" fmla="*/ 3233843 w 4483100"/>
              <a:gd name="connsiteY696" fmla="*/ 888272 h 5487988"/>
              <a:gd name="connsiteX697" fmla="*/ 3277665 w 4483100"/>
              <a:gd name="connsiteY697" fmla="*/ 815895 h 5487988"/>
              <a:gd name="connsiteX698" fmla="*/ 3291320 w 4483100"/>
              <a:gd name="connsiteY698" fmla="*/ 828275 h 5487988"/>
              <a:gd name="connsiteX699" fmla="*/ 3305293 w 4483100"/>
              <a:gd name="connsiteY699" fmla="*/ 817800 h 5487988"/>
              <a:gd name="connsiteX700" fmla="*/ 3309738 w 4483100"/>
              <a:gd name="connsiteY700" fmla="*/ 827958 h 5487988"/>
              <a:gd name="connsiteX701" fmla="*/ 3313231 w 4483100"/>
              <a:gd name="connsiteY701" fmla="*/ 835894 h 5487988"/>
              <a:gd name="connsiteX702" fmla="*/ 3315772 w 4483100"/>
              <a:gd name="connsiteY702" fmla="*/ 840656 h 5487988"/>
              <a:gd name="connsiteX703" fmla="*/ 3318630 w 4483100"/>
              <a:gd name="connsiteY703" fmla="*/ 843830 h 5487988"/>
              <a:gd name="connsiteX704" fmla="*/ 3322123 w 4483100"/>
              <a:gd name="connsiteY704" fmla="*/ 847322 h 5487988"/>
              <a:gd name="connsiteX705" fmla="*/ 3326886 w 4483100"/>
              <a:gd name="connsiteY705" fmla="*/ 851449 h 5487988"/>
              <a:gd name="connsiteX706" fmla="*/ 3347527 w 4483100"/>
              <a:gd name="connsiteY706" fmla="*/ 840656 h 5487988"/>
              <a:gd name="connsiteX707" fmla="*/ 3355466 w 4483100"/>
              <a:gd name="connsiteY707" fmla="*/ 779390 h 5487988"/>
              <a:gd name="connsiteX708" fmla="*/ 3395478 w 4483100"/>
              <a:gd name="connsiteY708" fmla="*/ 745106 h 5487988"/>
              <a:gd name="connsiteX709" fmla="*/ 3411356 w 4483100"/>
              <a:gd name="connsiteY709" fmla="*/ 746376 h 5487988"/>
              <a:gd name="connsiteX710" fmla="*/ 3451367 w 4483100"/>
              <a:gd name="connsiteY710" fmla="*/ 720346 h 5487988"/>
              <a:gd name="connsiteX711" fmla="*/ 3470421 w 4483100"/>
              <a:gd name="connsiteY711" fmla="*/ 732091 h 5487988"/>
              <a:gd name="connsiteX712" fmla="*/ 3513925 w 4483100"/>
              <a:gd name="connsiteY712" fmla="*/ 728599 h 5487988"/>
              <a:gd name="connsiteX713" fmla="*/ 3535202 w 4483100"/>
              <a:gd name="connsiteY713" fmla="*/ 740027 h 5487988"/>
              <a:gd name="connsiteX714" fmla="*/ 3547904 w 4483100"/>
              <a:gd name="connsiteY714" fmla="*/ 737805 h 5487988"/>
              <a:gd name="connsiteX715" fmla="*/ 3562829 w 4483100"/>
              <a:gd name="connsiteY715" fmla="*/ 760661 h 5487988"/>
              <a:gd name="connsiteX716" fmla="*/ 3601570 w 4483100"/>
              <a:gd name="connsiteY716" fmla="*/ 731773 h 5487988"/>
              <a:gd name="connsiteX717" fmla="*/ 3599347 w 4483100"/>
              <a:gd name="connsiteY717" fmla="*/ 693046 h 5487988"/>
              <a:gd name="connsiteX718" fmla="*/ 3588551 w 4483100"/>
              <a:gd name="connsiteY718" fmla="*/ 693046 h 5487988"/>
              <a:gd name="connsiteX719" fmla="*/ 3585375 w 4483100"/>
              <a:gd name="connsiteY719" fmla="*/ 688919 h 5487988"/>
              <a:gd name="connsiteX720" fmla="*/ 3613002 w 4483100"/>
              <a:gd name="connsiteY720" fmla="*/ 674952 h 5487988"/>
              <a:gd name="connsiteX721" fmla="*/ 3633326 w 4483100"/>
              <a:gd name="connsiteY721" fmla="*/ 691458 h 5487988"/>
              <a:gd name="connsiteX722" fmla="*/ 3641265 w 4483100"/>
              <a:gd name="connsiteY722" fmla="*/ 665428 h 5487988"/>
              <a:gd name="connsiteX723" fmla="*/ 3665716 w 4483100"/>
              <a:gd name="connsiteY723" fmla="*/ 662889 h 5487988"/>
              <a:gd name="connsiteX724" fmla="*/ 3674290 w 4483100"/>
              <a:gd name="connsiteY724" fmla="*/ 683840 h 5487988"/>
              <a:gd name="connsiteX725" fmla="*/ 3644758 w 4483100"/>
              <a:gd name="connsiteY725" fmla="*/ 696855 h 5487988"/>
              <a:gd name="connsiteX726" fmla="*/ 3668257 w 4483100"/>
              <a:gd name="connsiteY726" fmla="*/ 706061 h 5487988"/>
              <a:gd name="connsiteX727" fmla="*/ 3686040 w 4483100"/>
              <a:gd name="connsiteY727" fmla="*/ 687014 h 5487988"/>
              <a:gd name="connsiteX728" fmla="*/ 3672067 w 4483100"/>
              <a:gd name="connsiteY728" fmla="*/ 661619 h 5487988"/>
              <a:gd name="connsiteX729" fmla="*/ 3673973 w 4483100"/>
              <a:gd name="connsiteY729" fmla="*/ 647969 h 5487988"/>
              <a:gd name="connsiteX730" fmla="*/ 3721288 w 4483100"/>
              <a:gd name="connsiteY730" fmla="*/ 623209 h 5487988"/>
              <a:gd name="connsiteX731" fmla="*/ 3742564 w 4483100"/>
              <a:gd name="connsiteY731" fmla="*/ 633684 h 5487988"/>
              <a:gd name="connsiteX732" fmla="*/ 3733355 w 4483100"/>
              <a:gd name="connsiteY732" fmla="*/ 646699 h 5487988"/>
              <a:gd name="connsiteX733" fmla="*/ 3777178 w 4483100"/>
              <a:gd name="connsiteY733" fmla="*/ 692411 h 5487988"/>
              <a:gd name="connsiteX734" fmla="*/ 3771779 w 4483100"/>
              <a:gd name="connsiteY734" fmla="*/ 703839 h 5487988"/>
              <a:gd name="connsiteX735" fmla="*/ 3755902 w 4483100"/>
              <a:gd name="connsiteY735" fmla="*/ 705108 h 5487988"/>
              <a:gd name="connsiteX736" fmla="*/ 3754314 w 4483100"/>
              <a:gd name="connsiteY736" fmla="*/ 725107 h 5487988"/>
              <a:gd name="connsiteX737" fmla="*/ 3740342 w 4483100"/>
              <a:gd name="connsiteY737" fmla="*/ 723202 h 5487988"/>
              <a:gd name="connsiteX738" fmla="*/ 3746692 w 4483100"/>
              <a:gd name="connsiteY738" fmla="*/ 738757 h 5487988"/>
              <a:gd name="connsiteX739" fmla="*/ 3750186 w 4483100"/>
              <a:gd name="connsiteY739" fmla="*/ 783199 h 5487988"/>
              <a:gd name="connsiteX740" fmla="*/ 3792738 w 4483100"/>
              <a:gd name="connsiteY740" fmla="*/ 799706 h 5487988"/>
              <a:gd name="connsiteX741" fmla="*/ 3828622 w 4483100"/>
              <a:gd name="connsiteY741" fmla="*/ 763517 h 5487988"/>
              <a:gd name="connsiteX742" fmla="*/ 3826081 w 4483100"/>
              <a:gd name="connsiteY742" fmla="*/ 743519 h 5487988"/>
              <a:gd name="connsiteX743" fmla="*/ 3814332 w 4483100"/>
              <a:gd name="connsiteY743" fmla="*/ 725742 h 5487988"/>
              <a:gd name="connsiteX744" fmla="*/ 3822588 w 4483100"/>
              <a:gd name="connsiteY744" fmla="*/ 697172 h 5487988"/>
              <a:gd name="connsiteX745" fmla="*/ 3843864 w 4483100"/>
              <a:gd name="connsiteY745" fmla="*/ 704473 h 5487988"/>
              <a:gd name="connsiteX746" fmla="*/ 3859742 w 4483100"/>
              <a:gd name="connsiteY746" fmla="*/ 697807 h 5487988"/>
              <a:gd name="connsiteX747" fmla="*/ 3875620 w 4483100"/>
              <a:gd name="connsiteY747" fmla="*/ 700982 h 5487988"/>
              <a:gd name="connsiteX748" fmla="*/ 3915314 w 4483100"/>
              <a:gd name="connsiteY748" fmla="*/ 643842 h 5487988"/>
              <a:gd name="connsiteX749" fmla="*/ 3916902 w 4483100"/>
              <a:gd name="connsiteY749" fmla="*/ 611146 h 5487988"/>
              <a:gd name="connsiteX750" fmla="*/ 3928651 w 4483100"/>
              <a:gd name="connsiteY750" fmla="*/ 604480 h 5487988"/>
              <a:gd name="connsiteX751" fmla="*/ 3926428 w 4483100"/>
              <a:gd name="connsiteY751" fmla="*/ 584798 h 5487988"/>
              <a:gd name="connsiteX752" fmla="*/ 3914361 w 4483100"/>
              <a:gd name="connsiteY752" fmla="*/ 577180 h 5487988"/>
              <a:gd name="connsiteX753" fmla="*/ 3909598 w 4483100"/>
              <a:gd name="connsiteY753" fmla="*/ 596226 h 5487988"/>
              <a:gd name="connsiteX754" fmla="*/ 3896896 w 4483100"/>
              <a:gd name="connsiteY754" fmla="*/ 583846 h 5487988"/>
              <a:gd name="connsiteX755" fmla="*/ 3898483 w 4483100"/>
              <a:gd name="connsiteY755" fmla="*/ 556229 h 5487988"/>
              <a:gd name="connsiteX756" fmla="*/ 3856566 w 4483100"/>
              <a:gd name="connsiteY756" fmla="*/ 459727 h 5487988"/>
              <a:gd name="connsiteX757" fmla="*/ 3895308 w 4483100"/>
              <a:gd name="connsiteY757" fmla="*/ 447664 h 5487988"/>
              <a:gd name="connsiteX758" fmla="*/ 3916902 w 4483100"/>
              <a:gd name="connsiteY758" fmla="*/ 483535 h 5487988"/>
              <a:gd name="connsiteX759" fmla="*/ 3919124 w 4483100"/>
              <a:gd name="connsiteY759" fmla="*/ 474011 h 5487988"/>
              <a:gd name="connsiteX760" fmla="*/ 3899754 w 4483100"/>
              <a:gd name="connsiteY760" fmla="*/ 439410 h 5487988"/>
              <a:gd name="connsiteX761" fmla="*/ 3912456 w 4483100"/>
              <a:gd name="connsiteY761" fmla="*/ 425443 h 5487988"/>
              <a:gd name="connsiteX762" fmla="*/ 3913091 w 4483100"/>
              <a:gd name="connsiteY762" fmla="*/ 393064 h 5487988"/>
              <a:gd name="connsiteX763" fmla="*/ 3968345 w 4483100"/>
              <a:gd name="connsiteY763" fmla="*/ 408301 h 5487988"/>
              <a:gd name="connsiteX764" fmla="*/ 3973426 w 4483100"/>
              <a:gd name="connsiteY764" fmla="*/ 415602 h 5487988"/>
              <a:gd name="connsiteX765" fmla="*/ 4052814 w 4483100"/>
              <a:gd name="connsiteY765" fmla="*/ 427665 h 5487988"/>
              <a:gd name="connsiteX766" fmla="*/ 4101718 w 4483100"/>
              <a:gd name="connsiteY766" fmla="*/ 427030 h 5487988"/>
              <a:gd name="connsiteX767" fmla="*/ 4120771 w 4483100"/>
              <a:gd name="connsiteY767" fmla="*/ 450203 h 5487988"/>
              <a:gd name="connsiteX768" fmla="*/ 4132520 w 4483100"/>
              <a:gd name="connsiteY768" fmla="*/ 442585 h 5487988"/>
              <a:gd name="connsiteX769" fmla="*/ 4180154 w 4483100"/>
              <a:gd name="connsiteY769" fmla="*/ 453695 h 5487988"/>
              <a:gd name="connsiteX770" fmla="*/ 4204605 w 4483100"/>
              <a:gd name="connsiteY770" fmla="*/ 473694 h 5487988"/>
              <a:gd name="connsiteX771" fmla="*/ 4226834 w 4483100"/>
              <a:gd name="connsiteY771" fmla="*/ 474329 h 5487988"/>
              <a:gd name="connsiteX772" fmla="*/ 4251603 w 4483100"/>
              <a:gd name="connsiteY772" fmla="*/ 512104 h 5487988"/>
              <a:gd name="connsiteX773" fmla="*/ 4285582 w 4483100"/>
              <a:gd name="connsiteY773" fmla="*/ 529881 h 5487988"/>
              <a:gd name="connsiteX774" fmla="*/ 4305905 w 4483100"/>
              <a:gd name="connsiteY774" fmla="*/ 535912 h 5487988"/>
              <a:gd name="connsiteX775" fmla="*/ 4313209 w 4483100"/>
              <a:gd name="connsiteY775" fmla="*/ 548610 h 5487988"/>
              <a:gd name="connsiteX776" fmla="*/ 4302094 w 4483100"/>
              <a:gd name="connsiteY776" fmla="*/ 554959 h 5487988"/>
              <a:gd name="connsiteX777" fmla="*/ 4316702 w 4483100"/>
              <a:gd name="connsiteY777" fmla="*/ 567339 h 5487988"/>
              <a:gd name="connsiteX778" fmla="*/ 4334485 w 4483100"/>
              <a:gd name="connsiteY778" fmla="*/ 553689 h 5487988"/>
              <a:gd name="connsiteX779" fmla="*/ 4345599 w 4483100"/>
              <a:gd name="connsiteY779" fmla="*/ 570196 h 5487988"/>
              <a:gd name="connsiteX780" fmla="*/ 4415144 w 4483100"/>
              <a:gd name="connsiteY780" fmla="*/ 569879 h 5487988"/>
              <a:gd name="connsiteX781" fmla="*/ 4415144 w 4483100"/>
              <a:gd name="connsiteY781" fmla="*/ 579402 h 5487988"/>
              <a:gd name="connsiteX782" fmla="*/ 4405617 w 4483100"/>
              <a:gd name="connsiteY782" fmla="*/ 588925 h 5487988"/>
              <a:gd name="connsiteX783" fmla="*/ 4433244 w 4483100"/>
              <a:gd name="connsiteY783" fmla="*/ 605432 h 5487988"/>
              <a:gd name="connsiteX784" fmla="*/ 4449439 w 4483100"/>
              <a:gd name="connsiteY784" fmla="*/ 623526 h 5487988"/>
              <a:gd name="connsiteX785" fmla="*/ 4483100 w 4483100"/>
              <a:gd name="connsiteY785" fmla="*/ 639716 h 5487988"/>
              <a:gd name="connsiteX786" fmla="*/ 4483100 w 4483100"/>
              <a:gd name="connsiteY786" fmla="*/ 828275 h 5487988"/>
              <a:gd name="connsiteX787" fmla="*/ 4483100 w 4483100"/>
              <a:gd name="connsiteY787" fmla="*/ 1237774 h 5487988"/>
              <a:gd name="connsiteX788" fmla="*/ 4479607 w 4483100"/>
              <a:gd name="connsiteY788" fmla="*/ 1246662 h 5487988"/>
              <a:gd name="connsiteX789" fmla="*/ 4417684 w 4483100"/>
              <a:gd name="connsiteY789" fmla="*/ 1317134 h 5487988"/>
              <a:gd name="connsiteX790" fmla="*/ 4468175 w 4483100"/>
              <a:gd name="connsiteY790" fmla="*/ 1289199 h 5487988"/>
              <a:gd name="connsiteX791" fmla="*/ 4483100 w 4483100"/>
              <a:gd name="connsiteY791" fmla="*/ 1258090 h 5487988"/>
              <a:gd name="connsiteX792" fmla="*/ 4483100 w 4483100"/>
              <a:gd name="connsiteY792" fmla="*/ 3554139 h 5487988"/>
              <a:gd name="connsiteX793" fmla="*/ 4471350 w 4483100"/>
              <a:gd name="connsiteY793" fmla="*/ 3557313 h 5487988"/>
              <a:gd name="connsiteX794" fmla="*/ 4419272 w 4483100"/>
              <a:gd name="connsiteY794" fmla="*/ 3562393 h 5487988"/>
              <a:gd name="connsiteX795" fmla="*/ 4340201 w 4483100"/>
              <a:gd name="connsiteY795" fmla="*/ 3604612 h 5487988"/>
              <a:gd name="connsiteX796" fmla="*/ 4093779 w 4483100"/>
              <a:gd name="connsiteY796" fmla="*/ 3661751 h 5487988"/>
              <a:gd name="connsiteX797" fmla="*/ 4000418 w 4483100"/>
              <a:gd name="connsiteY797" fmla="*/ 3647149 h 5487988"/>
              <a:gd name="connsiteX798" fmla="*/ 3977872 w 4483100"/>
              <a:gd name="connsiteY798" fmla="*/ 3627785 h 5487988"/>
              <a:gd name="connsiteX799" fmla="*/ 3966440 w 4483100"/>
              <a:gd name="connsiteY799" fmla="*/ 3653181 h 5487988"/>
              <a:gd name="connsiteX800" fmla="*/ 3979460 w 4483100"/>
              <a:gd name="connsiteY800" fmla="*/ 3668418 h 5487988"/>
              <a:gd name="connsiteX801" fmla="*/ 3959771 w 4483100"/>
              <a:gd name="connsiteY801" fmla="*/ 3689686 h 5487988"/>
              <a:gd name="connsiteX802" fmla="*/ 3974379 w 4483100"/>
              <a:gd name="connsiteY802" fmla="*/ 3713177 h 5487988"/>
              <a:gd name="connsiteX803" fmla="*/ 3972791 w 4483100"/>
              <a:gd name="connsiteY803" fmla="*/ 3731588 h 5487988"/>
              <a:gd name="connsiteX804" fmla="*/ 3967710 w 4483100"/>
              <a:gd name="connsiteY804" fmla="*/ 3740159 h 5487988"/>
              <a:gd name="connsiteX805" fmla="*/ 3963582 w 4483100"/>
              <a:gd name="connsiteY805" fmla="*/ 3772221 h 5487988"/>
              <a:gd name="connsiteX806" fmla="*/ 4011850 w 4483100"/>
              <a:gd name="connsiteY806" fmla="*/ 3802695 h 5487988"/>
              <a:gd name="connsiteX807" fmla="*/ 4003594 w 4483100"/>
              <a:gd name="connsiteY807" fmla="*/ 3822694 h 5487988"/>
              <a:gd name="connsiteX808" fmla="*/ 3935637 w 4483100"/>
              <a:gd name="connsiteY808" fmla="*/ 3833169 h 5487988"/>
              <a:gd name="connsiteX809" fmla="*/ 3913726 w 4483100"/>
              <a:gd name="connsiteY809" fmla="*/ 3872850 h 5487988"/>
              <a:gd name="connsiteX810" fmla="*/ 3931192 w 4483100"/>
              <a:gd name="connsiteY810" fmla="*/ 3947131 h 5487988"/>
              <a:gd name="connsiteX811" fmla="*/ 3868633 w 4483100"/>
              <a:gd name="connsiteY811" fmla="*/ 4023316 h 5487988"/>
              <a:gd name="connsiteX812" fmla="*/ 3858789 w 4483100"/>
              <a:gd name="connsiteY812" fmla="*/ 4065536 h 5487988"/>
              <a:gd name="connsiteX813" fmla="*/ 3871809 w 4483100"/>
              <a:gd name="connsiteY813" fmla="*/ 4079186 h 5487988"/>
              <a:gd name="connsiteX814" fmla="*/ 3915631 w 4483100"/>
              <a:gd name="connsiteY814" fmla="*/ 4077599 h 5487988"/>
              <a:gd name="connsiteX815" fmla="*/ 3929604 w 4483100"/>
              <a:gd name="connsiteY815" fmla="*/ 4087440 h 5487988"/>
              <a:gd name="connsiteX816" fmla="*/ 3968028 w 4483100"/>
              <a:gd name="connsiteY816" fmla="*/ 4092836 h 5487988"/>
              <a:gd name="connsiteX817" fmla="*/ 3983588 w 4483100"/>
              <a:gd name="connsiteY817" fmla="*/ 4093788 h 5487988"/>
              <a:gd name="connsiteX818" fmla="*/ 3988986 w 4483100"/>
              <a:gd name="connsiteY818" fmla="*/ 4110930 h 5487988"/>
              <a:gd name="connsiteX819" fmla="*/ 3979142 w 4483100"/>
              <a:gd name="connsiteY819" fmla="*/ 4122041 h 5487988"/>
              <a:gd name="connsiteX820" fmla="*/ 3965805 w 4483100"/>
              <a:gd name="connsiteY820" fmla="*/ 4192512 h 5487988"/>
              <a:gd name="connsiteX821" fmla="*/ 3941988 w 4483100"/>
              <a:gd name="connsiteY821" fmla="*/ 4206797 h 5487988"/>
              <a:gd name="connsiteX822" fmla="*/ 3854661 w 4483100"/>
              <a:gd name="connsiteY822" fmla="*/ 4231558 h 5487988"/>
              <a:gd name="connsiteX823" fmla="*/ 3832114 w 4483100"/>
              <a:gd name="connsiteY823" fmla="*/ 4203623 h 5487988"/>
              <a:gd name="connsiteX824" fmla="*/ 3794326 w 4483100"/>
              <a:gd name="connsiteY824" fmla="*/ 4237589 h 5487988"/>
              <a:gd name="connsiteX825" fmla="*/ 3708904 w 4483100"/>
              <a:gd name="connsiteY825" fmla="*/ 4185211 h 5487988"/>
              <a:gd name="connsiteX826" fmla="*/ 3687627 w 4483100"/>
              <a:gd name="connsiteY826" fmla="*/ 4144261 h 5487988"/>
              <a:gd name="connsiteX827" fmla="*/ 3658095 w 4483100"/>
              <a:gd name="connsiteY827" fmla="*/ 4143309 h 5487988"/>
              <a:gd name="connsiteX828" fmla="*/ 3638407 w 4483100"/>
              <a:gd name="connsiteY828" fmla="*/ 4170292 h 5487988"/>
              <a:gd name="connsiteX829" fmla="*/ 3615860 w 4483100"/>
              <a:gd name="connsiteY829" fmla="*/ 4171561 h 5487988"/>
              <a:gd name="connsiteX830" fmla="*/ 3552032 w 4483100"/>
              <a:gd name="connsiteY830" fmla="*/ 4156642 h 5487988"/>
              <a:gd name="connsiteX831" fmla="*/ 3528215 w 4483100"/>
              <a:gd name="connsiteY831" fmla="*/ 4141722 h 5487988"/>
              <a:gd name="connsiteX832" fmla="*/ 3518054 w 4483100"/>
              <a:gd name="connsiteY832" fmla="*/ 4148706 h 5487988"/>
              <a:gd name="connsiteX833" fmla="*/ 3498365 w 4483100"/>
              <a:gd name="connsiteY833" fmla="*/ 4151880 h 5487988"/>
              <a:gd name="connsiteX834" fmla="*/ 3480265 w 4483100"/>
              <a:gd name="connsiteY834" fmla="*/ 4168704 h 5487988"/>
              <a:gd name="connsiteX835" fmla="*/ 3473279 w 4483100"/>
              <a:gd name="connsiteY835" fmla="*/ 4165847 h 5487988"/>
              <a:gd name="connsiteX836" fmla="*/ 3449462 w 4483100"/>
              <a:gd name="connsiteY836" fmla="*/ 4209972 h 5487988"/>
              <a:gd name="connsiteX837" fmla="*/ 3433902 w 4483100"/>
              <a:gd name="connsiteY837" fmla="*/ 4209972 h 5487988"/>
              <a:gd name="connsiteX838" fmla="*/ 3388809 w 4483100"/>
              <a:gd name="connsiteY838" fmla="*/ 4185211 h 5487988"/>
              <a:gd name="connsiteX839" fmla="*/ 3371344 w 4483100"/>
              <a:gd name="connsiteY839" fmla="*/ 4152832 h 5487988"/>
              <a:gd name="connsiteX840" fmla="*/ 3339271 w 4483100"/>
              <a:gd name="connsiteY840" fmla="*/ 4153150 h 5487988"/>
              <a:gd name="connsiteX841" fmla="*/ 3321170 w 4483100"/>
              <a:gd name="connsiteY841" fmla="*/ 4191243 h 5487988"/>
              <a:gd name="connsiteX842" fmla="*/ 3324028 w 4483100"/>
              <a:gd name="connsiteY842" fmla="*/ 4209337 h 5487988"/>
              <a:gd name="connsiteX843" fmla="*/ 3308468 w 4483100"/>
              <a:gd name="connsiteY843" fmla="*/ 4205210 h 5487988"/>
              <a:gd name="connsiteX844" fmla="*/ 3299894 w 4483100"/>
              <a:gd name="connsiteY844" fmla="*/ 4187116 h 5487988"/>
              <a:gd name="connsiteX845" fmla="*/ 3302435 w 4483100"/>
              <a:gd name="connsiteY845" fmla="*/ 4136643 h 5487988"/>
              <a:gd name="connsiteX846" fmla="*/ 3245275 w 4483100"/>
              <a:gd name="connsiteY846" fmla="*/ 4094741 h 5487988"/>
              <a:gd name="connsiteX847" fmla="*/ 3212884 w 4483100"/>
              <a:gd name="connsiteY847" fmla="*/ 4062997 h 5487988"/>
              <a:gd name="connsiteX848" fmla="*/ 3163346 w 4483100"/>
              <a:gd name="connsiteY848" fmla="*/ 4067758 h 5487988"/>
              <a:gd name="connsiteX849" fmla="*/ 3126510 w 4483100"/>
              <a:gd name="connsiteY849" fmla="*/ 4058235 h 5487988"/>
              <a:gd name="connsiteX850" fmla="*/ 3104281 w 4483100"/>
              <a:gd name="connsiteY850" fmla="*/ 4075059 h 5487988"/>
              <a:gd name="connsiteX851" fmla="*/ 3064587 w 4483100"/>
              <a:gd name="connsiteY851" fmla="*/ 4051886 h 5487988"/>
              <a:gd name="connsiteX852" fmla="*/ 3026480 w 4483100"/>
              <a:gd name="connsiteY852" fmla="*/ 4060457 h 5487988"/>
              <a:gd name="connsiteX853" fmla="*/ 3009650 w 4483100"/>
              <a:gd name="connsiteY853" fmla="*/ 4091249 h 5487988"/>
              <a:gd name="connsiteX854" fmla="*/ 2958841 w 4483100"/>
              <a:gd name="connsiteY854" fmla="*/ 4062362 h 5487988"/>
              <a:gd name="connsiteX855" fmla="*/ 2952808 w 4483100"/>
              <a:gd name="connsiteY855" fmla="*/ 4049982 h 5487988"/>
              <a:gd name="connsiteX856" fmla="*/ 2930579 w 4483100"/>
              <a:gd name="connsiteY856" fmla="*/ 4047125 h 5487988"/>
              <a:gd name="connsiteX857" fmla="*/ 2931849 w 4483100"/>
              <a:gd name="connsiteY857" fmla="*/ 4066806 h 5487988"/>
              <a:gd name="connsiteX858" fmla="*/ 2922005 w 4483100"/>
              <a:gd name="connsiteY858" fmla="*/ 4064266 h 5487988"/>
              <a:gd name="connsiteX859" fmla="*/ 2922323 w 4483100"/>
              <a:gd name="connsiteY859" fmla="*/ 4085217 h 5487988"/>
              <a:gd name="connsiteX860" fmla="*/ 2894060 w 4483100"/>
              <a:gd name="connsiteY860" fmla="*/ 4098233 h 5487988"/>
              <a:gd name="connsiteX861" fmla="*/ 2829279 w 4483100"/>
              <a:gd name="connsiteY861" fmla="*/ 4123945 h 5487988"/>
              <a:gd name="connsiteX862" fmla="*/ 2761005 w 4483100"/>
              <a:gd name="connsiteY862" fmla="*/ 4200766 h 5487988"/>
              <a:gd name="connsiteX863" fmla="*/ 2743857 w 4483100"/>
              <a:gd name="connsiteY863" fmla="*/ 4199179 h 5487988"/>
              <a:gd name="connsiteX864" fmla="*/ 2724486 w 4483100"/>
              <a:gd name="connsiteY864" fmla="*/ 4214733 h 5487988"/>
              <a:gd name="connsiteX865" fmla="*/ 2713055 w 4483100"/>
              <a:gd name="connsiteY865" fmla="*/ 4215051 h 5487988"/>
              <a:gd name="connsiteX866" fmla="*/ 2767356 w 4483100"/>
              <a:gd name="connsiteY866" fmla="*/ 4286157 h 5487988"/>
              <a:gd name="connsiteX867" fmla="*/ 2735283 w 4483100"/>
              <a:gd name="connsiteY867" fmla="*/ 4315997 h 5487988"/>
              <a:gd name="connsiteX868" fmla="*/ 2712419 w 4483100"/>
              <a:gd name="connsiteY868" fmla="*/ 4313457 h 5487988"/>
              <a:gd name="connsiteX869" fmla="*/ 2633031 w 4483100"/>
              <a:gd name="connsiteY869" fmla="*/ 4246477 h 5487988"/>
              <a:gd name="connsiteX870" fmla="*/ 2614930 w 4483100"/>
              <a:gd name="connsiteY870" fmla="*/ 4280444 h 5487988"/>
              <a:gd name="connsiteX871" fmla="*/ 2619376 w 4483100"/>
              <a:gd name="connsiteY871" fmla="*/ 4301395 h 5487988"/>
              <a:gd name="connsiteX872" fmla="*/ 2594289 w 4483100"/>
              <a:gd name="connsiteY872" fmla="*/ 4341075 h 5487988"/>
              <a:gd name="connsiteX873" fmla="*/ 2597465 w 4483100"/>
              <a:gd name="connsiteY873" fmla="*/ 4367740 h 5487988"/>
              <a:gd name="connsiteX874" fmla="*/ 2593654 w 4483100"/>
              <a:gd name="connsiteY874" fmla="*/ 4398849 h 5487988"/>
              <a:gd name="connsiteX875" fmla="*/ 2605086 w 4483100"/>
              <a:gd name="connsiteY875" fmla="*/ 4419483 h 5487988"/>
              <a:gd name="connsiteX876" fmla="*/ 2585398 w 4483100"/>
              <a:gd name="connsiteY876" fmla="*/ 4440751 h 5487988"/>
              <a:gd name="connsiteX877" fmla="*/ 2560629 w 4483100"/>
              <a:gd name="connsiteY877" fmla="*/ 4519794 h 5487988"/>
              <a:gd name="connsiteX878" fmla="*/ 2613025 w 4483100"/>
              <a:gd name="connsiteY878" fmla="*/ 4554395 h 5487988"/>
              <a:gd name="connsiteX879" fmla="*/ 2621917 w 4483100"/>
              <a:gd name="connsiteY879" fmla="*/ 4593440 h 5487988"/>
              <a:gd name="connsiteX880" fmla="*/ 2622234 w 4483100"/>
              <a:gd name="connsiteY880" fmla="*/ 4616296 h 5487988"/>
              <a:gd name="connsiteX881" fmla="*/ 2681934 w 4483100"/>
              <a:gd name="connsiteY881" fmla="*/ 4659150 h 5487988"/>
              <a:gd name="connsiteX882" fmla="*/ 2710514 w 4483100"/>
              <a:gd name="connsiteY882" fmla="*/ 4671848 h 5487988"/>
              <a:gd name="connsiteX883" fmla="*/ 2794348 w 4483100"/>
              <a:gd name="connsiteY883" fmla="*/ 4771842 h 5487988"/>
              <a:gd name="connsiteX884" fmla="*/ 2791808 w 4483100"/>
              <a:gd name="connsiteY884" fmla="*/ 4775969 h 5487988"/>
              <a:gd name="connsiteX885" fmla="*/ 2753701 w 4483100"/>
              <a:gd name="connsiteY885" fmla="*/ 4780730 h 5487988"/>
              <a:gd name="connsiteX886" fmla="*/ 2752431 w 4483100"/>
              <a:gd name="connsiteY886" fmla="*/ 4799142 h 5487988"/>
              <a:gd name="connsiteX887" fmla="*/ 2800699 w 4483100"/>
              <a:gd name="connsiteY887" fmla="*/ 4825172 h 5487988"/>
              <a:gd name="connsiteX888" fmla="*/ 2794031 w 4483100"/>
              <a:gd name="connsiteY888" fmla="*/ 4832791 h 5487988"/>
              <a:gd name="connsiteX889" fmla="*/ 2782281 w 4483100"/>
              <a:gd name="connsiteY889" fmla="*/ 4831203 h 5487988"/>
              <a:gd name="connsiteX890" fmla="*/ 2775930 w 4483100"/>
              <a:gd name="connsiteY890" fmla="*/ 4839457 h 5487988"/>
              <a:gd name="connsiteX891" fmla="*/ 2768309 w 4483100"/>
              <a:gd name="connsiteY891" fmla="*/ 4840409 h 5487988"/>
              <a:gd name="connsiteX892" fmla="*/ 2769897 w 4483100"/>
              <a:gd name="connsiteY892" fmla="*/ 4830886 h 5487988"/>
              <a:gd name="connsiteX893" fmla="*/ 2757830 w 4483100"/>
              <a:gd name="connsiteY893" fmla="*/ 4835965 h 5487988"/>
              <a:gd name="connsiteX894" fmla="*/ 2753066 w 4483100"/>
              <a:gd name="connsiteY894" fmla="*/ 4848345 h 5487988"/>
              <a:gd name="connsiteX895" fmla="*/ 2747985 w 4483100"/>
              <a:gd name="connsiteY895" fmla="*/ 4850250 h 5487988"/>
              <a:gd name="connsiteX896" fmla="*/ 2751161 w 4483100"/>
              <a:gd name="connsiteY896" fmla="*/ 4859773 h 5487988"/>
              <a:gd name="connsiteX897" fmla="*/ 2747668 w 4483100"/>
              <a:gd name="connsiteY897" fmla="*/ 4871518 h 5487988"/>
              <a:gd name="connsiteX898" fmla="*/ 2735918 w 4483100"/>
              <a:gd name="connsiteY898" fmla="*/ 4868979 h 5487988"/>
              <a:gd name="connsiteX899" fmla="*/ 2732743 w 4483100"/>
              <a:gd name="connsiteY899" fmla="*/ 4873106 h 5487988"/>
              <a:gd name="connsiteX900" fmla="*/ 2735601 w 4483100"/>
              <a:gd name="connsiteY900" fmla="*/ 4882629 h 5487988"/>
              <a:gd name="connsiteX901" fmla="*/ 2727980 w 4483100"/>
              <a:gd name="connsiteY901" fmla="*/ 4886755 h 5487988"/>
              <a:gd name="connsiteX902" fmla="*/ 2714325 w 4483100"/>
              <a:gd name="connsiteY902" fmla="*/ 4884216 h 5487988"/>
              <a:gd name="connsiteX903" fmla="*/ 2704798 w 4483100"/>
              <a:gd name="connsiteY903" fmla="*/ 4879772 h 5487988"/>
              <a:gd name="connsiteX904" fmla="*/ 2690191 w 4483100"/>
              <a:gd name="connsiteY904" fmla="*/ 4867709 h 5487988"/>
              <a:gd name="connsiteX905" fmla="*/ 2681617 w 4483100"/>
              <a:gd name="connsiteY905" fmla="*/ 4868661 h 5487988"/>
              <a:gd name="connsiteX906" fmla="*/ 2686062 w 4483100"/>
              <a:gd name="connsiteY906" fmla="*/ 4878185 h 5487988"/>
              <a:gd name="connsiteX907" fmla="*/ 2693049 w 4483100"/>
              <a:gd name="connsiteY907" fmla="*/ 4881359 h 5487988"/>
              <a:gd name="connsiteX908" fmla="*/ 2687650 w 4483100"/>
              <a:gd name="connsiteY908" fmla="*/ 4892152 h 5487988"/>
              <a:gd name="connsiteX909" fmla="*/ 2673995 w 4483100"/>
              <a:gd name="connsiteY909" fmla="*/ 4891835 h 5487988"/>
              <a:gd name="connsiteX910" fmla="*/ 2666374 w 4483100"/>
              <a:gd name="connsiteY910" fmla="*/ 4886121 h 5487988"/>
              <a:gd name="connsiteX911" fmla="*/ 2662246 w 4483100"/>
              <a:gd name="connsiteY911" fmla="*/ 4894691 h 5487988"/>
              <a:gd name="connsiteX912" fmla="*/ 2674631 w 4483100"/>
              <a:gd name="connsiteY912" fmla="*/ 4902310 h 5487988"/>
              <a:gd name="connsiteX913" fmla="*/ 2667962 w 4483100"/>
              <a:gd name="connsiteY913" fmla="*/ 4911516 h 5487988"/>
              <a:gd name="connsiteX914" fmla="*/ 2662563 w 4483100"/>
              <a:gd name="connsiteY914" fmla="*/ 4914690 h 5487988"/>
              <a:gd name="connsiteX915" fmla="*/ 2665739 w 4483100"/>
              <a:gd name="connsiteY915" fmla="*/ 4923261 h 5487988"/>
              <a:gd name="connsiteX916" fmla="*/ 2656530 w 4483100"/>
              <a:gd name="connsiteY916" fmla="*/ 4939768 h 5487988"/>
              <a:gd name="connsiteX917" fmla="*/ 2652719 w 4483100"/>
              <a:gd name="connsiteY917" fmla="*/ 4934054 h 5487988"/>
              <a:gd name="connsiteX918" fmla="*/ 2647638 w 4483100"/>
              <a:gd name="connsiteY918" fmla="*/ 4914055 h 5487988"/>
              <a:gd name="connsiteX919" fmla="*/ 2639382 w 4483100"/>
              <a:gd name="connsiteY919" fmla="*/ 4923579 h 5487988"/>
              <a:gd name="connsiteX920" fmla="*/ 2631126 w 4483100"/>
              <a:gd name="connsiteY920" fmla="*/ 4942308 h 5487988"/>
              <a:gd name="connsiteX921" fmla="*/ 2643510 w 4483100"/>
              <a:gd name="connsiteY921" fmla="*/ 4965798 h 5487988"/>
              <a:gd name="connsiteX922" fmla="*/ 2642240 w 4483100"/>
              <a:gd name="connsiteY922" fmla="*/ 4977226 h 5487988"/>
              <a:gd name="connsiteX923" fmla="*/ 2630173 w 4483100"/>
              <a:gd name="connsiteY923" fmla="*/ 4986432 h 5487988"/>
              <a:gd name="connsiteX924" fmla="*/ 2630491 w 4483100"/>
              <a:gd name="connsiteY924" fmla="*/ 4975956 h 5487988"/>
              <a:gd name="connsiteX925" fmla="*/ 2628268 w 4483100"/>
              <a:gd name="connsiteY925" fmla="*/ 4971512 h 5487988"/>
              <a:gd name="connsiteX926" fmla="*/ 2612390 w 4483100"/>
              <a:gd name="connsiteY926" fmla="*/ 4979766 h 5487988"/>
              <a:gd name="connsiteX927" fmla="*/ 2610802 w 4483100"/>
              <a:gd name="connsiteY927" fmla="*/ 4988971 h 5487988"/>
              <a:gd name="connsiteX928" fmla="*/ 2610485 w 4483100"/>
              <a:gd name="connsiteY928" fmla="*/ 4995955 h 5487988"/>
              <a:gd name="connsiteX929" fmla="*/ 2610485 w 4483100"/>
              <a:gd name="connsiteY929" fmla="*/ 4998812 h 5487988"/>
              <a:gd name="connsiteX930" fmla="*/ 2610485 w 4483100"/>
              <a:gd name="connsiteY930" fmla="*/ 5000717 h 5487988"/>
              <a:gd name="connsiteX931" fmla="*/ 2613660 w 4483100"/>
              <a:gd name="connsiteY931" fmla="*/ 5009288 h 5487988"/>
              <a:gd name="connsiteX932" fmla="*/ 2606039 w 4483100"/>
              <a:gd name="connsiteY932" fmla="*/ 5018493 h 5487988"/>
              <a:gd name="connsiteX933" fmla="*/ 2593337 w 4483100"/>
              <a:gd name="connsiteY933" fmla="*/ 5025477 h 5487988"/>
              <a:gd name="connsiteX934" fmla="*/ 2587621 w 4483100"/>
              <a:gd name="connsiteY934" fmla="*/ 5040397 h 5487988"/>
              <a:gd name="connsiteX935" fmla="*/ 2574284 w 4483100"/>
              <a:gd name="connsiteY935" fmla="*/ 5055634 h 5487988"/>
              <a:gd name="connsiteX936" fmla="*/ 2581905 w 4483100"/>
              <a:gd name="connsiteY936" fmla="*/ 5086108 h 5487988"/>
              <a:gd name="connsiteX937" fmla="*/ 2588891 w 4483100"/>
              <a:gd name="connsiteY937" fmla="*/ 5100393 h 5487988"/>
              <a:gd name="connsiteX938" fmla="*/ 2600640 w 4483100"/>
              <a:gd name="connsiteY938" fmla="*/ 5098171 h 5487988"/>
              <a:gd name="connsiteX939" fmla="*/ 2606356 w 4483100"/>
              <a:gd name="connsiteY939" fmla="*/ 5088965 h 5487988"/>
              <a:gd name="connsiteX940" fmla="*/ 2622869 w 4483100"/>
              <a:gd name="connsiteY940" fmla="*/ 5092775 h 5487988"/>
              <a:gd name="connsiteX941" fmla="*/ 2627633 w 4483100"/>
              <a:gd name="connsiteY941" fmla="*/ 5121344 h 5487988"/>
              <a:gd name="connsiteX942" fmla="*/ 2629220 w 4483100"/>
              <a:gd name="connsiteY942" fmla="*/ 5131820 h 5487988"/>
              <a:gd name="connsiteX943" fmla="*/ 2642240 w 4483100"/>
              <a:gd name="connsiteY943" fmla="*/ 5141660 h 5487988"/>
              <a:gd name="connsiteX944" fmla="*/ 2646368 w 4483100"/>
              <a:gd name="connsiteY944" fmla="*/ 5141660 h 5487988"/>
              <a:gd name="connsiteX945" fmla="*/ 2649226 w 4483100"/>
              <a:gd name="connsiteY945" fmla="*/ 5151184 h 5487988"/>
              <a:gd name="connsiteX946" fmla="*/ 2642558 w 4483100"/>
              <a:gd name="connsiteY946" fmla="*/ 5165786 h 5487988"/>
              <a:gd name="connsiteX947" fmla="*/ 2640652 w 4483100"/>
              <a:gd name="connsiteY947" fmla="*/ 5190229 h 5487988"/>
              <a:gd name="connsiteX948" fmla="*/ 2647003 w 4483100"/>
              <a:gd name="connsiteY948" fmla="*/ 5194356 h 5487988"/>
              <a:gd name="connsiteX949" fmla="*/ 2658118 w 4483100"/>
              <a:gd name="connsiteY949" fmla="*/ 5175627 h 5487988"/>
              <a:gd name="connsiteX950" fmla="*/ 2664786 w 4483100"/>
              <a:gd name="connsiteY950" fmla="*/ 5163246 h 5487988"/>
              <a:gd name="connsiteX951" fmla="*/ 2666057 w 4483100"/>
              <a:gd name="connsiteY951" fmla="*/ 5151818 h 5487988"/>
              <a:gd name="connsiteX952" fmla="*/ 2670185 w 4483100"/>
              <a:gd name="connsiteY952" fmla="*/ 5165468 h 5487988"/>
              <a:gd name="connsiteX953" fmla="*/ 2664151 w 4483100"/>
              <a:gd name="connsiteY953" fmla="*/ 5188324 h 5487988"/>
              <a:gd name="connsiteX954" fmla="*/ 2656212 w 4483100"/>
              <a:gd name="connsiteY954" fmla="*/ 5203879 h 5487988"/>
              <a:gd name="connsiteX955" fmla="*/ 2658118 w 4483100"/>
              <a:gd name="connsiteY955" fmla="*/ 5216894 h 5487988"/>
              <a:gd name="connsiteX956" fmla="*/ 2664786 w 4483100"/>
              <a:gd name="connsiteY956" fmla="*/ 5207688 h 5487988"/>
              <a:gd name="connsiteX957" fmla="*/ 2665421 w 4483100"/>
              <a:gd name="connsiteY957" fmla="*/ 5220386 h 5487988"/>
              <a:gd name="connsiteX958" fmla="*/ 2655577 w 4483100"/>
              <a:gd name="connsiteY958" fmla="*/ 5231496 h 5487988"/>
              <a:gd name="connsiteX959" fmla="*/ 2649861 w 4483100"/>
              <a:gd name="connsiteY959" fmla="*/ 5246098 h 5487988"/>
              <a:gd name="connsiteX960" fmla="*/ 2654942 w 4483100"/>
              <a:gd name="connsiteY960" fmla="*/ 5263240 h 5487988"/>
              <a:gd name="connsiteX961" fmla="*/ 2687650 w 4483100"/>
              <a:gd name="connsiteY961" fmla="*/ 5295619 h 5487988"/>
              <a:gd name="connsiteX962" fmla="*/ 2701305 w 4483100"/>
              <a:gd name="connsiteY962" fmla="*/ 5313078 h 5487988"/>
              <a:gd name="connsiteX963" fmla="*/ 2712102 w 4483100"/>
              <a:gd name="connsiteY963" fmla="*/ 5336252 h 5487988"/>
              <a:gd name="connsiteX964" fmla="*/ 2727662 w 4483100"/>
              <a:gd name="connsiteY964" fmla="*/ 5386090 h 5487988"/>
              <a:gd name="connsiteX965" fmla="*/ 2743222 w 4483100"/>
              <a:gd name="connsiteY965" fmla="*/ 5398153 h 5487988"/>
              <a:gd name="connsiteX966" fmla="*/ 2755924 w 4483100"/>
              <a:gd name="connsiteY966" fmla="*/ 5409898 h 5487988"/>
              <a:gd name="connsiteX967" fmla="*/ 2742587 w 4483100"/>
              <a:gd name="connsiteY967" fmla="*/ 5435293 h 5487988"/>
              <a:gd name="connsiteX968" fmla="*/ 2724486 w 4483100"/>
              <a:gd name="connsiteY968" fmla="*/ 5480687 h 5487988"/>
              <a:gd name="connsiteX969" fmla="*/ 2667009 w 4483100"/>
              <a:gd name="connsiteY969" fmla="*/ 5487988 h 5487988"/>
              <a:gd name="connsiteX970" fmla="*/ 2606992 w 4483100"/>
              <a:gd name="connsiteY970" fmla="*/ 5422595 h 5487988"/>
              <a:gd name="connsiteX971" fmla="*/ 2559041 w 4483100"/>
              <a:gd name="connsiteY971" fmla="*/ 5396565 h 5487988"/>
              <a:gd name="connsiteX972" fmla="*/ 2522205 w 4483100"/>
              <a:gd name="connsiteY972" fmla="*/ 5395296 h 5487988"/>
              <a:gd name="connsiteX973" fmla="*/ 2503787 w 4483100"/>
              <a:gd name="connsiteY973" fmla="*/ 5389582 h 5487988"/>
              <a:gd name="connsiteX974" fmla="*/ 2473936 w 4483100"/>
              <a:gd name="connsiteY974" fmla="*/ 5367678 h 5487988"/>
              <a:gd name="connsiteX975" fmla="*/ 2476477 w 4483100"/>
              <a:gd name="connsiteY975" fmla="*/ 5353711 h 5487988"/>
              <a:gd name="connsiteX976" fmla="*/ 2463775 w 4483100"/>
              <a:gd name="connsiteY976" fmla="*/ 5334029 h 5487988"/>
              <a:gd name="connsiteX977" fmla="*/ 2424081 w 4483100"/>
              <a:gd name="connsiteY977" fmla="*/ 5327363 h 5487988"/>
              <a:gd name="connsiteX978" fmla="*/ 2398676 w 4483100"/>
              <a:gd name="connsiteY978" fmla="*/ 5305142 h 5487988"/>
              <a:gd name="connsiteX979" fmla="*/ 2378988 w 4483100"/>
              <a:gd name="connsiteY979" fmla="*/ 5316570 h 5487988"/>
              <a:gd name="connsiteX980" fmla="*/ 2339611 w 4483100"/>
              <a:gd name="connsiteY980" fmla="*/ 5328316 h 5487988"/>
              <a:gd name="connsiteX981" fmla="*/ 2322463 w 4483100"/>
              <a:gd name="connsiteY981" fmla="*/ 5325459 h 5487988"/>
              <a:gd name="connsiteX982" fmla="*/ 2318335 w 4483100"/>
              <a:gd name="connsiteY982" fmla="*/ 5311491 h 5487988"/>
              <a:gd name="connsiteX983" fmla="*/ 2288167 w 4483100"/>
              <a:gd name="connsiteY983" fmla="*/ 5300698 h 5487988"/>
              <a:gd name="connsiteX984" fmla="*/ 2268479 w 4483100"/>
              <a:gd name="connsiteY984" fmla="*/ 5275620 h 5487988"/>
              <a:gd name="connsiteX985" fmla="*/ 2238629 w 4483100"/>
              <a:gd name="connsiteY985" fmla="*/ 5263240 h 5487988"/>
              <a:gd name="connsiteX986" fmla="*/ 2177976 w 4483100"/>
              <a:gd name="connsiteY986" fmla="*/ 5254034 h 5487988"/>
              <a:gd name="connsiteX987" fmla="*/ 2112878 w 4483100"/>
              <a:gd name="connsiteY987" fmla="*/ 5229274 h 5487988"/>
              <a:gd name="connsiteX988" fmla="*/ 2073184 w 4483100"/>
              <a:gd name="connsiteY988" fmla="*/ 5226735 h 5487988"/>
              <a:gd name="connsiteX989" fmla="*/ 2044921 w 4483100"/>
              <a:gd name="connsiteY989" fmla="*/ 5214354 h 5487988"/>
              <a:gd name="connsiteX990" fmla="*/ 1992842 w 4483100"/>
              <a:gd name="connsiteY990" fmla="*/ 5208958 h 5487988"/>
              <a:gd name="connsiteX991" fmla="*/ 1956006 w 4483100"/>
              <a:gd name="connsiteY991" fmla="*/ 5195308 h 5487988"/>
              <a:gd name="connsiteX992" fmla="*/ 1926156 w 4483100"/>
              <a:gd name="connsiteY992" fmla="*/ 5208323 h 5487988"/>
              <a:gd name="connsiteX993" fmla="*/ 1903610 w 4483100"/>
              <a:gd name="connsiteY993" fmla="*/ 5190229 h 5487988"/>
              <a:gd name="connsiteX994" fmla="*/ 1869314 w 4483100"/>
              <a:gd name="connsiteY994" fmla="*/ 5145470 h 5487988"/>
              <a:gd name="connsiteX995" fmla="*/ 1825809 w 4483100"/>
              <a:gd name="connsiteY995" fmla="*/ 5115948 h 5487988"/>
              <a:gd name="connsiteX996" fmla="*/ 1797229 w 4483100"/>
              <a:gd name="connsiteY996" fmla="*/ 5104520 h 5487988"/>
              <a:gd name="connsiteX997" fmla="*/ 1772778 w 4483100"/>
              <a:gd name="connsiteY997" fmla="*/ 5099758 h 5487988"/>
              <a:gd name="connsiteX998" fmla="*/ 1752454 w 4483100"/>
              <a:gd name="connsiteY998" fmla="*/ 5088330 h 5487988"/>
              <a:gd name="connsiteX999" fmla="*/ 1752137 w 4483100"/>
              <a:gd name="connsiteY999" fmla="*/ 5078807 h 5487988"/>
              <a:gd name="connsiteX1000" fmla="*/ 1738482 w 4483100"/>
              <a:gd name="connsiteY1000" fmla="*/ 5070554 h 5487988"/>
              <a:gd name="connsiteX1001" fmla="*/ 1734353 w 4483100"/>
              <a:gd name="connsiteY1001" fmla="*/ 5078807 h 5487988"/>
              <a:gd name="connsiteX1002" fmla="*/ 1722922 w 4483100"/>
              <a:gd name="connsiteY1002" fmla="*/ 5075950 h 5487988"/>
              <a:gd name="connsiteX1003" fmla="*/ 1707044 w 4483100"/>
              <a:gd name="connsiteY1003" fmla="*/ 5072776 h 5487988"/>
              <a:gd name="connsiteX1004" fmla="*/ 1697200 w 4483100"/>
              <a:gd name="connsiteY1004" fmla="*/ 5071189 h 5487988"/>
              <a:gd name="connsiteX1005" fmla="*/ 1681004 w 4483100"/>
              <a:gd name="connsiteY1005" fmla="*/ 5042619 h 5487988"/>
              <a:gd name="connsiteX1006" fmla="*/ 1663857 w 4483100"/>
              <a:gd name="connsiteY1006" fmla="*/ 5006113 h 5487988"/>
              <a:gd name="connsiteX1007" fmla="*/ 1645756 w 4483100"/>
              <a:gd name="connsiteY1007" fmla="*/ 5000717 h 5487988"/>
              <a:gd name="connsiteX1008" fmla="*/ 1628608 w 4483100"/>
              <a:gd name="connsiteY1008" fmla="*/ 5000082 h 5487988"/>
              <a:gd name="connsiteX1009" fmla="*/ 1623527 w 4483100"/>
              <a:gd name="connsiteY1009" fmla="*/ 4987067 h 5487988"/>
              <a:gd name="connsiteX1010" fmla="*/ 1654330 w 4483100"/>
              <a:gd name="connsiteY1010" fmla="*/ 4979766 h 5487988"/>
              <a:gd name="connsiteX1011" fmla="*/ 1651789 w 4483100"/>
              <a:gd name="connsiteY1011" fmla="*/ 4969290 h 5487988"/>
              <a:gd name="connsiteX1012" fmla="*/ 1642263 w 4483100"/>
              <a:gd name="connsiteY1012" fmla="*/ 4968020 h 5487988"/>
              <a:gd name="connsiteX1013" fmla="*/ 1637182 w 4483100"/>
              <a:gd name="connsiteY1013" fmla="*/ 4973417 h 5487988"/>
              <a:gd name="connsiteX1014" fmla="*/ 1640040 w 4483100"/>
              <a:gd name="connsiteY1014" fmla="*/ 4956592 h 5487988"/>
              <a:gd name="connsiteX1015" fmla="*/ 1659093 w 4483100"/>
              <a:gd name="connsiteY1015" fmla="*/ 4960719 h 5487988"/>
              <a:gd name="connsiteX1016" fmla="*/ 1669890 w 4483100"/>
              <a:gd name="connsiteY1016" fmla="*/ 4968973 h 5487988"/>
              <a:gd name="connsiteX1017" fmla="*/ 1668937 w 4483100"/>
              <a:gd name="connsiteY1017" fmla="*/ 4977226 h 5487988"/>
              <a:gd name="connsiteX1018" fmla="*/ 1686720 w 4483100"/>
              <a:gd name="connsiteY1018" fmla="*/ 4979448 h 5487988"/>
              <a:gd name="connsiteX1019" fmla="*/ 1677194 w 4483100"/>
              <a:gd name="connsiteY1019" fmla="*/ 4968973 h 5487988"/>
              <a:gd name="connsiteX1020" fmla="*/ 1695294 w 4483100"/>
              <a:gd name="connsiteY1020" fmla="*/ 4970877 h 5487988"/>
              <a:gd name="connsiteX1021" fmla="*/ 1701645 w 4483100"/>
              <a:gd name="connsiteY1021" fmla="*/ 4963576 h 5487988"/>
              <a:gd name="connsiteX1022" fmla="*/ 1704503 w 4483100"/>
              <a:gd name="connsiteY1022" fmla="*/ 4943260 h 5487988"/>
              <a:gd name="connsiteX1023" fmla="*/ 1714030 w 4483100"/>
              <a:gd name="connsiteY1023" fmla="*/ 4930562 h 5487988"/>
              <a:gd name="connsiteX1024" fmla="*/ 1728955 w 4483100"/>
              <a:gd name="connsiteY1024" fmla="*/ 4924213 h 5487988"/>
              <a:gd name="connsiteX1025" fmla="*/ 1731813 w 4483100"/>
              <a:gd name="connsiteY1025" fmla="*/ 4904215 h 5487988"/>
              <a:gd name="connsiteX1026" fmla="*/ 1752454 w 4483100"/>
              <a:gd name="connsiteY1026" fmla="*/ 4871201 h 5487988"/>
              <a:gd name="connsiteX1027" fmla="*/ 1761028 w 4483100"/>
              <a:gd name="connsiteY1027" fmla="*/ 4872153 h 5487988"/>
              <a:gd name="connsiteX1028" fmla="*/ 1754677 w 4483100"/>
              <a:gd name="connsiteY1028" fmla="*/ 4881676 h 5487988"/>
              <a:gd name="connsiteX1029" fmla="*/ 1757217 w 4483100"/>
              <a:gd name="connsiteY1029" fmla="*/ 4893422 h 5487988"/>
              <a:gd name="connsiteX1030" fmla="*/ 1770872 w 4483100"/>
              <a:gd name="connsiteY1030" fmla="*/ 4902628 h 5487988"/>
              <a:gd name="connsiteX1031" fmla="*/ 1780081 w 4483100"/>
              <a:gd name="connsiteY1031" fmla="*/ 4894057 h 5487988"/>
              <a:gd name="connsiteX1032" fmla="*/ 1779129 w 4483100"/>
              <a:gd name="connsiteY1032" fmla="*/ 4888978 h 5487988"/>
              <a:gd name="connsiteX1033" fmla="*/ 1774683 w 4483100"/>
              <a:gd name="connsiteY1033" fmla="*/ 4883581 h 5487988"/>
              <a:gd name="connsiteX1034" fmla="*/ 1775953 w 4483100"/>
              <a:gd name="connsiteY1034" fmla="*/ 4893104 h 5487988"/>
              <a:gd name="connsiteX1035" fmla="*/ 1768332 w 4483100"/>
              <a:gd name="connsiteY1035" fmla="*/ 4885803 h 5487988"/>
              <a:gd name="connsiteX1036" fmla="*/ 1766426 w 4483100"/>
              <a:gd name="connsiteY1036" fmla="*/ 4877550 h 5487988"/>
              <a:gd name="connsiteX1037" fmla="*/ 1769602 w 4483100"/>
              <a:gd name="connsiteY1037" fmla="*/ 4873423 h 5487988"/>
              <a:gd name="connsiteX1038" fmla="*/ 1779129 w 4483100"/>
              <a:gd name="connsiteY1038" fmla="*/ 4863900 h 5487988"/>
              <a:gd name="connsiteX1039" fmla="*/ 1785480 w 4483100"/>
              <a:gd name="connsiteY1039" fmla="*/ 4863582 h 5487988"/>
              <a:gd name="connsiteX1040" fmla="*/ 1794054 w 4483100"/>
              <a:gd name="connsiteY1040" fmla="*/ 4875010 h 5487988"/>
              <a:gd name="connsiteX1041" fmla="*/ 1803580 w 4483100"/>
              <a:gd name="connsiteY1041" fmla="*/ 4877232 h 5487988"/>
              <a:gd name="connsiteX1042" fmla="*/ 1811519 w 4483100"/>
              <a:gd name="connsiteY1042" fmla="*/ 4869931 h 5487988"/>
              <a:gd name="connsiteX1043" fmla="*/ 1794689 w 4483100"/>
              <a:gd name="connsiteY1043" fmla="*/ 4858186 h 5487988"/>
              <a:gd name="connsiteX1044" fmla="*/ 1792466 w 4483100"/>
              <a:gd name="connsiteY1044" fmla="*/ 4852789 h 5487988"/>
              <a:gd name="connsiteX1045" fmla="*/ 1761663 w 4483100"/>
              <a:gd name="connsiteY1045" fmla="*/ 4828981 h 5487988"/>
              <a:gd name="connsiteX1046" fmla="*/ 1757535 w 4483100"/>
              <a:gd name="connsiteY1046" fmla="*/ 4834378 h 5487988"/>
              <a:gd name="connsiteX1047" fmla="*/ 1744833 w 4483100"/>
              <a:gd name="connsiteY1047" fmla="*/ 4820728 h 5487988"/>
              <a:gd name="connsiteX1048" fmla="*/ 1735941 w 4483100"/>
              <a:gd name="connsiteY1048" fmla="*/ 4802951 h 5487988"/>
              <a:gd name="connsiteX1049" fmla="*/ 1732766 w 4483100"/>
              <a:gd name="connsiteY1049" fmla="*/ 4783905 h 5487988"/>
              <a:gd name="connsiteX1050" fmla="*/ 1750866 w 4483100"/>
              <a:gd name="connsiteY1050" fmla="*/ 4794380 h 5487988"/>
              <a:gd name="connsiteX1051" fmla="*/ 1767697 w 4483100"/>
              <a:gd name="connsiteY1051" fmla="*/ 4787714 h 5487988"/>
              <a:gd name="connsiteX1052" fmla="*/ 1770872 w 4483100"/>
              <a:gd name="connsiteY1052" fmla="*/ 4781365 h 5487988"/>
              <a:gd name="connsiteX1053" fmla="*/ 1780399 w 4483100"/>
              <a:gd name="connsiteY1053" fmla="*/ 4783587 h 5487988"/>
              <a:gd name="connsiteX1054" fmla="*/ 1788020 w 4483100"/>
              <a:gd name="connsiteY1054" fmla="*/ 4790888 h 5487988"/>
              <a:gd name="connsiteX1055" fmla="*/ 1808661 w 4483100"/>
              <a:gd name="connsiteY1055" fmla="*/ 4790571 h 5487988"/>
              <a:gd name="connsiteX1056" fmla="*/ 1808661 w 4483100"/>
              <a:gd name="connsiteY1056" fmla="*/ 4780413 h 5487988"/>
              <a:gd name="connsiteX1057" fmla="*/ 1795959 w 4483100"/>
              <a:gd name="connsiteY1057" fmla="*/ 4771842 h 5487988"/>
              <a:gd name="connsiteX1058" fmla="*/ 1789608 w 4483100"/>
              <a:gd name="connsiteY1058" fmla="*/ 4780413 h 5487988"/>
              <a:gd name="connsiteX1059" fmla="*/ 1783257 w 4483100"/>
              <a:gd name="connsiteY1059" fmla="*/ 4770890 h 5487988"/>
              <a:gd name="connsiteX1060" fmla="*/ 1786432 w 4483100"/>
              <a:gd name="connsiteY1060" fmla="*/ 4762319 h 5487988"/>
              <a:gd name="connsiteX1061" fmla="*/ 1791831 w 4483100"/>
              <a:gd name="connsiteY1061" fmla="*/ 4758192 h 5487988"/>
              <a:gd name="connsiteX1062" fmla="*/ 1815330 w 4483100"/>
              <a:gd name="connsiteY1062" fmla="*/ 4759144 h 5487988"/>
              <a:gd name="connsiteX1063" fmla="*/ 1827714 w 4483100"/>
              <a:gd name="connsiteY1063" fmla="*/ 4748351 h 5487988"/>
              <a:gd name="connsiteX1064" fmla="*/ 1838194 w 4483100"/>
              <a:gd name="connsiteY1064" fmla="*/ 4743907 h 5487988"/>
              <a:gd name="connsiteX1065" fmla="*/ 1882334 w 4483100"/>
              <a:gd name="connsiteY1065" fmla="*/ 4734384 h 5487988"/>
              <a:gd name="connsiteX1066" fmla="*/ 1882334 w 4483100"/>
              <a:gd name="connsiteY1066" fmla="*/ 4725813 h 5487988"/>
              <a:gd name="connsiteX1067" fmla="*/ 1870584 w 4483100"/>
              <a:gd name="connsiteY1067" fmla="*/ 4719464 h 5487988"/>
              <a:gd name="connsiteX1068" fmla="*/ 1872807 w 4483100"/>
              <a:gd name="connsiteY1068" fmla="*/ 4709941 h 5487988"/>
              <a:gd name="connsiteX1069" fmla="*/ 1868679 w 4483100"/>
              <a:gd name="connsiteY1069" fmla="*/ 4702957 h 5487988"/>
              <a:gd name="connsiteX1070" fmla="*/ 1845180 w 4483100"/>
              <a:gd name="connsiteY1070" fmla="*/ 4707084 h 5487988"/>
              <a:gd name="connsiteX1071" fmla="*/ 1831525 w 4483100"/>
              <a:gd name="connsiteY1071" fmla="*/ 4716607 h 5487988"/>
              <a:gd name="connsiteX1072" fmla="*/ 1804215 w 4483100"/>
              <a:gd name="connsiteY1072" fmla="*/ 4719147 h 5487988"/>
              <a:gd name="connsiteX1073" fmla="*/ 1782939 w 4483100"/>
              <a:gd name="connsiteY1073" fmla="*/ 4722321 h 5487988"/>
              <a:gd name="connsiteX1074" fmla="*/ 1789925 w 4483100"/>
              <a:gd name="connsiteY1074" fmla="*/ 4680102 h 5487988"/>
              <a:gd name="connsiteX1075" fmla="*/ 1835971 w 4483100"/>
              <a:gd name="connsiteY1075" fmla="*/ 4629311 h 5487988"/>
              <a:gd name="connsiteX1076" fmla="*/ 1914407 w 4483100"/>
              <a:gd name="connsiteY1076" fmla="*/ 4619153 h 5487988"/>
              <a:gd name="connsiteX1077" fmla="*/ 1926791 w 4483100"/>
              <a:gd name="connsiteY1077" fmla="*/ 4590266 h 5487988"/>
              <a:gd name="connsiteX1078" fmla="*/ 1952195 w 4483100"/>
              <a:gd name="connsiteY1078" fmla="*/ 4571219 h 5487988"/>
              <a:gd name="connsiteX1079" fmla="*/ 1950290 w 4483100"/>
              <a:gd name="connsiteY1079" fmla="*/ 4528047 h 5487988"/>
              <a:gd name="connsiteX1080" fmla="*/ 1934412 w 4483100"/>
              <a:gd name="connsiteY1080" fmla="*/ 4502969 h 5487988"/>
              <a:gd name="connsiteX1081" fmla="*/ 1957276 w 4483100"/>
              <a:gd name="connsiteY1081" fmla="*/ 4484875 h 5487988"/>
              <a:gd name="connsiteX1082" fmla="*/ 1959499 w 4483100"/>
              <a:gd name="connsiteY1082" fmla="*/ 4471225 h 5487988"/>
              <a:gd name="connsiteX1083" fmla="*/ 1931872 w 4483100"/>
              <a:gd name="connsiteY1083" fmla="*/ 4476622 h 5487988"/>
              <a:gd name="connsiteX1084" fmla="*/ 1919170 w 4483100"/>
              <a:gd name="connsiteY1084" fmla="*/ 4458845 h 5487988"/>
              <a:gd name="connsiteX1085" fmla="*/ 1926791 w 4483100"/>
              <a:gd name="connsiteY1085" fmla="*/ 4456623 h 5487988"/>
              <a:gd name="connsiteX1086" fmla="*/ 1964580 w 4483100"/>
              <a:gd name="connsiteY1086" fmla="*/ 4424879 h 5487988"/>
              <a:gd name="connsiteX1087" fmla="*/ 1953466 w 4483100"/>
              <a:gd name="connsiteY1087" fmla="*/ 4402658 h 5487988"/>
              <a:gd name="connsiteX1088" fmla="*/ 1968391 w 4483100"/>
              <a:gd name="connsiteY1088" fmla="*/ 4385516 h 5487988"/>
              <a:gd name="connsiteX1089" fmla="*/ 1950290 w 4483100"/>
              <a:gd name="connsiteY1089" fmla="*/ 4377580 h 5487988"/>
              <a:gd name="connsiteX1090" fmla="*/ 1917582 w 4483100"/>
              <a:gd name="connsiteY1090" fmla="*/ 4388373 h 5487988"/>
              <a:gd name="connsiteX1091" fmla="*/ 1881381 w 4483100"/>
              <a:gd name="connsiteY1091" fmla="*/ 4355994 h 5487988"/>
              <a:gd name="connsiteX1092" fmla="*/ 1871537 w 4483100"/>
              <a:gd name="connsiteY1092" fmla="*/ 4339170 h 5487988"/>
              <a:gd name="connsiteX1093" fmla="*/ 1829302 w 4483100"/>
              <a:gd name="connsiteY1093" fmla="*/ 4342979 h 5487988"/>
              <a:gd name="connsiteX1094" fmla="*/ 1815330 w 4483100"/>
              <a:gd name="connsiteY1094" fmla="*/ 4320758 h 5487988"/>
              <a:gd name="connsiteX1095" fmla="*/ 1783257 w 4483100"/>
              <a:gd name="connsiteY1095" fmla="*/ 4301077 h 5487988"/>
              <a:gd name="connsiteX1096" fmla="*/ 1754042 w 4483100"/>
              <a:gd name="connsiteY1096" fmla="*/ 4315997 h 5487988"/>
              <a:gd name="connsiteX1097" fmla="*/ 1734353 w 4483100"/>
              <a:gd name="connsiteY1097" fmla="*/ 4298220 h 5487988"/>
              <a:gd name="connsiteX1098" fmla="*/ 1728002 w 4483100"/>
              <a:gd name="connsiteY1098" fmla="*/ 4278539 h 5487988"/>
              <a:gd name="connsiteX1099" fmla="*/ 1695929 w 4483100"/>
              <a:gd name="connsiteY1099" fmla="*/ 4248065 h 5487988"/>
              <a:gd name="connsiteX1100" fmla="*/ 1674971 w 4483100"/>
              <a:gd name="connsiteY1100" fmla="*/ 4268063 h 5487988"/>
              <a:gd name="connsiteX1101" fmla="*/ 1634006 w 4483100"/>
              <a:gd name="connsiteY1101" fmla="*/ 4271873 h 5487988"/>
              <a:gd name="connsiteX1102" fmla="*/ 1577482 w 4483100"/>
              <a:gd name="connsiteY1102" fmla="*/ 4239494 h 5487988"/>
              <a:gd name="connsiteX1103" fmla="*/ 1541598 w 4483100"/>
              <a:gd name="connsiteY1103" fmla="*/ 4269651 h 5487988"/>
              <a:gd name="connsiteX1104" fmla="*/ 1516194 w 4483100"/>
              <a:gd name="connsiteY1104" fmla="*/ 4254096 h 5487988"/>
              <a:gd name="connsiteX1105" fmla="*/ 1522545 w 4483100"/>
              <a:gd name="connsiteY1105" fmla="*/ 4239176 h 5487988"/>
              <a:gd name="connsiteX1106" fmla="*/ 1519052 w 4483100"/>
              <a:gd name="connsiteY1106" fmla="*/ 4214733 h 5487988"/>
              <a:gd name="connsiteX1107" fmla="*/ 1510478 w 4483100"/>
              <a:gd name="connsiteY1107" fmla="*/ 4204575 h 5487988"/>
              <a:gd name="connsiteX1108" fmla="*/ 1485709 w 4483100"/>
              <a:gd name="connsiteY1108" fmla="*/ 4149658 h 5487988"/>
              <a:gd name="connsiteX1109" fmla="*/ 1476817 w 4483100"/>
              <a:gd name="connsiteY1109" fmla="*/ 4119184 h 5487988"/>
              <a:gd name="connsiteX1110" fmla="*/ 1398382 w 4483100"/>
              <a:gd name="connsiteY1110" fmla="*/ 4108391 h 5487988"/>
              <a:gd name="connsiteX1111" fmla="*/ 1396794 w 4483100"/>
              <a:gd name="connsiteY1111" fmla="*/ 4065219 h 5487988"/>
              <a:gd name="connsiteX1112" fmla="*/ 1383139 w 4483100"/>
              <a:gd name="connsiteY1112" fmla="*/ 4044268 h 5487988"/>
              <a:gd name="connsiteX1113" fmla="*/ 1401875 w 4483100"/>
              <a:gd name="connsiteY1113" fmla="*/ 4025221 h 5487988"/>
              <a:gd name="connsiteX1114" fmla="*/ 1355829 w 4483100"/>
              <a:gd name="connsiteY1114" fmla="*/ 3967447 h 5487988"/>
              <a:gd name="connsiteX1115" fmla="*/ 1324074 w 4483100"/>
              <a:gd name="connsiteY1115" fmla="*/ 3962685 h 5487988"/>
              <a:gd name="connsiteX1116" fmla="*/ 1259610 w 4483100"/>
              <a:gd name="connsiteY1116" fmla="*/ 3976018 h 5487988"/>
              <a:gd name="connsiteX1117" fmla="*/ 1235159 w 4483100"/>
              <a:gd name="connsiteY1117" fmla="*/ 3963638 h 5487988"/>
              <a:gd name="connsiteX1118" fmla="*/ 1222457 w 4483100"/>
              <a:gd name="connsiteY1118" fmla="*/ 3971256 h 5487988"/>
              <a:gd name="connsiteX1119" fmla="*/ 1211977 w 4483100"/>
              <a:gd name="connsiteY1119" fmla="*/ 3971256 h 5487988"/>
              <a:gd name="connsiteX1120" fmla="*/ 1211025 w 4483100"/>
              <a:gd name="connsiteY1120" fmla="*/ 3980779 h 5487988"/>
              <a:gd name="connsiteX1121" fmla="*/ 1193242 w 4483100"/>
              <a:gd name="connsiteY1121" fmla="*/ 3996651 h 5487988"/>
              <a:gd name="connsiteX1122" fmla="*/ 1162439 w 4483100"/>
              <a:gd name="connsiteY1122" fmla="*/ 3986176 h 5487988"/>
              <a:gd name="connsiteX1123" fmla="*/ 1144338 w 4483100"/>
              <a:gd name="connsiteY1123" fmla="*/ 3954749 h 5487988"/>
              <a:gd name="connsiteX1124" fmla="*/ 1147196 w 4483100"/>
              <a:gd name="connsiteY1124" fmla="*/ 3938877 h 5487988"/>
              <a:gd name="connsiteX1125" fmla="*/ 1135447 w 4483100"/>
              <a:gd name="connsiteY1125" fmla="*/ 3935068 h 5487988"/>
              <a:gd name="connsiteX1126" fmla="*/ 1150054 w 4483100"/>
              <a:gd name="connsiteY1126" fmla="*/ 3904276 h 5487988"/>
              <a:gd name="connsiteX1127" fmla="*/ 1125285 w 4483100"/>
              <a:gd name="connsiteY1127" fmla="*/ 3863326 h 5487988"/>
              <a:gd name="connsiteX1128" fmla="*/ 1140210 w 4483100"/>
              <a:gd name="connsiteY1128" fmla="*/ 3836979 h 5487988"/>
              <a:gd name="connsiteX1129" fmla="*/ 1189749 w 4483100"/>
              <a:gd name="connsiteY1129" fmla="*/ 3843645 h 5487988"/>
              <a:gd name="connsiteX1130" fmla="*/ 1244368 w 4483100"/>
              <a:gd name="connsiteY1130" fmla="*/ 3799203 h 5487988"/>
              <a:gd name="connsiteX1131" fmla="*/ 1248179 w 4483100"/>
              <a:gd name="connsiteY1131" fmla="*/ 3762063 h 5487988"/>
              <a:gd name="connsiteX1132" fmla="*/ 1222774 w 4483100"/>
              <a:gd name="connsiteY1132" fmla="*/ 3747460 h 5487988"/>
              <a:gd name="connsiteX1133" fmla="*/ 1216106 w 4483100"/>
              <a:gd name="connsiteY1133" fmla="*/ 3730001 h 5487988"/>
              <a:gd name="connsiteX1134" fmla="*/ 1189749 w 4483100"/>
              <a:gd name="connsiteY1134" fmla="*/ 3725875 h 5487988"/>
              <a:gd name="connsiteX1135" fmla="*/ 1170695 w 4483100"/>
              <a:gd name="connsiteY1135" fmla="*/ 3731271 h 5487988"/>
              <a:gd name="connsiteX1136" fmla="*/ 1172601 w 4483100"/>
              <a:gd name="connsiteY1136" fmla="*/ 3718573 h 5487988"/>
              <a:gd name="connsiteX1137" fmla="*/ 1162757 w 4483100"/>
              <a:gd name="connsiteY1137" fmla="*/ 3684925 h 5487988"/>
              <a:gd name="connsiteX1138" fmla="*/ 1116076 w 4483100"/>
              <a:gd name="connsiteY1138" fmla="*/ 3643340 h 5487988"/>
              <a:gd name="connsiteX1139" fmla="*/ 1115759 w 4483100"/>
              <a:gd name="connsiteY1139" fmla="*/ 3631595 h 5487988"/>
              <a:gd name="connsiteX1140" fmla="*/ 1071301 w 4483100"/>
              <a:gd name="connsiteY1140" fmla="*/ 3535093 h 5487988"/>
              <a:gd name="connsiteX1141" fmla="*/ 1084956 w 4483100"/>
              <a:gd name="connsiteY1141" fmla="*/ 3496047 h 5487988"/>
              <a:gd name="connsiteX1142" fmla="*/ 1072254 w 4483100"/>
              <a:gd name="connsiteY1142" fmla="*/ 3476366 h 5487988"/>
              <a:gd name="connsiteX1143" fmla="*/ 1075747 w 4483100"/>
              <a:gd name="connsiteY1143" fmla="*/ 3416052 h 5487988"/>
              <a:gd name="connsiteX1144" fmla="*/ 1041768 w 4483100"/>
              <a:gd name="connsiteY1144" fmla="*/ 3390975 h 5487988"/>
              <a:gd name="connsiteX1145" fmla="*/ 988737 w 4483100"/>
              <a:gd name="connsiteY1145" fmla="*/ 3390340 h 5487988"/>
              <a:gd name="connsiteX1146" fmla="*/ 974130 w 4483100"/>
              <a:gd name="connsiteY1146" fmla="*/ 3405259 h 5487988"/>
              <a:gd name="connsiteX1147" fmla="*/ 946502 w 4483100"/>
              <a:gd name="connsiteY1147" fmla="*/ 3403355 h 5487988"/>
              <a:gd name="connsiteX1148" fmla="*/ 930307 w 4483100"/>
              <a:gd name="connsiteY1148" fmla="*/ 3363357 h 5487988"/>
              <a:gd name="connsiteX1149" fmla="*/ 901727 w 4483100"/>
              <a:gd name="connsiteY1149" fmla="*/ 3355421 h 5487988"/>
              <a:gd name="connsiteX1150" fmla="*/ 896329 w 4483100"/>
              <a:gd name="connsiteY1150" fmla="*/ 3363992 h 5487988"/>
              <a:gd name="connsiteX1151" fmla="*/ 864891 w 4483100"/>
              <a:gd name="connsiteY1151" fmla="*/ 3364309 h 5487988"/>
              <a:gd name="connsiteX1152" fmla="*/ 848696 w 4483100"/>
              <a:gd name="connsiteY1152" fmla="*/ 3349707 h 5487988"/>
              <a:gd name="connsiteX1153" fmla="*/ 823291 w 4483100"/>
              <a:gd name="connsiteY1153" fmla="*/ 3356056 h 5487988"/>
              <a:gd name="connsiteX1154" fmla="*/ 807414 w 4483100"/>
              <a:gd name="connsiteY1154" fmla="*/ 3345898 h 5487988"/>
              <a:gd name="connsiteX1155" fmla="*/ 814082 w 4483100"/>
              <a:gd name="connsiteY1155" fmla="*/ 3306535 h 5487988"/>
              <a:gd name="connsiteX1156" fmla="*/ 794076 w 4483100"/>
              <a:gd name="connsiteY1156" fmla="*/ 3272887 h 5487988"/>
              <a:gd name="connsiteX1157" fmla="*/ 785185 w 4483100"/>
              <a:gd name="connsiteY1157" fmla="*/ 3225270 h 5487988"/>
              <a:gd name="connsiteX1158" fmla="*/ 797570 w 4483100"/>
              <a:gd name="connsiteY1158" fmla="*/ 3212573 h 5487988"/>
              <a:gd name="connsiteX1159" fmla="*/ 825832 w 4483100"/>
              <a:gd name="connsiteY1159" fmla="*/ 3203684 h 5487988"/>
              <a:gd name="connsiteX1160" fmla="*/ 828055 w 4483100"/>
              <a:gd name="connsiteY1160" fmla="*/ 3145910 h 5487988"/>
              <a:gd name="connsiteX1161" fmla="*/ 809637 w 4483100"/>
              <a:gd name="connsiteY1161" fmla="*/ 3132260 h 5487988"/>
              <a:gd name="connsiteX1162" fmla="*/ 812177 w 4483100"/>
              <a:gd name="connsiteY1162" fmla="*/ 3068772 h 5487988"/>
              <a:gd name="connsiteX1163" fmla="*/ 776611 w 4483100"/>
              <a:gd name="connsiteY1163" fmla="*/ 3062106 h 5487988"/>
              <a:gd name="connsiteX1164" fmla="*/ 764862 w 4483100"/>
              <a:gd name="connsiteY1164" fmla="*/ 3048456 h 5487988"/>
              <a:gd name="connsiteX1165" fmla="*/ 770577 w 4483100"/>
              <a:gd name="connsiteY1165" fmla="*/ 3025600 h 5487988"/>
              <a:gd name="connsiteX1166" fmla="*/ 752159 w 4483100"/>
              <a:gd name="connsiteY1166" fmla="*/ 3003062 h 5487988"/>
              <a:gd name="connsiteX1167" fmla="*/ 758193 w 4483100"/>
              <a:gd name="connsiteY1167" fmla="*/ 3003379 h 5487988"/>
              <a:gd name="connsiteX1168" fmla="*/ 771213 w 4483100"/>
              <a:gd name="connsiteY1168" fmla="*/ 3018299 h 5487988"/>
              <a:gd name="connsiteX1169" fmla="*/ 775341 w 4483100"/>
              <a:gd name="connsiteY1169" fmla="*/ 3037346 h 5487988"/>
              <a:gd name="connsiteX1170" fmla="*/ 792171 w 4483100"/>
              <a:gd name="connsiteY1170" fmla="*/ 3039885 h 5487988"/>
              <a:gd name="connsiteX1171" fmla="*/ 800745 w 4483100"/>
              <a:gd name="connsiteY1171" fmla="*/ 3029727 h 5487988"/>
              <a:gd name="connsiteX1172" fmla="*/ 800428 w 4483100"/>
              <a:gd name="connsiteY1172" fmla="*/ 3012585 h 5487988"/>
              <a:gd name="connsiteX1173" fmla="*/ 793759 w 4483100"/>
              <a:gd name="connsiteY1173" fmla="*/ 2986238 h 5487988"/>
              <a:gd name="connsiteX1174" fmla="*/ 782962 w 4483100"/>
              <a:gd name="connsiteY1174" fmla="*/ 2978619 h 5487988"/>
              <a:gd name="connsiteX1175" fmla="*/ 767084 w 4483100"/>
              <a:gd name="connsiteY1175" fmla="*/ 2985920 h 5487988"/>
              <a:gd name="connsiteX1176" fmla="*/ 750254 w 4483100"/>
              <a:gd name="connsiteY1176" fmla="*/ 2986238 h 5487988"/>
              <a:gd name="connsiteX1177" fmla="*/ 739775 w 4483100"/>
              <a:gd name="connsiteY1177" fmla="*/ 2966874 h 5487988"/>
              <a:gd name="connsiteX1178" fmla="*/ 743268 w 4483100"/>
              <a:gd name="connsiteY1178" fmla="*/ 2954176 h 5487988"/>
              <a:gd name="connsiteX1179" fmla="*/ 748031 w 4483100"/>
              <a:gd name="connsiteY1179" fmla="*/ 2943066 h 5487988"/>
              <a:gd name="connsiteX1180" fmla="*/ 765497 w 4483100"/>
              <a:gd name="connsiteY1180" fmla="*/ 2931638 h 5487988"/>
              <a:gd name="connsiteX1181" fmla="*/ 764862 w 4483100"/>
              <a:gd name="connsiteY1181" fmla="*/ 2903386 h 5487988"/>
              <a:gd name="connsiteX1182" fmla="*/ 761368 w 4483100"/>
              <a:gd name="connsiteY1182" fmla="*/ 2873546 h 5487988"/>
              <a:gd name="connsiteX1183" fmla="*/ 766449 w 4483100"/>
              <a:gd name="connsiteY1183" fmla="*/ 2849738 h 5487988"/>
              <a:gd name="connsiteX1184" fmla="*/ 765814 w 4483100"/>
              <a:gd name="connsiteY1184" fmla="*/ 2845929 h 5487988"/>
              <a:gd name="connsiteX1185" fmla="*/ 778834 w 4483100"/>
              <a:gd name="connsiteY1185" fmla="*/ 2824978 h 5487988"/>
              <a:gd name="connsiteX1186" fmla="*/ 780422 w 4483100"/>
              <a:gd name="connsiteY1186" fmla="*/ 2803074 h 5487988"/>
              <a:gd name="connsiteX1187" fmla="*/ 786455 w 4483100"/>
              <a:gd name="connsiteY1187" fmla="*/ 2802439 h 5487988"/>
              <a:gd name="connsiteX1188" fmla="*/ 789313 w 4483100"/>
              <a:gd name="connsiteY1188" fmla="*/ 2806249 h 5487988"/>
              <a:gd name="connsiteX1189" fmla="*/ 784550 w 4483100"/>
              <a:gd name="connsiteY1189" fmla="*/ 2820216 h 5487988"/>
              <a:gd name="connsiteX1190" fmla="*/ 796934 w 4483100"/>
              <a:gd name="connsiteY1190" fmla="*/ 2803392 h 5487988"/>
              <a:gd name="connsiteX1191" fmla="*/ 791536 w 4483100"/>
              <a:gd name="connsiteY1191" fmla="*/ 2797043 h 5487988"/>
              <a:gd name="connsiteX1192" fmla="*/ 798205 w 4483100"/>
              <a:gd name="connsiteY1192" fmla="*/ 2794821 h 5487988"/>
              <a:gd name="connsiteX1193" fmla="*/ 790901 w 4483100"/>
              <a:gd name="connsiteY1193" fmla="*/ 2788789 h 5487988"/>
              <a:gd name="connsiteX1194" fmla="*/ 782327 w 4483100"/>
              <a:gd name="connsiteY1194" fmla="*/ 2783710 h 5487988"/>
              <a:gd name="connsiteX1195" fmla="*/ 782962 w 4483100"/>
              <a:gd name="connsiteY1195" fmla="*/ 2777362 h 5487988"/>
              <a:gd name="connsiteX1196" fmla="*/ 771213 w 4483100"/>
              <a:gd name="connsiteY1196" fmla="*/ 2762759 h 5487988"/>
              <a:gd name="connsiteX1197" fmla="*/ 782645 w 4483100"/>
              <a:gd name="connsiteY1197" fmla="*/ 2746570 h 5487988"/>
              <a:gd name="connsiteX1198" fmla="*/ 792171 w 4483100"/>
              <a:gd name="connsiteY1198" fmla="*/ 2735142 h 5487988"/>
              <a:gd name="connsiteX1199" fmla="*/ 779151 w 4483100"/>
              <a:gd name="connsiteY1199" fmla="*/ 2705302 h 5487988"/>
              <a:gd name="connsiteX1200" fmla="*/ 790901 w 4483100"/>
              <a:gd name="connsiteY1200" fmla="*/ 2698001 h 5487988"/>
              <a:gd name="connsiteX1201" fmla="*/ 810907 w 4483100"/>
              <a:gd name="connsiteY1201" fmla="*/ 2717683 h 5487988"/>
              <a:gd name="connsiteX1202" fmla="*/ 822656 w 4483100"/>
              <a:gd name="connsiteY1202" fmla="*/ 2699589 h 5487988"/>
              <a:gd name="connsiteX1203" fmla="*/ 837581 w 4483100"/>
              <a:gd name="connsiteY1203" fmla="*/ 2691018 h 5487988"/>
              <a:gd name="connsiteX1204" fmla="*/ 855682 w 4483100"/>
              <a:gd name="connsiteY1204" fmla="*/ 2699589 h 5487988"/>
              <a:gd name="connsiteX1205" fmla="*/ 886802 w 4483100"/>
              <a:gd name="connsiteY1205" fmla="*/ 2657052 h 5487988"/>
              <a:gd name="connsiteX1206" fmla="*/ 899504 w 4483100"/>
              <a:gd name="connsiteY1206" fmla="*/ 2664353 h 5487988"/>
              <a:gd name="connsiteX1207" fmla="*/ 940786 w 4483100"/>
              <a:gd name="connsiteY1207" fmla="*/ 2664988 h 5487988"/>
              <a:gd name="connsiteX1208" fmla="*/ 985561 w 4483100"/>
              <a:gd name="connsiteY1208" fmla="*/ 2668797 h 5487988"/>
              <a:gd name="connsiteX1209" fmla="*/ 998264 w 4483100"/>
              <a:gd name="connsiteY1209" fmla="*/ 2666892 h 5487988"/>
              <a:gd name="connsiteX1210" fmla="*/ 997946 w 4483100"/>
              <a:gd name="connsiteY1210" fmla="*/ 2663718 h 5487988"/>
              <a:gd name="connsiteX1211" fmla="*/ 994771 w 4483100"/>
              <a:gd name="connsiteY1211" fmla="*/ 2658321 h 5487988"/>
              <a:gd name="connsiteX1212" fmla="*/ 1003027 w 4483100"/>
              <a:gd name="connsiteY1212" fmla="*/ 2652925 h 5487988"/>
              <a:gd name="connsiteX1213" fmla="*/ 1004297 w 4483100"/>
              <a:gd name="connsiteY1213" fmla="*/ 2649750 h 5487988"/>
              <a:gd name="connsiteX1214" fmla="*/ 965873 w 4483100"/>
              <a:gd name="connsiteY1214" fmla="*/ 2642767 h 5487988"/>
              <a:gd name="connsiteX1215" fmla="*/ 977623 w 4483100"/>
              <a:gd name="connsiteY1215" fmla="*/ 2636418 h 5487988"/>
              <a:gd name="connsiteX1216" fmla="*/ 969049 w 4483100"/>
              <a:gd name="connsiteY1216" fmla="*/ 2625625 h 5487988"/>
              <a:gd name="connsiteX1217" fmla="*/ 923638 w 4483100"/>
              <a:gd name="connsiteY1217" fmla="*/ 2615784 h 5487988"/>
              <a:gd name="connsiteX1218" fmla="*/ 896964 w 4483100"/>
              <a:gd name="connsiteY1218" fmla="*/ 2625307 h 5487988"/>
              <a:gd name="connsiteX1219" fmla="*/ 888390 w 4483100"/>
              <a:gd name="connsiteY1219" fmla="*/ 2625307 h 5487988"/>
              <a:gd name="connsiteX1220" fmla="*/ 853459 w 4483100"/>
              <a:gd name="connsiteY1220" fmla="*/ 2586897 h 5487988"/>
              <a:gd name="connsiteX1221" fmla="*/ 839804 w 4483100"/>
              <a:gd name="connsiteY1221" fmla="*/ 2590072 h 5487988"/>
              <a:gd name="connsiteX1222" fmla="*/ 825832 w 4483100"/>
              <a:gd name="connsiteY1222" fmla="*/ 2576422 h 5487988"/>
              <a:gd name="connsiteX1223" fmla="*/ 831865 w 4483100"/>
              <a:gd name="connsiteY1223" fmla="*/ 2563724 h 5487988"/>
              <a:gd name="connsiteX1224" fmla="*/ 821386 w 4483100"/>
              <a:gd name="connsiteY1224" fmla="*/ 2561819 h 5487988"/>
              <a:gd name="connsiteX1225" fmla="*/ 827737 w 4483100"/>
              <a:gd name="connsiteY1225" fmla="*/ 2553248 h 5487988"/>
              <a:gd name="connsiteX1226" fmla="*/ 848696 w 4483100"/>
              <a:gd name="connsiteY1226" fmla="*/ 2569755 h 5487988"/>
              <a:gd name="connsiteX1227" fmla="*/ 855364 w 4483100"/>
              <a:gd name="connsiteY1227" fmla="*/ 2565629 h 5487988"/>
              <a:gd name="connsiteX1228" fmla="*/ 843297 w 4483100"/>
              <a:gd name="connsiteY1228" fmla="*/ 2532932 h 5487988"/>
              <a:gd name="connsiteX1229" fmla="*/ 853777 w 4483100"/>
              <a:gd name="connsiteY1229" fmla="*/ 2512933 h 5487988"/>
              <a:gd name="connsiteX1230" fmla="*/ 849648 w 4483100"/>
              <a:gd name="connsiteY1230" fmla="*/ 2510076 h 5487988"/>
              <a:gd name="connsiteX1231" fmla="*/ 832500 w 4483100"/>
              <a:gd name="connsiteY1231" fmla="*/ 2530393 h 5487988"/>
              <a:gd name="connsiteX1232" fmla="*/ 811542 w 4483100"/>
              <a:gd name="connsiteY1232" fmla="*/ 2534519 h 5487988"/>
              <a:gd name="connsiteX1233" fmla="*/ 801063 w 4483100"/>
              <a:gd name="connsiteY1233" fmla="*/ 2548169 h 5487988"/>
              <a:gd name="connsiteX1234" fmla="*/ 779151 w 4483100"/>
              <a:gd name="connsiteY1234" fmla="*/ 2554518 h 5487988"/>
              <a:gd name="connsiteX1235" fmla="*/ 761686 w 4483100"/>
              <a:gd name="connsiteY1235" fmla="*/ 2541186 h 5487988"/>
              <a:gd name="connsiteX1236" fmla="*/ 749301 w 4483100"/>
              <a:gd name="connsiteY1236" fmla="*/ 2542138 h 5487988"/>
              <a:gd name="connsiteX1237" fmla="*/ 777246 w 4483100"/>
              <a:gd name="connsiteY1237" fmla="*/ 2478015 h 5487988"/>
              <a:gd name="connsiteX1238" fmla="*/ 894741 w 4483100"/>
              <a:gd name="connsiteY1238" fmla="*/ 2384053 h 5487988"/>
              <a:gd name="connsiteX1239" fmla="*/ 907126 w 4483100"/>
              <a:gd name="connsiteY1239" fmla="*/ 2330405 h 5487988"/>
              <a:gd name="connsiteX1240" fmla="*/ 993183 w 4483100"/>
              <a:gd name="connsiteY1240" fmla="*/ 2256759 h 5487988"/>
              <a:gd name="connsiteX1241" fmla="*/ 1070666 w 4483100"/>
              <a:gd name="connsiteY1241" fmla="*/ 2163431 h 5487988"/>
              <a:gd name="connsiteX1242" fmla="*/ 1104009 w 4483100"/>
              <a:gd name="connsiteY1242" fmla="*/ 2092325 h 5487988"/>
              <a:gd name="connsiteX1243" fmla="*/ 1105597 w 4483100"/>
              <a:gd name="connsiteY1243" fmla="*/ 2048200 h 5487988"/>
              <a:gd name="connsiteX1244" fmla="*/ 1082098 w 4483100"/>
              <a:gd name="connsiteY1244" fmla="*/ 2026297 h 5487988"/>
              <a:gd name="connsiteX1245" fmla="*/ 1071301 w 4483100"/>
              <a:gd name="connsiteY1245" fmla="*/ 1993600 h 5487988"/>
              <a:gd name="connsiteX1246" fmla="*/ 1017952 w 4483100"/>
              <a:gd name="connsiteY1246" fmla="*/ 1973284 h 5487988"/>
              <a:gd name="connsiteX1247" fmla="*/ 956982 w 4483100"/>
              <a:gd name="connsiteY1247" fmla="*/ 1914875 h 5487988"/>
              <a:gd name="connsiteX1248" fmla="*/ 1002392 w 4483100"/>
              <a:gd name="connsiteY1248" fmla="*/ 1868846 h 5487988"/>
              <a:gd name="connsiteX1249" fmla="*/ 1005885 w 4483100"/>
              <a:gd name="connsiteY1249" fmla="*/ 1790121 h 5487988"/>
              <a:gd name="connsiteX1250" fmla="*/ 992230 w 4483100"/>
              <a:gd name="connsiteY1250" fmla="*/ 1790121 h 5487988"/>
              <a:gd name="connsiteX1251" fmla="*/ 963333 w 4483100"/>
              <a:gd name="connsiteY1251" fmla="*/ 1765995 h 5487988"/>
              <a:gd name="connsiteX1252" fmla="*/ 960792 w 4483100"/>
              <a:gd name="connsiteY1252" fmla="*/ 1713618 h 5487988"/>
              <a:gd name="connsiteX1253" fmla="*/ 969049 w 4483100"/>
              <a:gd name="connsiteY1253" fmla="*/ 1703142 h 5487988"/>
              <a:gd name="connsiteX1254" fmla="*/ 966826 w 4483100"/>
              <a:gd name="connsiteY1254" fmla="*/ 1681874 h 5487988"/>
              <a:gd name="connsiteX1255" fmla="*/ 938246 w 4483100"/>
              <a:gd name="connsiteY1255" fmla="*/ 1683143 h 5487988"/>
              <a:gd name="connsiteX1256" fmla="*/ 918875 w 4483100"/>
              <a:gd name="connsiteY1256" fmla="*/ 1653939 h 5487988"/>
              <a:gd name="connsiteX1257" fmla="*/ 945232 w 4483100"/>
              <a:gd name="connsiteY1257" fmla="*/ 1606005 h 5487988"/>
              <a:gd name="connsiteX1258" fmla="*/ 926496 w 4483100"/>
              <a:gd name="connsiteY1258" fmla="*/ 1555850 h 5487988"/>
              <a:gd name="connsiteX1259" fmla="*/ 943009 w 4483100"/>
              <a:gd name="connsiteY1259" fmla="*/ 1519661 h 5487988"/>
              <a:gd name="connsiteX1260" fmla="*/ 934435 w 4483100"/>
              <a:gd name="connsiteY1260" fmla="*/ 1489504 h 5487988"/>
              <a:gd name="connsiteX1261" fmla="*/ 936341 w 4483100"/>
              <a:gd name="connsiteY1261" fmla="*/ 1471410 h 5487988"/>
              <a:gd name="connsiteX1262" fmla="*/ 969049 w 4483100"/>
              <a:gd name="connsiteY1262" fmla="*/ 1465697 h 5487988"/>
              <a:gd name="connsiteX1263" fmla="*/ 971907 w 4483100"/>
              <a:gd name="connsiteY1263" fmla="*/ 1451094 h 5487988"/>
              <a:gd name="connsiteX1264" fmla="*/ 948725 w 4483100"/>
              <a:gd name="connsiteY1264" fmla="*/ 1418715 h 5487988"/>
              <a:gd name="connsiteX1265" fmla="*/ 946185 w 4483100"/>
              <a:gd name="connsiteY1265" fmla="*/ 1382844 h 5487988"/>
              <a:gd name="connsiteX1266" fmla="*/ 869337 w 4483100"/>
              <a:gd name="connsiteY1266" fmla="*/ 1224442 h 5487988"/>
              <a:gd name="connsiteX1267" fmla="*/ 862668 w 4483100"/>
              <a:gd name="connsiteY1267" fmla="*/ 1168572 h 5487988"/>
              <a:gd name="connsiteX1268" fmla="*/ 967778 w 4483100"/>
              <a:gd name="connsiteY1268" fmla="*/ 980012 h 5487988"/>
              <a:gd name="connsiteX1269" fmla="*/ 926496 w 4483100"/>
              <a:gd name="connsiteY1269" fmla="*/ 959696 h 5487988"/>
              <a:gd name="connsiteX1270" fmla="*/ 904903 w 4483100"/>
              <a:gd name="connsiteY1270" fmla="*/ 920651 h 5487988"/>
              <a:gd name="connsiteX1271" fmla="*/ 894106 w 4483100"/>
              <a:gd name="connsiteY1271" fmla="*/ 896525 h 5487988"/>
              <a:gd name="connsiteX1272" fmla="*/ 873465 w 4483100"/>
              <a:gd name="connsiteY1272" fmla="*/ 868273 h 5487988"/>
              <a:gd name="connsiteX1273" fmla="*/ 837581 w 4483100"/>
              <a:gd name="connsiteY1273" fmla="*/ 843195 h 5487988"/>
              <a:gd name="connsiteX1274" fmla="*/ 780422 w 4483100"/>
              <a:gd name="connsiteY1274" fmla="*/ 768914 h 5487988"/>
              <a:gd name="connsiteX1275" fmla="*/ 804556 w 4483100"/>
              <a:gd name="connsiteY1275" fmla="*/ 707648 h 5487988"/>
              <a:gd name="connsiteX1276" fmla="*/ 779787 w 4483100"/>
              <a:gd name="connsiteY1276" fmla="*/ 692093 h 5487988"/>
              <a:gd name="connsiteX1277" fmla="*/ 790901 w 4483100"/>
              <a:gd name="connsiteY1277" fmla="*/ 686379 h 5487988"/>
              <a:gd name="connsiteX1278" fmla="*/ 791854 w 4483100"/>
              <a:gd name="connsiteY1278" fmla="*/ 686379 h 5487988"/>
              <a:gd name="connsiteX1279" fmla="*/ 792171 w 4483100"/>
              <a:gd name="connsiteY1279" fmla="*/ 685745 h 5487988"/>
              <a:gd name="connsiteX1280" fmla="*/ 813765 w 4483100"/>
              <a:gd name="connsiteY1280" fmla="*/ 674952 h 5487988"/>
              <a:gd name="connsiteX1281" fmla="*/ 827420 w 4483100"/>
              <a:gd name="connsiteY1281" fmla="*/ 667333 h 5487988"/>
              <a:gd name="connsiteX1282" fmla="*/ 860763 w 4483100"/>
              <a:gd name="connsiteY1282" fmla="*/ 635589 h 5487988"/>
              <a:gd name="connsiteX1283" fmla="*/ 887437 w 4483100"/>
              <a:gd name="connsiteY1283" fmla="*/ 614955 h 5487988"/>
              <a:gd name="connsiteX1284" fmla="*/ 899504 w 4483100"/>
              <a:gd name="connsiteY1284" fmla="*/ 577180 h 5487988"/>
              <a:gd name="connsiteX1285" fmla="*/ 898234 w 4483100"/>
              <a:gd name="connsiteY1285" fmla="*/ 565434 h 5487988"/>
              <a:gd name="connsiteX1286" fmla="*/ 955394 w 4483100"/>
              <a:gd name="connsiteY1286" fmla="*/ 542896 h 5487988"/>
              <a:gd name="connsiteX1287" fmla="*/ 980481 w 4483100"/>
              <a:gd name="connsiteY1287" fmla="*/ 502581 h 5487988"/>
              <a:gd name="connsiteX1288" fmla="*/ 1026208 w 4483100"/>
              <a:gd name="connsiteY1288" fmla="*/ 524485 h 5487988"/>
              <a:gd name="connsiteX1289" fmla="*/ 1038911 w 4483100"/>
              <a:gd name="connsiteY1289" fmla="*/ 510835 h 5487988"/>
              <a:gd name="connsiteX1290" fmla="*/ 1037005 w 4483100"/>
              <a:gd name="connsiteY1290" fmla="*/ 450521 h 5487988"/>
              <a:gd name="connsiteX1291" fmla="*/ 1061457 w 4483100"/>
              <a:gd name="connsiteY1291" fmla="*/ 448299 h 5487988"/>
              <a:gd name="connsiteX1292" fmla="*/ 1093212 w 4483100"/>
              <a:gd name="connsiteY1292" fmla="*/ 455282 h 5487988"/>
              <a:gd name="connsiteX1293" fmla="*/ 1099563 w 4483100"/>
              <a:gd name="connsiteY1293" fmla="*/ 473377 h 5487988"/>
              <a:gd name="connsiteX1294" fmla="*/ 1083050 w 4483100"/>
              <a:gd name="connsiteY1294" fmla="*/ 491153 h 5487988"/>
              <a:gd name="connsiteX1295" fmla="*/ 1087179 w 4483100"/>
              <a:gd name="connsiteY1295" fmla="*/ 496550 h 5487988"/>
              <a:gd name="connsiteX1296" fmla="*/ 1112583 w 4483100"/>
              <a:gd name="connsiteY1296" fmla="*/ 471789 h 5487988"/>
              <a:gd name="connsiteX1297" fmla="*/ 1133542 w 4483100"/>
              <a:gd name="connsiteY1297" fmla="*/ 469567 h 5487988"/>
              <a:gd name="connsiteX1298" fmla="*/ 1121792 w 4483100"/>
              <a:gd name="connsiteY1298" fmla="*/ 459092 h 5487988"/>
              <a:gd name="connsiteX1299" fmla="*/ 1128143 w 4483100"/>
              <a:gd name="connsiteY1299" fmla="*/ 429887 h 5487988"/>
              <a:gd name="connsiteX1300" fmla="*/ 1144021 w 4483100"/>
              <a:gd name="connsiteY1300" fmla="*/ 435919 h 5487988"/>
              <a:gd name="connsiteX1301" fmla="*/ 1154183 w 4483100"/>
              <a:gd name="connsiteY1301" fmla="*/ 415920 h 5487988"/>
              <a:gd name="connsiteX1302" fmla="*/ 1146879 w 4483100"/>
              <a:gd name="connsiteY1302" fmla="*/ 400048 h 5487988"/>
              <a:gd name="connsiteX1303" fmla="*/ 3735388 w 4483100"/>
              <a:gd name="connsiteY1303" fmla="*/ 233363 h 5487988"/>
              <a:gd name="connsiteX1304" fmla="*/ 3778251 w 4483100"/>
              <a:gd name="connsiteY1304" fmla="*/ 284876 h 5487988"/>
              <a:gd name="connsiteX1305" fmla="*/ 3784601 w 4483100"/>
              <a:gd name="connsiteY1305" fmla="*/ 303637 h 5487988"/>
              <a:gd name="connsiteX1306" fmla="*/ 3798571 w 4483100"/>
              <a:gd name="connsiteY1306" fmla="*/ 305863 h 5487988"/>
              <a:gd name="connsiteX1307" fmla="*/ 3807461 w 4483100"/>
              <a:gd name="connsiteY1307" fmla="*/ 324623 h 5487988"/>
              <a:gd name="connsiteX1308" fmla="*/ 3842386 w 4483100"/>
              <a:gd name="connsiteY1308" fmla="*/ 340204 h 5487988"/>
              <a:gd name="connsiteX1309" fmla="*/ 3854133 w 4483100"/>
              <a:gd name="connsiteY1309" fmla="*/ 360873 h 5487988"/>
              <a:gd name="connsiteX1310" fmla="*/ 3866833 w 4483100"/>
              <a:gd name="connsiteY1310" fmla="*/ 366279 h 5487988"/>
              <a:gd name="connsiteX1311" fmla="*/ 3886201 w 4483100"/>
              <a:gd name="connsiteY1311" fmla="*/ 413339 h 5487988"/>
              <a:gd name="connsiteX1312" fmla="*/ 3854768 w 4483100"/>
              <a:gd name="connsiteY1312" fmla="*/ 439414 h 5487988"/>
              <a:gd name="connsiteX1313" fmla="*/ 3846196 w 4483100"/>
              <a:gd name="connsiteY1313" fmla="*/ 426377 h 5487988"/>
              <a:gd name="connsiteX1314" fmla="*/ 3827463 w 4483100"/>
              <a:gd name="connsiteY1314" fmla="*/ 444501 h 5487988"/>
              <a:gd name="connsiteX1315" fmla="*/ 3793491 w 4483100"/>
              <a:gd name="connsiteY1315" fmla="*/ 439732 h 5487988"/>
              <a:gd name="connsiteX1316" fmla="*/ 3795396 w 4483100"/>
              <a:gd name="connsiteY1316" fmla="*/ 409206 h 5487988"/>
              <a:gd name="connsiteX1317" fmla="*/ 3776028 w 4483100"/>
              <a:gd name="connsiteY1317" fmla="*/ 388219 h 5487988"/>
              <a:gd name="connsiteX1318" fmla="*/ 3756978 w 4483100"/>
              <a:gd name="connsiteY1318" fmla="*/ 385993 h 5487988"/>
              <a:gd name="connsiteX1319" fmla="*/ 3749358 w 4483100"/>
              <a:gd name="connsiteY1319" fmla="*/ 363099 h 5487988"/>
              <a:gd name="connsiteX1320" fmla="*/ 3735388 w 4483100"/>
              <a:gd name="connsiteY1320" fmla="*/ 357693 h 5487988"/>
              <a:gd name="connsiteX1321" fmla="*/ 3733801 w 4483100"/>
              <a:gd name="connsiteY1321" fmla="*/ 375818 h 5487988"/>
              <a:gd name="connsiteX1322" fmla="*/ 3756026 w 4483100"/>
              <a:gd name="connsiteY1322" fmla="*/ 399030 h 5487988"/>
              <a:gd name="connsiteX1323" fmla="*/ 3752216 w 4483100"/>
              <a:gd name="connsiteY1323" fmla="*/ 414929 h 5487988"/>
              <a:gd name="connsiteX1324" fmla="*/ 3728403 w 4483100"/>
              <a:gd name="connsiteY1324" fmla="*/ 397123 h 5487988"/>
              <a:gd name="connsiteX1325" fmla="*/ 3714751 w 4483100"/>
              <a:gd name="connsiteY1325" fmla="*/ 371048 h 5487988"/>
              <a:gd name="connsiteX1326" fmla="*/ 3700145 w 4483100"/>
              <a:gd name="connsiteY1326" fmla="*/ 312858 h 5487988"/>
              <a:gd name="connsiteX1327" fmla="*/ 3684588 w 4483100"/>
              <a:gd name="connsiteY1327" fmla="*/ 309996 h 5487988"/>
              <a:gd name="connsiteX1328" fmla="*/ 3687445 w 4483100"/>
              <a:gd name="connsiteY1328" fmla="*/ 287738 h 5487988"/>
              <a:gd name="connsiteX1329" fmla="*/ 3720148 w 4483100"/>
              <a:gd name="connsiteY1329" fmla="*/ 300139 h 5487988"/>
              <a:gd name="connsiteX1330" fmla="*/ 3720148 w 4483100"/>
              <a:gd name="connsiteY1330" fmla="*/ 288374 h 5487988"/>
              <a:gd name="connsiteX1331" fmla="*/ 3695383 w 4483100"/>
              <a:gd name="connsiteY1331" fmla="*/ 265161 h 5487988"/>
              <a:gd name="connsiteX1332" fmla="*/ 3708400 w 4483100"/>
              <a:gd name="connsiteY1332" fmla="*/ 255622 h 5487988"/>
              <a:gd name="connsiteX1333" fmla="*/ 3717608 w 4483100"/>
              <a:gd name="connsiteY1333" fmla="*/ 237815 h 5487988"/>
              <a:gd name="connsiteX1334" fmla="*/ 3189874 w 4483100"/>
              <a:gd name="connsiteY1334" fmla="*/ 65088 h 5487988"/>
              <a:gd name="connsiteX1335" fmla="*/ 3210684 w 4483100"/>
              <a:gd name="connsiteY1335" fmla="*/ 68872 h 5487988"/>
              <a:gd name="connsiteX1336" fmla="*/ 3210684 w 4483100"/>
              <a:gd name="connsiteY1336" fmla="*/ 86846 h 5487988"/>
              <a:gd name="connsiteX1337" fmla="*/ 3216275 w 4483100"/>
              <a:gd name="connsiteY1337" fmla="*/ 105766 h 5487988"/>
              <a:gd name="connsiteX1338" fmla="*/ 3198571 w 4483100"/>
              <a:gd name="connsiteY1338" fmla="*/ 111126 h 5487988"/>
              <a:gd name="connsiteX1339" fmla="*/ 3206957 w 4483100"/>
              <a:gd name="connsiteY1339" fmla="*/ 90945 h 5487988"/>
              <a:gd name="connsiteX1340" fmla="*/ 3187700 w 4483100"/>
              <a:gd name="connsiteY1340" fmla="*/ 75494 h 5487988"/>
              <a:gd name="connsiteX1341" fmla="*/ 3252167 w 4483100"/>
              <a:gd name="connsiteY1341" fmla="*/ 0 h 5487988"/>
              <a:gd name="connsiteX1342" fmla="*/ 3485791 w 4483100"/>
              <a:gd name="connsiteY1342" fmla="*/ 0 h 5487988"/>
              <a:gd name="connsiteX1343" fmla="*/ 3485155 w 4483100"/>
              <a:gd name="connsiteY1343" fmla="*/ 2866 h 5487988"/>
              <a:gd name="connsiteX1344" fmla="*/ 3515074 w 4483100"/>
              <a:gd name="connsiteY1344" fmla="*/ 44583 h 5487988"/>
              <a:gd name="connsiteX1345" fmla="*/ 3552314 w 4483100"/>
              <a:gd name="connsiteY1345" fmla="*/ 82159 h 5487988"/>
              <a:gd name="connsiteX1346" fmla="*/ 3580323 w 4483100"/>
              <a:gd name="connsiteY1346" fmla="*/ 102221 h 5487988"/>
              <a:gd name="connsiteX1347" fmla="*/ 3584779 w 4483100"/>
              <a:gd name="connsiteY1347" fmla="*/ 114003 h 5487988"/>
              <a:gd name="connsiteX1348" fmla="*/ 3602922 w 4483100"/>
              <a:gd name="connsiteY1348" fmla="*/ 121965 h 5487988"/>
              <a:gd name="connsiteX1349" fmla="*/ 3608014 w 4483100"/>
              <a:gd name="connsiteY1349" fmla="*/ 133747 h 5487988"/>
              <a:gd name="connsiteX1350" fmla="*/ 3618836 w 4483100"/>
              <a:gd name="connsiteY1350" fmla="*/ 121965 h 5487988"/>
              <a:gd name="connsiteX1351" fmla="*/ 3630613 w 4483100"/>
              <a:gd name="connsiteY1351" fmla="*/ 147122 h 5487988"/>
              <a:gd name="connsiteX1352" fmla="*/ 3616926 w 4483100"/>
              <a:gd name="connsiteY1352" fmla="*/ 158904 h 5487988"/>
              <a:gd name="connsiteX1353" fmla="*/ 3624565 w 4483100"/>
              <a:gd name="connsiteY1353" fmla="*/ 172916 h 5487988"/>
              <a:gd name="connsiteX1354" fmla="*/ 3609924 w 4483100"/>
              <a:gd name="connsiteY1354" fmla="*/ 183424 h 5487988"/>
              <a:gd name="connsiteX1355" fmla="*/ 3557406 w 4483100"/>
              <a:gd name="connsiteY1355" fmla="*/ 157630 h 5487988"/>
              <a:gd name="connsiteX1356" fmla="*/ 3554542 w 4483100"/>
              <a:gd name="connsiteY1356" fmla="*/ 175782 h 5487988"/>
              <a:gd name="connsiteX1357" fmla="*/ 3578095 w 4483100"/>
              <a:gd name="connsiteY1357" fmla="*/ 176419 h 5487988"/>
              <a:gd name="connsiteX1358" fmla="*/ 3598147 w 4483100"/>
              <a:gd name="connsiteY1358" fmla="*/ 192978 h 5487988"/>
              <a:gd name="connsiteX1359" fmla="*/ 3588599 w 4483100"/>
              <a:gd name="connsiteY1359" fmla="*/ 196162 h 5487988"/>
              <a:gd name="connsiteX1360" fmla="*/ 3590827 w 4483100"/>
              <a:gd name="connsiteY1360" fmla="*/ 214313 h 5487988"/>
              <a:gd name="connsiteX1361" fmla="*/ 3575867 w 4483100"/>
              <a:gd name="connsiteY1361" fmla="*/ 207945 h 5487988"/>
              <a:gd name="connsiteX1362" fmla="*/ 3554542 w 4483100"/>
              <a:gd name="connsiteY1362" fmla="*/ 180558 h 5487988"/>
              <a:gd name="connsiteX1363" fmla="*/ 3537672 w 4483100"/>
              <a:gd name="connsiteY1363" fmla="*/ 169094 h 5487988"/>
              <a:gd name="connsiteX1364" fmla="*/ 3542447 w 4483100"/>
              <a:gd name="connsiteY1364" fmla="*/ 151261 h 5487988"/>
              <a:gd name="connsiteX1365" fmla="*/ 3533853 w 4483100"/>
              <a:gd name="connsiteY1365" fmla="*/ 147122 h 5487988"/>
              <a:gd name="connsiteX1366" fmla="*/ 3528760 w 4483100"/>
              <a:gd name="connsiteY1366" fmla="*/ 153490 h 5487988"/>
              <a:gd name="connsiteX1367" fmla="*/ 3507753 w 4483100"/>
              <a:gd name="connsiteY1367" fmla="*/ 150306 h 5487988"/>
              <a:gd name="connsiteX1368" fmla="*/ 3508708 w 4483100"/>
              <a:gd name="connsiteY1368" fmla="*/ 167502 h 5487988"/>
              <a:gd name="connsiteX1369" fmla="*/ 3525896 w 4483100"/>
              <a:gd name="connsiteY1369" fmla="*/ 173553 h 5487988"/>
              <a:gd name="connsiteX1370" fmla="*/ 3527169 w 4483100"/>
              <a:gd name="connsiteY1370" fmla="*/ 198073 h 5487988"/>
              <a:gd name="connsiteX1371" fmla="*/ 3503934 w 4483100"/>
              <a:gd name="connsiteY1371" fmla="*/ 194888 h 5487988"/>
              <a:gd name="connsiteX1372" fmla="*/ 3483563 w 4483100"/>
              <a:gd name="connsiteY1372" fmla="*/ 181195 h 5487988"/>
              <a:gd name="connsiteX1373" fmla="*/ 3468604 w 4483100"/>
              <a:gd name="connsiteY1373" fmla="*/ 190749 h 5487988"/>
              <a:gd name="connsiteX1374" fmla="*/ 3451416 w 4483100"/>
              <a:gd name="connsiteY1374" fmla="*/ 163681 h 5487988"/>
              <a:gd name="connsiteX1375" fmla="*/ 3427863 w 4483100"/>
              <a:gd name="connsiteY1375" fmla="*/ 156357 h 5487988"/>
              <a:gd name="connsiteX1376" fmla="*/ 3417677 w 4483100"/>
              <a:gd name="connsiteY1376" fmla="*/ 170368 h 5487988"/>
              <a:gd name="connsiteX1377" fmla="*/ 3407174 w 4483100"/>
              <a:gd name="connsiteY1377" fmla="*/ 171323 h 5487988"/>
              <a:gd name="connsiteX1378" fmla="*/ 3423088 w 4483100"/>
              <a:gd name="connsiteY1378" fmla="*/ 192659 h 5487988"/>
              <a:gd name="connsiteX1379" fmla="*/ 3414813 w 4483100"/>
              <a:gd name="connsiteY1379" fmla="*/ 203168 h 5487988"/>
              <a:gd name="connsiteX1380" fmla="*/ 3397943 w 4483100"/>
              <a:gd name="connsiteY1380" fmla="*/ 195844 h 5487988"/>
              <a:gd name="connsiteX1381" fmla="*/ 3371844 w 4483100"/>
              <a:gd name="connsiteY1381" fmla="*/ 169731 h 5487988"/>
              <a:gd name="connsiteX1382" fmla="*/ 3358157 w 4483100"/>
              <a:gd name="connsiteY1382" fmla="*/ 171005 h 5487988"/>
              <a:gd name="connsiteX1383" fmla="*/ 3361340 w 4483100"/>
              <a:gd name="connsiteY1383" fmla="*/ 155083 h 5487988"/>
              <a:gd name="connsiteX1384" fmla="*/ 3390623 w 4483100"/>
              <a:gd name="connsiteY1384" fmla="*/ 146166 h 5487988"/>
              <a:gd name="connsiteX1385" fmla="*/ 3351473 w 4483100"/>
              <a:gd name="connsiteY1385" fmla="*/ 134065 h 5487988"/>
              <a:gd name="connsiteX1386" fmla="*/ 3336832 w 4483100"/>
              <a:gd name="connsiteY1386" fmla="*/ 144893 h 5487988"/>
              <a:gd name="connsiteX1387" fmla="*/ 3324100 w 4483100"/>
              <a:gd name="connsiteY1387" fmla="*/ 138524 h 5487988"/>
              <a:gd name="connsiteX1388" fmla="*/ 3296409 w 4483100"/>
              <a:gd name="connsiteY1388" fmla="*/ 152535 h 5487988"/>
              <a:gd name="connsiteX1389" fmla="*/ 3292271 w 4483100"/>
              <a:gd name="connsiteY1389" fmla="*/ 134384 h 5487988"/>
              <a:gd name="connsiteX1390" fmla="*/ 3272856 w 4483100"/>
              <a:gd name="connsiteY1390" fmla="*/ 128333 h 5487988"/>
              <a:gd name="connsiteX1391" fmla="*/ 3272537 w 4483100"/>
              <a:gd name="connsiteY1391" fmla="*/ 91075 h 5487988"/>
              <a:gd name="connsiteX1392" fmla="*/ 3250257 w 4483100"/>
              <a:gd name="connsiteY1392" fmla="*/ 72287 h 5487988"/>
              <a:gd name="connsiteX1393" fmla="*/ 3263625 w 4483100"/>
              <a:gd name="connsiteY1393" fmla="*/ 55410 h 5487988"/>
              <a:gd name="connsiteX1394" fmla="*/ 3271264 w 4483100"/>
              <a:gd name="connsiteY1394" fmla="*/ 59549 h 5487988"/>
              <a:gd name="connsiteX1395" fmla="*/ 3274765 w 4483100"/>
              <a:gd name="connsiteY1395" fmla="*/ 78656 h 5487988"/>
              <a:gd name="connsiteX1396" fmla="*/ 3303093 w 4483100"/>
              <a:gd name="connsiteY1396" fmla="*/ 75153 h 5487988"/>
              <a:gd name="connsiteX1397" fmla="*/ 3286224 w 4483100"/>
              <a:gd name="connsiteY1397" fmla="*/ 60823 h 5487988"/>
              <a:gd name="connsiteX1398" fmla="*/ 3288134 w 4483100"/>
              <a:gd name="connsiteY1398" fmla="*/ 43627 h 5487988"/>
              <a:gd name="connsiteX1399" fmla="*/ 3310414 w 4483100"/>
              <a:gd name="connsiteY1399" fmla="*/ 56047 h 5487988"/>
              <a:gd name="connsiteX1400" fmla="*/ 3298637 w 4483100"/>
              <a:gd name="connsiteY1400" fmla="*/ 38214 h 5487988"/>
              <a:gd name="connsiteX1401" fmla="*/ 3305003 w 4483100"/>
              <a:gd name="connsiteY1401" fmla="*/ 27705 h 5487988"/>
              <a:gd name="connsiteX1402" fmla="*/ 3292271 w 4483100"/>
              <a:gd name="connsiteY1402" fmla="*/ 18152 h 5487988"/>
              <a:gd name="connsiteX1403" fmla="*/ 3271264 w 4483100"/>
              <a:gd name="connsiteY1403" fmla="*/ 34392 h 5487988"/>
              <a:gd name="connsiteX1404" fmla="*/ 3266490 w 4483100"/>
              <a:gd name="connsiteY1404" fmla="*/ 21655 h 5487988"/>
              <a:gd name="connsiteX1405" fmla="*/ 3247393 w 4483100"/>
              <a:gd name="connsiteY1405" fmla="*/ 22610 h 5487988"/>
              <a:gd name="connsiteX1406" fmla="*/ 3246438 w 4483100"/>
              <a:gd name="connsiteY1406" fmla="*/ 5096 h 5487988"/>
              <a:gd name="connsiteX1407" fmla="*/ 3133725 w 4483100"/>
              <a:gd name="connsiteY1407" fmla="*/ 0 h 5487988"/>
              <a:gd name="connsiteX1408" fmla="*/ 3200873 w 4483100"/>
              <a:gd name="connsiteY1408" fmla="*/ 0 h 5487988"/>
              <a:gd name="connsiteX1409" fmla="*/ 3214688 w 4483100"/>
              <a:gd name="connsiteY1409" fmla="*/ 3193 h 5487988"/>
              <a:gd name="connsiteX1410" fmla="*/ 3208583 w 4483100"/>
              <a:gd name="connsiteY1410" fmla="*/ 34801 h 5487988"/>
              <a:gd name="connsiteX1411" fmla="*/ 3212117 w 4483100"/>
              <a:gd name="connsiteY1411" fmla="*/ 53958 h 5487988"/>
              <a:gd name="connsiteX1412" fmla="*/ 3194126 w 4483100"/>
              <a:gd name="connsiteY1412" fmla="*/ 57150 h 5487988"/>
              <a:gd name="connsiteX1413" fmla="*/ 3174206 w 4483100"/>
              <a:gd name="connsiteY1413" fmla="*/ 35121 h 5487988"/>
              <a:gd name="connsiteX1414" fmla="*/ 3170993 w 4483100"/>
              <a:gd name="connsiteY1414" fmla="*/ 15325 h 5487988"/>
              <a:gd name="connsiteX1415" fmla="*/ 3134689 w 4483100"/>
              <a:gd name="connsiteY1415" fmla="*/ 3832 h 5487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Lst>
            <a:rect l="l" t="t" r="r" b="b"/>
            <a:pathLst>
              <a:path w="4483100" h="5487988">
                <a:moveTo>
                  <a:pt x="120841" y="3421063"/>
                </a:moveTo>
                <a:lnTo>
                  <a:pt x="130356" y="3437891"/>
                </a:lnTo>
                <a:lnTo>
                  <a:pt x="126550" y="3461068"/>
                </a:lnTo>
                <a:lnTo>
                  <a:pt x="121158" y="3490596"/>
                </a:lnTo>
                <a:lnTo>
                  <a:pt x="105617" y="3516313"/>
                </a:lnTo>
                <a:lnTo>
                  <a:pt x="82781" y="3539491"/>
                </a:lnTo>
                <a:lnTo>
                  <a:pt x="97688" y="3548698"/>
                </a:lnTo>
                <a:lnTo>
                  <a:pt x="107203" y="3546476"/>
                </a:lnTo>
                <a:lnTo>
                  <a:pt x="118938" y="3554731"/>
                </a:lnTo>
                <a:lnTo>
                  <a:pt x="126233" y="3555683"/>
                </a:lnTo>
                <a:lnTo>
                  <a:pt x="137968" y="3545206"/>
                </a:lnTo>
                <a:lnTo>
                  <a:pt x="137651" y="3502026"/>
                </a:lnTo>
                <a:lnTo>
                  <a:pt x="156364" y="3496628"/>
                </a:lnTo>
                <a:lnTo>
                  <a:pt x="170002" y="3496628"/>
                </a:lnTo>
                <a:lnTo>
                  <a:pt x="205525" y="3520441"/>
                </a:lnTo>
                <a:lnTo>
                  <a:pt x="232167" y="3528696"/>
                </a:lnTo>
                <a:lnTo>
                  <a:pt x="273082" y="3528061"/>
                </a:lnTo>
                <a:lnTo>
                  <a:pt x="303213" y="3564573"/>
                </a:lnTo>
                <a:lnTo>
                  <a:pt x="289575" y="3603944"/>
                </a:lnTo>
                <a:lnTo>
                  <a:pt x="302578" y="3648711"/>
                </a:lnTo>
                <a:lnTo>
                  <a:pt x="235022" y="3657601"/>
                </a:lnTo>
                <a:lnTo>
                  <a:pt x="156047" y="3638869"/>
                </a:lnTo>
                <a:lnTo>
                  <a:pt x="0" y="3632519"/>
                </a:lnTo>
                <a:lnTo>
                  <a:pt x="12686" y="3616961"/>
                </a:lnTo>
                <a:lnTo>
                  <a:pt x="18713" y="3601086"/>
                </a:lnTo>
                <a:lnTo>
                  <a:pt x="37743" y="3601086"/>
                </a:lnTo>
                <a:lnTo>
                  <a:pt x="61213" y="3600769"/>
                </a:lnTo>
                <a:lnTo>
                  <a:pt x="58676" y="3580766"/>
                </a:lnTo>
                <a:lnTo>
                  <a:pt x="48527" y="3589338"/>
                </a:lnTo>
                <a:lnTo>
                  <a:pt x="37743" y="3582988"/>
                </a:lnTo>
                <a:lnTo>
                  <a:pt x="30131" y="3576638"/>
                </a:lnTo>
                <a:lnTo>
                  <a:pt x="14589" y="3590291"/>
                </a:lnTo>
                <a:lnTo>
                  <a:pt x="8246" y="3584576"/>
                </a:lnTo>
                <a:lnTo>
                  <a:pt x="18396" y="3572828"/>
                </a:lnTo>
                <a:lnTo>
                  <a:pt x="19347" y="3556953"/>
                </a:lnTo>
                <a:lnTo>
                  <a:pt x="19347" y="3549333"/>
                </a:lnTo>
                <a:lnTo>
                  <a:pt x="27911" y="3542983"/>
                </a:lnTo>
                <a:lnTo>
                  <a:pt x="38694" y="3548381"/>
                </a:lnTo>
                <a:lnTo>
                  <a:pt x="63751" y="3542666"/>
                </a:lnTo>
                <a:lnTo>
                  <a:pt x="86904" y="3525838"/>
                </a:lnTo>
                <a:lnTo>
                  <a:pt x="106886" y="3500121"/>
                </a:lnTo>
                <a:lnTo>
                  <a:pt x="119255" y="3468371"/>
                </a:lnTo>
                <a:lnTo>
                  <a:pt x="122110" y="3437891"/>
                </a:lnTo>
                <a:close/>
                <a:moveTo>
                  <a:pt x="1476375" y="2216150"/>
                </a:moveTo>
                <a:lnTo>
                  <a:pt x="1477963" y="2234693"/>
                </a:lnTo>
                <a:lnTo>
                  <a:pt x="1473200" y="2252910"/>
                </a:lnTo>
                <a:lnTo>
                  <a:pt x="1463675" y="2255838"/>
                </a:lnTo>
                <a:lnTo>
                  <a:pt x="1458913" y="2232090"/>
                </a:lnTo>
                <a:lnTo>
                  <a:pt x="1465580" y="2220379"/>
                </a:lnTo>
                <a:close/>
                <a:moveTo>
                  <a:pt x="1515025" y="1581150"/>
                </a:moveTo>
                <a:lnTo>
                  <a:pt x="1522814" y="1589664"/>
                </a:lnTo>
                <a:lnTo>
                  <a:pt x="1519386" y="1599439"/>
                </a:lnTo>
                <a:lnTo>
                  <a:pt x="1527176" y="1608268"/>
                </a:lnTo>
                <a:lnTo>
                  <a:pt x="1520321" y="1627188"/>
                </a:lnTo>
                <a:lnTo>
                  <a:pt x="1514713" y="1610160"/>
                </a:lnTo>
                <a:lnTo>
                  <a:pt x="1493838" y="1600070"/>
                </a:lnTo>
                <a:lnTo>
                  <a:pt x="1500692" y="1585250"/>
                </a:lnTo>
                <a:lnTo>
                  <a:pt x="1508170" y="1592502"/>
                </a:lnTo>
                <a:close/>
                <a:moveTo>
                  <a:pt x="1522413" y="1579563"/>
                </a:moveTo>
                <a:lnTo>
                  <a:pt x="1538288" y="1583250"/>
                </a:lnTo>
                <a:lnTo>
                  <a:pt x="1526624" y="1589088"/>
                </a:lnTo>
                <a:close/>
                <a:moveTo>
                  <a:pt x="2162175" y="1201738"/>
                </a:moveTo>
                <a:lnTo>
                  <a:pt x="2179638" y="1214121"/>
                </a:lnTo>
                <a:lnTo>
                  <a:pt x="2175354" y="1235076"/>
                </a:lnTo>
                <a:lnTo>
                  <a:pt x="2163493" y="1223963"/>
                </a:lnTo>
                <a:close/>
                <a:moveTo>
                  <a:pt x="3160272" y="908050"/>
                </a:moveTo>
                <a:lnTo>
                  <a:pt x="3178579" y="911148"/>
                </a:lnTo>
                <a:lnTo>
                  <a:pt x="3198813" y="914865"/>
                </a:lnTo>
                <a:lnTo>
                  <a:pt x="3182112" y="933450"/>
                </a:lnTo>
                <a:lnTo>
                  <a:pt x="3158345" y="931901"/>
                </a:lnTo>
                <a:lnTo>
                  <a:pt x="3143250" y="925706"/>
                </a:lnTo>
                <a:close/>
                <a:moveTo>
                  <a:pt x="3214290" y="862013"/>
                </a:moveTo>
                <a:lnTo>
                  <a:pt x="3222625" y="876349"/>
                </a:lnTo>
                <a:lnTo>
                  <a:pt x="3217995" y="903464"/>
                </a:lnTo>
                <a:lnTo>
                  <a:pt x="3209660" y="912813"/>
                </a:lnTo>
                <a:lnTo>
                  <a:pt x="3200400" y="909697"/>
                </a:lnTo>
                <a:lnTo>
                  <a:pt x="3205339" y="886634"/>
                </a:lnTo>
                <a:close/>
                <a:moveTo>
                  <a:pt x="3195638" y="849313"/>
                </a:moveTo>
                <a:lnTo>
                  <a:pt x="3187700" y="887413"/>
                </a:lnTo>
                <a:lnTo>
                  <a:pt x="3179763" y="872491"/>
                </a:lnTo>
                <a:lnTo>
                  <a:pt x="3179763" y="856933"/>
                </a:lnTo>
                <a:close/>
                <a:moveTo>
                  <a:pt x="3246438" y="822325"/>
                </a:moveTo>
                <a:lnTo>
                  <a:pt x="3246438" y="833542"/>
                </a:lnTo>
                <a:lnTo>
                  <a:pt x="3223738" y="855663"/>
                </a:lnTo>
                <a:lnTo>
                  <a:pt x="3216275" y="844447"/>
                </a:lnTo>
                <a:close/>
                <a:moveTo>
                  <a:pt x="3016251" y="765175"/>
                </a:moveTo>
                <a:lnTo>
                  <a:pt x="3005840" y="772178"/>
                </a:lnTo>
                <a:lnTo>
                  <a:pt x="2968300" y="787400"/>
                </a:lnTo>
                <a:lnTo>
                  <a:pt x="2967038" y="779789"/>
                </a:lnTo>
                <a:lnTo>
                  <a:pt x="2985650" y="767002"/>
                </a:lnTo>
                <a:close/>
                <a:moveTo>
                  <a:pt x="3360738" y="657225"/>
                </a:moveTo>
                <a:lnTo>
                  <a:pt x="3391736" y="658178"/>
                </a:lnTo>
                <a:lnTo>
                  <a:pt x="3408672" y="674688"/>
                </a:lnTo>
                <a:lnTo>
                  <a:pt x="3409951" y="684213"/>
                </a:lnTo>
                <a:lnTo>
                  <a:pt x="3384066" y="666433"/>
                </a:lnTo>
                <a:close/>
                <a:moveTo>
                  <a:pt x="3714750" y="517525"/>
                </a:moveTo>
                <a:lnTo>
                  <a:pt x="3756071" y="569482"/>
                </a:lnTo>
                <a:lnTo>
                  <a:pt x="3757613" y="598170"/>
                </a:lnTo>
                <a:lnTo>
                  <a:pt x="3754838" y="598488"/>
                </a:lnTo>
                <a:lnTo>
                  <a:pt x="3752679" y="598488"/>
                </a:lnTo>
                <a:lnTo>
                  <a:pt x="3752062" y="598170"/>
                </a:lnTo>
                <a:lnTo>
                  <a:pt x="3751446" y="597532"/>
                </a:lnTo>
                <a:lnTo>
                  <a:pt x="3742503" y="572988"/>
                </a:lnTo>
                <a:lnTo>
                  <a:pt x="3717526" y="539201"/>
                </a:lnTo>
                <a:close/>
                <a:moveTo>
                  <a:pt x="2798777" y="492125"/>
                </a:moveTo>
                <a:lnTo>
                  <a:pt x="2819927" y="518198"/>
                </a:lnTo>
                <a:lnTo>
                  <a:pt x="2832555" y="514700"/>
                </a:lnTo>
                <a:lnTo>
                  <a:pt x="2873909" y="550628"/>
                </a:lnTo>
                <a:lnTo>
                  <a:pt x="2870753" y="560803"/>
                </a:lnTo>
                <a:lnTo>
                  <a:pt x="2877382" y="573521"/>
                </a:lnTo>
                <a:lnTo>
                  <a:pt x="2879276" y="555398"/>
                </a:lnTo>
                <a:lnTo>
                  <a:pt x="2884643" y="553490"/>
                </a:lnTo>
                <a:lnTo>
                  <a:pt x="2891903" y="576700"/>
                </a:lnTo>
                <a:lnTo>
                  <a:pt x="2911476" y="597685"/>
                </a:lnTo>
                <a:lnTo>
                  <a:pt x="2899795" y="625983"/>
                </a:lnTo>
                <a:lnTo>
                  <a:pt x="2891272" y="614537"/>
                </a:lnTo>
                <a:lnTo>
                  <a:pt x="2895376" y="595460"/>
                </a:lnTo>
                <a:lnTo>
                  <a:pt x="2884958" y="597685"/>
                </a:lnTo>
                <a:lnTo>
                  <a:pt x="2880854" y="612629"/>
                </a:lnTo>
                <a:lnTo>
                  <a:pt x="2861598" y="613901"/>
                </a:lnTo>
                <a:lnTo>
                  <a:pt x="2860019" y="639019"/>
                </a:lnTo>
                <a:lnTo>
                  <a:pt x="2805722" y="692753"/>
                </a:lnTo>
                <a:lnTo>
                  <a:pt x="2792147" y="687348"/>
                </a:lnTo>
                <a:lnTo>
                  <a:pt x="2784571" y="704199"/>
                </a:lnTo>
                <a:lnTo>
                  <a:pt x="2762789" y="715963"/>
                </a:lnTo>
                <a:lnTo>
                  <a:pt x="2750161" y="703563"/>
                </a:lnTo>
                <a:lnTo>
                  <a:pt x="2742901" y="708968"/>
                </a:lnTo>
                <a:lnTo>
                  <a:pt x="2728063" y="687030"/>
                </a:lnTo>
                <a:lnTo>
                  <a:pt x="2710701" y="680671"/>
                </a:lnTo>
                <a:lnTo>
                  <a:pt x="2713226" y="704835"/>
                </a:lnTo>
                <a:lnTo>
                  <a:pt x="2703756" y="713420"/>
                </a:lnTo>
                <a:lnTo>
                  <a:pt x="2701546" y="709286"/>
                </a:lnTo>
                <a:lnTo>
                  <a:pt x="2696811" y="699748"/>
                </a:lnTo>
                <a:lnTo>
                  <a:pt x="2694285" y="694342"/>
                </a:lnTo>
                <a:lnTo>
                  <a:pt x="2692075" y="689255"/>
                </a:lnTo>
                <a:lnTo>
                  <a:pt x="2691128" y="685440"/>
                </a:lnTo>
                <a:lnTo>
                  <a:pt x="2690813" y="684168"/>
                </a:lnTo>
                <a:lnTo>
                  <a:pt x="2691128" y="682896"/>
                </a:lnTo>
                <a:lnTo>
                  <a:pt x="2692075" y="680989"/>
                </a:lnTo>
                <a:lnTo>
                  <a:pt x="2694285" y="678127"/>
                </a:lnTo>
                <a:lnTo>
                  <a:pt x="2699336" y="671768"/>
                </a:lnTo>
                <a:lnTo>
                  <a:pt x="2705650" y="663819"/>
                </a:lnTo>
                <a:lnTo>
                  <a:pt x="2708175" y="587829"/>
                </a:lnTo>
                <a:lnTo>
                  <a:pt x="2708807" y="584967"/>
                </a:lnTo>
                <a:lnTo>
                  <a:pt x="2710069" y="578926"/>
                </a:lnTo>
                <a:lnTo>
                  <a:pt x="2714805" y="563029"/>
                </a:lnTo>
                <a:lnTo>
                  <a:pt x="2721434" y="540136"/>
                </a:lnTo>
                <a:lnTo>
                  <a:pt x="2760895" y="502618"/>
                </a:lnTo>
                <a:lnTo>
                  <a:pt x="2779204" y="514382"/>
                </a:lnTo>
                <a:lnTo>
                  <a:pt x="2782992" y="494351"/>
                </a:lnTo>
                <a:close/>
                <a:moveTo>
                  <a:pt x="1148467" y="387350"/>
                </a:moveTo>
                <a:lnTo>
                  <a:pt x="1193242" y="406079"/>
                </a:lnTo>
                <a:lnTo>
                  <a:pt x="1216741" y="436236"/>
                </a:lnTo>
                <a:lnTo>
                  <a:pt x="1232618" y="436236"/>
                </a:lnTo>
                <a:lnTo>
                  <a:pt x="1241192" y="449886"/>
                </a:lnTo>
                <a:lnTo>
                  <a:pt x="1256117" y="449568"/>
                </a:lnTo>
                <a:lnTo>
                  <a:pt x="1230078" y="492106"/>
                </a:lnTo>
                <a:lnTo>
                  <a:pt x="1191971" y="486074"/>
                </a:lnTo>
                <a:lnTo>
                  <a:pt x="1163074" y="460996"/>
                </a:lnTo>
                <a:lnTo>
                  <a:pt x="1145291" y="484170"/>
                </a:lnTo>
                <a:lnTo>
                  <a:pt x="1151642" y="506390"/>
                </a:lnTo>
                <a:lnTo>
                  <a:pt x="1169743" y="491788"/>
                </a:lnTo>
                <a:lnTo>
                  <a:pt x="1177364" y="501946"/>
                </a:lnTo>
                <a:lnTo>
                  <a:pt x="1191019" y="506073"/>
                </a:lnTo>
                <a:lnTo>
                  <a:pt x="1170060" y="525119"/>
                </a:lnTo>
                <a:lnTo>
                  <a:pt x="1179587" y="536547"/>
                </a:lnTo>
                <a:lnTo>
                  <a:pt x="1203721" y="520675"/>
                </a:lnTo>
                <a:lnTo>
                  <a:pt x="1251672" y="524485"/>
                </a:lnTo>
                <a:lnTo>
                  <a:pt x="1234841" y="555276"/>
                </a:lnTo>
                <a:lnTo>
                  <a:pt x="1239287" y="564482"/>
                </a:lnTo>
                <a:lnTo>
                  <a:pt x="1267549" y="536865"/>
                </a:lnTo>
                <a:lnTo>
                  <a:pt x="1269772" y="564482"/>
                </a:lnTo>
                <a:lnTo>
                  <a:pt x="1291048" y="587338"/>
                </a:lnTo>
                <a:lnTo>
                  <a:pt x="1281839" y="613685"/>
                </a:lnTo>
                <a:lnTo>
                  <a:pt x="1260563" y="621304"/>
                </a:lnTo>
                <a:lnTo>
                  <a:pt x="1248179" y="634319"/>
                </a:lnTo>
                <a:lnTo>
                  <a:pt x="1247543" y="678443"/>
                </a:lnTo>
                <a:lnTo>
                  <a:pt x="1222457" y="701617"/>
                </a:lnTo>
                <a:lnTo>
                  <a:pt x="1231031" y="718441"/>
                </a:lnTo>
                <a:lnTo>
                  <a:pt x="1254212" y="705743"/>
                </a:lnTo>
                <a:lnTo>
                  <a:pt x="1264374" y="639081"/>
                </a:lnTo>
                <a:lnTo>
                  <a:pt x="1300892" y="625431"/>
                </a:lnTo>
                <a:lnTo>
                  <a:pt x="1310102" y="578767"/>
                </a:lnTo>
                <a:lnTo>
                  <a:pt x="1328202" y="576545"/>
                </a:lnTo>
                <a:lnTo>
                  <a:pt x="1339634" y="567974"/>
                </a:lnTo>
                <a:lnTo>
                  <a:pt x="1391713" y="580989"/>
                </a:lnTo>
                <a:lnTo>
                  <a:pt x="1435218" y="589243"/>
                </a:lnTo>
                <a:lnTo>
                  <a:pt x="1445062" y="608924"/>
                </a:lnTo>
                <a:lnTo>
                  <a:pt x="1455224" y="599401"/>
                </a:lnTo>
                <a:lnTo>
                  <a:pt x="1459669" y="581624"/>
                </a:lnTo>
                <a:lnTo>
                  <a:pt x="1496823" y="592734"/>
                </a:lnTo>
                <a:lnTo>
                  <a:pt x="1515876" y="607337"/>
                </a:lnTo>
                <a:lnTo>
                  <a:pt x="1522228" y="598766"/>
                </a:lnTo>
                <a:lnTo>
                  <a:pt x="1529531" y="619082"/>
                </a:lnTo>
                <a:lnTo>
                  <a:pt x="1557158" y="617495"/>
                </a:lnTo>
                <a:lnTo>
                  <a:pt x="1577482" y="629875"/>
                </a:lnTo>
                <a:lnTo>
                  <a:pt x="1596535" y="649874"/>
                </a:lnTo>
                <a:lnTo>
                  <a:pt x="1616541" y="658127"/>
                </a:lnTo>
                <a:lnTo>
                  <a:pt x="1633054" y="679078"/>
                </a:lnTo>
                <a:lnTo>
                  <a:pt x="1658458" y="688284"/>
                </a:lnTo>
                <a:lnTo>
                  <a:pt x="1664809" y="703204"/>
                </a:lnTo>
                <a:lnTo>
                  <a:pt x="1693389" y="723520"/>
                </a:lnTo>
                <a:lnTo>
                  <a:pt x="1763251" y="796849"/>
                </a:lnTo>
                <a:lnTo>
                  <a:pt x="1770555" y="818117"/>
                </a:lnTo>
                <a:lnTo>
                  <a:pt x="1784527" y="823196"/>
                </a:lnTo>
                <a:lnTo>
                  <a:pt x="1798182" y="837799"/>
                </a:lnTo>
                <a:lnTo>
                  <a:pt x="1804533" y="833354"/>
                </a:lnTo>
                <a:lnTo>
                  <a:pt x="1789608" y="817800"/>
                </a:lnTo>
                <a:lnTo>
                  <a:pt x="1789608" y="801928"/>
                </a:lnTo>
                <a:lnTo>
                  <a:pt x="1818505" y="827006"/>
                </a:lnTo>
                <a:lnTo>
                  <a:pt x="1818505" y="838751"/>
                </a:lnTo>
                <a:lnTo>
                  <a:pt x="1831525" y="857480"/>
                </a:lnTo>
                <a:lnTo>
                  <a:pt x="1883604" y="878114"/>
                </a:lnTo>
                <a:lnTo>
                  <a:pt x="1900434" y="892716"/>
                </a:lnTo>
                <a:lnTo>
                  <a:pt x="1896941" y="868273"/>
                </a:lnTo>
                <a:lnTo>
                  <a:pt x="1942986" y="914302"/>
                </a:lnTo>
                <a:lnTo>
                  <a:pt x="1946162" y="926047"/>
                </a:lnTo>
                <a:lnTo>
                  <a:pt x="1958229" y="935253"/>
                </a:lnTo>
                <a:lnTo>
                  <a:pt x="1955053" y="953347"/>
                </a:lnTo>
                <a:lnTo>
                  <a:pt x="1966485" y="967949"/>
                </a:lnTo>
                <a:lnTo>
                  <a:pt x="1978235" y="954299"/>
                </a:lnTo>
                <a:lnTo>
                  <a:pt x="1999511" y="972076"/>
                </a:lnTo>
                <a:lnTo>
                  <a:pt x="2024915" y="981282"/>
                </a:lnTo>
                <a:lnTo>
                  <a:pt x="2015706" y="1025406"/>
                </a:lnTo>
                <a:lnTo>
                  <a:pt x="2030949" y="1043183"/>
                </a:lnTo>
                <a:lnTo>
                  <a:pt x="2027138" y="1093973"/>
                </a:lnTo>
                <a:lnTo>
                  <a:pt x="2032537" y="1109528"/>
                </a:lnTo>
                <a:lnTo>
                  <a:pt x="2050320" y="1099053"/>
                </a:lnTo>
                <a:lnTo>
                  <a:pt x="2054130" y="1130479"/>
                </a:lnTo>
                <a:lnTo>
                  <a:pt x="2012213" y="1214283"/>
                </a:lnTo>
                <a:lnTo>
                  <a:pt x="1950608" y="1307294"/>
                </a:lnTo>
                <a:lnTo>
                  <a:pt x="1879158" y="1341577"/>
                </a:lnTo>
                <a:lnTo>
                  <a:pt x="1809614" y="1367607"/>
                </a:lnTo>
                <a:lnTo>
                  <a:pt x="1720699" y="1357767"/>
                </a:lnTo>
                <a:lnTo>
                  <a:pt x="1649249" y="1321578"/>
                </a:lnTo>
                <a:lnTo>
                  <a:pt x="1587009" y="1316817"/>
                </a:lnTo>
                <a:lnTo>
                  <a:pt x="1545091" y="1298405"/>
                </a:lnTo>
                <a:lnTo>
                  <a:pt x="1532707" y="1304754"/>
                </a:lnTo>
                <a:lnTo>
                  <a:pt x="1497776" y="1283803"/>
                </a:lnTo>
                <a:lnTo>
                  <a:pt x="1488249" y="1293326"/>
                </a:lnTo>
                <a:lnTo>
                  <a:pt x="1478405" y="1268248"/>
                </a:lnTo>
                <a:lnTo>
                  <a:pt x="1453318" y="1269836"/>
                </a:lnTo>
                <a:lnTo>
                  <a:pt x="1424103" y="1242536"/>
                </a:lnTo>
                <a:lnTo>
                  <a:pt x="1406638" y="1268883"/>
                </a:lnTo>
                <a:lnTo>
                  <a:pt x="1382186" y="1246980"/>
                </a:lnTo>
                <a:lnTo>
                  <a:pt x="1391395" y="1223807"/>
                </a:lnTo>
                <a:lnTo>
                  <a:pt x="1372025" y="1218727"/>
                </a:lnTo>
                <a:lnTo>
                  <a:pt x="1367896" y="1206030"/>
                </a:lnTo>
                <a:lnTo>
                  <a:pt x="1352019" y="1209522"/>
                </a:lnTo>
                <a:lnTo>
                  <a:pt x="1338046" y="1228568"/>
                </a:lnTo>
                <a:lnTo>
                  <a:pt x="1308514" y="1205712"/>
                </a:lnTo>
                <a:lnTo>
                  <a:pt x="1304386" y="1213014"/>
                </a:lnTo>
                <a:lnTo>
                  <a:pt x="1272313" y="1201903"/>
                </a:lnTo>
                <a:lnTo>
                  <a:pt x="1267232" y="1189205"/>
                </a:lnTo>
                <a:lnTo>
                  <a:pt x="1246908" y="1185079"/>
                </a:lnTo>
                <a:lnTo>
                  <a:pt x="1234841" y="1136828"/>
                </a:lnTo>
                <a:lnTo>
                  <a:pt x="1210390" y="1119051"/>
                </a:lnTo>
                <a:lnTo>
                  <a:pt x="1162757" y="1117146"/>
                </a:lnTo>
                <a:lnTo>
                  <a:pt x="1158311" y="1122543"/>
                </a:lnTo>
                <a:lnTo>
                  <a:pt x="1170060" y="1127939"/>
                </a:lnTo>
                <a:lnTo>
                  <a:pt x="1188478" y="1149843"/>
                </a:lnTo>
                <a:lnTo>
                  <a:pt x="1204039" y="1145716"/>
                </a:lnTo>
                <a:lnTo>
                  <a:pt x="1198005" y="1170794"/>
                </a:lnTo>
                <a:lnTo>
                  <a:pt x="1211025" y="1199999"/>
                </a:lnTo>
                <a:lnTo>
                  <a:pt x="1222774" y="1204443"/>
                </a:lnTo>
                <a:lnTo>
                  <a:pt x="1239922" y="1228251"/>
                </a:lnTo>
                <a:lnTo>
                  <a:pt x="1264374" y="1238726"/>
                </a:lnTo>
                <a:lnTo>
                  <a:pt x="1250719" y="1250154"/>
                </a:lnTo>
                <a:lnTo>
                  <a:pt x="1251989" y="1266344"/>
                </a:lnTo>
                <a:lnTo>
                  <a:pt x="1272948" y="1265074"/>
                </a:lnTo>
                <a:lnTo>
                  <a:pt x="1313277" y="1293009"/>
                </a:lnTo>
                <a:lnTo>
                  <a:pt x="1309466" y="1306976"/>
                </a:lnTo>
                <a:lnTo>
                  <a:pt x="1281839" y="1312055"/>
                </a:lnTo>
                <a:lnTo>
                  <a:pt x="1294541" y="1324753"/>
                </a:lnTo>
                <a:lnTo>
                  <a:pt x="1318040" y="1321261"/>
                </a:lnTo>
                <a:lnTo>
                  <a:pt x="1352019" y="1329514"/>
                </a:lnTo>
                <a:lnTo>
                  <a:pt x="1363768" y="1343164"/>
                </a:lnTo>
                <a:lnTo>
                  <a:pt x="1359640" y="1361893"/>
                </a:lnTo>
                <a:lnTo>
                  <a:pt x="1377741" y="1358719"/>
                </a:lnTo>
                <a:lnTo>
                  <a:pt x="1407591" y="1374273"/>
                </a:lnTo>
                <a:lnTo>
                  <a:pt x="1417117" y="1403795"/>
                </a:lnTo>
                <a:lnTo>
                  <a:pt x="1426961" y="1414271"/>
                </a:lnTo>
                <a:lnTo>
                  <a:pt x="1405050" y="1446967"/>
                </a:lnTo>
                <a:lnTo>
                  <a:pt x="1416800" y="1475537"/>
                </a:lnTo>
                <a:lnTo>
                  <a:pt x="1407273" y="1484108"/>
                </a:lnTo>
                <a:lnTo>
                  <a:pt x="1405368" y="1521883"/>
                </a:lnTo>
                <a:lnTo>
                  <a:pt x="1380281" y="1519979"/>
                </a:lnTo>
                <a:lnTo>
                  <a:pt x="1371707" y="1538073"/>
                </a:lnTo>
                <a:lnTo>
                  <a:pt x="1389808" y="1547279"/>
                </a:lnTo>
                <a:lnTo>
                  <a:pt x="1390125" y="1563151"/>
                </a:lnTo>
                <a:lnTo>
                  <a:pt x="1401875" y="1570452"/>
                </a:lnTo>
                <a:lnTo>
                  <a:pt x="1418387" y="1643781"/>
                </a:lnTo>
                <a:lnTo>
                  <a:pt x="1436170" y="1637432"/>
                </a:lnTo>
                <a:lnTo>
                  <a:pt x="1439664" y="1663780"/>
                </a:lnTo>
                <a:lnTo>
                  <a:pt x="1428232" y="1681874"/>
                </a:lnTo>
                <a:lnTo>
                  <a:pt x="1448555" y="1705682"/>
                </a:lnTo>
                <a:lnTo>
                  <a:pt x="1435853" y="1716475"/>
                </a:lnTo>
                <a:lnTo>
                  <a:pt x="1401239" y="1734886"/>
                </a:lnTo>
                <a:lnTo>
                  <a:pt x="1376470" y="1798057"/>
                </a:lnTo>
                <a:lnTo>
                  <a:pt x="1379963" y="1852022"/>
                </a:lnTo>
                <a:lnTo>
                  <a:pt x="1380281" y="1891702"/>
                </a:lnTo>
                <a:lnTo>
                  <a:pt x="1372025" y="1907891"/>
                </a:lnTo>
                <a:lnTo>
                  <a:pt x="1391395" y="1924398"/>
                </a:lnTo>
                <a:lnTo>
                  <a:pt x="1391078" y="1904717"/>
                </a:lnTo>
                <a:lnTo>
                  <a:pt x="1398382" y="1900273"/>
                </a:lnTo>
                <a:lnTo>
                  <a:pt x="1417117" y="1964396"/>
                </a:lnTo>
                <a:lnTo>
                  <a:pt x="1432042" y="1965031"/>
                </a:lnTo>
                <a:lnTo>
                  <a:pt x="1437758" y="2017726"/>
                </a:lnTo>
                <a:lnTo>
                  <a:pt x="1446015" y="2029471"/>
                </a:lnTo>
                <a:lnTo>
                  <a:pt x="1437123" y="2045978"/>
                </a:lnTo>
                <a:lnTo>
                  <a:pt x="1439981" y="2059946"/>
                </a:lnTo>
                <a:lnTo>
                  <a:pt x="1428867" y="2049788"/>
                </a:lnTo>
                <a:lnTo>
                  <a:pt x="1417752" y="2061215"/>
                </a:lnTo>
                <a:lnTo>
                  <a:pt x="1409178" y="2059946"/>
                </a:lnTo>
                <a:lnTo>
                  <a:pt x="1398699" y="2056771"/>
                </a:lnTo>
                <a:lnTo>
                  <a:pt x="1391395" y="2066929"/>
                </a:lnTo>
                <a:lnTo>
                  <a:pt x="1407908" y="2071373"/>
                </a:lnTo>
                <a:lnTo>
                  <a:pt x="1410449" y="2095816"/>
                </a:lnTo>
                <a:lnTo>
                  <a:pt x="1424103" y="2104705"/>
                </a:lnTo>
                <a:lnTo>
                  <a:pt x="1435853" y="2096769"/>
                </a:lnTo>
                <a:lnTo>
                  <a:pt x="1449190" y="2111371"/>
                </a:lnTo>
                <a:lnTo>
                  <a:pt x="1467291" y="2105974"/>
                </a:lnTo>
                <a:lnTo>
                  <a:pt x="1482216" y="2110419"/>
                </a:lnTo>
                <a:lnTo>
                  <a:pt x="1477770" y="2125973"/>
                </a:lnTo>
                <a:lnTo>
                  <a:pt x="1495553" y="2164384"/>
                </a:lnTo>
                <a:lnTo>
                  <a:pt x="1497141" y="2179938"/>
                </a:lnTo>
                <a:lnTo>
                  <a:pt x="1492377" y="2194858"/>
                </a:lnTo>
                <a:lnTo>
                  <a:pt x="1480946" y="2195810"/>
                </a:lnTo>
                <a:lnTo>
                  <a:pt x="1478723" y="2203111"/>
                </a:lnTo>
                <a:lnTo>
                  <a:pt x="1470149" y="2200572"/>
                </a:lnTo>
                <a:lnTo>
                  <a:pt x="1464115" y="2187874"/>
                </a:lnTo>
                <a:lnTo>
                  <a:pt x="1456176" y="2178986"/>
                </a:lnTo>
                <a:lnTo>
                  <a:pt x="1448555" y="2179938"/>
                </a:lnTo>
                <a:lnTo>
                  <a:pt x="1450460" y="2194858"/>
                </a:lnTo>
                <a:lnTo>
                  <a:pt x="1458399" y="2198032"/>
                </a:lnTo>
                <a:lnTo>
                  <a:pt x="1456176" y="2212952"/>
                </a:lnTo>
                <a:lnTo>
                  <a:pt x="1453953" y="2222158"/>
                </a:lnTo>
                <a:lnTo>
                  <a:pt x="1457764" y="2231998"/>
                </a:lnTo>
                <a:lnTo>
                  <a:pt x="1447285" y="2227554"/>
                </a:lnTo>
                <a:lnTo>
                  <a:pt x="1439981" y="2220888"/>
                </a:lnTo>
                <a:lnTo>
                  <a:pt x="1433948" y="2200572"/>
                </a:lnTo>
                <a:lnTo>
                  <a:pt x="1428232" y="2186922"/>
                </a:lnTo>
                <a:lnTo>
                  <a:pt x="1419023" y="2177399"/>
                </a:lnTo>
                <a:lnTo>
                  <a:pt x="1419658" y="2156130"/>
                </a:lnTo>
                <a:lnTo>
                  <a:pt x="1410449" y="2134862"/>
                </a:lnTo>
                <a:lnTo>
                  <a:pt x="1399334" y="2112641"/>
                </a:lnTo>
                <a:lnTo>
                  <a:pt x="1396794" y="2132322"/>
                </a:lnTo>
                <a:lnTo>
                  <a:pt x="1395524" y="2144067"/>
                </a:lnTo>
                <a:lnTo>
                  <a:pt x="1417117" y="2166606"/>
                </a:lnTo>
                <a:lnTo>
                  <a:pt x="1419023" y="2177399"/>
                </a:lnTo>
                <a:lnTo>
                  <a:pt x="1419658" y="2194223"/>
                </a:lnTo>
                <a:lnTo>
                  <a:pt x="1409178" y="2187557"/>
                </a:lnTo>
                <a:lnTo>
                  <a:pt x="1404415" y="2170415"/>
                </a:lnTo>
                <a:lnTo>
                  <a:pt x="1392030" y="2158670"/>
                </a:lnTo>
                <a:lnTo>
                  <a:pt x="1389490" y="2172320"/>
                </a:lnTo>
                <a:lnTo>
                  <a:pt x="1408861" y="2192953"/>
                </a:lnTo>
                <a:lnTo>
                  <a:pt x="1417117" y="2208825"/>
                </a:lnTo>
                <a:lnTo>
                  <a:pt x="1401239" y="2205333"/>
                </a:lnTo>
                <a:lnTo>
                  <a:pt x="1401875" y="2216761"/>
                </a:lnTo>
                <a:lnTo>
                  <a:pt x="1415212" y="2231046"/>
                </a:lnTo>
                <a:lnTo>
                  <a:pt x="1425374" y="2258663"/>
                </a:lnTo>
                <a:lnTo>
                  <a:pt x="1419023" y="2258346"/>
                </a:lnTo>
                <a:lnTo>
                  <a:pt x="1405368" y="2244379"/>
                </a:lnTo>
                <a:lnTo>
                  <a:pt x="1397429" y="2243109"/>
                </a:lnTo>
                <a:lnTo>
                  <a:pt x="1390125" y="2229141"/>
                </a:lnTo>
                <a:lnTo>
                  <a:pt x="1380598" y="2223745"/>
                </a:lnTo>
                <a:lnTo>
                  <a:pt x="1379328" y="2242791"/>
                </a:lnTo>
                <a:lnTo>
                  <a:pt x="1395841" y="2246283"/>
                </a:lnTo>
                <a:lnTo>
                  <a:pt x="1402827" y="2258029"/>
                </a:lnTo>
                <a:lnTo>
                  <a:pt x="1405685" y="2274853"/>
                </a:lnTo>
                <a:lnTo>
                  <a:pt x="1394571" y="2265012"/>
                </a:lnTo>
                <a:lnTo>
                  <a:pt x="1389808" y="2272313"/>
                </a:lnTo>
                <a:lnTo>
                  <a:pt x="1395206" y="2278662"/>
                </a:lnTo>
                <a:lnTo>
                  <a:pt x="1381234" y="2279615"/>
                </a:lnTo>
                <a:lnTo>
                  <a:pt x="1380916" y="2287868"/>
                </a:lnTo>
                <a:lnTo>
                  <a:pt x="1416482" y="2316120"/>
                </a:lnTo>
                <a:lnTo>
                  <a:pt x="1475865" y="2347229"/>
                </a:lnTo>
                <a:lnTo>
                  <a:pt x="1491742" y="2356118"/>
                </a:lnTo>
                <a:lnTo>
                  <a:pt x="1501269" y="2394528"/>
                </a:lnTo>
                <a:lnTo>
                  <a:pt x="1500951" y="2407861"/>
                </a:lnTo>
                <a:lnTo>
                  <a:pt x="1491742" y="2430716"/>
                </a:lnTo>
                <a:lnTo>
                  <a:pt x="1496823" y="2448810"/>
                </a:lnTo>
                <a:lnTo>
                  <a:pt x="1517464" y="2460238"/>
                </a:lnTo>
                <a:lnTo>
                  <a:pt x="1548584" y="2441827"/>
                </a:lnTo>
                <a:lnTo>
                  <a:pt x="1557794" y="2415797"/>
                </a:lnTo>
                <a:lnTo>
                  <a:pt x="1575894" y="2406908"/>
                </a:lnTo>
                <a:lnTo>
                  <a:pt x="1586691" y="2365641"/>
                </a:lnTo>
                <a:lnTo>
                  <a:pt x="1577482" y="2351039"/>
                </a:lnTo>
                <a:lnTo>
                  <a:pt x="1587009" y="2349134"/>
                </a:lnTo>
                <a:lnTo>
                  <a:pt x="1588279" y="2337389"/>
                </a:lnTo>
                <a:lnTo>
                  <a:pt x="1560334" y="2315485"/>
                </a:lnTo>
                <a:lnTo>
                  <a:pt x="1553983" y="2277710"/>
                </a:lnTo>
                <a:lnTo>
                  <a:pt x="1541598" y="2264695"/>
                </a:lnTo>
                <a:lnTo>
                  <a:pt x="1505715" y="2231046"/>
                </a:lnTo>
                <a:lnTo>
                  <a:pt x="1502857" y="2213904"/>
                </a:lnTo>
                <a:lnTo>
                  <a:pt x="1506350" y="2198350"/>
                </a:lnTo>
                <a:lnTo>
                  <a:pt x="1515241" y="2181843"/>
                </a:lnTo>
                <a:lnTo>
                  <a:pt x="1514289" y="2170097"/>
                </a:lnTo>
                <a:lnTo>
                  <a:pt x="1505080" y="2162479"/>
                </a:lnTo>
                <a:lnTo>
                  <a:pt x="1506350" y="2151051"/>
                </a:lnTo>
                <a:lnTo>
                  <a:pt x="1513018" y="2140575"/>
                </a:lnTo>
                <a:lnTo>
                  <a:pt x="1510478" y="2116450"/>
                </a:lnTo>
                <a:lnTo>
                  <a:pt x="1493965" y="2098991"/>
                </a:lnTo>
                <a:lnTo>
                  <a:pt x="1481263" y="2099943"/>
                </a:lnTo>
                <a:lnTo>
                  <a:pt x="1475547" y="2085023"/>
                </a:lnTo>
                <a:lnTo>
                  <a:pt x="1459669" y="2080262"/>
                </a:lnTo>
                <a:lnTo>
                  <a:pt x="1451095" y="2082166"/>
                </a:lnTo>
                <a:lnTo>
                  <a:pt x="1435218" y="2077405"/>
                </a:lnTo>
                <a:lnTo>
                  <a:pt x="1434583" y="2070104"/>
                </a:lnTo>
                <a:lnTo>
                  <a:pt x="1439981" y="2059946"/>
                </a:lnTo>
                <a:lnTo>
                  <a:pt x="1452048" y="2043121"/>
                </a:lnTo>
                <a:lnTo>
                  <a:pt x="1446015" y="2029471"/>
                </a:lnTo>
                <a:lnTo>
                  <a:pt x="1454589" y="2013599"/>
                </a:lnTo>
                <a:lnTo>
                  <a:pt x="1451095" y="1991378"/>
                </a:lnTo>
                <a:lnTo>
                  <a:pt x="1447602" y="1956460"/>
                </a:lnTo>
                <a:lnTo>
                  <a:pt x="1461257" y="1964079"/>
                </a:lnTo>
                <a:lnTo>
                  <a:pt x="1499681" y="1955190"/>
                </a:lnTo>
                <a:lnTo>
                  <a:pt x="1491107" y="1943445"/>
                </a:lnTo>
                <a:lnTo>
                  <a:pt x="1457129" y="1938683"/>
                </a:lnTo>
                <a:lnTo>
                  <a:pt x="1454589" y="1912336"/>
                </a:lnTo>
                <a:lnTo>
                  <a:pt x="1444109" y="1910113"/>
                </a:lnTo>
                <a:lnTo>
                  <a:pt x="1435535" y="1895829"/>
                </a:lnTo>
                <a:lnTo>
                  <a:pt x="1398064" y="1855831"/>
                </a:lnTo>
                <a:lnTo>
                  <a:pt x="1387267" y="1849800"/>
                </a:lnTo>
                <a:lnTo>
                  <a:pt x="1383139" y="1838689"/>
                </a:lnTo>
                <a:lnTo>
                  <a:pt x="1379646" y="1798692"/>
                </a:lnTo>
                <a:lnTo>
                  <a:pt x="1404097" y="1738378"/>
                </a:lnTo>
                <a:lnTo>
                  <a:pt x="1443792" y="1739648"/>
                </a:lnTo>
                <a:lnTo>
                  <a:pt x="1448873" y="1754250"/>
                </a:lnTo>
                <a:lnTo>
                  <a:pt x="1461575" y="1763773"/>
                </a:lnTo>
                <a:lnTo>
                  <a:pt x="1481898" y="1780598"/>
                </a:lnTo>
                <a:lnTo>
                  <a:pt x="1498729" y="1775201"/>
                </a:lnTo>
                <a:lnTo>
                  <a:pt x="1508255" y="1759329"/>
                </a:lnTo>
                <a:lnTo>
                  <a:pt x="1523180" y="1771709"/>
                </a:lnTo>
                <a:lnTo>
                  <a:pt x="1535882" y="1798692"/>
                </a:lnTo>
                <a:lnTo>
                  <a:pt x="1557476" y="1805993"/>
                </a:lnTo>
                <a:lnTo>
                  <a:pt x="1563827" y="1839959"/>
                </a:lnTo>
                <a:lnTo>
                  <a:pt x="1588279" y="1845991"/>
                </a:lnTo>
                <a:lnTo>
                  <a:pt x="1600028" y="1856149"/>
                </a:lnTo>
                <a:lnTo>
                  <a:pt x="1632101" y="1868529"/>
                </a:lnTo>
                <a:lnTo>
                  <a:pt x="1660681" y="1868211"/>
                </a:lnTo>
                <a:lnTo>
                  <a:pt x="1674336" y="1881861"/>
                </a:lnTo>
                <a:lnTo>
                  <a:pt x="1687991" y="1877735"/>
                </a:lnTo>
                <a:lnTo>
                  <a:pt x="1698787" y="1859640"/>
                </a:lnTo>
                <a:lnTo>
                  <a:pt x="1734353" y="1855196"/>
                </a:lnTo>
                <a:lnTo>
                  <a:pt x="1748643" y="1871703"/>
                </a:lnTo>
                <a:lnTo>
                  <a:pt x="1765156" y="1859958"/>
                </a:lnTo>
                <a:lnTo>
                  <a:pt x="1744198" y="1846625"/>
                </a:lnTo>
                <a:lnTo>
                  <a:pt x="1726732" y="1800279"/>
                </a:lnTo>
                <a:lnTo>
                  <a:pt x="1735941" y="1782185"/>
                </a:lnTo>
                <a:lnTo>
                  <a:pt x="1718793" y="1762504"/>
                </a:lnTo>
                <a:lnTo>
                  <a:pt x="1716570" y="1740600"/>
                </a:lnTo>
                <a:lnTo>
                  <a:pt x="1701010" y="1740600"/>
                </a:lnTo>
                <a:lnTo>
                  <a:pt x="1667985" y="1756790"/>
                </a:lnTo>
                <a:lnTo>
                  <a:pt x="1647661" y="1749171"/>
                </a:lnTo>
                <a:lnTo>
                  <a:pt x="1614318" y="1689810"/>
                </a:lnTo>
                <a:lnTo>
                  <a:pt x="1591454" y="1679652"/>
                </a:lnTo>
                <a:lnTo>
                  <a:pt x="1588279" y="1646003"/>
                </a:lnTo>
                <a:lnTo>
                  <a:pt x="1619717" y="1623147"/>
                </a:lnTo>
                <a:lnTo>
                  <a:pt x="1622892" y="1589498"/>
                </a:lnTo>
                <a:lnTo>
                  <a:pt x="1640993" y="1579975"/>
                </a:lnTo>
                <a:lnTo>
                  <a:pt x="1701645" y="1608862"/>
                </a:lnTo>
                <a:lnTo>
                  <a:pt x="1704186" y="1625687"/>
                </a:lnTo>
                <a:lnTo>
                  <a:pt x="1718793" y="1646320"/>
                </a:lnTo>
                <a:lnTo>
                  <a:pt x="1733718" y="1641241"/>
                </a:lnTo>
                <a:lnTo>
                  <a:pt x="1762298" y="1652351"/>
                </a:lnTo>
                <a:lnTo>
                  <a:pt x="1766744" y="1663145"/>
                </a:lnTo>
                <a:lnTo>
                  <a:pt x="1732766" y="1669811"/>
                </a:lnTo>
                <a:lnTo>
                  <a:pt x="1738482" y="1680921"/>
                </a:lnTo>
                <a:lnTo>
                  <a:pt x="1736259" y="1694889"/>
                </a:lnTo>
                <a:lnTo>
                  <a:pt x="1748008" y="1694889"/>
                </a:lnTo>
                <a:lnTo>
                  <a:pt x="1760393" y="1675842"/>
                </a:lnTo>
                <a:lnTo>
                  <a:pt x="1777223" y="1671081"/>
                </a:lnTo>
                <a:lnTo>
                  <a:pt x="1778493" y="1657748"/>
                </a:lnTo>
                <a:lnTo>
                  <a:pt x="1788020" y="1667906"/>
                </a:lnTo>
                <a:lnTo>
                  <a:pt x="1815647" y="1670763"/>
                </a:lnTo>
                <a:lnTo>
                  <a:pt x="1850578" y="1694889"/>
                </a:lnTo>
                <a:lnTo>
                  <a:pt x="1867409" y="1694889"/>
                </a:lnTo>
                <a:lnTo>
                  <a:pt x="1886779" y="1708221"/>
                </a:lnTo>
                <a:lnTo>
                  <a:pt x="1901387" y="1707269"/>
                </a:lnTo>
                <a:lnTo>
                  <a:pt x="1909008" y="1692349"/>
                </a:lnTo>
                <a:lnTo>
                  <a:pt x="1931237" y="1712030"/>
                </a:lnTo>
                <a:lnTo>
                  <a:pt x="1984268" y="1719014"/>
                </a:lnTo>
                <a:lnTo>
                  <a:pt x="2013801" y="1748536"/>
                </a:lnTo>
                <a:lnTo>
                  <a:pt x="2032219" y="1768218"/>
                </a:lnTo>
                <a:lnTo>
                  <a:pt x="2056988" y="1779328"/>
                </a:lnTo>
                <a:lnTo>
                  <a:pt x="2077947" y="1806628"/>
                </a:lnTo>
                <a:lnTo>
                  <a:pt x="2075089" y="1839007"/>
                </a:lnTo>
                <a:lnTo>
                  <a:pt x="2092237" y="1830753"/>
                </a:lnTo>
                <a:lnTo>
                  <a:pt x="2096047" y="1815833"/>
                </a:lnTo>
                <a:lnTo>
                  <a:pt x="2110972" y="1814881"/>
                </a:lnTo>
                <a:lnTo>
                  <a:pt x="2110655" y="1762186"/>
                </a:lnTo>
                <a:lnTo>
                  <a:pt x="2094777" y="1754885"/>
                </a:lnTo>
                <a:lnTo>
                  <a:pt x="2077629" y="1764408"/>
                </a:lnTo>
                <a:lnTo>
                  <a:pt x="2064927" y="1760282"/>
                </a:lnTo>
                <a:lnTo>
                  <a:pt x="2038570" y="1743775"/>
                </a:lnTo>
                <a:lnTo>
                  <a:pt x="2015071" y="1735521"/>
                </a:lnTo>
                <a:lnTo>
                  <a:pt x="1988079" y="1701872"/>
                </a:lnTo>
                <a:lnTo>
                  <a:pt x="1985856" y="1676795"/>
                </a:lnTo>
                <a:lnTo>
                  <a:pt x="1977282" y="1668224"/>
                </a:lnTo>
                <a:lnTo>
                  <a:pt x="1972836" y="1649495"/>
                </a:lnTo>
                <a:lnTo>
                  <a:pt x="1958864" y="1615846"/>
                </a:lnTo>
                <a:lnTo>
                  <a:pt x="1939811" y="1610767"/>
                </a:lnTo>
                <a:lnTo>
                  <a:pt x="1931237" y="1598387"/>
                </a:lnTo>
                <a:lnTo>
                  <a:pt x="1899482" y="1484743"/>
                </a:lnTo>
                <a:lnTo>
                  <a:pt x="1969661" y="1430461"/>
                </a:lnTo>
                <a:lnTo>
                  <a:pt x="1975059" y="1412684"/>
                </a:lnTo>
                <a:lnTo>
                  <a:pt x="2002369" y="1388876"/>
                </a:lnTo>
                <a:lnTo>
                  <a:pt x="2046509" y="1379988"/>
                </a:lnTo>
                <a:lnTo>
                  <a:pt x="2120181" y="1305706"/>
                </a:lnTo>
                <a:lnTo>
                  <a:pt x="2116053" y="1295231"/>
                </a:lnTo>
                <a:lnTo>
                  <a:pt x="2134789" y="1285708"/>
                </a:lnTo>
                <a:lnTo>
                  <a:pt x="2137964" y="1265391"/>
                </a:lnTo>
                <a:lnTo>
                  <a:pt x="2158605" y="1268566"/>
                </a:lnTo>
                <a:lnTo>
                  <a:pt x="2171943" y="1293644"/>
                </a:lnTo>
                <a:lnTo>
                  <a:pt x="2204333" y="1285073"/>
                </a:lnTo>
                <a:lnTo>
                  <a:pt x="2221799" y="1301580"/>
                </a:lnTo>
                <a:lnTo>
                  <a:pt x="2234183" y="1293009"/>
                </a:lnTo>
                <a:lnTo>
                  <a:pt x="2243075" y="1310151"/>
                </a:lnTo>
                <a:lnTo>
                  <a:pt x="2273878" y="1333641"/>
                </a:lnTo>
                <a:lnTo>
                  <a:pt x="2238947" y="1348878"/>
                </a:lnTo>
                <a:lnTo>
                  <a:pt x="2243710" y="1379353"/>
                </a:lnTo>
                <a:lnTo>
                  <a:pt x="2251966" y="1363481"/>
                </a:lnTo>
                <a:lnTo>
                  <a:pt x="2282134" y="1348561"/>
                </a:lnTo>
                <a:lnTo>
                  <a:pt x="2303728" y="1364116"/>
                </a:lnTo>
                <a:lnTo>
                  <a:pt x="2296424" y="1382209"/>
                </a:lnTo>
                <a:lnTo>
                  <a:pt x="2314842" y="1423160"/>
                </a:lnTo>
                <a:lnTo>
                  <a:pt x="2346915" y="1477759"/>
                </a:lnTo>
                <a:lnTo>
                  <a:pt x="2355489" y="1468236"/>
                </a:lnTo>
                <a:lnTo>
                  <a:pt x="2324369" y="1426969"/>
                </a:lnTo>
                <a:lnTo>
                  <a:pt x="2328814" y="1353640"/>
                </a:lnTo>
                <a:lnTo>
                  <a:pt x="2312937" y="1333324"/>
                </a:lnTo>
                <a:lnTo>
                  <a:pt x="2322146" y="1312373"/>
                </a:lnTo>
                <a:lnTo>
                  <a:pt x="2334530" y="1266979"/>
                </a:lnTo>
                <a:lnTo>
                  <a:pt x="2349138" y="1254281"/>
                </a:lnTo>
                <a:lnTo>
                  <a:pt x="2354854" y="1156192"/>
                </a:lnTo>
                <a:lnTo>
                  <a:pt x="2322463" y="1104766"/>
                </a:lnTo>
                <a:lnTo>
                  <a:pt x="2311031" y="1114607"/>
                </a:lnTo>
                <a:lnTo>
                  <a:pt x="2285309" y="1109528"/>
                </a:lnTo>
                <a:lnTo>
                  <a:pt x="2287850" y="1040961"/>
                </a:lnTo>
                <a:lnTo>
                  <a:pt x="2307856" y="1006042"/>
                </a:lnTo>
                <a:lnTo>
                  <a:pt x="2310079" y="932079"/>
                </a:lnTo>
                <a:lnTo>
                  <a:pt x="2321511" y="893986"/>
                </a:lnTo>
                <a:lnTo>
                  <a:pt x="2315160" y="876209"/>
                </a:lnTo>
                <a:lnTo>
                  <a:pt x="2324686" y="865416"/>
                </a:lnTo>
                <a:lnTo>
                  <a:pt x="2313572" y="848909"/>
                </a:lnTo>
                <a:lnTo>
                  <a:pt x="2318653" y="815260"/>
                </a:lnTo>
                <a:lnTo>
                  <a:pt x="2303728" y="791770"/>
                </a:lnTo>
                <a:lnTo>
                  <a:pt x="2284674" y="792405"/>
                </a:lnTo>
                <a:lnTo>
                  <a:pt x="2220529" y="734948"/>
                </a:lnTo>
                <a:lnTo>
                  <a:pt x="2218623" y="726377"/>
                </a:lnTo>
                <a:lnTo>
                  <a:pt x="2253554" y="726059"/>
                </a:lnTo>
                <a:lnTo>
                  <a:pt x="2309761" y="764787"/>
                </a:lnTo>
                <a:lnTo>
                  <a:pt x="2378353" y="756534"/>
                </a:lnTo>
                <a:lnTo>
                  <a:pt x="2425033" y="763517"/>
                </a:lnTo>
                <a:lnTo>
                  <a:pt x="2482510" y="778755"/>
                </a:lnTo>
                <a:lnTo>
                  <a:pt x="2486004" y="814625"/>
                </a:lnTo>
                <a:lnTo>
                  <a:pt x="2505057" y="825101"/>
                </a:lnTo>
                <a:lnTo>
                  <a:pt x="2510773" y="852401"/>
                </a:lnTo>
                <a:lnTo>
                  <a:pt x="2534907" y="852083"/>
                </a:lnTo>
                <a:lnTo>
                  <a:pt x="2543798" y="876526"/>
                </a:lnTo>
                <a:lnTo>
                  <a:pt x="2537447" y="892081"/>
                </a:lnTo>
                <a:lnTo>
                  <a:pt x="2554595" y="908905"/>
                </a:lnTo>
                <a:lnTo>
                  <a:pt x="2557136" y="941602"/>
                </a:lnTo>
                <a:lnTo>
                  <a:pt x="2529508" y="940967"/>
                </a:lnTo>
                <a:lnTo>
                  <a:pt x="2514583" y="953664"/>
                </a:lnTo>
                <a:lnTo>
                  <a:pt x="2495530" y="947316"/>
                </a:lnTo>
                <a:lnTo>
                  <a:pt x="2481240" y="957156"/>
                </a:lnTo>
                <a:lnTo>
                  <a:pt x="2451390" y="952712"/>
                </a:lnTo>
                <a:lnTo>
                  <a:pt x="2439641" y="966680"/>
                </a:lnTo>
                <a:lnTo>
                  <a:pt x="2424716" y="969219"/>
                </a:lnTo>
                <a:lnTo>
                  <a:pt x="2423128" y="1004772"/>
                </a:lnTo>
                <a:lnTo>
                  <a:pt x="2395818" y="1010486"/>
                </a:lnTo>
                <a:lnTo>
                  <a:pt x="2404392" y="1029215"/>
                </a:lnTo>
                <a:lnTo>
                  <a:pt x="2393913" y="1043183"/>
                </a:lnTo>
                <a:lnTo>
                  <a:pt x="2415189" y="1050166"/>
                </a:lnTo>
                <a:lnTo>
                  <a:pt x="2444086" y="1086990"/>
                </a:lnTo>
                <a:lnTo>
                  <a:pt x="2450755" y="1125717"/>
                </a:lnTo>
                <a:lnTo>
                  <a:pt x="2466633" y="1128892"/>
                </a:lnTo>
                <a:lnTo>
                  <a:pt x="2479652" y="1158414"/>
                </a:lnTo>
                <a:lnTo>
                  <a:pt x="2493625" y="1182222"/>
                </a:lnTo>
                <a:lnTo>
                  <a:pt x="2547609" y="1175556"/>
                </a:lnTo>
                <a:lnTo>
                  <a:pt x="2544433" y="1192380"/>
                </a:lnTo>
                <a:lnTo>
                  <a:pt x="2550149" y="1223807"/>
                </a:lnTo>
                <a:lnTo>
                  <a:pt x="2558723" y="1215236"/>
                </a:lnTo>
                <a:lnTo>
                  <a:pt x="2567932" y="1182857"/>
                </a:lnTo>
                <a:lnTo>
                  <a:pt x="2598418" y="1186666"/>
                </a:lnTo>
                <a:lnTo>
                  <a:pt x="2603498" y="1175873"/>
                </a:lnTo>
                <a:lnTo>
                  <a:pt x="2626997" y="1172699"/>
                </a:lnTo>
                <a:lnTo>
                  <a:pt x="2646686" y="1160953"/>
                </a:lnTo>
                <a:lnTo>
                  <a:pt x="2658118" y="1115559"/>
                </a:lnTo>
                <a:lnTo>
                  <a:pt x="2650496" y="1102862"/>
                </a:lnTo>
                <a:lnTo>
                  <a:pt x="2667327" y="1085720"/>
                </a:lnTo>
                <a:lnTo>
                  <a:pt x="2656530" y="1066039"/>
                </a:lnTo>
                <a:lnTo>
                  <a:pt x="2673360" y="1046992"/>
                </a:lnTo>
                <a:lnTo>
                  <a:pt x="2674948" y="1013026"/>
                </a:lnTo>
                <a:lnTo>
                  <a:pt x="2684475" y="997471"/>
                </a:lnTo>
                <a:lnTo>
                  <a:pt x="2699400" y="1002233"/>
                </a:lnTo>
                <a:lnTo>
                  <a:pt x="2710832" y="986361"/>
                </a:lnTo>
                <a:lnTo>
                  <a:pt x="2744810" y="981917"/>
                </a:lnTo>
                <a:lnTo>
                  <a:pt x="2747985" y="970171"/>
                </a:lnTo>
                <a:lnTo>
                  <a:pt x="2766086" y="983821"/>
                </a:lnTo>
                <a:lnTo>
                  <a:pt x="2768626" y="970171"/>
                </a:lnTo>
                <a:lnTo>
                  <a:pt x="2755924" y="948268"/>
                </a:lnTo>
                <a:lnTo>
                  <a:pt x="2758147" y="937475"/>
                </a:lnTo>
                <a:lnTo>
                  <a:pt x="2779423" y="939380"/>
                </a:lnTo>
                <a:lnTo>
                  <a:pt x="2891837" y="858432"/>
                </a:lnTo>
                <a:lnTo>
                  <a:pt x="2905492" y="855258"/>
                </a:lnTo>
                <a:lnTo>
                  <a:pt x="2904222" y="842560"/>
                </a:lnTo>
                <a:lnTo>
                  <a:pt x="2995995" y="787960"/>
                </a:lnTo>
                <a:lnTo>
                  <a:pt x="3036960" y="778120"/>
                </a:lnTo>
                <a:lnTo>
                  <a:pt x="3027433" y="767644"/>
                </a:lnTo>
                <a:lnTo>
                  <a:pt x="3077924" y="757486"/>
                </a:lnTo>
                <a:lnTo>
                  <a:pt x="3093802" y="769231"/>
                </a:lnTo>
                <a:lnTo>
                  <a:pt x="3091261" y="784786"/>
                </a:lnTo>
                <a:lnTo>
                  <a:pt x="3109044" y="798753"/>
                </a:lnTo>
                <a:lnTo>
                  <a:pt x="3130956" y="767962"/>
                </a:lnTo>
                <a:lnTo>
                  <a:pt x="3121429" y="757169"/>
                </a:lnTo>
                <a:lnTo>
                  <a:pt x="3124287" y="738122"/>
                </a:lnTo>
                <a:lnTo>
                  <a:pt x="3102376" y="742884"/>
                </a:lnTo>
                <a:lnTo>
                  <a:pt x="3095072" y="738440"/>
                </a:lnTo>
                <a:lnTo>
                  <a:pt x="3154772" y="690824"/>
                </a:lnTo>
                <a:lnTo>
                  <a:pt x="3144610" y="711775"/>
                </a:lnTo>
                <a:lnTo>
                  <a:pt x="3160170" y="712727"/>
                </a:lnTo>
                <a:lnTo>
                  <a:pt x="3160488" y="741932"/>
                </a:lnTo>
                <a:lnTo>
                  <a:pt x="3196689" y="734630"/>
                </a:lnTo>
                <a:lnTo>
                  <a:pt x="3194149" y="710187"/>
                </a:lnTo>
                <a:lnTo>
                  <a:pt x="3197324" y="700664"/>
                </a:lnTo>
                <a:lnTo>
                  <a:pt x="3181129" y="679713"/>
                </a:lnTo>
                <a:lnTo>
                  <a:pt x="3200182" y="680983"/>
                </a:lnTo>
                <a:lnTo>
                  <a:pt x="3201135" y="663841"/>
                </a:lnTo>
                <a:lnTo>
                  <a:pt x="3235748" y="641303"/>
                </a:lnTo>
                <a:lnTo>
                  <a:pt x="3291638" y="636541"/>
                </a:lnTo>
                <a:lnTo>
                  <a:pt x="3302435" y="634637"/>
                </a:lnTo>
                <a:lnTo>
                  <a:pt x="3306563" y="645112"/>
                </a:lnTo>
                <a:lnTo>
                  <a:pt x="3294813" y="641938"/>
                </a:lnTo>
                <a:lnTo>
                  <a:pt x="3264646" y="651778"/>
                </a:lnTo>
                <a:lnTo>
                  <a:pt x="3235748" y="648604"/>
                </a:lnTo>
                <a:lnTo>
                  <a:pt x="3225587" y="663524"/>
                </a:lnTo>
                <a:lnTo>
                  <a:pt x="3232890" y="683840"/>
                </a:lnTo>
                <a:lnTo>
                  <a:pt x="3241464" y="683205"/>
                </a:lnTo>
                <a:lnTo>
                  <a:pt x="3245592" y="673999"/>
                </a:lnTo>
                <a:lnTo>
                  <a:pt x="3258612" y="680031"/>
                </a:lnTo>
                <a:lnTo>
                  <a:pt x="3248768" y="684475"/>
                </a:lnTo>
                <a:lnTo>
                  <a:pt x="3252261" y="694950"/>
                </a:lnTo>
                <a:lnTo>
                  <a:pt x="3262105" y="723202"/>
                </a:lnTo>
                <a:lnTo>
                  <a:pt x="3243052" y="738122"/>
                </a:lnTo>
                <a:lnTo>
                  <a:pt x="3240194" y="753042"/>
                </a:lnTo>
                <a:lnTo>
                  <a:pt x="3251626" y="758438"/>
                </a:lnTo>
                <a:lnTo>
                  <a:pt x="3250673" y="775898"/>
                </a:lnTo>
                <a:lnTo>
                  <a:pt x="3266551" y="786691"/>
                </a:lnTo>
                <a:lnTo>
                  <a:pt x="3243687" y="794944"/>
                </a:lnTo>
                <a:lnTo>
                  <a:pt x="3228762" y="782564"/>
                </a:lnTo>
                <a:lnTo>
                  <a:pt x="3218283" y="798753"/>
                </a:lnTo>
                <a:lnTo>
                  <a:pt x="3192561" y="803832"/>
                </a:lnTo>
                <a:lnTo>
                  <a:pt x="3191926" y="819705"/>
                </a:lnTo>
                <a:lnTo>
                  <a:pt x="3182399" y="829545"/>
                </a:lnTo>
                <a:lnTo>
                  <a:pt x="3191291" y="845417"/>
                </a:lnTo>
                <a:lnTo>
                  <a:pt x="3176366" y="845417"/>
                </a:lnTo>
                <a:lnTo>
                  <a:pt x="3161441" y="860019"/>
                </a:lnTo>
                <a:lnTo>
                  <a:pt x="3164934" y="879383"/>
                </a:lnTo>
                <a:lnTo>
                  <a:pt x="3124922" y="918429"/>
                </a:lnTo>
                <a:lnTo>
                  <a:pt x="3119841" y="932396"/>
                </a:lnTo>
                <a:lnTo>
                  <a:pt x="3146198" y="935253"/>
                </a:lnTo>
                <a:lnTo>
                  <a:pt x="3132861" y="946681"/>
                </a:lnTo>
                <a:lnTo>
                  <a:pt x="3127462" y="970171"/>
                </a:lnTo>
                <a:lnTo>
                  <a:pt x="3084593" y="1000963"/>
                </a:lnTo>
                <a:lnTo>
                  <a:pt x="3068080" y="1053976"/>
                </a:lnTo>
                <a:lnTo>
                  <a:pt x="3080147" y="1080006"/>
                </a:lnTo>
                <a:lnTo>
                  <a:pt x="3076019" y="1087625"/>
                </a:lnTo>
                <a:lnTo>
                  <a:pt x="3090626" y="1106354"/>
                </a:lnTo>
                <a:lnTo>
                  <a:pt x="3091261" y="1145081"/>
                </a:lnTo>
                <a:lnTo>
                  <a:pt x="3099200" y="1157144"/>
                </a:lnTo>
                <a:lnTo>
                  <a:pt x="3101741" y="1227616"/>
                </a:lnTo>
                <a:lnTo>
                  <a:pt x="3103646" y="1264439"/>
                </a:lnTo>
                <a:lnTo>
                  <a:pt x="3104916" y="1290469"/>
                </a:lnTo>
                <a:lnTo>
                  <a:pt x="3105234" y="1305072"/>
                </a:lnTo>
                <a:lnTo>
                  <a:pt x="3105551" y="1308246"/>
                </a:lnTo>
                <a:lnTo>
                  <a:pt x="3107139" y="1313325"/>
                </a:lnTo>
                <a:lnTo>
                  <a:pt x="3110632" y="1325705"/>
                </a:lnTo>
                <a:lnTo>
                  <a:pt x="3115395" y="1341894"/>
                </a:lnTo>
                <a:lnTo>
                  <a:pt x="3114760" y="1317769"/>
                </a:lnTo>
                <a:lnTo>
                  <a:pt x="3110632" y="1267296"/>
                </a:lnTo>
                <a:lnTo>
                  <a:pt x="3110315" y="1232377"/>
                </a:lnTo>
                <a:lnTo>
                  <a:pt x="3103011" y="1174286"/>
                </a:lnTo>
                <a:lnTo>
                  <a:pt x="3109362" y="1141907"/>
                </a:lnTo>
                <a:lnTo>
                  <a:pt x="3106821" y="1114607"/>
                </a:lnTo>
                <a:lnTo>
                  <a:pt x="3095072" y="1089212"/>
                </a:lnTo>
                <a:lnTo>
                  <a:pt x="3087133" y="1055880"/>
                </a:lnTo>
                <a:lnTo>
                  <a:pt x="3100788" y="1009534"/>
                </a:lnTo>
                <a:lnTo>
                  <a:pt x="3152232" y="989853"/>
                </a:lnTo>
                <a:lnTo>
                  <a:pt x="3159535" y="973028"/>
                </a:lnTo>
                <a:lnTo>
                  <a:pt x="3178589" y="955887"/>
                </a:lnTo>
                <a:lnTo>
                  <a:pt x="3195419" y="968267"/>
                </a:lnTo>
                <a:lnTo>
                  <a:pt x="3248450" y="893033"/>
                </a:lnTo>
                <a:lnTo>
                  <a:pt x="3237971" y="893033"/>
                </a:lnTo>
                <a:lnTo>
                  <a:pt x="3233843" y="888272"/>
                </a:lnTo>
                <a:lnTo>
                  <a:pt x="3277665" y="815895"/>
                </a:lnTo>
                <a:lnTo>
                  <a:pt x="3291320" y="828275"/>
                </a:lnTo>
                <a:lnTo>
                  <a:pt x="3305293" y="817800"/>
                </a:lnTo>
                <a:lnTo>
                  <a:pt x="3309738" y="827958"/>
                </a:lnTo>
                <a:lnTo>
                  <a:pt x="3313231" y="835894"/>
                </a:lnTo>
                <a:lnTo>
                  <a:pt x="3315772" y="840656"/>
                </a:lnTo>
                <a:lnTo>
                  <a:pt x="3318630" y="843830"/>
                </a:lnTo>
                <a:lnTo>
                  <a:pt x="3322123" y="847322"/>
                </a:lnTo>
                <a:lnTo>
                  <a:pt x="3326886" y="851449"/>
                </a:lnTo>
                <a:lnTo>
                  <a:pt x="3347527" y="840656"/>
                </a:lnTo>
                <a:lnTo>
                  <a:pt x="3355466" y="779390"/>
                </a:lnTo>
                <a:lnTo>
                  <a:pt x="3395478" y="745106"/>
                </a:lnTo>
                <a:lnTo>
                  <a:pt x="3411356" y="746376"/>
                </a:lnTo>
                <a:lnTo>
                  <a:pt x="3451367" y="720346"/>
                </a:lnTo>
                <a:lnTo>
                  <a:pt x="3470421" y="732091"/>
                </a:lnTo>
                <a:lnTo>
                  <a:pt x="3513925" y="728599"/>
                </a:lnTo>
                <a:lnTo>
                  <a:pt x="3535202" y="740027"/>
                </a:lnTo>
                <a:lnTo>
                  <a:pt x="3547904" y="737805"/>
                </a:lnTo>
                <a:lnTo>
                  <a:pt x="3562829" y="760661"/>
                </a:lnTo>
                <a:lnTo>
                  <a:pt x="3601570" y="731773"/>
                </a:lnTo>
                <a:lnTo>
                  <a:pt x="3599347" y="693046"/>
                </a:lnTo>
                <a:lnTo>
                  <a:pt x="3588551" y="693046"/>
                </a:lnTo>
                <a:lnTo>
                  <a:pt x="3585375" y="688919"/>
                </a:lnTo>
                <a:lnTo>
                  <a:pt x="3613002" y="674952"/>
                </a:lnTo>
                <a:lnTo>
                  <a:pt x="3633326" y="691458"/>
                </a:lnTo>
                <a:lnTo>
                  <a:pt x="3641265" y="665428"/>
                </a:lnTo>
                <a:lnTo>
                  <a:pt x="3665716" y="662889"/>
                </a:lnTo>
                <a:lnTo>
                  <a:pt x="3674290" y="683840"/>
                </a:lnTo>
                <a:lnTo>
                  <a:pt x="3644758" y="696855"/>
                </a:lnTo>
                <a:lnTo>
                  <a:pt x="3668257" y="706061"/>
                </a:lnTo>
                <a:lnTo>
                  <a:pt x="3686040" y="687014"/>
                </a:lnTo>
                <a:lnTo>
                  <a:pt x="3672067" y="661619"/>
                </a:lnTo>
                <a:lnTo>
                  <a:pt x="3673973" y="647969"/>
                </a:lnTo>
                <a:lnTo>
                  <a:pt x="3721288" y="623209"/>
                </a:lnTo>
                <a:lnTo>
                  <a:pt x="3742564" y="633684"/>
                </a:lnTo>
                <a:lnTo>
                  <a:pt x="3733355" y="646699"/>
                </a:lnTo>
                <a:lnTo>
                  <a:pt x="3777178" y="692411"/>
                </a:lnTo>
                <a:lnTo>
                  <a:pt x="3771779" y="703839"/>
                </a:lnTo>
                <a:lnTo>
                  <a:pt x="3755902" y="705108"/>
                </a:lnTo>
                <a:lnTo>
                  <a:pt x="3754314" y="725107"/>
                </a:lnTo>
                <a:lnTo>
                  <a:pt x="3740342" y="723202"/>
                </a:lnTo>
                <a:lnTo>
                  <a:pt x="3746692" y="738757"/>
                </a:lnTo>
                <a:lnTo>
                  <a:pt x="3750186" y="783199"/>
                </a:lnTo>
                <a:lnTo>
                  <a:pt x="3792738" y="799706"/>
                </a:lnTo>
                <a:lnTo>
                  <a:pt x="3828622" y="763517"/>
                </a:lnTo>
                <a:lnTo>
                  <a:pt x="3826081" y="743519"/>
                </a:lnTo>
                <a:lnTo>
                  <a:pt x="3814332" y="725742"/>
                </a:lnTo>
                <a:lnTo>
                  <a:pt x="3822588" y="697172"/>
                </a:lnTo>
                <a:lnTo>
                  <a:pt x="3843864" y="704473"/>
                </a:lnTo>
                <a:lnTo>
                  <a:pt x="3859742" y="697807"/>
                </a:lnTo>
                <a:lnTo>
                  <a:pt x="3875620" y="700982"/>
                </a:lnTo>
                <a:lnTo>
                  <a:pt x="3915314" y="643842"/>
                </a:lnTo>
                <a:lnTo>
                  <a:pt x="3916902" y="611146"/>
                </a:lnTo>
                <a:lnTo>
                  <a:pt x="3928651" y="604480"/>
                </a:lnTo>
                <a:lnTo>
                  <a:pt x="3926428" y="584798"/>
                </a:lnTo>
                <a:lnTo>
                  <a:pt x="3914361" y="577180"/>
                </a:lnTo>
                <a:lnTo>
                  <a:pt x="3909598" y="596226"/>
                </a:lnTo>
                <a:lnTo>
                  <a:pt x="3896896" y="583846"/>
                </a:lnTo>
                <a:lnTo>
                  <a:pt x="3898483" y="556229"/>
                </a:lnTo>
                <a:lnTo>
                  <a:pt x="3856566" y="459727"/>
                </a:lnTo>
                <a:lnTo>
                  <a:pt x="3895308" y="447664"/>
                </a:lnTo>
                <a:lnTo>
                  <a:pt x="3916902" y="483535"/>
                </a:lnTo>
                <a:lnTo>
                  <a:pt x="3919124" y="474011"/>
                </a:lnTo>
                <a:lnTo>
                  <a:pt x="3899754" y="439410"/>
                </a:lnTo>
                <a:lnTo>
                  <a:pt x="3912456" y="425443"/>
                </a:lnTo>
                <a:lnTo>
                  <a:pt x="3913091" y="393064"/>
                </a:lnTo>
                <a:lnTo>
                  <a:pt x="3968345" y="408301"/>
                </a:lnTo>
                <a:lnTo>
                  <a:pt x="3973426" y="415602"/>
                </a:lnTo>
                <a:lnTo>
                  <a:pt x="4052814" y="427665"/>
                </a:lnTo>
                <a:lnTo>
                  <a:pt x="4101718" y="427030"/>
                </a:lnTo>
                <a:lnTo>
                  <a:pt x="4120771" y="450203"/>
                </a:lnTo>
                <a:lnTo>
                  <a:pt x="4132520" y="442585"/>
                </a:lnTo>
                <a:lnTo>
                  <a:pt x="4180154" y="453695"/>
                </a:lnTo>
                <a:lnTo>
                  <a:pt x="4204605" y="473694"/>
                </a:lnTo>
                <a:lnTo>
                  <a:pt x="4226834" y="474329"/>
                </a:lnTo>
                <a:lnTo>
                  <a:pt x="4251603" y="512104"/>
                </a:lnTo>
                <a:lnTo>
                  <a:pt x="4285582" y="529881"/>
                </a:lnTo>
                <a:lnTo>
                  <a:pt x="4305905" y="535912"/>
                </a:lnTo>
                <a:lnTo>
                  <a:pt x="4313209" y="548610"/>
                </a:lnTo>
                <a:lnTo>
                  <a:pt x="4302094" y="554959"/>
                </a:lnTo>
                <a:lnTo>
                  <a:pt x="4316702" y="567339"/>
                </a:lnTo>
                <a:lnTo>
                  <a:pt x="4334485" y="553689"/>
                </a:lnTo>
                <a:lnTo>
                  <a:pt x="4345599" y="570196"/>
                </a:lnTo>
                <a:lnTo>
                  <a:pt x="4415144" y="569879"/>
                </a:lnTo>
                <a:lnTo>
                  <a:pt x="4415144" y="579402"/>
                </a:lnTo>
                <a:lnTo>
                  <a:pt x="4405617" y="588925"/>
                </a:lnTo>
                <a:lnTo>
                  <a:pt x="4433244" y="605432"/>
                </a:lnTo>
                <a:lnTo>
                  <a:pt x="4449439" y="623526"/>
                </a:lnTo>
                <a:lnTo>
                  <a:pt x="4483100" y="639716"/>
                </a:lnTo>
                <a:lnTo>
                  <a:pt x="4483100" y="828275"/>
                </a:lnTo>
                <a:lnTo>
                  <a:pt x="4483100" y="1237774"/>
                </a:lnTo>
                <a:lnTo>
                  <a:pt x="4479607" y="1246662"/>
                </a:lnTo>
                <a:lnTo>
                  <a:pt x="4417684" y="1317134"/>
                </a:lnTo>
                <a:lnTo>
                  <a:pt x="4468175" y="1289199"/>
                </a:lnTo>
                <a:lnTo>
                  <a:pt x="4483100" y="1258090"/>
                </a:lnTo>
                <a:lnTo>
                  <a:pt x="4483100" y="3554139"/>
                </a:lnTo>
                <a:lnTo>
                  <a:pt x="4471350" y="3557313"/>
                </a:lnTo>
                <a:lnTo>
                  <a:pt x="4419272" y="3562393"/>
                </a:lnTo>
                <a:lnTo>
                  <a:pt x="4340201" y="3604612"/>
                </a:lnTo>
                <a:lnTo>
                  <a:pt x="4093779" y="3661751"/>
                </a:lnTo>
                <a:lnTo>
                  <a:pt x="4000418" y="3647149"/>
                </a:lnTo>
                <a:lnTo>
                  <a:pt x="3977872" y="3627785"/>
                </a:lnTo>
                <a:lnTo>
                  <a:pt x="3966440" y="3653181"/>
                </a:lnTo>
                <a:lnTo>
                  <a:pt x="3979460" y="3668418"/>
                </a:lnTo>
                <a:lnTo>
                  <a:pt x="3959771" y="3689686"/>
                </a:lnTo>
                <a:lnTo>
                  <a:pt x="3974379" y="3713177"/>
                </a:lnTo>
                <a:lnTo>
                  <a:pt x="3972791" y="3731588"/>
                </a:lnTo>
                <a:lnTo>
                  <a:pt x="3967710" y="3740159"/>
                </a:lnTo>
                <a:lnTo>
                  <a:pt x="3963582" y="3772221"/>
                </a:lnTo>
                <a:lnTo>
                  <a:pt x="4011850" y="3802695"/>
                </a:lnTo>
                <a:lnTo>
                  <a:pt x="4003594" y="3822694"/>
                </a:lnTo>
                <a:lnTo>
                  <a:pt x="3935637" y="3833169"/>
                </a:lnTo>
                <a:lnTo>
                  <a:pt x="3913726" y="3872850"/>
                </a:lnTo>
                <a:lnTo>
                  <a:pt x="3931192" y="3947131"/>
                </a:lnTo>
                <a:lnTo>
                  <a:pt x="3868633" y="4023316"/>
                </a:lnTo>
                <a:lnTo>
                  <a:pt x="3858789" y="4065536"/>
                </a:lnTo>
                <a:lnTo>
                  <a:pt x="3871809" y="4079186"/>
                </a:lnTo>
                <a:lnTo>
                  <a:pt x="3915631" y="4077599"/>
                </a:lnTo>
                <a:lnTo>
                  <a:pt x="3929604" y="4087440"/>
                </a:lnTo>
                <a:lnTo>
                  <a:pt x="3968028" y="4092836"/>
                </a:lnTo>
                <a:lnTo>
                  <a:pt x="3983588" y="4093788"/>
                </a:lnTo>
                <a:lnTo>
                  <a:pt x="3988986" y="4110930"/>
                </a:lnTo>
                <a:lnTo>
                  <a:pt x="3979142" y="4122041"/>
                </a:lnTo>
                <a:lnTo>
                  <a:pt x="3965805" y="4192512"/>
                </a:lnTo>
                <a:lnTo>
                  <a:pt x="3941988" y="4206797"/>
                </a:lnTo>
                <a:lnTo>
                  <a:pt x="3854661" y="4231558"/>
                </a:lnTo>
                <a:lnTo>
                  <a:pt x="3832114" y="4203623"/>
                </a:lnTo>
                <a:lnTo>
                  <a:pt x="3794326" y="4237589"/>
                </a:lnTo>
                <a:lnTo>
                  <a:pt x="3708904" y="4185211"/>
                </a:lnTo>
                <a:lnTo>
                  <a:pt x="3687627" y="4144261"/>
                </a:lnTo>
                <a:lnTo>
                  <a:pt x="3658095" y="4143309"/>
                </a:lnTo>
                <a:lnTo>
                  <a:pt x="3638407" y="4170292"/>
                </a:lnTo>
                <a:lnTo>
                  <a:pt x="3615860" y="4171561"/>
                </a:lnTo>
                <a:lnTo>
                  <a:pt x="3552032" y="4156642"/>
                </a:lnTo>
                <a:lnTo>
                  <a:pt x="3528215" y="4141722"/>
                </a:lnTo>
                <a:lnTo>
                  <a:pt x="3518054" y="4148706"/>
                </a:lnTo>
                <a:lnTo>
                  <a:pt x="3498365" y="4151880"/>
                </a:lnTo>
                <a:lnTo>
                  <a:pt x="3480265" y="4168704"/>
                </a:lnTo>
                <a:lnTo>
                  <a:pt x="3473279" y="4165847"/>
                </a:lnTo>
                <a:lnTo>
                  <a:pt x="3449462" y="4209972"/>
                </a:lnTo>
                <a:lnTo>
                  <a:pt x="3433902" y="4209972"/>
                </a:lnTo>
                <a:lnTo>
                  <a:pt x="3388809" y="4185211"/>
                </a:lnTo>
                <a:lnTo>
                  <a:pt x="3371344" y="4152832"/>
                </a:lnTo>
                <a:lnTo>
                  <a:pt x="3339271" y="4153150"/>
                </a:lnTo>
                <a:lnTo>
                  <a:pt x="3321170" y="4191243"/>
                </a:lnTo>
                <a:lnTo>
                  <a:pt x="3324028" y="4209337"/>
                </a:lnTo>
                <a:lnTo>
                  <a:pt x="3308468" y="4205210"/>
                </a:lnTo>
                <a:lnTo>
                  <a:pt x="3299894" y="4187116"/>
                </a:lnTo>
                <a:lnTo>
                  <a:pt x="3302435" y="4136643"/>
                </a:lnTo>
                <a:lnTo>
                  <a:pt x="3245275" y="4094741"/>
                </a:lnTo>
                <a:lnTo>
                  <a:pt x="3212884" y="4062997"/>
                </a:lnTo>
                <a:lnTo>
                  <a:pt x="3163346" y="4067758"/>
                </a:lnTo>
                <a:lnTo>
                  <a:pt x="3126510" y="4058235"/>
                </a:lnTo>
                <a:lnTo>
                  <a:pt x="3104281" y="4075059"/>
                </a:lnTo>
                <a:lnTo>
                  <a:pt x="3064587" y="4051886"/>
                </a:lnTo>
                <a:lnTo>
                  <a:pt x="3026480" y="4060457"/>
                </a:lnTo>
                <a:lnTo>
                  <a:pt x="3009650" y="4091249"/>
                </a:lnTo>
                <a:lnTo>
                  <a:pt x="2958841" y="4062362"/>
                </a:lnTo>
                <a:lnTo>
                  <a:pt x="2952808" y="4049982"/>
                </a:lnTo>
                <a:lnTo>
                  <a:pt x="2930579" y="4047125"/>
                </a:lnTo>
                <a:lnTo>
                  <a:pt x="2931849" y="4066806"/>
                </a:lnTo>
                <a:lnTo>
                  <a:pt x="2922005" y="4064266"/>
                </a:lnTo>
                <a:lnTo>
                  <a:pt x="2922323" y="4085217"/>
                </a:lnTo>
                <a:lnTo>
                  <a:pt x="2894060" y="4098233"/>
                </a:lnTo>
                <a:lnTo>
                  <a:pt x="2829279" y="4123945"/>
                </a:lnTo>
                <a:lnTo>
                  <a:pt x="2761005" y="4200766"/>
                </a:lnTo>
                <a:lnTo>
                  <a:pt x="2743857" y="4199179"/>
                </a:lnTo>
                <a:lnTo>
                  <a:pt x="2724486" y="4214733"/>
                </a:lnTo>
                <a:lnTo>
                  <a:pt x="2713055" y="4215051"/>
                </a:lnTo>
                <a:lnTo>
                  <a:pt x="2767356" y="4286157"/>
                </a:lnTo>
                <a:lnTo>
                  <a:pt x="2735283" y="4315997"/>
                </a:lnTo>
                <a:lnTo>
                  <a:pt x="2712419" y="4313457"/>
                </a:lnTo>
                <a:lnTo>
                  <a:pt x="2633031" y="4246477"/>
                </a:lnTo>
                <a:lnTo>
                  <a:pt x="2614930" y="4280444"/>
                </a:lnTo>
                <a:lnTo>
                  <a:pt x="2619376" y="4301395"/>
                </a:lnTo>
                <a:lnTo>
                  <a:pt x="2594289" y="4341075"/>
                </a:lnTo>
                <a:lnTo>
                  <a:pt x="2597465" y="4367740"/>
                </a:lnTo>
                <a:lnTo>
                  <a:pt x="2593654" y="4398849"/>
                </a:lnTo>
                <a:lnTo>
                  <a:pt x="2605086" y="4419483"/>
                </a:lnTo>
                <a:lnTo>
                  <a:pt x="2585398" y="4440751"/>
                </a:lnTo>
                <a:lnTo>
                  <a:pt x="2560629" y="4519794"/>
                </a:lnTo>
                <a:lnTo>
                  <a:pt x="2613025" y="4554395"/>
                </a:lnTo>
                <a:lnTo>
                  <a:pt x="2621917" y="4593440"/>
                </a:lnTo>
                <a:lnTo>
                  <a:pt x="2622234" y="4616296"/>
                </a:lnTo>
                <a:lnTo>
                  <a:pt x="2681934" y="4659150"/>
                </a:lnTo>
                <a:lnTo>
                  <a:pt x="2710514" y="4671848"/>
                </a:lnTo>
                <a:lnTo>
                  <a:pt x="2794348" y="4771842"/>
                </a:lnTo>
                <a:lnTo>
                  <a:pt x="2791808" y="4775969"/>
                </a:lnTo>
                <a:lnTo>
                  <a:pt x="2753701" y="4780730"/>
                </a:lnTo>
                <a:lnTo>
                  <a:pt x="2752431" y="4799142"/>
                </a:lnTo>
                <a:lnTo>
                  <a:pt x="2800699" y="4825172"/>
                </a:lnTo>
                <a:lnTo>
                  <a:pt x="2794031" y="4832791"/>
                </a:lnTo>
                <a:lnTo>
                  <a:pt x="2782281" y="4831203"/>
                </a:lnTo>
                <a:lnTo>
                  <a:pt x="2775930" y="4839457"/>
                </a:lnTo>
                <a:lnTo>
                  <a:pt x="2768309" y="4840409"/>
                </a:lnTo>
                <a:lnTo>
                  <a:pt x="2769897" y="4830886"/>
                </a:lnTo>
                <a:lnTo>
                  <a:pt x="2757830" y="4835965"/>
                </a:lnTo>
                <a:lnTo>
                  <a:pt x="2753066" y="4848345"/>
                </a:lnTo>
                <a:lnTo>
                  <a:pt x="2747985" y="4850250"/>
                </a:lnTo>
                <a:lnTo>
                  <a:pt x="2751161" y="4859773"/>
                </a:lnTo>
                <a:lnTo>
                  <a:pt x="2747668" y="4871518"/>
                </a:lnTo>
                <a:lnTo>
                  <a:pt x="2735918" y="4868979"/>
                </a:lnTo>
                <a:lnTo>
                  <a:pt x="2732743" y="4873106"/>
                </a:lnTo>
                <a:lnTo>
                  <a:pt x="2735601" y="4882629"/>
                </a:lnTo>
                <a:lnTo>
                  <a:pt x="2727980" y="4886755"/>
                </a:lnTo>
                <a:lnTo>
                  <a:pt x="2714325" y="4884216"/>
                </a:lnTo>
                <a:lnTo>
                  <a:pt x="2704798" y="4879772"/>
                </a:lnTo>
                <a:lnTo>
                  <a:pt x="2690191" y="4867709"/>
                </a:lnTo>
                <a:lnTo>
                  <a:pt x="2681617" y="4868661"/>
                </a:lnTo>
                <a:lnTo>
                  <a:pt x="2686062" y="4878185"/>
                </a:lnTo>
                <a:lnTo>
                  <a:pt x="2693049" y="4881359"/>
                </a:lnTo>
                <a:lnTo>
                  <a:pt x="2687650" y="4892152"/>
                </a:lnTo>
                <a:lnTo>
                  <a:pt x="2673995" y="4891835"/>
                </a:lnTo>
                <a:lnTo>
                  <a:pt x="2666374" y="4886121"/>
                </a:lnTo>
                <a:lnTo>
                  <a:pt x="2662246" y="4894691"/>
                </a:lnTo>
                <a:lnTo>
                  <a:pt x="2674631" y="4902310"/>
                </a:lnTo>
                <a:lnTo>
                  <a:pt x="2667962" y="4911516"/>
                </a:lnTo>
                <a:lnTo>
                  <a:pt x="2662563" y="4914690"/>
                </a:lnTo>
                <a:lnTo>
                  <a:pt x="2665739" y="4923261"/>
                </a:lnTo>
                <a:lnTo>
                  <a:pt x="2656530" y="4939768"/>
                </a:lnTo>
                <a:lnTo>
                  <a:pt x="2652719" y="4934054"/>
                </a:lnTo>
                <a:lnTo>
                  <a:pt x="2647638" y="4914055"/>
                </a:lnTo>
                <a:lnTo>
                  <a:pt x="2639382" y="4923579"/>
                </a:lnTo>
                <a:lnTo>
                  <a:pt x="2631126" y="4942308"/>
                </a:lnTo>
                <a:lnTo>
                  <a:pt x="2643510" y="4965798"/>
                </a:lnTo>
                <a:lnTo>
                  <a:pt x="2642240" y="4977226"/>
                </a:lnTo>
                <a:lnTo>
                  <a:pt x="2630173" y="4986432"/>
                </a:lnTo>
                <a:lnTo>
                  <a:pt x="2630491" y="4975956"/>
                </a:lnTo>
                <a:lnTo>
                  <a:pt x="2628268" y="4971512"/>
                </a:lnTo>
                <a:lnTo>
                  <a:pt x="2612390" y="4979766"/>
                </a:lnTo>
                <a:lnTo>
                  <a:pt x="2610802" y="4988971"/>
                </a:lnTo>
                <a:lnTo>
                  <a:pt x="2610485" y="4995955"/>
                </a:lnTo>
                <a:lnTo>
                  <a:pt x="2610485" y="4998812"/>
                </a:lnTo>
                <a:lnTo>
                  <a:pt x="2610485" y="5000717"/>
                </a:lnTo>
                <a:lnTo>
                  <a:pt x="2613660" y="5009288"/>
                </a:lnTo>
                <a:lnTo>
                  <a:pt x="2606039" y="5018493"/>
                </a:lnTo>
                <a:lnTo>
                  <a:pt x="2593337" y="5025477"/>
                </a:lnTo>
                <a:lnTo>
                  <a:pt x="2587621" y="5040397"/>
                </a:lnTo>
                <a:lnTo>
                  <a:pt x="2574284" y="5055634"/>
                </a:lnTo>
                <a:lnTo>
                  <a:pt x="2581905" y="5086108"/>
                </a:lnTo>
                <a:lnTo>
                  <a:pt x="2588891" y="5100393"/>
                </a:lnTo>
                <a:lnTo>
                  <a:pt x="2600640" y="5098171"/>
                </a:lnTo>
                <a:lnTo>
                  <a:pt x="2606356" y="5088965"/>
                </a:lnTo>
                <a:lnTo>
                  <a:pt x="2622869" y="5092775"/>
                </a:lnTo>
                <a:lnTo>
                  <a:pt x="2627633" y="5121344"/>
                </a:lnTo>
                <a:lnTo>
                  <a:pt x="2629220" y="5131820"/>
                </a:lnTo>
                <a:lnTo>
                  <a:pt x="2642240" y="5141660"/>
                </a:lnTo>
                <a:lnTo>
                  <a:pt x="2646368" y="5141660"/>
                </a:lnTo>
                <a:lnTo>
                  <a:pt x="2649226" y="5151184"/>
                </a:lnTo>
                <a:lnTo>
                  <a:pt x="2642558" y="5165786"/>
                </a:lnTo>
                <a:lnTo>
                  <a:pt x="2640652" y="5190229"/>
                </a:lnTo>
                <a:lnTo>
                  <a:pt x="2647003" y="5194356"/>
                </a:lnTo>
                <a:lnTo>
                  <a:pt x="2658118" y="5175627"/>
                </a:lnTo>
                <a:lnTo>
                  <a:pt x="2664786" y="5163246"/>
                </a:lnTo>
                <a:lnTo>
                  <a:pt x="2666057" y="5151818"/>
                </a:lnTo>
                <a:lnTo>
                  <a:pt x="2670185" y="5165468"/>
                </a:lnTo>
                <a:lnTo>
                  <a:pt x="2664151" y="5188324"/>
                </a:lnTo>
                <a:lnTo>
                  <a:pt x="2656212" y="5203879"/>
                </a:lnTo>
                <a:lnTo>
                  <a:pt x="2658118" y="5216894"/>
                </a:lnTo>
                <a:lnTo>
                  <a:pt x="2664786" y="5207688"/>
                </a:lnTo>
                <a:lnTo>
                  <a:pt x="2665421" y="5220386"/>
                </a:lnTo>
                <a:lnTo>
                  <a:pt x="2655577" y="5231496"/>
                </a:lnTo>
                <a:lnTo>
                  <a:pt x="2649861" y="5246098"/>
                </a:lnTo>
                <a:lnTo>
                  <a:pt x="2654942" y="5263240"/>
                </a:lnTo>
                <a:lnTo>
                  <a:pt x="2687650" y="5295619"/>
                </a:lnTo>
                <a:lnTo>
                  <a:pt x="2701305" y="5313078"/>
                </a:lnTo>
                <a:lnTo>
                  <a:pt x="2712102" y="5336252"/>
                </a:lnTo>
                <a:lnTo>
                  <a:pt x="2727662" y="5386090"/>
                </a:lnTo>
                <a:lnTo>
                  <a:pt x="2743222" y="5398153"/>
                </a:lnTo>
                <a:lnTo>
                  <a:pt x="2755924" y="5409898"/>
                </a:lnTo>
                <a:lnTo>
                  <a:pt x="2742587" y="5435293"/>
                </a:lnTo>
                <a:lnTo>
                  <a:pt x="2724486" y="5480687"/>
                </a:lnTo>
                <a:lnTo>
                  <a:pt x="2667009" y="5487988"/>
                </a:lnTo>
                <a:lnTo>
                  <a:pt x="2606992" y="5422595"/>
                </a:lnTo>
                <a:lnTo>
                  <a:pt x="2559041" y="5396565"/>
                </a:lnTo>
                <a:lnTo>
                  <a:pt x="2522205" y="5395296"/>
                </a:lnTo>
                <a:lnTo>
                  <a:pt x="2503787" y="5389582"/>
                </a:lnTo>
                <a:lnTo>
                  <a:pt x="2473936" y="5367678"/>
                </a:lnTo>
                <a:lnTo>
                  <a:pt x="2476477" y="5353711"/>
                </a:lnTo>
                <a:lnTo>
                  <a:pt x="2463775" y="5334029"/>
                </a:lnTo>
                <a:lnTo>
                  <a:pt x="2424081" y="5327363"/>
                </a:lnTo>
                <a:lnTo>
                  <a:pt x="2398676" y="5305142"/>
                </a:lnTo>
                <a:lnTo>
                  <a:pt x="2378988" y="5316570"/>
                </a:lnTo>
                <a:lnTo>
                  <a:pt x="2339611" y="5328316"/>
                </a:lnTo>
                <a:lnTo>
                  <a:pt x="2322463" y="5325459"/>
                </a:lnTo>
                <a:lnTo>
                  <a:pt x="2318335" y="5311491"/>
                </a:lnTo>
                <a:lnTo>
                  <a:pt x="2288167" y="5300698"/>
                </a:lnTo>
                <a:lnTo>
                  <a:pt x="2268479" y="5275620"/>
                </a:lnTo>
                <a:lnTo>
                  <a:pt x="2238629" y="5263240"/>
                </a:lnTo>
                <a:lnTo>
                  <a:pt x="2177976" y="5254034"/>
                </a:lnTo>
                <a:lnTo>
                  <a:pt x="2112878" y="5229274"/>
                </a:lnTo>
                <a:lnTo>
                  <a:pt x="2073184" y="5226735"/>
                </a:lnTo>
                <a:lnTo>
                  <a:pt x="2044921" y="5214354"/>
                </a:lnTo>
                <a:lnTo>
                  <a:pt x="1992842" y="5208958"/>
                </a:lnTo>
                <a:lnTo>
                  <a:pt x="1956006" y="5195308"/>
                </a:lnTo>
                <a:lnTo>
                  <a:pt x="1926156" y="5208323"/>
                </a:lnTo>
                <a:lnTo>
                  <a:pt x="1903610" y="5190229"/>
                </a:lnTo>
                <a:lnTo>
                  <a:pt x="1869314" y="5145470"/>
                </a:lnTo>
                <a:lnTo>
                  <a:pt x="1825809" y="5115948"/>
                </a:lnTo>
                <a:lnTo>
                  <a:pt x="1797229" y="5104520"/>
                </a:lnTo>
                <a:lnTo>
                  <a:pt x="1772778" y="5099758"/>
                </a:lnTo>
                <a:lnTo>
                  <a:pt x="1752454" y="5088330"/>
                </a:lnTo>
                <a:lnTo>
                  <a:pt x="1752137" y="5078807"/>
                </a:lnTo>
                <a:lnTo>
                  <a:pt x="1738482" y="5070554"/>
                </a:lnTo>
                <a:lnTo>
                  <a:pt x="1734353" y="5078807"/>
                </a:lnTo>
                <a:lnTo>
                  <a:pt x="1722922" y="5075950"/>
                </a:lnTo>
                <a:lnTo>
                  <a:pt x="1707044" y="5072776"/>
                </a:lnTo>
                <a:lnTo>
                  <a:pt x="1697200" y="5071189"/>
                </a:lnTo>
                <a:lnTo>
                  <a:pt x="1681004" y="5042619"/>
                </a:lnTo>
                <a:lnTo>
                  <a:pt x="1663857" y="5006113"/>
                </a:lnTo>
                <a:lnTo>
                  <a:pt x="1645756" y="5000717"/>
                </a:lnTo>
                <a:lnTo>
                  <a:pt x="1628608" y="5000082"/>
                </a:lnTo>
                <a:lnTo>
                  <a:pt x="1623527" y="4987067"/>
                </a:lnTo>
                <a:lnTo>
                  <a:pt x="1654330" y="4979766"/>
                </a:lnTo>
                <a:lnTo>
                  <a:pt x="1651789" y="4969290"/>
                </a:lnTo>
                <a:lnTo>
                  <a:pt x="1642263" y="4968020"/>
                </a:lnTo>
                <a:lnTo>
                  <a:pt x="1637182" y="4973417"/>
                </a:lnTo>
                <a:lnTo>
                  <a:pt x="1640040" y="4956592"/>
                </a:lnTo>
                <a:lnTo>
                  <a:pt x="1659093" y="4960719"/>
                </a:lnTo>
                <a:lnTo>
                  <a:pt x="1669890" y="4968973"/>
                </a:lnTo>
                <a:lnTo>
                  <a:pt x="1668937" y="4977226"/>
                </a:lnTo>
                <a:lnTo>
                  <a:pt x="1686720" y="4979448"/>
                </a:lnTo>
                <a:lnTo>
                  <a:pt x="1677194" y="4968973"/>
                </a:lnTo>
                <a:lnTo>
                  <a:pt x="1695294" y="4970877"/>
                </a:lnTo>
                <a:lnTo>
                  <a:pt x="1701645" y="4963576"/>
                </a:lnTo>
                <a:lnTo>
                  <a:pt x="1704503" y="4943260"/>
                </a:lnTo>
                <a:lnTo>
                  <a:pt x="1714030" y="4930562"/>
                </a:lnTo>
                <a:lnTo>
                  <a:pt x="1728955" y="4924213"/>
                </a:lnTo>
                <a:lnTo>
                  <a:pt x="1731813" y="4904215"/>
                </a:lnTo>
                <a:lnTo>
                  <a:pt x="1752454" y="4871201"/>
                </a:lnTo>
                <a:lnTo>
                  <a:pt x="1761028" y="4872153"/>
                </a:lnTo>
                <a:lnTo>
                  <a:pt x="1754677" y="4881676"/>
                </a:lnTo>
                <a:lnTo>
                  <a:pt x="1757217" y="4893422"/>
                </a:lnTo>
                <a:lnTo>
                  <a:pt x="1770872" y="4902628"/>
                </a:lnTo>
                <a:lnTo>
                  <a:pt x="1780081" y="4894057"/>
                </a:lnTo>
                <a:lnTo>
                  <a:pt x="1779129" y="4888978"/>
                </a:lnTo>
                <a:lnTo>
                  <a:pt x="1774683" y="4883581"/>
                </a:lnTo>
                <a:lnTo>
                  <a:pt x="1775953" y="4893104"/>
                </a:lnTo>
                <a:lnTo>
                  <a:pt x="1768332" y="4885803"/>
                </a:lnTo>
                <a:lnTo>
                  <a:pt x="1766426" y="4877550"/>
                </a:lnTo>
                <a:lnTo>
                  <a:pt x="1769602" y="4873423"/>
                </a:lnTo>
                <a:lnTo>
                  <a:pt x="1779129" y="4863900"/>
                </a:lnTo>
                <a:lnTo>
                  <a:pt x="1785480" y="4863582"/>
                </a:lnTo>
                <a:lnTo>
                  <a:pt x="1794054" y="4875010"/>
                </a:lnTo>
                <a:lnTo>
                  <a:pt x="1803580" y="4877232"/>
                </a:lnTo>
                <a:lnTo>
                  <a:pt x="1811519" y="4869931"/>
                </a:lnTo>
                <a:lnTo>
                  <a:pt x="1794689" y="4858186"/>
                </a:lnTo>
                <a:lnTo>
                  <a:pt x="1792466" y="4852789"/>
                </a:lnTo>
                <a:lnTo>
                  <a:pt x="1761663" y="4828981"/>
                </a:lnTo>
                <a:lnTo>
                  <a:pt x="1757535" y="4834378"/>
                </a:lnTo>
                <a:lnTo>
                  <a:pt x="1744833" y="4820728"/>
                </a:lnTo>
                <a:lnTo>
                  <a:pt x="1735941" y="4802951"/>
                </a:lnTo>
                <a:lnTo>
                  <a:pt x="1732766" y="4783905"/>
                </a:lnTo>
                <a:lnTo>
                  <a:pt x="1750866" y="4794380"/>
                </a:lnTo>
                <a:lnTo>
                  <a:pt x="1767697" y="4787714"/>
                </a:lnTo>
                <a:lnTo>
                  <a:pt x="1770872" y="4781365"/>
                </a:lnTo>
                <a:lnTo>
                  <a:pt x="1780399" y="4783587"/>
                </a:lnTo>
                <a:lnTo>
                  <a:pt x="1788020" y="4790888"/>
                </a:lnTo>
                <a:lnTo>
                  <a:pt x="1808661" y="4790571"/>
                </a:lnTo>
                <a:lnTo>
                  <a:pt x="1808661" y="4780413"/>
                </a:lnTo>
                <a:lnTo>
                  <a:pt x="1795959" y="4771842"/>
                </a:lnTo>
                <a:lnTo>
                  <a:pt x="1789608" y="4780413"/>
                </a:lnTo>
                <a:lnTo>
                  <a:pt x="1783257" y="4770890"/>
                </a:lnTo>
                <a:lnTo>
                  <a:pt x="1786432" y="4762319"/>
                </a:lnTo>
                <a:lnTo>
                  <a:pt x="1791831" y="4758192"/>
                </a:lnTo>
                <a:lnTo>
                  <a:pt x="1815330" y="4759144"/>
                </a:lnTo>
                <a:lnTo>
                  <a:pt x="1827714" y="4748351"/>
                </a:lnTo>
                <a:lnTo>
                  <a:pt x="1838194" y="4743907"/>
                </a:lnTo>
                <a:lnTo>
                  <a:pt x="1882334" y="4734384"/>
                </a:lnTo>
                <a:lnTo>
                  <a:pt x="1882334" y="4725813"/>
                </a:lnTo>
                <a:lnTo>
                  <a:pt x="1870584" y="4719464"/>
                </a:lnTo>
                <a:lnTo>
                  <a:pt x="1872807" y="4709941"/>
                </a:lnTo>
                <a:lnTo>
                  <a:pt x="1868679" y="4702957"/>
                </a:lnTo>
                <a:lnTo>
                  <a:pt x="1845180" y="4707084"/>
                </a:lnTo>
                <a:lnTo>
                  <a:pt x="1831525" y="4716607"/>
                </a:lnTo>
                <a:lnTo>
                  <a:pt x="1804215" y="4719147"/>
                </a:lnTo>
                <a:lnTo>
                  <a:pt x="1782939" y="4722321"/>
                </a:lnTo>
                <a:lnTo>
                  <a:pt x="1789925" y="4680102"/>
                </a:lnTo>
                <a:lnTo>
                  <a:pt x="1835971" y="4629311"/>
                </a:lnTo>
                <a:lnTo>
                  <a:pt x="1914407" y="4619153"/>
                </a:lnTo>
                <a:lnTo>
                  <a:pt x="1926791" y="4590266"/>
                </a:lnTo>
                <a:lnTo>
                  <a:pt x="1952195" y="4571219"/>
                </a:lnTo>
                <a:lnTo>
                  <a:pt x="1950290" y="4528047"/>
                </a:lnTo>
                <a:lnTo>
                  <a:pt x="1934412" y="4502969"/>
                </a:lnTo>
                <a:lnTo>
                  <a:pt x="1957276" y="4484875"/>
                </a:lnTo>
                <a:lnTo>
                  <a:pt x="1959499" y="4471225"/>
                </a:lnTo>
                <a:lnTo>
                  <a:pt x="1931872" y="4476622"/>
                </a:lnTo>
                <a:lnTo>
                  <a:pt x="1919170" y="4458845"/>
                </a:lnTo>
                <a:lnTo>
                  <a:pt x="1926791" y="4456623"/>
                </a:lnTo>
                <a:lnTo>
                  <a:pt x="1964580" y="4424879"/>
                </a:lnTo>
                <a:lnTo>
                  <a:pt x="1953466" y="4402658"/>
                </a:lnTo>
                <a:lnTo>
                  <a:pt x="1968391" y="4385516"/>
                </a:lnTo>
                <a:lnTo>
                  <a:pt x="1950290" y="4377580"/>
                </a:lnTo>
                <a:lnTo>
                  <a:pt x="1917582" y="4388373"/>
                </a:lnTo>
                <a:lnTo>
                  <a:pt x="1881381" y="4355994"/>
                </a:lnTo>
                <a:lnTo>
                  <a:pt x="1871537" y="4339170"/>
                </a:lnTo>
                <a:lnTo>
                  <a:pt x="1829302" y="4342979"/>
                </a:lnTo>
                <a:lnTo>
                  <a:pt x="1815330" y="4320758"/>
                </a:lnTo>
                <a:lnTo>
                  <a:pt x="1783257" y="4301077"/>
                </a:lnTo>
                <a:lnTo>
                  <a:pt x="1754042" y="4315997"/>
                </a:lnTo>
                <a:lnTo>
                  <a:pt x="1734353" y="4298220"/>
                </a:lnTo>
                <a:lnTo>
                  <a:pt x="1728002" y="4278539"/>
                </a:lnTo>
                <a:lnTo>
                  <a:pt x="1695929" y="4248065"/>
                </a:lnTo>
                <a:lnTo>
                  <a:pt x="1674971" y="4268063"/>
                </a:lnTo>
                <a:lnTo>
                  <a:pt x="1634006" y="4271873"/>
                </a:lnTo>
                <a:lnTo>
                  <a:pt x="1577482" y="4239494"/>
                </a:lnTo>
                <a:lnTo>
                  <a:pt x="1541598" y="4269651"/>
                </a:lnTo>
                <a:lnTo>
                  <a:pt x="1516194" y="4254096"/>
                </a:lnTo>
                <a:lnTo>
                  <a:pt x="1522545" y="4239176"/>
                </a:lnTo>
                <a:lnTo>
                  <a:pt x="1519052" y="4214733"/>
                </a:lnTo>
                <a:lnTo>
                  <a:pt x="1510478" y="4204575"/>
                </a:lnTo>
                <a:lnTo>
                  <a:pt x="1485709" y="4149658"/>
                </a:lnTo>
                <a:lnTo>
                  <a:pt x="1476817" y="4119184"/>
                </a:lnTo>
                <a:lnTo>
                  <a:pt x="1398382" y="4108391"/>
                </a:lnTo>
                <a:lnTo>
                  <a:pt x="1396794" y="4065219"/>
                </a:lnTo>
                <a:lnTo>
                  <a:pt x="1383139" y="4044268"/>
                </a:lnTo>
                <a:lnTo>
                  <a:pt x="1401875" y="4025221"/>
                </a:lnTo>
                <a:lnTo>
                  <a:pt x="1355829" y="3967447"/>
                </a:lnTo>
                <a:lnTo>
                  <a:pt x="1324074" y="3962685"/>
                </a:lnTo>
                <a:lnTo>
                  <a:pt x="1259610" y="3976018"/>
                </a:lnTo>
                <a:lnTo>
                  <a:pt x="1235159" y="3963638"/>
                </a:lnTo>
                <a:lnTo>
                  <a:pt x="1222457" y="3971256"/>
                </a:lnTo>
                <a:lnTo>
                  <a:pt x="1211977" y="3971256"/>
                </a:lnTo>
                <a:lnTo>
                  <a:pt x="1211025" y="3980779"/>
                </a:lnTo>
                <a:lnTo>
                  <a:pt x="1193242" y="3996651"/>
                </a:lnTo>
                <a:lnTo>
                  <a:pt x="1162439" y="3986176"/>
                </a:lnTo>
                <a:lnTo>
                  <a:pt x="1144338" y="3954749"/>
                </a:lnTo>
                <a:lnTo>
                  <a:pt x="1147196" y="3938877"/>
                </a:lnTo>
                <a:lnTo>
                  <a:pt x="1135447" y="3935068"/>
                </a:lnTo>
                <a:lnTo>
                  <a:pt x="1150054" y="3904276"/>
                </a:lnTo>
                <a:lnTo>
                  <a:pt x="1125285" y="3863326"/>
                </a:lnTo>
                <a:lnTo>
                  <a:pt x="1140210" y="3836979"/>
                </a:lnTo>
                <a:lnTo>
                  <a:pt x="1189749" y="3843645"/>
                </a:lnTo>
                <a:lnTo>
                  <a:pt x="1244368" y="3799203"/>
                </a:lnTo>
                <a:lnTo>
                  <a:pt x="1248179" y="3762063"/>
                </a:lnTo>
                <a:lnTo>
                  <a:pt x="1222774" y="3747460"/>
                </a:lnTo>
                <a:lnTo>
                  <a:pt x="1216106" y="3730001"/>
                </a:lnTo>
                <a:lnTo>
                  <a:pt x="1189749" y="3725875"/>
                </a:lnTo>
                <a:lnTo>
                  <a:pt x="1170695" y="3731271"/>
                </a:lnTo>
                <a:lnTo>
                  <a:pt x="1172601" y="3718573"/>
                </a:lnTo>
                <a:lnTo>
                  <a:pt x="1162757" y="3684925"/>
                </a:lnTo>
                <a:lnTo>
                  <a:pt x="1116076" y="3643340"/>
                </a:lnTo>
                <a:lnTo>
                  <a:pt x="1115759" y="3631595"/>
                </a:lnTo>
                <a:lnTo>
                  <a:pt x="1071301" y="3535093"/>
                </a:lnTo>
                <a:lnTo>
                  <a:pt x="1084956" y="3496047"/>
                </a:lnTo>
                <a:lnTo>
                  <a:pt x="1072254" y="3476366"/>
                </a:lnTo>
                <a:lnTo>
                  <a:pt x="1075747" y="3416052"/>
                </a:lnTo>
                <a:lnTo>
                  <a:pt x="1041768" y="3390975"/>
                </a:lnTo>
                <a:lnTo>
                  <a:pt x="988737" y="3390340"/>
                </a:lnTo>
                <a:lnTo>
                  <a:pt x="974130" y="3405259"/>
                </a:lnTo>
                <a:lnTo>
                  <a:pt x="946502" y="3403355"/>
                </a:lnTo>
                <a:lnTo>
                  <a:pt x="930307" y="3363357"/>
                </a:lnTo>
                <a:lnTo>
                  <a:pt x="901727" y="3355421"/>
                </a:lnTo>
                <a:lnTo>
                  <a:pt x="896329" y="3363992"/>
                </a:lnTo>
                <a:lnTo>
                  <a:pt x="864891" y="3364309"/>
                </a:lnTo>
                <a:lnTo>
                  <a:pt x="848696" y="3349707"/>
                </a:lnTo>
                <a:lnTo>
                  <a:pt x="823291" y="3356056"/>
                </a:lnTo>
                <a:lnTo>
                  <a:pt x="807414" y="3345898"/>
                </a:lnTo>
                <a:lnTo>
                  <a:pt x="814082" y="3306535"/>
                </a:lnTo>
                <a:lnTo>
                  <a:pt x="794076" y="3272887"/>
                </a:lnTo>
                <a:lnTo>
                  <a:pt x="785185" y="3225270"/>
                </a:lnTo>
                <a:lnTo>
                  <a:pt x="797570" y="3212573"/>
                </a:lnTo>
                <a:lnTo>
                  <a:pt x="825832" y="3203684"/>
                </a:lnTo>
                <a:lnTo>
                  <a:pt x="828055" y="3145910"/>
                </a:lnTo>
                <a:lnTo>
                  <a:pt x="809637" y="3132260"/>
                </a:lnTo>
                <a:lnTo>
                  <a:pt x="812177" y="3068772"/>
                </a:lnTo>
                <a:lnTo>
                  <a:pt x="776611" y="3062106"/>
                </a:lnTo>
                <a:lnTo>
                  <a:pt x="764862" y="3048456"/>
                </a:lnTo>
                <a:lnTo>
                  <a:pt x="770577" y="3025600"/>
                </a:lnTo>
                <a:lnTo>
                  <a:pt x="752159" y="3003062"/>
                </a:lnTo>
                <a:lnTo>
                  <a:pt x="758193" y="3003379"/>
                </a:lnTo>
                <a:lnTo>
                  <a:pt x="771213" y="3018299"/>
                </a:lnTo>
                <a:lnTo>
                  <a:pt x="775341" y="3037346"/>
                </a:lnTo>
                <a:lnTo>
                  <a:pt x="792171" y="3039885"/>
                </a:lnTo>
                <a:lnTo>
                  <a:pt x="800745" y="3029727"/>
                </a:lnTo>
                <a:lnTo>
                  <a:pt x="800428" y="3012585"/>
                </a:lnTo>
                <a:lnTo>
                  <a:pt x="793759" y="2986238"/>
                </a:lnTo>
                <a:lnTo>
                  <a:pt x="782962" y="2978619"/>
                </a:lnTo>
                <a:lnTo>
                  <a:pt x="767084" y="2985920"/>
                </a:lnTo>
                <a:lnTo>
                  <a:pt x="750254" y="2986238"/>
                </a:lnTo>
                <a:lnTo>
                  <a:pt x="739775" y="2966874"/>
                </a:lnTo>
                <a:lnTo>
                  <a:pt x="743268" y="2954176"/>
                </a:lnTo>
                <a:lnTo>
                  <a:pt x="748031" y="2943066"/>
                </a:lnTo>
                <a:lnTo>
                  <a:pt x="765497" y="2931638"/>
                </a:lnTo>
                <a:lnTo>
                  <a:pt x="764862" y="2903386"/>
                </a:lnTo>
                <a:lnTo>
                  <a:pt x="761368" y="2873546"/>
                </a:lnTo>
                <a:lnTo>
                  <a:pt x="766449" y="2849738"/>
                </a:lnTo>
                <a:lnTo>
                  <a:pt x="765814" y="2845929"/>
                </a:lnTo>
                <a:lnTo>
                  <a:pt x="778834" y="2824978"/>
                </a:lnTo>
                <a:lnTo>
                  <a:pt x="780422" y="2803074"/>
                </a:lnTo>
                <a:lnTo>
                  <a:pt x="786455" y="2802439"/>
                </a:lnTo>
                <a:lnTo>
                  <a:pt x="789313" y="2806249"/>
                </a:lnTo>
                <a:lnTo>
                  <a:pt x="784550" y="2820216"/>
                </a:lnTo>
                <a:lnTo>
                  <a:pt x="796934" y="2803392"/>
                </a:lnTo>
                <a:lnTo>
                  <a:pt x="791536" y="2797043"/>
                </a:lnTo>
                <a:lnTo>
                  <a:pt x="798205" y="2794821"/>
                </a:lnTo>
                <a:lnTo>
                  <a:pt x="790901" y="2788789"/>
                </a:lnTo>
                <a:lnTo>
                  <a:pt x="782327" y="2783710"/>
                </a:lnTo>
                <a:lnTo>
                  <a:pt x="782962" y="2777362"/>
                </a:lnTo>
                <a:lnTo>
                  <a:pt x="771213" y="2762759"/>
                </a:lnTo>
                <a:lnTo>
                  <a:pt x="782645" y="2746570"/>
                </a:lnTo>
                <a:lnTo>
                  <a:pt x="792171" y="2735142"/>
                </a:lnTo>
                <a:lnTo>
                  <a:pt x="779151" y="2705302"/>
                </a:lnTo>
                <a:lnTo>
                  <a:pt x="790901" y="2698001"/>
                </a:lnTo>
                <a:lnTo>
                  <a:pt x="810907" y="2717683"/>
                </a:lnTo>
                <a:lnTo>
                  <a:pt x="822656" y="2699589"/>
                </a:lnTo>
                <a:lnTo>
                  <a:pt x="837581" y="2691018"/>
                </a:lnTo>
                <a:lnTo>
                  <a:pt x="855682" y="2699589"/>
                </a:lnTo>
                <a:lnTo>
                  <a:pt x="886802" y="2657052"/>
                </a:lnTo>
                <a:lnTo>
                  <a:pt x="899504" y="2664353"/>
                </a:lnTo>
                <a:lnTo>
                  <a:pt x="940786" y="2664988"/>
                </a:lnTo>
                <a:lnTo>
                  <a:pt x="985561" y="2668797"/>
                </a:lnTo>
                <a:lnTo>
                  <a:pt x="998264" y="2666892"/>
                </a:lnTo>
                <a:lnTo>
                  <a:pt x="997946" y="2663718"/>
                </a:lnTo>
                <a:lnTo>
                  <a:pt x="994771" y="2658321"/>
                </a:lnTo>
                <a:lnTo>
                  <a:pt x="1003027" y="2652925"/>
                </a:lnTo>
                <a:lnTo>
                  <a:pt x="1004297" y="2649750"/>
                </a:lnTo>
                <a:lnTo>
                  <a:pt x="965873" y="2642767"/>
                </a:lnTo>
                <a:lnTo>
                  <a:pt x="977623" y="2636418"/>
                </a:lnTo>
                <a:lnTo>
                  <a:pt x="969049" y="2625625"/>
                </a:lnTo>
                <a:lnTo>
                  <a:pt x="923638" y="2615784"/>
                </a:lnTo>
                <a:lnTo>
                  <a:pt x="896964" y="2625307"/>
                </a:lnTo>
                <a:lnTo>
                  <a:pt x="888390" y="2625307"/>
                </a:lnTo>
                <a:lnTo>
                  <a:pt x="853459" y="2586897"/>
                </a:lnTo>
                <a:lnTo>
                  <a:pt x="839804" y="2590072"/>
                </a:lnTo>
                <a:lnTo>
                  <a:pt x="825832" y="2576422"/>
                </a:lnTo>
                <a:lnTo>
                  <a:pt x="831865" y="2563724"/>
                </a:lnTo>
                <a:lnTo>
                  <a:pt x="821386" y="2561819"/>
                </a:lnTo>
                <a:lnTo>
                  <a:pt x="827737" y="2553248"/>
                </a:lnTo>
                <a:lnTo>
                  <a:pt x="848696" y="2569755"/>
                </a:lnTo>
                <a:lnTo>
                  <a:pt x="855364" y="2565629"/>
                </a:lnTo>
                <a:lnTo>
                  <a:pt x="843297" y="2532932"/>
                </a:lnTo>
                <a:lnTo>
                  <a:pt x="853777" y="2512933"/>
                </a:lnTo>
                <a:lnTo>
                  <a:pt x="849648" y="2510076"/>
                </a:lnTo>
                <a:lnTo>
                  <a:pt x="832500" y="2530393"/>
                </a:lnTo>
                <a:lnTo>
                  <a:pt x="811542" y="2534519"/>
                </a:lnTo>
                <a:lnTo>
                  <a:pt x="801063" y="2548169"/>
                </a:lnTo>
                <a:lnTo>
                  <a:pt x="779151" y="2554518"/>
                </a:lnTo>
                <a:lnTo>
                  <a:pt x="761686" y="2541186"/>
                </a:lnTo>
                <a:lnTo>
                  <a:pt x="749301" y="2542138"/>
                </a:lnTo>
                <a:lnTo>
                  <a:pt x="777246" y="2478015"/>
                </a:lnTo>
                <a:lnTo>
                  <a:pt x="894741" y="2384053"/>
                </a:lnTo>
                <a:lnTo>
                  <a:pt x="907126" y="2330405"/>
                </a:lnTo>
                <a:lnTo>
                  <a:pt x="993183" y="2256759"/>
                </a:lnTo>
                <a:lnTo>
                  <a:pt x="1070666" y="2163431"/>
                </a:lnTo>
                <a:lnTo>
                  <a:pt x="1104009" y="2092325"/>
                </a:lnTo>
                <a:lnTo>
                  <a:pt x="1105597" y="2048200"/>
                </a:lnTo>
                <a:lnTo>
                  <a:pt x="1082098" y="2026297"/>
                </a:lnTo>
                <a:lnTo>
                  <a:pt x="1071301" y="1993600"/>
                </a:lnTo>
                <a:lnTo>
                  <a:pt x="1017952" y="1973284"/>
                </a:lnTo>
                <a:lnTo>
                  <a:pt x="956982" y="1914875"/>
                </a:lnTo>
                <a:lnTo>
                  <a:pt x="1002392" y="1868846"/>
                </a:lnTo>
                <a:lnTo>
                  <a:pt x="1005885" y="1790121"/>
                </a:lnTo>
                <a:lnTo>
                  <a:pt x="992230" y="1790121"/>
                </a:lnTo>
                <a:lnTo>
                  <a:pt x="963333" y="1765995"/>
                </a:lnTo>
                <a:lnTo>
                  <a:pt x="960792" y="1713618"/>
                </a:lnTo>
                <a:lnTo>
                  <a:pt x="969049" y="1703142"/>
                </a:lnTo>
                <a:lnTo>
                  <a:pt x="966826" y="1681874"/>
                </a:lnTo>
                <a:lnTo>
                  <a:pt x="938246" y="1683143"/>
                </a:lnTo>
                <a:lnTo>
                  <a:pt x="918875" y="1653939"/>
                </a:lnTo>
                <a:lnTo>
                  <a:pt x="945232" y="1606005"/>
                </a:lnTo>
                <a:lnTo>
                  <a:pt x="926496" y="1555850"/>
                </a:lnTo>
                <a:lnTo>
                  <a:pt x="943009" y="1519661"/>
                </a:lnTo>
                <a:lnTo>
                  <a:pt x="934435" y="1489504"/>
                </a:lnTo>
                <a:lnTo>
                  <a:pt x="936341" y="1471410"/>
                </a:lnTo>
                <a:lnTo>
                  <a:pt x="969049" y="1465697"/>
                </a:lnTo>
                <a:lnTo>
                  <a:pt x="971907" y="1451094"/>
                </a:lnTo>
                <a:lnTo>
                  <a:pt x="948725" y="1418715"/>
                </a:lnTo>
                <a:lnTo>
                  <a:pt x="946185" y="1382844"/>
                </a:lnTo>
                <a:lnTo>
                  <a:pt x="869337" y="1224442"/>
                </a:lnTo>
                <a:lnTo>
                  <a:pt x="862668" y="1168572"/>
                </a:lnTo>
                <a:lnTo>
                  <a:pt x="967778" y="980012"/>
                </a:lnTo>
                <a:lnTo>
                  <a:pt x="926496" y="959696"/>
                </a:lnTo>
                <a:lnTo>
                  <a:pt x="904903" y="920651"/>
                </a:lnTo>
                <a:lnTo>
                  <a:pt x="894106" y="896525"/>
                </a:lnTo>
                <a:lnTo>
                  <a:pt x="873465" y="868273"/>
                </a:lnTo>
                <a:lnTo>
                  <a:pt x="837581" y="843195"/>
                </a:lnTo>
                <a:lnTo>
                  <a:pt x="780422" y="768914"/>
                </a:lnTo>
                <a:lnTo>
                  <a:pt x="804556" y="707648"/>
                </a:lnTo>
                <a:lnTo>
                  <a:pt x="779787" y="692093"/>
                </a:lnTo>
                <a:lnTo>
                  <a:pt x="790901" y="686379"/>
                </a:lnTo>
                <a:lnTo>
                  <a:pt x="791854" y="686379"/>
                </a:lnTo>
                <a:lnTo>
                  <a:pt x="792171" y="685745"/>
                </a:lnTo>
                <a:lnTo>
                  <a:pt x="813765" y="674952"/>
                </a:lnTo>
                <a:lnTo>
                  <a:pt x="827420" y="667333"/>
                </a:lnTo>
                <a:lnTo>
                  <a:pt x="860763" y="635589"/>
                </a:lnTo>
                <a:lnTo>
                  <a:pt x="887437" y="614955"/>
                </a:lnTo>
                <a:lnTo>
                  <a:pt x="899504" y="577180"/>
                </a:lnTo>
                <a:lnTo>
                  <a:pt x="898234" y="565434"/>
                </a:lnTo>
                <a:lnTo>
                  <a:pt x="955394" y="542896"/>
                </a:lnTo>
                <a:lnTo>
                  <a:pt x="980481" y="502581"/>
                </a:lnTo>
                <a:lnTo>
                  <a:pt x="1026208" y="524485"/>
                </a:lnTo>
                <a:lnTo>
                  <a:pt x="1038911" y="510835"/>
                </a:lnTo>
                <a:lnTo>
                  <a:pt x="1037005" y="450521"/>
                </a:lnTo>
                <a:lnTo>
                  <a:pt x="1061457" y="448299"/>
                </a:lnTo>
                <a:lnTo>
                  <a:pt x="1093212" y="455282"/>
                </a:lnTo>
                <a:lnTo>
                  <a:pt x="1099563" y="473377"/>
                </a:lnTo>
                <a:lnTo>
                  <a:pt x="1083050" y="491153"/>
                </a:lnTo>
                <a:lnTo>
                  <a:pt x="1087179" y="496550"/>
                </a:lnTo>
                <a:lnTo>
                  <a:pt x="1112583" y="471789"/>
                </a:lnTo>
                <a:lnTo>
                  <a:pt x="1133542" y="469567"/>
                </a:lnTo>
                <a:lnTo>
                  <a:pt x="1121792" y="459092"/>
                </a:lnTo>
                <a:lnTo>
                  <a:pt x="1128143" y="429887"/>
                </a:lnTo>
                <a:lnTo>
                  <a:pt x="1144021" y="435919"/>
                </a:lnTo>
                <a:lnTo>
                  <a:pt x="1154183" y="415920"/>
                </a:lnTo>
                <a:lnTo>
                  <a:pt x="1146879" y="400048"/>
                </a:lnTo>
                <a:close/>
                <a:moveTo>
                  <a:pt x="3735388" y="233363"/>
                </a:moveTo>
                <a:lnTo>
                  <a:pt x="3778251" y="284876"/>
                </a:lnTo>
                <a:lnTo>
                  <a:pt x="3784601" y="303637"/>
                </a:lnTo>
                <a:lnTo>
                  <a:pt x="3798571" y="305863"/>
                </a:lnTo>
                <a:lnTo>
                  <a:pt x="3807461" y="324623"/>
                </a:lnTo>
                <a:lnTo>
                  <a:pt x="3842386" y="340204"/>
                </a:lnTo>
                <a:lnTo>
                  <a:pt x="3854133" y="360873"/>
                </a:lnTo>
                <a:lnTo>
                  <a:pt x="3866833" y="366279"/>
                </a:lnTo>
                <a:lnTo>
                  <a:pt x="3886201" y="413339"/>
                </a:lnTo>
                <a:lnTo>
                  <a:pt x="3854768" y="439414"/>
                </a:lnTo>
                <a:lnTo>
                  <a:pt x="3846196" y="426377"/>
                </a:lnTo>
                <a:lnTo>
                  <a:pt x="3827463" y="444501"/>
                </a:lnTo>
                <a:lnTo>
                  <a:pt x="3793491" y="439732"/>
                </a:lnTo>
                <a:lnTo>
                  <a:pt x="3795396" y="409206"/>
                </a:lnTo>
                <a:lnTo>
                  <a:pt x="3776028" y="388219"/>
                </a:lnTo>
                <a:lnTo>
                  <a:pt x="3756978" y="385993"/>
                </a:lnTo>
                <a:lnTo>
                  <a:pt x="3749358" y="363099"/>
                </a:lnTo>
                <a:lnTo>
                  <a:pt x="3735388" y="357693"/>
                </a:lnTo>
                <a:lnTo>
                  <a:pt x="3733801" y="375818"/>
                </a:lnTo>
                <a:lnTo>
                  <a:pt x="3756026" y="399030"/>
                </a:lnTo>
                <a:lnTo>
                  <a:pt x="3752216" y="414929"/>
                </a:lnTo>
                <a:lnTo>
                  <a:pt x="3728403" y="397123"/>
                </a:lnTo>
                <a:lnTo>
                  <a:pt x="3714751" y="371048"/>
                </a:lnTo>
                <a:lnTo>
                  <a:pt x="3700145" y="312858"/>
                </a:lnTo>
                <a:lnTo>
                  <a:pt x="3684588" y="309996"/>
                </a:lnTo>
                <a:lnTo>
                  <a:pt x="3687445" y="287738"/>
                </a:lnTo>
                <a:lnTo>
                  <a:pt x="3720148" y="300139"/>
                </a:lnTo>
                <a:lnTo>
                  <a:pt x="3720148" y="288374"/>
                </a:lnTo>
                <a:lnTo>
                  <a:pt x="3695383" y="265161"/>
                </a:lnTo>
                <a:lnTo>
                  <a:pt x="3708400" y="255622"/>
                </a:lnTo>
                <a:lnTo>
                  <a:pt x="3717608" y="237815"/>
                </a:lnTo>
                <a:close/>
                <a:moveTo>
                  <a:pt x="3189874" y="65088"/>
                </a:moveTo>
                <a:lnTo>
                  <a:pt x="3210684" y="68872"/>
                </a:lnTo>
                <a:lnTo>
                  <a:pt x="3210684" y="86846"/>
                </a:lnTo>
                <a:lnTo>
                  <a:pt x="3216275" y="105766"/>
                </a:lnTo>
                <a:lnTo>
                  <a:pt x="3198571" y="111126"/>
                </a:lnTo>
                <a:lnTo>
                  <a:pt x="3206957" y="90945"/>
                </a:lnTo>
                <a:lnTo>
                  <a:pt x="3187700" y="75494"/>
                </a:lnTo>
                <a:close/>
                <a:moveTo>
                  <a:pt x="3252167" y="0"/>
                </a:moveTo>
                <a:lnTo>
                  <a:pt x="3485791" y="0"/>
                </a:lnTo>
                <a:lnTo>
                  <a:pt x="3485155" y="2866"/>
                </a:lnTo>
                <a:lnTo>
                  <a:pt x="3515074" y="44583"/>
                </a:lnTo>
                <a:lnTo>
                  <a:pt x="3552314" y="82159"/>
                </a:lnTo>
                <a:lnTo>
                  <a:pt x="3580323" y="102221"/>
                </a:lnTo>
                <a:lnTo>
                  <a:pt x="3584779" y="114003"/>
                </a:lnTo>
                <a:lnTo>
                  <a:pt x="3602922" y="121965"/>
                </a:lnTo>
                <a:lnTo>
                  <a:pt x="3608014" y="133747"/>
                </a:lnTo>
                <a:lnTo>
                  <a:pt x="3618836" y="121965"/>
                </a:lnTo>
                <a:lnTo>
                  <a:pt x="3630613" y="147122"/>
                </a:lnTo>
                <a:lnTo>
                  <a:pt x="3616926" y="158904"/>
                </a:lnTo>
                <a:lnTo>
                  <a:pt x="3624565" y="172916"/>
                </a:lnTo>
                <a:lnTo>
                  <a:pt x="3609924" y="183424"/>
                </a:lnTo>
                <a:lnTo>
                  <a:pt x="3557406" y="157630"/>
                </a:lnTo>
                <a:lnTo>
                  <a:pt x="3554542" y="175782"/>
                </a:lnTo>
                <a:lnTo>
                  <a:pt x="3578095" y="176419"/>
                </a:lnTo>
                <a:lnTo>
                  <a:pt x="3598147" y="192978"/>
                </a:lnTo>
                <a:lnTo>
                  <a:pt x="3588599" y="196162"/>
                </a:lnTo>
                <a:lnTo>
                  <a:pt x="3590827" y="214313"/>
                </a:lnTo>
                <a:lnTo>
                  <a:pt x="3575867" y="207945"/>
                </a:lnTo>
                <a:lnTo>
                  <a:pt x="3554542" y="180558"/>
                </a:lnTo>
                <a:lnTo>
                  <a:pt x="3537672" y="169094"/>
                </a:lnTo>
                <a:lnTo>
                  <a:pt x="3542447" y="151261"/>
                </a:lnTo>
                <a:lnTo>
                  <a:pt x="3533853" y="147122"/>
                </a:lnTo>
                <a:lnTo>
                  <a:pt x="3528760" y="153490"/>
                </a:lnTo>
                <a:lnTo>
                  <a:pt x="3507753" y="150306"/>
                </a:lnTo>
                <a:lnTo>
                  <a:pt x="3508708" y="167502"/>
                </a:lnTo>
                <a:lnTo>
                  <a:pt x="3525896" y="173553"/>
                </a:lnTo>
                <a:lnTo>
                  <a:pt x="3527169" y="198073"/>
                </a:lnTo>
                <a:lnTo>
                  <a:pt x="3503934" y="194888"/>
                </a:lnTo>
                <a:lnTo>
                  <a:pt x="3483563" y="181195"/>
                </a:lnTo>
                <a:lnTo>
                  <a:pt x="3468604" y="190749"/>
                </a:lnTo>
                <a:lnTo>
                  <a:pt x="3451416" y="163681"/>
                </a:lnTo>
                <a:lnTo>
                  <a:pt x="3427863" y="156357"/>
                </a:lnTo>
                <a:lnTo>
                  <a:pt x="3417677" y="170368"/>
                </a:lnTo>
                <a:lnTo>
                  <a:pt x="3407174" y="171323"/>
                </a:lnTo>
                <a:lnTo>
                  <a:pt x="3423088" y="192659"/>
                </a:lnTo>
                <a:lnTo>
                  <a:pt x="3414813" y="203168"/>
                </a:lnTo>
                <a:lnTo>
                  <a:pt x="3397943" y="195844"/>
                </a:lnTo>
                <a:lnTo>
                  <a:pt x="3371844" y="169731"/>
                </a:lnTo>
                <a:lnTo>
                  <a:pt x="3358157" y="171005"/>
                </a:lnTo>
                <a:lnTo>
                  <a:pt x="3361340" y="155083"/>
                </a:lnTo>
                <a:lnTo>
                  <a:pt x="3390623" y="146166"/>
                </a:lnTo>
                <a:lnTo>
                  <a:pt x="3351473" y="134065"/>
                </a:lnTo>
                <a:lnTo>
                  <a:pt x="3336832" y="144893"/>
                </a:lnTo>
                <a:lnTo>
                  <a:pt x="3324100" y="138524"/>
                </a:lnTo>
                <a:lnTo>
                  <a:pt x="3296409" y="152535"/>
                </a:lnTo>
                <a:lnTo>
                  <a:pt x="3292271" y="134384"/>
                </a:lnTo>
                <a:lnTo>
                  <a:pt x="3272856" y="128333"/>
                </a:lnTo>
                <a:lnTo>
                  <a:pt x="3272537" y="91075"/>
                </a:lnTo>
                <a:lnTo>
                  <a:pt x="3250257" y="72287"/>
                </a:lnTo>
                <a:lnTo>
                  <a:pt x="3263625" y="55410"/>
                </a:lnTo>
                <a:lnTo>
                  <a:pt x="3271264" y="59549"/>
                </a:lnTo>
                <a:lnTo>
                  <a:pt x="3274765" y="78656"/>
                </a:lnTo>
                <a:lnTo>
                  <a:pt x="3303093" y="75153"/>
                </a:lnTo>
                <a:lnTo>
                  <a:pt x="3286224" y="60823"/>
                </a:lnTo>
                <a:lnTo>
                  <a:pt x="3288134" y="43627"/>
                </a:lnTo>
                <a:lnTo>
                  <a:pt x="3310414" y="56047"/>
                </a:lnTo>
                <a:lnTo>
                  <a:pt x="3298637" y="38214"/>
                </a:lnTo>
                <a:lnTo>
                  <a:pt x="3305003" y="27705"/>
                </a:lnTo>
                <a:lnTo>
                  <a:pt x="3292271" y="18152"/>
                </a:lnTo>
                <a:lnTo>
                  <a:pt x="3271264" y="34392"/>
                </a:lnTo>
                <a:lnTo>
                  <a:pt x="3266490" y="21655"/>
                </a:lnTo>
                <a:lnTo>
                  <a:pt x="3247393" y="22610"/>
                </a:lnTo>
                <a:lnTo>
                  <a:pt x="3246438" y="5096"/>
                </a:lnTo>
                <a:close/>
                <a:moveTo>
                  <a:pt x="3133725" y="0"/>
                </a:moveTo>
                <a:lnTo>
                  <a:pt x="3200873" y="0"/>
                </a:lnTo>
                <a:lnTo>
                  <a:pt x="3214688" y="3193"/>
                </a:lnTo>
                <a:lnTo>
                  <a:pt x="3208583" y="34801"/>
                </a:lnTo>
                <a:lnTo>
                  <a:pt x="3212117" y="53958"/>
                </a:lnTo>
                <a:lnTo>
                  <a:pt x="3194126" y="57150"/>
                </a:lnTo>
                <a:lnTo>
                  <a:pt x="3174206" y="35121"/>
                </a:lnTo>
                <a:lnTo>
                  <a:pt x="3170993" y="15325"/>
                </a:lnTo>
                <a:lnTo>
                  <a:pt x="3134689" y="3832"/>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nvGrpSpPr>
          <p:cNvPr id="128" name="Group 972">
            <a:extLst>
              <a:ext uri="{FF2B5EF4-FFF2-40B4-BE49-F238E27FC236}">
                <a16:creationId xmlns:a16="http://schemas.microsoft.com/office/drawing/2014/main" id="{B8CC5116-108F-7E76-DE7D-7460A8DFBC42}"/>
              </a:ext>
            </a:extLst>
          </p:cNvPr>
          <p:cNvGrpSpPr/>
          <p:nvPr/>
        </p:nvGrpSpPr>
        <p:grpSpPr>
          <a:xfrm>
            <a:off x="12513834" y="4964279"/>
            <a:ext cx="588963" cy="358775"/>
            <a:chOff x="4846638" y="2724150"/>
            <a:chExt cx="588963" cy="358775"/>
          </a:xfrm>
          <a:solidFill>
            <a:schemeClr val="bg2"/>
          </a:solidFill>
        </p:grpSpPr>
        <p:sp>
          <p:nvSpPr>
            <p:cNvPr id="129" name="Freeform 108">
              <a:extLst>
                <a:ext uri="{FF2B5EF4-FFF2-40B4-BE49-F238E27FC236}">
                  <a16:creationId xmlns:a16="http://schemas.microsoft.com/office/drawing/2014/main" id="{F25827AE-66E5-650C-A8D9-0A94630A1E76}"/>
                </a:ext>
              </a:extLst>
            </p:cNvPr>
            <p:cNvSpPr>
              <a:spLocks/>
            </p:cNvSpPr>
            <p:nvPr/>
          </p:nvSpPr>
          <p:spPr bwMode="auto">
            <a:xfrm>
              <a:off x="4999038" y="2724150"/>
              <a:ext cx="436563" cy="358775"/>
            </a:xfrm>
            <a:custGeom>
              <a:avLst/>
              <a:gdLst>
                <a:gd name="T0" fmla="*/ 1373 w 1375"/>
                <a:gd name="T1" fmla="*/ 188 h 1131"/>
                <a:gd name="T2" fmla="*/ 1338 w 1375"/>
                <a:gd name="T3" fmla="*/ 122 h 1131"/>
                <a:gd name="T4" fmla="*/ 1268 w 1375"/>
                <a:gd name="T5" fmla="*/ 138 h 1131"/>
                <a:gd name="T6" fmla="*/ 1065 w 1375"/>
                <a:gd name="T7" fmla="*/ 124 h 1131"/>
                <a:gd name="T8" fmla="*/ 872 w 1375"/>
                <a:gd name="T9" fmla="*/ 42 h 1131"/>
                <a:gd name="T10" fmla="*/ 711 w 1375"/>
                <a:gd name="T11" fmla="*/ 27 h 1131"/>
                <a:gd name="T12" fmla="*/ 644 w 1375"/>
                <a:gd name="T13" fmla="*/ 25 h 1131"/>
                <a:gd name="T14" fmla="*/ 594 w 1375"/>
                <a:gd name="T15" fmla="*/ 35 h 1131"/>
                <a:gd name="T16" fmla="*/ 492 w 1375"/>
                <a:gd name="T17" fmla="*/ 76 h 1131"/>
                <a:gd name="T18" fmla="*/ 428 w 1375"/>
                <a:gd name="T19" fmla="*/ 62 h 1131"/>
                <a:gd name="T20" fmla="*/ 292 w 1375"/>
                <a:gd name="T21" fmla="*/ 107 h 1131"/>
                <a:gd name="T22" fmla="*/ 185 w 1375"/>
                <a:gd name="T23" fmla="*/ 145 h 1131"/>
                <a:gd name="T24" fmla="*/ 126 w 1375"/>
                <a:gd name="T25" fmla="*/ 215 h 1131"/>
                <a:gd name="T26" fmla="*/ 0 w 1375"/>
                <a:gd name="T27" fmla="*/ 332 h 1131"/>
                <a:gd name="T28" fmla="*/ 21 w 1375"/>
                <a:gd name="T29" fmla="*/ 392 h 1131"/>
                <a:gd name="T30" fmla="*/ 39 w 1375"/>
                <a:gd name="T31" fmla="*/ 488 h 1131"/>
                <a:gd name="T32" fmla="*/ 116 w 1375"/>
                <a:gd name="T33" fmla="*/ 524 h 1131"/>
                <a:gd name="T34" fmla="*/ 9 w 1375"/>
                <a:gd name="T35" fmla="*/ 577 h 1131"/>
                <a:gd name="T36" fmla="*/ 67 w 1375"/>
                <a:gd name="T37" fmla="*/ 651 h 1131"/>
                <a:gd name="T38" fmla="*/ 82 w 1375"/>
                <a:gd name="T39" fmla="*/ 747 h 1131"/>
                <a:gd name="T40" fmla="*/ 141 w 1375"/>
                <a:gd name="T41" fmla="*/ 732 h 1131"/>
                <a:gd name="T42" fmla="*/ 245 w 1375"/>
                <a:gd name="T43" fmla="*/ 794 h 1131"/>
                <a:gd name="T44" fmla="*/ 321 w 1375"/>
                <a:gd name="T45" fmla="*/ 718 h 1131"/>
                <a:gd name="T46" fmla="*/ 328 w 1375"/>
                <a:gd name="T47" fmla="*/ 817 h 1131"/>
                <a:gd name="T48" fmla="*/ 273 w 1375"/>
                <a:gd name="T49" fmla="*/ 991 h 1131"/>
                <a:gd name="T50" fmla="*/ 545 w 1375"/>
                <a:gd name="T51" fmla="*/ 905 h 1131"/>
                <a:gd name="T52" fmla="*/ 674 w 1375"/>
                <a:gd name="T53" fmla="*/ 966 h 1131"/>
                <a:gd name="T54" fmla="*/ 1026 w 1375"/>
                <a:gd name="T55" fmla="*/ 1086 h 1131"/>
                <a:gd name="T56" fmla="*/ 1262 w 1375"/>
                <a:gd name="T57" fmla="*/ 1120 h 1131"/>
                <a:gd name="T58" fmla="*/ 1336 w 1375"/>
                <a:gd name="T59" fmla="*/ 950 h 1131"/>
                <a:gd name="T60" fmla="*/ 1244 w 1375"/>
                <a:gd name="T61" fmla="*/ 878 h 1131"/>
                <a:gd name="T62" fmla="*/ 1199 w 1375"/>
                <a:gd name="T63" fmla="*/ 798 h 1131"/>
                <a:gd name="T64" fmla="*/ 1121 w 1375"/>
                <a:gd name="T65" fmla="*/ 589 h 1131"/>
                <a:gd name="T66" fmla="*/ 1067 w 1375"/>
                <a:gd name="T67" fmla="*/ 496 h 1131"/>
                <a:gd name="T68" fmla="*/ 1068 w 1375"/>
                <a:gd name="T69" fmla="*/ 486 h 1131"/>
                <a:gd name="T70" fmla="*/ 1072 w 1375"/>
                <a:gd name="T71" fmla="*/ 451 h 1131"/>
                <a:gd name="T72" fmla="*/ 1080 w 1375"/>
                <a:gd name="T73" fmla="*/ 426 h 1131"/>
                <a:gd name="T74" fmla="*/ 1086 w 1375"/>
                <a:gd name="T75" fmla="*/ 416 h 1131"/>
                <a:gd name="T76" fmla="*/ 1133 w 1375"/>
                <a:gd name="T77" fmla="*/ 361 h 1131"/>
                <a:gd name="T78" fmla="*/ 1254 w 1375"/>
                <a:gd name="T79" fmla="*/ 348 h 1131"/>
                <a:gd name="T80" fmla="*/ 1314 w 1375"/>
                <a:gd name="T81" fmla="*/ 355 h 1131"/>
                <a:gd name="T82" fmla="*/ 1362 w 1375"/>
                <a:gd name="T83" fmla="*/ 318 h 1131"/>
                <a:gd name="T84" fmla="*/ 1342 w 1375"/>
                <a:gd name="T85" fmla="*/ 250 h 1131"/>
                <a:gd name="T86" fmla="*/ 1351 w 1375"/>
                <a:gd name="T87" fmla="*/ 218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75" h="1131">
                  <a:moveTo>
                    <a:pt x="1360" y="182"/>
                  </a:moveTo>
                  <a:lnTo>
                    <a:pt x="1373" y="188"/>
                  </a:lnTo>
                  <a:lnTo>
                    <a:pt x="1375" y="168"/>
                  </a:lnTo>
                  <a:lnTo>
                    <a:pt x="1338" y="122"/>
                  </a:lnTo>
                  <a:lnTo>
                    <a:pt x="1287" y="134"/>
                  </a:lnTo>
                  <a:lnTo>
                    <a:pt x="1268" y="138"/>
                  </a:lnTo>
                  <a:lnTo>
                    <a:pt x="1215" y="116"/>
                  </a:lnTo>
                  <a:lnTo>
                    <a:pt x="1065" y="124"/>
                  </a:lnTo>
                  <a:lnTo>
                    <a:pt x="954" y="51"/>
                  </a:lnTo>
                  <a:lnTo>
                    <a:pt x="872" y="42"/>
                  </a:lnTo>
                  <a:lnTo>
                    <a:pt x="761" y="0"/>
                  </a:lnTo>
                  <a:lnTo>
                    <a:pt x="711" y="27"/>
                  </a:lnTo>
                  <a:lnTo>
                    <a:pt x="664" y="8"/>
                  </a:lnTo>
                  <a:lnTo>
                    <a:pt x="644" y="25"/>
                  </a:lnTo>
                  <a:lnTo>
                    <a:pt x="614" y="11"/>
                  </a:lnTo>
                  <a:lnTo>
                    <a:pt x="594" y="35"/>
                  </a:lnTo>
                  <a:lnTo>
                    <a:pt x="625" y="68"/>
                  </a:lnTo>
                  <a:lnTo>
                    <a:pt x="492" y="76"/>
                  </a:lnTo>
                  <a:lnTo>
                    <a:pt x="465" y="86"/>
                  </a:lnTo>
                  <a:lnTo>
                    <a:pt x="428" y="62"/>
                  </a:lnTo>
                  <a:lnTo>
                    <a:pt x="388" y="106"/>
                  </a:lnTo>
                  <a:lnTo>
                    <a:pt x="292" y="107"/>
                  </a:lnTo>
                  <a:lnTo>
                    <a:pt x="249" y="134"/>
                  </a:lnTo>
                  <a:lnTo>
                    <a:pt x="185" y="145"/>
                  </a:lnTo>
                  <a:lnTo>
                    <a:pt x="183" y="194"/>
                  </a:lnTo>
                  <a:lnTo>
                    <a:pt x="126" y="215"/>
                  </a:lnTo>
                  <a:lnTo>
                    <a:pt x="10" y="272"/>
                  </a:lnTo>
                  <a:lnTo>
                    <a:pt x="0" y="332"/>
                  </a:lnTo>
                  <a:lnTo>
                    <a:pt x="51" y="371"/>
                  </a:lnTo>
                  <a:lnTo>
                    <a:pt x="21" y="392"/>
                  </a:lnTo>
                  <a:lnTo>
                    <a:pt x="18" y="461"/>
                  </a:lnTo>
                  <a:lnTo>
                    <a:pt x="39" y="488"/>
                  </a:lnTo>
                  <a:lnTo>
                    <a:pt x="109" y="510"/>
                  </a:lnTo>
                  <a:lnTo>
                    <a:pt x="116" y="524"/>
                  </a:lnTo>
                  <a:lnTo>
                    <a:pt x="53" y="544"/>
                  </a:lnTo>
                  <a:lnTo>
                    <a:pt x="9" y="577"/>
                  </a:lnTo>
                  <a:lnTo>
                    <a:pt x="14" y="601"/>
                  </a:lnTo>
                  <a:lnTo>
                    <a:pt x="67" y="651"/>
                  </a:lnTo>
                  <a:lnTo>
                    <a:pt x="75" y="737"/>
                  </a:lnTo>
                  <a:lnTo>
                    <a:pt x="82" y="747"/>
                  </a:lnTo>
                  <a:lnTo>
                    <a:pt x="102" y="757"/>
                  </a:lnTo>
                  <a:lnTo>
                    <a:pt x="141" y="732"/>
                  </a:lnTo>
                  <a:lnTo>
                    <a:pt x="215" y="808"/>
                  </a:lnTo>
                  <a:lnTo>
                    <a:pt x="245" y="794"/>
                  </a:lnTo>
                  <a:lnTo>
                    <a:pt x="261" y="754"/>
                  </a:lnTo>
                  <a:lnTo>
                    <a:pt x="321" y="718"/>
                  </a:lnTo>
                  <a:lnTo>
                    <a:pt x="345" y="754"/>
                  </a:lnTo>
                  <a:lnTo>
                    <a:pt x="328" y="817"/>
                  </a:lnTo>
                  <a:lnTo>
                    <a:pt x="302" y="860"/>
                  </a:lnTo>
                  <a:lnTo>
                    <a:pt x="273" y="991"/>
                  </a:lnTo>
                  <a:lnTo>
                    <a:pt x="491" y="861"/>
                  </a:lnTo>
                  <a:lnTo>
                    <a:pt x="545" y="905"/>
                  </a:lnTo>
                  <a:lnTo>
                    <a:pt x="642" y="921"/>
                  </a:lnTo>
                  <a:lnTo>
                    <a:pt x="674" y="966"/>
                  </a:lnTo>
                  <a:lnTo>
                    <a:pt x="960" y="1131"/>
                  </a:lnTo>
                  <a:lnTo>
                    <a:pt x="1026" y="1086"/>
                  </a:lnTo>
                  <a:lnTo>
                    <a:pt x="1182" y="1129"/>
                  </a:lnTo>
                  <a:lnTo>
                    <a:pt x="1262" y="1120"/>
                  </a:lnTo>
                  <a:lnTo>
                    <a:pt x="1318" y="1022"/>
                  </a:lnTo>
                  <a:lnTo>
                    <a:pt x="1336" y="950"/>
                  </a:lnTo>
                  <a:lnTo>
                    <a:pt x="1278" y="879"/>
                  </a:lnTo>
                  <a:lnTo>
                    <a:pt x="1244" y="878"/>
                  </a:lnTo>
                  <a:lnTo>
                    <a:pt x="1228" y="825"/>
                  </a:lnTo>
                  <a:lnTo>
                    <a:pt x="1199" y="798"/>
                  </a:lnTo>
                  <a:lnTo>
                    <a:pt x="1155" y="723"/>
                  </a:lnTo>
                  <a:lnTo>
                    <a:pt x="1121" y="589"/>
                  </a:lnTo>
                  <a:lnTo>
                    <a:pt x="1129" y="524"/>
                  </a:lnTo>
                  <a:lnTo>
                    <a:pt x="1067" y="496"/>
                  </a:lnTo>
                  <a:lnTo>
                    <a:pt x="1067" y="496"/>
                  </a:lnTo>
                  <a:lnTo>
                    <a:pt x="1068" y="486"/>
                  </a:lnTo>
                  <a:lnTo>
                    <a:pt x="1070" y="465"/>
                  </a:lnTo>
                  <a:lnTo>
                    <a:pt x="1072" y="451"/>
                  </a:lnTo>
                  <a:lnTo>
                    <a:pt x="1075" y="438"/>
                  </a:lnTo>
                  <a:lnTo>
                    <a:pt x="1080" y="426"/>
                  </a:lnTo>
                  <a:lnTo>
                    <a:pt x="1086" y="416"/>
                  </a:lnTo>
                  <a:lnTo>
                    <a:pt x="1086" y="416"/>
                  </a:lnTo>
                  <a:lnTo>
                    <a:pt x="1106" y="392"/>
                  </a:lnTo>
                  <a:lnTo>
                    <a:pt x="1133" y="361"/>
                  </a:lnTo>
                  <a:lnTo>
                    <a:pt x="1168" y="322"/>
                  </a:lnTo>
                  <a:lnTo>
                    <a:pt x="1254" y="348"/>
                  </a:lnTo>
                  <a:lnTo>
                    <a:pt x="1259" y="381"/>
                  </a:lnTo>
                  <a:lnTo>
                    <a:pt x="1314" y="355"/>
                  </a:lnTo>
                  <a:lnTo>
                    <a:pt x="1321" y="384"/>
                  </a:lnTo>
                  <a:lnTo>
                    <a:pt x="1362" y="318"/>
                  </a:lnTo>
                  <a:lnTo>
                    <a:pt x="1367" y="249"/>
                  </a:lnTo>
                  <a:lnTo>
                    <a:pt x="1342" y="250"/>
                  </a:lnTo>
                  <a:lnTo>
                    <a:pt x="1331" y="241"/>
                  </a:lnTo>
                  <a:lnTo>
                    <a:pt x="1351" y="218"/>
                  </a:lnTo>
                  <a:lnTo>
                    <a:pt x="1360" y="1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 name="Freeform 109">
              <a:extLst>
                <a:ext uri="{FF2B5EF4-FFF2-40B4-BE49-F238E27FC236}">
                  <a16:creationId xmlns:a16="http://schemas.microsoft.com/office/drawing/2014/main" id="{65D15766-08F3-D786-4FE3-7996EC828D92}"/>
                </a:ext>
              </a:extLst>
            </p:cNvPr>
            <p:cNvSpPr>
              <a:spLocks/>
            </p:cNvSpPr>
            <p:nvPr/>
          </p:nvSpPr>
          <p:spPr bwMode="auto">
            <a:xfrm>
              <a:off x="4846638" y="2914650"/>
              <a:ext cx="133350" cy="125413"/>
            </a:xfrm>
            <a:custGeom>
              <a:avLst/>
              <a:gdLst>
                <a:gd name="T0" fmla="*/ 383 w 419"/>
                <a:gd name="T1" fmla="*/ 30 h 394"/>
                <a:gd name="T2" fmla="*/ 419 w 419"/>
                <a:gd name="T3" fmla="*/ 72 h 394"/>
                <a:gd name="T4" fmla="*/ 417 w 419"/>
                <a:gd name="T5" fmla="*/ 102 h 394"/>
                <a:gd name="T6" fmla="*/ 384 w 419"/>
                <a:gd name="T7" fmla="*/ 93 h 394"/>
                <a:gd name="T8" fmla="*/ 354 w 419"/>
                <a:gd name="T9" fmla="*/ 120 h 394"/>
                <a:gd name="T10" fmla="*/ 327 w 419"/>
                <a:gd name="T11" fmla="*/ 153 h 394"/>
                <a:gd name="T12" fmla="*/ 281 w 419"/>
                <a:gd name="T13" fmla="*/ 174 h 394"/>
                <a:gd name="T14" fmla="*/ 271 w 419"/>
                <a:gd name="T15" fmla="*/ 224 h 394"/>
                <a:gd name="T16" fmla="*/ 171 w 419"/>
                <a:gd name="T17" fmla="*/ 201 h 394"/>
                <a:gd name="T18" fmla="*/ 148 w 419"/>
                <a:gd name="T19" fmla="*/ 221 h 394"/>
                <a:gd name="T20" fmla="*/ 139 w 419"/>
                <a:gd name="T21" fmla="*/ 297 h 394"/>
                <a:gd name="T22" fmla="*/ 66 w 419"/>
                <a:gd name="T23" fmla="*/ 394 h 394"/>
                <a:gd name="T24" fmla="*/ 26 w 419"/>
                <a:gd name="T25" fmla="*/ 338 h 394"/>
                <a:gd name="T26" fmla="*/ 48 w 419"/>
                <a:gd name="T27" fmla="*/ 298 h 394"/>
                <a:gd name="T28" fmla="*/ 109 w 419"/>
                <a:gd name="T29" fmla="*/ 275 h 394"/>
                <a:gd name="T30" fmla="*/ 112 w 419"/>
                <a:gd name="T31" fmla="*/ 255 h 394"/>
                <a:gd name="T32" fmla="*/ 37 w 419"/>
                <a:gd name="T33" fmla="*/ 189 h 394"/>
                <a:gd name="T34" fmla="*/ 0 w 419"/>
                <a:gd name="T35" fmla="*/ 136 h 394"/>
                <a:gd name="T36" fmla="*/ 57 w 419"/>
                <a:gd name="T37" fmla="*/ 132 h 394"/>
                <a:gd name="T38" fmla="*/ 9 w 419"/>
                <a:gd name="T39" fmla="*/ 57 h 394"/>
                <a:gd name="T40" fmla="*/ 26 w 419"/>
                <a:gd name="T41" fmla="*/ 40 h 394"/>
                <a:gd name="T42" fmla="*/ 93 w 419"/>
                <a:gd name="T43" fmla="*/ 85 h 394"/>
                <a:gd name="T44" fmla="*/ 100 w 419"/>
                <a:gd name="T45" fmla="*/ 52 h 394"/>
                <a:gd name="T46" fmla="*/ 146 w 419"/>
                <a:gd name="T47" fmla="*/ 75 h 394"/>
                <a:gd name="T48" fmla="*/ 113 w 419"/>
                <a:gd name="T49" fmla="*/ 52 h 394"/>
                <a:gd name="T50" fmla="*/ 185 w 419"/>
                <a:gd name="T51" fmla="*/ 2 h 394"/>
                <a:gd name="T52" fmla="*/ 236 w 419"/>
                <a:gd name="T53" fmla="*/ 14 h 394"/>
                <a:gd name="T54" fmla="*/ 349 w 419"/>
                <a:gd name="T55" fmla="*/ 0 h 394"/>
                <a:gd name="T56" fmla="*/ 383 w 419"/>
                <a:gd name="T57" fmla="*/ 3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9" h="394">
                  <a:moveTo>
                    <a:pt x="383" y="30"/>
                  </a:moveTo>
                  <a:lnTo>
                    <a:pt x="419" y="72"/>
                  </a:lnTo>
                  <a:lnTo>
                    <a:pt x="417" y="102"/>
                  </a:lnTo>
                  <a:lnTo>
                    <a:pt x="384" y="93"/>
                  </a:lnTo>
                  <a:lnTo>
                    <a:pt x="354" y="120"/>
                  </a:lnTo>
                  <a:lnTo>
                    <a:pt x="327" y="153"/>
                  </a:lnTo>
                  <a:lnTo>
                    <a:pt x="281" y="174"/>
                  </a:lnTo>
                  <a:lnTo>
                    <a:pt x="271" y="224"/>
                  </a:lnTo>
                  <a:lnTo>
                    <a:pt x="171" y="201"/>
                  </a:lnTo>
                  <a:lnTo>
                    <a:pt x="148" y="221"/>
                  </a:lnTo>
                  <a:lnTo>
                    <a:pt x="139" y="297"/>
                  </a:lnTo>
                  <a:lnTo>
                    <a:pt x="66" y="394"/>
                  </a:lnTo>
                  <a:lnTo>
                    <a:pt x="26" y="338"/>
                  </a:lnTo>
                  <a:lnTo>
                    <a:pt x="48" y="298"/>
                  </a:lnTo>
                  <a:lnTo>
                    <a:pt x="109" y="275"/>
                  </a:lnTo>
                  <a:lnTo>
                    <a:pt x="112" y="255"/>
                  </a:lnTo>
                  <a:lnTo>
                    <a:pt x="37" y="189"/>
                  </a:lnTo>
                  <a:lnTo>
                    <a:pt x="0" y="136"/>
                  </a:lnTo>
                  <a:lnTo>
                    <a:pt x="57" y="132"/>
                  </a:lnTo>
                  <a:lnTo>
                    <a:pt x="9" y="57"/>
                  </a:lnTo>
                  <a:lnTo>
                    <a:pt x="26" y="40"/>
                  </a:lnTo>
                  <a:lnTo>
                    <a:pt x="93" y="85"/>
                  </a:lnTo>
                  <a:lnTo>
                    <a:pt x="100" y="52"/>
                  </a:lnTo>
                  <a:lnTo>
                    <a:pt x="146" y="75"/>
                  </a:lnTo>
                  <a:lnTo>
                    <a:pt x="113" y="52"/>
                  </a:lnTo>
                  <a:lnTo>
                    <a:pt x="185" y="2"/>
                  </a:lnTo>
                  <a:lnTo>
                    <a:pt x="236" y="14"/>
                  </a:lnTo>
                  <a:lnTo>
                    <a:pt x="349" y="0"/>
                  </a:lnTo>
                  <a:lnTo>
                    <a:pt x="383"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 name="Freeform 110">
              <a:extLst>
                <a:ext uri="{FF2B5EF4-FFF2-40B4-BE49-F238E27FC236}">
                  <a16:creationId xmlns:a16="http://schemas.microsoft.com/office/drawing/2014/main" id="{A7EA01E2-78B7-11EF-7576-958CEE4D8070}"/>
                </a:ext>
              </a:extLst>
            </p:cNvPr>
            <p:cNvSpPr>
              <a:spLocks/>
            </p:cNvSpPr>
            <p:nvPr/>
          </p:nvSpPr>
          <p:spPr bwMode="auto">
            <a:xfrm>
              <a:off x="4968875" y="2900363"/>
              <a:ext cx="23813" cy="26988"/>
            </a:xfrm>
            <a:custGeom>
              <a:avLst/>
              <a:gdLst>
                <a:gd name="T0" fmla="*/ 49 w 73"/>
                <a:gd name="T1" fmla="*/ 0 h 87"/>
                <a:gd name="T2" fmla="*/ 73 w 73"/>
                <a:gd name="T3" fmla="*/ 59 h 87"/>
                <a:gd name="T4" fmla="*/ 43 w 73"/>
                <a:gd name="T5" fmla="*/ 87 h 87"/>
                <a:gd name="T6" fmla="*/ 3 w 73"/>
                <a:gd name="T7" fmla="*/ 60 h 87"/>
                <a:gd name="T8" fmla="*/ 0 w 73"/>
                <a:gd name="T9" fmla="*/ 23 h 87"/>
                <a:gd name="T10" fmla="*/ 49 w 73"/>
                <a:gd name="T11" fmla="*/ 0 h 87"/>
              </a:gdLst>
              <a:ahLst/>
              <a:cxnLst>
                <a:cxn ang="0">
                  <a:pos x="T0" y="T1"/>
                </a:cxn>
                <a:cxn ang="0">
                  <a:pos x="T2" y="T3"/>
                </a:cxn>
                <a:cxn ang="0">
                  <a:pos x="T4" y="T5"/>
                </a:cxn>
                <a:cxn ang="0">
                  <a:pos x="T6" y="T7"/>
                </a:cxn>
                <a:cxn ang="0">
                  <a:pos x="T8" y="T9"/>
                </a:cxn>
                <a:cxn ang="0">
                  <a:pos x="T10" y="T11"/>
                </a:cxn>
              </a:cxnLst>
              <a:rect l="0" t="0" r="r" b="b"/>
              <a:pathLst>
                <a:path w="73" h="87">
                  <a:moveTo>
                    <a:pt x="49" y="0"/>
                  </a:moveTo>
                  <a:lnTo>
                    <a:pt x="73" y="59"/>
                  </a:lnTo>
                  <a:lnTo>
                    <a:pt x="43" y="87"/>
                  </a:lnTo>
                  <a:lnTo>
                    <a:pt x="3" y="60"/>
                  </a:lnTo>
                  <a:lnTo>
                    <a:pt x="0" y="23"/>
                  </a:ln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 name="Freeform 111">
              <a:extLst>
                <a:ext uri="{FF2B5EF4-FFF2-40B4-BE49-F238E27FC236}">
                  <a16:creationId xmlns:a16="http://schemas.microsoft.com/office/drawing/2014/main" id="{CC628940-B0C4-5A8A-8ABA-FD628EC58F11}"/>
                </a:ext>
              </a:extLst>
            </p:cNvPr>
            <p:cNvSpPr>
              <a:spLocks/>
            </p:cNvSpPr>
            <p:nvPr/>
          </p:nvSpPr>
          <p:spPr bwMode="auto">
            <a:xfrm>
              <a:off x="4967288" y="2832100"/>
              <a:ext cx="22225" cy="19050"/>
            </a:xfrm>
            <a:custGeom>
              <a:avLst/>
              <a:gdLst>
                <a:gd name="T0" fmla="*/ 0 w 70"/>
                <a:gd name="T1" fmla="*/ 31 h 61"/>
                <a:gd name="T2" fmla="*/ 7 w 70"/>
                <a:gd name="T3" fmla="*/ 4 h 61"/>
                <a:gd name="T4" fmla="*/ 64 w 70"/>
                <a:gd name="T5" fmla="*/ 0 h 61"/>
                <a:gd name="T6" fmla="*/ 70 w 70"/>
                <a:gd name="T7" fmla="*/ 43 h 61"/>
                <a:gd name="T8" fmla="*/ 37 w 70"/>
                <a:gd name="T9" fmla="*/ 40 h 61"/>
                <a:gd name="T10" fmla="*/ 37 w 70"/>
                <a:gd name="T11" fmla="*/ 40 h 61"/>
                <a:gd name="T12" fmla="*/ 36 w 70"/>
                <a:gd name="T13" fmla="*/ 43 h 61"/>
                <a:gd name="T14" fmla="*/ 32 w 70"/>
                <a:gd name="T15" fmla="*/ 49 h 61"/>
                <a:gd name="T16" fmla="*/ 27 w 70"/>
                <a:gd name="T17" fmla="*/ 55 h 61"/>
                <a:gd name="T18" fmla="*/ 23 w 70"/>
                <a:gd name="T19" fmla="*/ 59 h 61"/>
                <a:gd name="T20" fmla="*/ 20 w 70"/>
                <a:gd name="T21" fmla="*/ 60 h 61"/>
                <a:gd name="T22" fmla="*/ 20 w 70"/>
                <a:gd name="T23" fmla="*/ 60 h 61"/>
                <a:gd name="T24" fmla="*/ 18 w 70"/>
                <a:gd name="T25" fmla="*/ 61 h 61"/>
                <a:gd name="T26" fmla="*/ 17 w 70"/>
                <a:gd name="T27" fmla="*/ 60 h 61"/>
                <a:gd name="T28" fmla="*/ 13 w 70"/>
                <a:gd name="T29" fmla="*/ 57 h 61"/>
                <a:gd name="T30" fmla="*/ 9 w 70"/>
                <a:gd name="T31" fmla="*/ 52 h 61"/>
                <a:gd name="T32" fmla="*/ 7 w 70"/>
                <a:gd name="T33" fmla="*/ 47 h 61"/>
                <a:gd name="T34" fmla="*/ 2 w 70"/>
                <a:gd name="T35" fmla="*/ 35 h 61"/>
                <a:gd name="T36" fmla="*/ 0 w 70"/>
                <a:gd name="T37" fmla="*/ 31 h 61"/>
                <a:gd name="T38" fmla="*/ 0 w 70"/>
                <a:gd name="T39"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61">
                  <a:moveTo>
                    <a:pt x="0" y="31"/>
                  </a:moveTo>
                  <a:lnTo>
                    <a:pt x="7" y="4"/>
                  </a:lnTo>
                  <a:lnTo>
                    <a:pt x="64" y="0"/>
                  </a:lnTo>
                  <a:lnTo>
                    <a:pt x="70" y="43"/>
                  </a:lnTo>
                  <a:lnTo>
                    <a:pt x="37" y="40"/>
                  </a:lnTo>
                  <a:lnTo>
                    <a:pt x="37" y="40"/>
                  </a:lnTo>
                  <a:lnTo>
                    <a:pt x="36" y="43"/>
                  </a:lnTo>
                  <a:lnTo>
                    <a:pt x="32" y="49"/>
                  </a:lnTo>
                  <a:lnTo>
                    <a:pt x="27" y="55"/>
                  </a:lnTo>
                  <a:lnTo>
                    <a:pt x="23" y="59"/>
                  </a:lnTo>
                  <a:lnTo>
                    <a:pt x="20" y="60"/>
                  </a:lnTo>
                  <a:lnTo>
                    <a:pt x="20" y="60"/>
                  </a:lnTo>
                  <a:lnTo>
                    <a:pt x="18" y="61"/>
                  </a:lnTo>
                  <a:lnTo>
                    <a:pt x="17" y="60"/>
                  </a:lnTo>
                  <a:lnTo>
                    <a:pt x="13" y="57"/>
                  </a:lnTo>
                  <a:lnTo>
                    <a:pt x="9" y="52"/>
                  </a:lnTo>
                  <a:lnTo>
                    <a:pt x="7" y="47"/>
                  </a:lnTo>
                  <a:lnTo>
                    <a:pt x="2" y="35"/>
                  </a:lnTo>
                  <a:lnTo>
                    <a:pt x="0" y="31"/>
                  </a:lnTo>
                  <a:lnTo>
                    <a:pt x="0"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112">
              <a:extLst>
                <a:ext uri="{FF2B5EF4-FFF2-40B4-BE49-F238E27FC236}">
                  <a16:creationId xmlns:a16="http://schemas.microsoft.com/office/drawing/2014/main" id="{561584CB-C0A8-2B14-8BE2-27200D13C957}"/>
                </a:ext>
              </a:extLst>
            </p:cNvPr>
            <p:cNvSpPr>
              <a:spLocks/>
            </p:cNvSpPr>
            <p:nvPr/>
          </p:nvSpPr>
          <p:spPr bwMode="auto">
            <a:xfrm>
              <a:off x="4865688" y="2840038"/>
              <a:ext cx="87313" cy="60325"/>
            </a:xfrm>
            <a:custGeom>
              <a:avLst/>
              <a:gdLst>
                <a:gd name="T0" fmla="*/ 11 w 274"/>
                <a:gd name="T1" fmla="*/ 95 h 190"/>
                <a:gd name="T2" fmla="*/ 0 w 274"/>
                <a:gd name="T3" fmla="*/ 72 h 190"/>
                <a:gd name="T4" fmla="*/ 57 w 274"/>
                <a:gd name="T5" fmla="*/ 55 h 190"/>
                <a:gd name="T6" fmla="*/ 97 w 274"/>
                <a:gd name="T7" fmla="*/ 54 h 190"/>
                <a:gd name="T8" fmla="*/ 127 w 274"/>
                <a:gd name="T9" fmla="*/ 27 h 190"/>
                <a:gd name="T10" fmla="*/ 143 w 274"/>
                <a:gd name="T11" fmla="*/ 0 h 190"/>
                <a:gd name="T12" fmla="*/ 223 w 274"/>
                <a:gd name="T13" fmla="*/ 6 h 190"/>
                <a:gd name="T14" fmla="*/ 254 w 274"/>
                <a:gd name="T15" fmla="*/ 49 h 190"/>
                <a:gd name="T16" fmla="*/ 274 w 274"/>
                <a:gd name="T17" fmla="*/ 102 h 190"/>
                <a:gd name="T18" fmla="*/ 258 w 274"/>
                <a:gd name="T19" fmla="*/ 113 h 190"/>
                <a:gd name="T20" fmla="*/ 241 w 274"/>
                <a:gd name="T21" fmla="*/ 96 h 190"/>
                <a:gd name="T22" fmla="*/ 214 w 274"/>
                <a:gd name="T23" fmla="*/ 116 h 190"/>
                <a:gd name="T24" fmla="*/ 192 w 274"/>
                <a:gd name="T25" fmla="*/ 156 h 190"/>
                <a:gd name="T26" fmla="*/ 172 w 274"/>
                <a:gd name="T27" fmla="*/ 190 h 190"/>
                <a:gd name="T28" fmla="*/ 132 w 274"/>
                <a:gd name="T29" fmla="*/ 190 h 190"/>
                <a:gd name="T30" fmla="*/ 98 w 274"/>
                <a:gd name="T31" fmla="*/ 161 h 190"/>
                <a:gd name="T32" fmla="*/ 104 w 274"/>
                <a:gd name="T33" fmla="*/ 111 h 190"/>
                <a:gd name="T34" fmla="*/ 52 w 274"/>
                <a:gd name="T35" fmla="*/ 101 h 190"/>
                <a:gd name="T36" fmla="*/ 11 w 274"/>
                <a:gd name="T37" fmla="*/ 9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 h="190">
                  <a:moveTo>
                    <a:pt x="11" y="95"/>
                  </a:moveTo>
                  <a:lnTo>
                    <a:pt x="0" y="72"/>
                  </a:lnTo>
                  <a:lnTo>
                    <a:pt x="57" y="55"/>
                  </a:lnTo>
                  <a:lnTo>
                    <a:pt x="97" y="54"/>
                  </a:lnTo>
                  <a:lnTo>
                    <a:pt x="127" y="27"/>
                  </a:lnTo>
                  <a:lnTo>
                    <a:pt x="143" y="0"/>
                  </a:lnTo>
                  <a:lnTo>
                    <a:pt x="223" y="6"/>
                  </a:lnTo>
                  <a:lnTo>
                    <a:pt x="254" y="49"/>
                  </a:lnTo>
                  <a:lnTo>
                    <a:pt x="274" y="102"/>
                  </a:lnTo>
                  <a:lnTo>
                    <a:pt x="258" y="113"/>
                  </a:lnTo>
                  <a:lnTo>
                    <a:pt x="241" y="96"/>
                  </a:lnTo>
                  <a:lnTo>
                    <a:pt x="214" y="116"/>
                  </a:lnTo>
                  <a:lnTo>
                    <a:pt x="192" y="156"/>
                  </a:lnTo>
                  <a:lnTo>
                    <a:pt x="172" y="190"/>
                  </a:lnTo>
                  <a:lnTo>
                    <a:pt x="132" y="190"/>
                  </a:lnTo>
                  <a:lnTo>
                    <a:pt x="98" y="161"/>
                  </a:lnTo>
                  <a:lnTo>
                    <a:pt x="104" y="111"/>
                  </a:lnTo>
                  <a:lnTo>
                    <a:pt x="52" y="101"/>
                  </a:lnTo>
                  <a:lnTo>
                    <a:pt x="11"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Freeform 113">
            <a:extLst>
              <a:ext uri="{FF2B5EF4-FFF2-40B4-BE49-F238E27FC236}">
                <a16:creationId xmlns:a16="http://schemas.microsoft.com/office/drawing/2014/main" id="{7A58D90B-5FA9-A764-A3A0-BC9B3F5A2765}"/>
              </a:ext>
            </a:extLst>
          </p:cNvPr>
          <p:cNvSpPr>
            <a:spLocks/>
          </p:cNvSpPr>
          <p:nvPr/>
        </p:nvSpPr>
        <p:spPr bwMode="auto">
          <a:xfrm>
            <a:off x="12424934" y="5237329"/>
            <a:ext cx="722313" cy="411163"/>
          </a:xfrm>
          <a:custGeom>
            <a:avLst/>
            <a:gdLst>
              <a:gd name="T0" fmla="*/ 545 w 2273"/>
              <a:gd name="T1" fmla="*/ 975 h 1292"/>
              <a:gd name="T2" fmla="*/ 869 w 2273"/>
              <a:gd name="T3" fmla="*/ 973 h 1292"/>
              <a:gd name="T4" fmla="*/ 1184 w 2273"/>
              <a:gd name="T5" fmla="*/ 952 h 1292"/>
              <a:gd name="T6" fmla="*/ 1453 w 2273"/>
              <a:gd name="T7" fmla="*/ 1096 h 1292"/>
              <a:gd name="T8" fmla="*/ 1752 w 2273"/>
              <a:gd name="T9" fmla="*/ 1292 h 1292"/>
              <a:gd name="T10" fmla="*/ 1992 w 2273"/>
              <a:gd name="T11" fmla="*/ 1277 h 1292"/>
              <a:gd name="T12" fmla="*/ 2111 w 2273"/>
              <a:gd name="T13" fmla="*/ 1165 h 1292"/>
              <a:gd name="T14" fmla="*/ 2229 w 2273"/>
              <a:gd name="T15" fmla="*/ 974 h 1292"/>
              <a:gd name="T16" fmla="*/ 2138 w 2273"/>
              <a:gd name="T17" fmla="*/ 718 h 1292"/>
              <a:gd name="T18" fmla="*/ 2266 w 2273"/>
              <a:gd name="T19" fmla="*/ 650 h 1292"/>
              <a:gd name="T20" fmla="*/ 2215 w 2273"/>
              <a:gd name="T21" fmla="*/ 425 h 1292"/>
              <a:gd name="T22" fmla="*/ 2111 w 2273"/>
              <a:gd name="T23" fmla="*/ 204 h 1292"/>
              <a:gd name="T24" fmla="*/ 2018 w 2273"/>
              <a:gd name="T25" fmla="*/ 259 h 1292"/>
              <a:gd name="T26" fmla="*/ 1782 w 2273"/>
              <a:gd name="T27" fmla="*/ 225 h 1292"/>
              <a:gd name="T28" fmla="*/ 1430 w 2273"/>
              <a:gd name="T29" fmla="*/ 105 h 1292"/>
              <a:gd name="T30" fmla="*/ 1301 w 2273"/>
              <a:gd name="T31" fmla="*/ 44 h 1292"/>
              <a:gd name="T32" fmla="*/ 1029 w 2273"/>
              <a:gd name="T33" fmla="*/ 130 h 1292"/>
              <a:gd name="T34" fmla="*/ 1033 w 2273"/>
              <a:gd name="T35" fmla="*/ 531 h 1292"/>
              <a:gd name="T36" fmla="*/ 953 w 2273"/>
              <a:gd name="T37" fmla="*/ 631 h 1292"/>
              <a:gd name="T38" fmla="*/ 844 w 2273"/>
              <a:gd name="T39" fmla="*/ 652 h 1292"/>
              <a:gd name="T40" fmla="*/ 717 w 2273"/>
              <a:gd name="T41" fmla="*/ 573 h 1292"/>
              <a:gd name="T42" fmla="*/ 693 w 2273"/>
              <a:gd name="T43" fmla="*/ 514 h 1292"/>
              <a:gd name="T44" fmla="*/ 656 w 2273"/>
              <a:gd name="T45" fmla="*/ 448 h 1292"/>
              <a:gd name="T46" fmla="*/ 659 w 2273"/>
              <a:gd name="T47" fmla="*/ 531 h 1292"/>
              <a:gd name="T48" fmla="*/ 646 w 2273"/>
              <a:gd name="T49" fmla="*/ 435 h 1292"/>
              <a:gd name="T50" fmla="*/ 511 w 2273"/>
              <a:gd name="T51" fmla="*/ 307 h 1292"/>
              <a:gd name="T52" fmla="*/ 490 w 2273"/>
              <a:gd name="T53" fmla="*/ 226 h 1292"/>
              <a:gd name="T54" fmla="*/ 367 w 2273"/>
              <a:gd name="T55" fmla="*/ 294 h 1292"/>
              <a:gd name="T56" fmla="*/ 172 w 2273"/>
              <a:gd name="T57" fmla="*/ 403 h 1292"/>
              <a:gd name="T58" fmla="*/ 133 w 2273"/>
              <a:gd name="T59" fmla="*/ 602 h 1292"/>
              <a:gd name="T60" fmla="*/ 0 w 2273"/>
              <a:gd name="T61" fmla="*/ 846 h 1292"/>
              <a:gd name="T62" fmla="*/ 62 w 2273"/>
              <a:gd name="T63" fmla="*/ 1113 h 1292"/>
              <a:gd name="T64" fmla="*/ 407 w 2273"/>
              <a:gd name="T65" fmla="*/ 994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73" h="1292">
                <a:moveTo>
                  <a:pt x="407" y="994"/>
                </a:moveTo>
                <a:lnTo>
                  <a:pt x="545" y="975"/>
                </a:lnTo>
                <a:lnTo>
                  <a:pt x="665" y="996"/>
                </a:lnTo>
                <a:lnTo>
                  <a:pt x="869" y="973"/>
                </a:lnTo>
                <a:lnTo>
                  <a:pt x="1069" y="1002"/>
                </a:lnTo>
                <a:lnTo>
                  <a:pt x="1184" y="952"/>
                </a:lnTo>
                <a:lnTo>
                  <a:pt x="1292" y="1071"/>
                </a:lnTo>
                <a:lnTo>
                  <a:pt x="1453" y="1096"/>
                </a:lnTo>
                <a:lnTo>
                  <a:pt x="1632" y="1245"/>
                </a:lnTo>
                <a:lnTo>
                  <a:pt x="1752" y="1292"/>
                </a:lnTo>
                <a:lnTo>
                  <a:pt x="1885" y="1220"/>
                </a:lnTo>
                <a:lnTo>
                  <a:pt x="1992" y="1277"/>
                </a:lnTo>
                <a:lnTo>
                  <a:pt x="2067" y="1254"/>
                </a:lnTo>
                <a:lnTo>
                  <a:pt x="2111" y="1165"/>
                </a:lnTo>
                <a:lnTo>
                  <a:pt x="2208" y="1098"/>
                </a:lnTo>
                <a:lnTo>
                  <a:pt x="2229" y="974"/>
                </a:lnTo>
                <a:lnTo>
                  <a:pt x="2166" y="868"/>
                </a:lnTo>
                <a:lnTo>
                  <a:pt x="2138" y="718"/>
                </a:lnTo>
                <a:lnTo>
                  <a:pt x="2177" y="678"/>
                </a:lnTo>
                <a:lnTo>
                  <a:pt x="2266" y="650"/>
                </a:lnTo>
                <a:lnTo>
                  <a:pt x="2273" y="468"/>
                </a:lnTo>
                <a:lnTo>
                  <a:pt x="2215" y="425"/>
                </a:lnTo>
                <a:lnTo>
                  <a:pt x="2223" y="225"/>
                </a:lnTo>
                <a:lnTo>
                  <a:pt x="2111" y="204"/>
                </a:lnTo>
                <a:lnTo>
                  <a:pt x="2074" y="161"/>
                </a:lnTo>
                <a:lnTo>
                  <a:pt x="2018" y="259"/>
                </a:lnTo>
                <a:lnTo>
                  <a:pt x="1938" y="268"/>
                </a:lnTo>
                <a:lnTo>
                  <a:pt x="1782" y="225"/>
                </a:lnTo>
                <a:lnTo>
                  <a:pt x="1716" y="270"/>
                </a:lnTo>
                <a:lnTo>
                  <a:pt x="1430" y="105"/>
                </a:lnTo>
                <a:lnTo>
                  <a:pt x="1398" y="60"/>
                </a:lnTo>
                <a:lnTo>
                  <a:pt x="1301" y="44"/>
                </a:lnTo>
                <a:lnTo>
                  <a:pt x="1247" y="0"/>
                </a:lnTo>
                <a:lnTo>
                  <a:pt x="1029" y="130"/>
                </a:lnTo>
                <a:lnTo>
                  <a:pt x="1043" y="445"/>
                </a:lnTo>
                <a:lnTo>
                  <a:pt x="1033" y="531"/>
                </a:lnTo>
                <a:lnTo>
                  <a:pt x="963" y="587"/>
                </a:lnTo>
                <a:lnTo>
                  <a:pt x="953" y="631"/>
                </a:lnTo>
                <a:lnTo>
                  <a:pt x="927" y="628"/>
                </a:lnTo>
                <a:lnTo>
                  <a:pt x="844" y="652"/>
                </a:lnTo>
                <a:lnTo>
                  <a:pt x="747" y="616"/>
                </a:lnTo>
                <a:lnTo>
                  <a:pt x="717" y="573"/>
                </a:lnTo>
                <a:lnTo>
                  <a:pt x="703" y="547"/>
                </a:lnTo>
                <a:lnTo>
                  <a:pt x="693" y="514"/>
                </a:lnTo>
                <a:lnTo>
                  <a:pt x="686" y="487"/>
                </a:lnTo>
                <a:lnTo>
                  <a:pt x="656" y="448"/>
                </a:lnTo>
                <a:lnTo>
                  <a:pt x="649" y="465"/>
                </a:lnTo>
                <a:lnTo>
                  <a:pt x="659" y="531"/>
                </a:lnTo>
                <a:lnTo>
                  <a:pt x="629" y="512"/>
                </a:lnTo>
                <a:lnTo>
                  <a:pt x="646" y="435"/>
                </a:lnTo>
                <a:lnTo>
                  <a:pt x="541" y="346"/>
                </a:lnTo>
                <a:lnTo>
                  <a:pt x="511" y="307"/>
                </a:lnTo>
                <a:lnTo>
                  <a:pt x="507" y="243"/>
                </a:lnTo>
                <a:lnTo>
                  <a:pt x="490" y="226"/>
                </a:lnTo>
                <a:lnTo>
                  <a:pt x="448" y="258"/>
                </a:lnTo>
                <a:lnTo>
                  <a:pt x="367" y="294"/>
                </a:lnTo>
                <a:lnTo>
                  <a:pt x="287" y="296"/>
                </a:lnTo>
                <a:lnTo>
                  <a:pt x="172" y="403"/>
                </a:lnTo>
                <a:lnTo>
                  <a:pt x="136" y="473"/>
                </a:lnTo>
                <a:lnTo>
                  <a:pt x="133" y="602"/>
                </a:lnTo>
                <a:lnTo>
                  <a:pt x="45" y="739"/>
                </a:lnTo>
                <a:lnTo>
                  <a:pt x="0" y="846"/>
                </a:lnTo>
                <a:lnTo>
                  <a:pt x="4" y="989"/>
                </a:lnTo>
                <a:lnTo>
                  <a:pt x="62" y="1113"/>
                </a:lnTo>
                <a:lnTo>
                  <a:pt x="296" y="977"/>
                </a:lnTo>
                <a:lnTo>
                  <a:pt x="407" y="99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5" name="Freeform 114">
            <a:extLst>
              <a:ext uri="{FF2B5EF4-FFF2-40B4-BE49-F238E27FC236}">
                <a16:creationId xmlns:a16="http://schemas.microsoft.com/office/drawing/2014/main" id="{D2FEFD60-2A4B-E484-0968-D3A8C90ADFF1}"/>
              </a:ext>
            </a:extLst>
          </p:cNvPr>
          <p:cNvSpPr>
            <a:spLocks/>
          </p:cNvSpPr>
          <p:nvPr/>
        </p:nvSpPr>
        <p:spPr bwMode="auto">
          <a:xfrm>
            <a:off x="12445571" y="5540542"/>
            <a:ext cx="536575" cy="438150"/>
          </a:xfrm>
          <a:custGeom>
            <a:avLst/>
            <a:gdLst>
              <a:gd name="T0" fmla="*/ 249 w 1690"/>
              <a:gd name="T1" fmla="*/ 694 h 1384"/>
              <a:gd name="T2" fmla="*/ 333 w 1690"/>
              <a:gd name="T3" fmla="*/ 720 h 1384"/>
              <a:gd name="T4" fmla="*/ 462 w 1690"/>
              <a:gd name="T5" fmla="*/ 718 h 1384"/>
              <a:gd name="T6" fmla="*/ 557 w 1690"/>
              <a:gd name="T7" fmla="*/ 833 h 1384"/>
              <a:gd name="T8" fmla="*/ 514 w 1690"/>
              <a:gd name="T9" fmla="*/ 957 h 1384"/>
              <a:gd name="T10" fmla="*/ 555 w 1690"/>
              <a:gd name="T11" fmla="*/ 1098 h 1384"/>
              <a:gd name="T12" fmla="*/ 595 w 1690"/>
              <a:gd name="T13" fmla="*/ 1094 h 1384"/>
              <a:gd name="T14" fmla="*/ 680 w 1690"/>
              <a:gd name="T15" fmla="*/ 1151 h 1384"/>
              <a:gd name="T16" fmla="*/ 788 w 1690"/>
              <a:gd name="T17" fmla="*/ 1251 h 1384"/>
              <a:gd name="T18" fmla="*/ 789 w 1690"/>
              <a:gd name="T19" fmla="*/ 1384 h 1384"/>
              <a:gd name="T20" fmla="*/ 819 w 1690"/>
              <a:gd name="T21" fmla="*/ 1357 h 1384"/>
              <a:gd name="T22" fmla="*/ 966 w 1690"/>
              <a:gd name="T23" fmla="*/ 1342 h 1384"/>
              <a:gd name="T24" fmla="*/ 1045 w 1690"/>
              <a:gd name="T25" fmla="*/ 1316 h 1384"/>
              <a:gd name="T26" fmla="*/ 1089 w 1690"/>
              <a:gd name="T27" fmla="*/ 1195 h 1384"/>
              <a:gd name="T28" fmla="*/ 1142 w 1690"/>
              <a:gd name="T29" fmla="*/ 1186 h 1384"/>
              <a:gd name="T30" fmla="*/ 1138 w 1690"/>
              <a:gd name="T31" fmla="*/ 1155 h 1384"/>
              <a:gd name="T32" fmla="*/ 1266 w 1690"/>
              <a:gd name="T33" fmla="*/ 1092 h 1384"/>
              <a:gd name="T34" fmla="*/ 1319 w 1690"/>
              <a:gd name="T35" fmla="*/ 1140 h 1384"/>
              <a:gd name="T36" fmla="*/ 1346 w 1690"/>
              <a:gd name="T37" fmla="*/ 1122 h 1384"/>
              <a:gd name="T38" fmla="*/ 1323 w 1690"/>
              <a:gd name="T39" fmla="*/ 989 h 1384"/>
              <a:gd name="T40" fmla="*/ 1414 w 1690"/>
              <a:gd name="T41" fmla="*/ 772 h 1384"/>
              <a:gd name="T42" fmla="*/ 1466 w 1690"/>
              <a:gd name="T43" fmla="*/ 723 h 1384"/>
              <a:gd name="T44" fmla="*/ 1538 w 1690"/>
              <a:gd name="T45" fmla="*/ 726 h 1384"/>
              <a:gd name="T46" fmla="*/ 1556 w 1690"/>
              <a:gd name="T47" fmla="*/ 659 h 1384"/>
              <a:gd name="T48" fmla="*/ 1652 w 1690"/>
              <a:gd name="T49" fmla="*/ 650 h 1384"/>
              <a:gd name="T50" fmla="*/ 1666 w 1690"/>
              <a:gd name="T51" fmla="*/ 566 h 1384"/>
              <a:gd name="T52" fmla="*/ 1607 w 1690"/>
              <a:gd name="T53" fmla="*/ 536 h 1384"/>
              <a:gd name="T54" fmla="*/ 1690 w 1690"/>
              <a:gd name="T55" fmla="*/ 340 h 1384"/>
              <a:gd name="T56" fmla="*/ 1570 w 1690"/>
              <a:gd name="T57" fmla="*/ 293 h 1384"/>
              <a:gd name="T58" fmla="*/ 1391 w 1690"/>
              <a:gd name="T59" fmla="*/ 144 h 1384"/>
              <a:gd name="T60" fmla="*/ 1230 w 1690"/>
              <a:gd name="T61" fmla="*/ 119 h 1384"/>
              <a:gd name="T62" fmla="*/ 1122 w 1690"/>
              <a:gd name="T63" fmla="*/ 0 h 1384"/>
              <a:gd name="T64" fmla="*/ 1007 w 1690"/>
              <a:gd name="T65" fmla="*/ 50 h 1384"/>
              <a:gd name="T66" fmla="*/ 807 w 1690"/>
              <a:gd name="T67" fmla="*/ 21 h 1384"/>
              <a:gd name="T68" fmla="*/ 603 w 1690"/>
              <a:gd name="T69" fmla="*/ 44 h 1384"/>
              <a:gd name="T70" fmla="*/ 483 w 1690"/>
              <a:gd name="T71" fmla="*/ 23 h 1384"/>
              <a:gd name="T72" fmla="*/ 345 w 1690"/>
              <a:gd name="T73" fmla="*/ 42 h 1384"/>
              <a:gd name="T74" fmla="*/ 234 w 1690"/>
              <a:gd name="T75" fmla="*/ 25 h 1384"/>
              <a:gd name="T76" fmla="*/ 0 w 1690"/>
              <a:gd name="T77" fmla="*/ 161 h 1384"/>
              <a:gd name="T78" fmla="*/ 8 w 1690"/>
              <a:gd name="T79" fmla="*/ 321 h 1384"/>
              <a:gd name="T80" fmla="*/ 59 w 1690"/>
              <a:gd name="T81" fmla="*/ 396 h 1384"/>
              <a:gd name="T82" fmla="*/ 66 w 1690"/>
              <a:gd name="T83" fmla="*/ 467 h 1384"/>
              <a:gd name="T84" fmla="*/ 40 w 1690"/>
              <a:gd name="T85" fmla="*/ 566 h 1384"/>
              <a:gd name="T86" fmla="*/ 94 w 1690"/>
              <a:gd name="T87" fmla="*/ 619 h 1384"/>
              <a:gd name="T88" fmla="*/ 137 w 1690"/>
              <a:gd name="T89" fmla="*/ 619 h 1384"/>
              <a:gd name="T90" fmla="*/ 249 w 1690"/>
              <a:gd name="T91" fmla="*/ 694 h 1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90" h="1384">
                <a:moveTo>
                  <a:pt x="249" y="694"/>
                </a:moveTo>
                <a:lnTo>
                  <a:pt x="333" y="720"/>
                </a:lnTo>
                <a:lnTo>
                  <a:pt x="462" y="718"/>
                </a:lnTo>
                <a:lnTo>
                  <a:pt x="557" y="833"/>
                </a:lnTo>
                <a:lnTo>
                  <a:pt x="514" y="957"/>
                </a:lnTo>
                <a:lnTo>
                  <a:pt x="555" y="1098"/>
                </a:lnTo>
                <a:lnTo>
                  <a:pt x="595" y="1094"/>
                </a:lnTo>
                <a:lnTo>
                  <a:pt x="680" y="1151"/>
                </a:lnTo>
                <a:lnTo>
                  <a:pt x="788" y="1251"/>
                </a:lnTo>
                <a:lnTo>
                  <a:pt x="789" y="1384"/>
                </a:lnTo>
                <a:lnTo>
                  <a:pt x="819" y="1357"/>
                </a:lnTo>
                <a:lnTo>
                  <a:pt x="966" y="1342"/>
                </a:lnTo>
                <a:lnTo>
                  <a:pt x="1045" y="1316"/>
                </a:lnTo>
                <a:lnTo>
                  <a:pt x="1089" y="1195"/>
                </a:lnTo>
                <a:lnTo>
                  <a:pt x="1142" y="1186"/>
                </a:lnTo>
                <a:lnTo>
                  <a:pt x="1138" y="1155"/>
                </a:lnTo>
                <a:lnTo>
                  <a:pt x="1266" y="1092"/>
                </a:lnTo>
                <a:lnTo>
                  <a:pt x="1319" y="1140"/>
                </a:lnTo>
                <a:lnTo>
                  <a:pt x="1346" y="1122"/>
                </a:lnTo>
                <a:lnTo>
                  <a:pt x="1323" y="989"/>
                </a:lnTo>
                <a:lnTo>
                  <a:pt x="1414" y="772"/>
                </a:lnTo>
                <a:lnTo>
                  <a:pt x="1466" y="723"/>
                </a:lnTo>
                <a:lnTo>
                  <a:pt x="1538" y="726"/>
                </a:lnTo>
                <a:lnTo>
                  <a:pt x="1556" y="659"/>
                </a:lnTo>
                <a:lnTo>
                  <a:pt x="1652" y="650"/>
                </a:lnTo>
                <a:lnTo>
                  <a:pt x="1666" y="566"/>
                </a:lnTo>
                <a:lnTo>
                  <a:pt x="1607" y="536"/>
                </a:lnTo>
                <a:lnTo>
                  <a:pt x="1690" y="340"/>
                </a:lnTo>
                <a:lnTo>
                  <a:pt x="1570" y="293"/>
                </a:lnTo>
                <a:lnTo>
                  <a:pt x="1391" y="144"/>
                </a:lnTo>
                <a:lnTo>
                  <a:pt x="1230" y="119"/>
                </a:lnTo>
                <a:lnTo>
                  <a:pt x="1122" y="0"/>
                </a:lnTo>
                <a:lnTo>
                  <a:pt x="1007" y="50"/>
                </a:lnTo>
                <a:lnTo>
                  <a:pt x="807" y="21"/>
                </a:lnTo>
                <a:lnTo>
                  <a:pt x="603" y="44"/>
                </a:lnTo>
                <a:lnTo>
                  <a:pt x="483" y="23"/>
                </a:lnTo>
                <a:lnTo>
                  <a:pt x="345" y="42"/>
                </a:lnTo>
                <a:lnTo>
                  <a:pt x="234" y="25"/>
                </a:lnTo>
                <a:lnTo>
                  <a:pt x="0" y="161"/>
                </a:lnTo>
                <a:lnTo>
                  <a:pt x="8" y="321"/>
                </a:lnTo>
                <a:lnTo>
                  <a:pt x="59" y="396"/>
                </a:lnTo>
                <a:lnTo>
                  <a:pt x="66" y="467"/>
                </a:lnTo>
                <a:lnTo>
                  <a:pt x="40" y="566"/>
                </a:lnTo>
                <a:lnTo>
                  <a:pt x="94" y="619"/>
                </a:lnTo>
                <a:lnTo>
                  <a:pt x="137" y="619"/>
                </a:lnTo>
                <a:lnTo>
                  <a:pt x="249" y="69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6" name="Freeform 115">
            <a:extLst>
              <a:ext uri="{FF2B5EF4-FFF2-40B4-BE49-F238E27FC236}">
                <a16:creationId xmlns:a16="http://schemas.microsoft.com/office/drawing/2014/main" id="{C3707B6D-5492-F32E-2634-EA5120B25A99}"/>
              </a:ext>
            </a:extLst>
          </p:cNvPr>
          <p:cNvSpPr>
            <a:spLocks/>
          </p:cNvSpPr>
          <p:nvPr/>
        </p:nvSpPr>
        <p:spPr bwMode="auto">
          <a:xfrm>
            <a:off x="12655121" y="5586579"/>
            <a:ext cx="912813" cy="788988"/>
          </a:xfrm>
          <a:custGeom>
            <a:avLst/>
            <a:gdLst>
              <a:gd name="T0" fmla="*/ 1268 w 2872"/>
              <a:gd name="T1" fmla="*/ 179 h 2487"/>
              <a:gd name="T2" fmla="*/ 1028 w 2872"/>
              <a:gd name="T3" fmla="*/ 194 h 2487"/>
              <a:gd name="T4" fmla="*/ 1004 w 2872"/>
              <a:gd name="T5" fmla="*/ 420 h 2487"/>
              <a:gd name="T6" fmla="*/ 894 w 2872"/>
              <a:gd name="T7" fmla="*/ 513 h 2487"/>
              <a:gd name="T8" fmla="*/ 804 w 2872"/>
              <a:gd name="T9" fmla="*/ 577 h 2487"/>
              <a:gd name="T10" fmla="*/ 661 w 2872"/>
              <a:gd name="T11" fmla="*/ 843 h 2487"/>
              <a:gd name="T12" fmla="*/ 657 w 2872"/>
              <a:gd name="T13" fmla="*/ 994 h 2487"/>
              <a:gd name="T14" fmla="*/ 476 w 2872"/>
              <a:gd name="T15" fmla="*/ 1009 h 2487"/>
              <a:gd name="T16" fmla="*/ 427 w 2872"/>
              <a:gd name="T17" fmla="*/ 1049 h 2487"/>
              <a:gd name="T18" fmla="*/ 304 w 2872"/>
              <a:gd name="T19" fmla="*/ 1196 h 2487"/>
              <a:gd name="T20" fmla="*/ 127 w 2872"/>
              <a:gd name="T21" fmla="*/ 1238 h 2487"/>
              <a:gd name="T22" fmla="*/ 192 w 2872"/>
              <a:gd name="T23" fmla="*/ 1512 h 2487"/>
              <a:gd name="T24" fmla="*/ 219 w 2872"/>
              <a:gd name="T25" fmla="*/ 1666 h 2487"/>
              <a:gd name="T26" fmla="*/ 30 w 2872"/>
              <a:gd name="T27" fmla="*/ 1880 h 2487"/>
              <a:gd name="T28" fmla="*/ 151 w 2872"/>
              <a:gd name="T29" fmla="*/ 2070 h 2487"/>
              <a:gd name="T30" fmla="*/ 133 w 2872"/>
              <a:gd name="T31" fmla="*/ 2385 h 2487"/>
              <a:gd name="T32" fmla="*/ 193 w 2872"/>
              <a:gd name="T33" fmla="*/ 2355 h 2487"/>
              <a:gd name="T34" fmla="*/ 255 w 2872"/>
              <a:gd name="T35" fmla="*/ 2357 h 2487"/>
              <a:gd name="T36" fmla="*/ 328 w 2872"/>
              <a:gd name="T37" fmla="*/ 2207 h 2487"/>
              <a:gd name="T38" fmla="*/ 738 w 2872"/>
              <a:gd name="T39" fmla="*/ 2207 h 2487"/>
              <a:gd name="T40" fmla="*/ 1055 w 2872"/>
              <a:gd name="T41" fmla="*/ 2287 h 2487"/>
              <a:gd name="T42" fmla="*/ 1214 w 2872"/>
              <a:gd name="T43" fmla="*/ 2249 h 2487"/>
              <a:gd name="T44" fmla="*/ 1502 w 2872"/>
              <a:gd name="T45" fmla="*/ 2323 h 2487"/>
              <a:gd name="T46" fmla="*/ 1665 w 2872"/>
              <a:gd name="T47" fmla="*/ 2332 h 2487"/>
              <a:gd name="T48" fmla="*/ 1762 w 2872"/>
              <a:gd name="T49" fmla="*/ 2300 h 2487"/>
              <a:gd name="T50" fmla="*/ 1818 w 2872"/>
              <a:gd name="T51" fmla="*/ 2370 h 2487"/>
              <a:gd name="T52" fmla="*/ 1909 w 2872"/>
              <a:gd name="T53" fmla="*/ 2388 h 2487"/>
              <a:gd name="T54" fmla="*/ 2079 w 2872"/>
              <a:gd name="T55" fmla="*/ 2466 h 2487"/>
              <a:gd name="T56" fmla="*/ 2176 w 2872"/>
              <a:gd name="T57" fmla="*/ 2487 h 2487"/>
              <a:gd name="T58" fmla="*/ 2183 w 2872"/>
              <a:gd name="T59" fmla="*/ 2400 h 2487"/>
              <a:gd name="T60" fmla="*/ 2342 w 2872"/>
              <a:gd name="T61" fmla="*/ 2053 h 2487"/>
              <a:gd name="T62" fmla="*/ 2545 w 2872"/>
              <a:gd name="T63" fmla="*/ 1918 h 2487"/>
              <a:gd name="T64" fmla="*/ 2517 w 2872"/>
              <a:gd name="T65" fmla="*/ 1856 h 2487"/>
              <a:gd name="T66" fmla="*/ 2485 w 2872"/>
              <a:gd name="T67" fmla="*/ 1630 h 2487"/>
              <a:gd name="T68" fmla="*/ 2688 w 2872"/>
              <a:gd name="T69" fmla="*/ 1568 h 2487"/>
              <a:gd name="T70" fmla="*/ 2872 w 2872"/>
              <a:gd name="T71" fmla="*/ 1311 h 2487"/>
              <a:gd name="T72" fmla="*/ 2771 w 2872"/>
              <a:gd name="T73" fmla="*/ 1210 h 2487"/>
              <a:gd name="T74" fmla="*/ 2628 w 2872"/>
              <a:gd name="T75" fmla="*/ 1214 h 2487"/>
              <a:gd name="T76" fmla="*/ 2603 w 2872"/>
              <a:gd name="T77" fmla="*/ 1068 h 2487"/>
              <a:gd name="T78" fmla="*/ 2455 w 2872"/>
              <a:gd name="T79" fmla="*/ 900 h 2487"/>
              <a:gd name="T80" fmla="*/ 2358 w 2872"/>
              <a:gd name="T81" fmla="*/ 473 h 2487"/>
              <a:gd name="T82" fmla="*/ 2329 w 2872"/>
              <a:gd name="T83" fmla="*/ 221 h 2487"/>
              <a:gd name="T84" fmla="*/ 2055 w 2872"/>
              <a:gd name="T85" fmla="*/ 140 h 2487"/>
              <a:gd name="T86" fmla="*/ 1922 w 2872"/>
              <a:gd name="T87" fmla="*/ 181 h 2487"/>
              <a:gd name="T88" fmla="*/ 1781 w 2872"/>
              <a:gd name="T89" fmla="*/ 30 h 2487"/>
              <a:gd name="T90" fmla="*/ 1665 w 2872"/>
              <a:gd name="T91" fmla="*/ 58 h 2487"/>
              <a:gd name="T92" fmla="*/ 1534 w 2872"/>
              <a:gd name="T93" fmla="*/ 32 h 2487"/>
              <a:gd name="T94" fmla="*/ 1387 w 2872"/>
              <a:gd name="T95" fmla="*/ 67 h 2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72" h="2487">
                <a:moveTo>
                  <a:pt x="1343" y="156"/>
                </a:moveTo>
                <a:lnTo>
                  <a:pt x="1268" y="179"/>
                </a:lnTo>
                <a:lnTo>
                  <a:pt x="1161" y="122"/>
                </a:lnTo>
                <a:lnTo>
                  <a:pt x="1028" y="194"/>
                </a:lnTo>
                <a:lnTo>
                  <a:pt x="945" y="390"/>
                </a:lnTo>
                <a:lnTo>
                  <a:pt x="1004" y="420"/>
                </a:lnTo>
                <a:lnTo>
                  <a:pt x="990" y="504"/>
                </a:lnTo>
                <a:lnTo>
                  <a:pt x="894" y="513"/>
                </a:lnTo>
                <a:lnTo>
                  <a:pt x="876" y="580"/>
                </a:lnTo>
                <a:lnTo>
                  <a:pt x="804" y="577"/>
                </a:lnTo>
                <a:lnTo>
                  <a:pt x="752" y="626"/>
                </a:lnTo>
                <a:lnTo>
                  <a:pt x="661" y="843"/>
                </a:lnTo>
                <a:lnTo>
                  <a:pt x="684" y="976"/>
                </a:lnTo>
                <a:lnTo>
                  <a:pt x="657" y="994"/>
                </a:lnTo>
                <a:lnTo>
                  <a:pt x="604" y="946"/>
                </a:lnTo>
                <a:lnTo>
                  <a:pt x="476" y="1009"/>
                </a:lnTo>
                <a:lnTo>
                  <a:pt x="480" y="1040"/>
                </a:lnTo>
                <a:lnTo>
                  <a:pt x="427" y="1049"/>
                </a:lnTo>
                <a:lnTo>
                  <a:pt x="383" y="1170"/>
                </a:lnTo>
                <a:lnTo>
                  <a:pt x="304" y="1196"/>
                </a:lnTo>
                <a:lnTo>
                  <a:pt x="157" y="1211"/>
                </a:lnTo>
                <a:lnTo>
                  <a:pt x="127" y="1238"/>
                </a:lnTo>
                <a:lnTo>
                  <a:pt x="118" y="1282"/>
                </a:lnTo>
                <a:lnTo>
                  <a:pt x="192" y="1512"/>
                </a:lnTo>
                <a:lnTo>
                  <a:pt x="237" y="1626"/>
                </a:lnTo>
                <a:lnTo>
                  <a:pt x="219" y="1666"/>
                </a:lnTo>
                <a:lnTo>
                  <a:pt x="212" y="1781"/>
                </a:lnTo>
                <a:lnTo>
                  <a:pt x="30" y="1880"/>
                </a:lnTo>
                <a:lnTo>
                  <a:pt x="0" y="2000"/>
                </a:lnTo>
                <a:lnTo>
                  <a:pt x="151" y="2070"/>
                </a:lnTo>
                <a:lnTo>
                  <a:pt x="109" y="2225"/>
                </a:lnTo>
                <a:lnTo>
                  <a:pt x="133" y="2385"/>
                </a:lnTo>
                <a:lnTo>
                  <a:pt x="193" y="2374"/>
                </a:lnTo>
                <a:lnTo>
                  <a:pt x="193" y="2355"/>
                </a:lnTo>
                <a:lnTo>
                  <a:pt x="205" y="2332"/>
                </a:lnTo>
                <a:lnTo>
                  <a:pt x="255" y="2357"/>
                </a:lnTo>
                <a:lnTo>
                  <a:pt x="338" y="2250"/>
                </a:lnTo>
                <a:lnTo>
                  <a:pt x="328" y="2207"/>
                </a:lnTo>
                <a:lnTo>
                  <a:pt x="368" y="2173"/>
                </a:lnTo>
                <a:lnTo>
                  <a:pt x="738" y="2207"/>
                </a:lnTo>
                <a:lnTo>
                  <a:pt x="878" y="2206"/>
                </a:lnTo>
                <a:lnTo>
                  <a:pt x="1055" y="2287"/>
                </a:lnTo>
                <a:lnTo>
                  <a:pt x="1128" y="2273"/>
                </a:lnTo>
                <a:lnTo>
                  <a:pt x="1214" y="2249"/>
                </a:lnTo>
                <a:lnTo>
                  <a:pt x="1291" y="2328"/>
                </a:lnTo>
                <a:lnTo>
                  <a:pt x="1502" y="2323"/>
                </a:lnTo>
                <a:lnTo>
                  <a:pt x="1549" y="2358"/>
                </a:lnTo>
                <a:lnTo>
                  <a:pt x="1665" y="2332"/>
                </a:lnTo>
                <a:lnTo>
                  <a:pt x="1703" y="2371"/>
                </a:lnTo>
                <a:lnTo>
                  <a:pt x="1762" y="2300"/>
                </a:lnTo>
                <a:lnTo>
                  <a:pt x="1825" y="2329"/>
                </a:lnTo>
                <a:lnTo>
                  <a:pt x="1818" y="2370"/>
                </a:lnTo>
                <a:lnTo>
                  <a:pt x="1885" y="2359"/>
                </a:lnTo>
                <a:lnTo>
                  <a:pt x="1909" y="2388"/>
                </a:lnTo>
                <a:lnTo>
                  <a:pt x="2022" y="2365"/>
                </a:lnTo>
                <a:lnTo>
                  <a:pt x="2079" y="2466"/>
                </a:lnTo>
                <a:lnTo>
                  <a:pt x="2149" y="2470"/>
                </a:lnTo>
                <a:lnTo>
                  <a:pt x="2176" y="2487"/>
                </a:lnTo>
                <a:lnTo>
                  <a:pt x="2213" y="2426"/>
                </a:lnTo>
                <a:lnTo>
                  <a:pt x="2183" y="2400"/>
                </a:lnTo>
                <a:lnTo>
                  <a:pt x="2204" y="2247"/>
                </a:lnTo>
                <a:lnTo>
                  <a:pt x="2342" y="2053"/>
                </a:lnTo>
                <a:lnTo>
                  <a:pt x="2602" y="2017"/>
                </a:lnTo>
                <a:lnTo>
                  <a:pt x="2545" y="1918"/>
                </a:lnTo>
                <a:lnTo>
                  <a:pt x="2554" y="1868"/>
                </a:lnTo>
                <a:lnTo>
                  <a:pt x="2517" y="1856"/>
                </a:lnTo>
                <a:lnTo>
                  <a:pt x="2563" y="1759"/>
                </a:lnTo>
                <a:lnTo>
                  <a:pt x="2485" y="1630"/>
                </a:lnTo>
                <a:lnTo>
                  <a:pt x="2532" y="1547"/>
                </a:lnTo>
                <a:lnTo>
                  <a:pt x="2688" y="1568"/>
                </a:lnTo>
                <a:lnTo>
                  <a:pt x="2860" y="1428"/>
                </a:lnTo>
                <a:lnTo>
                  <a:pt x="2872" y="1311"/>
                </a:lnTo>
                <a:lnTo>
                  <a:pt x="2792" y="1265"/>
                </a:lnTo>
                <a:lnTo>
                  <a:pt x="2771" y="1210"/>
                </a:lnTo>
                <a:lnTo>
                  <a:pt x="2688" y="1197"/>
                </a:lnTo>
                <a:lnTo>
                  <a:pt x="2628" y="1214"/>
                </a:lnTo>
                <a:lnTo>
                  <a:pt x="2634" y="1174"/>
                </a:lnTo>
                <a:lnTo>
                  <a:pt x="2603" y="1068"/>
                </a:lnTo>
                <a:lnTo>
                  <a:pt x="2456" y="937"/>
                </a:lnTo>
                <a:lnTo>
                  <a:pt x="2455" y="900"/>
                </a:lnTo>
                <a:lnTo>
                  <a:pt x="2315" y="596"/>
                </a:lnTo>
                <a:lnTo>
                  <a:pt x="2358" y="473"/>
                </a:lnTo>
                <a:lnTo>
                  <a:pt x="2318" y="411"/>
                </a:lnTo>
                <a:lnTo>
                  <a:pt x="2329" y="221"/>
                </a:lnTo>
                <a:lnTo>
                  <a:pt x="2222" y="142"/>
                </a:lnTo>
                <a:lnTo>
                  <a:pt x="2055" y="140"/>
                </a:lnTo>
                <a:lnTo>
                  <a:pt x="2009" y="187"/>
                </a:lnTo>
                <a:lnTo>
                  <a:pt x="1922" y="181"/>
                </a:lnTo>
                <a:lnTo>
                  <a:pt x="1871" y="55"/>
                </a:lnTo>
                <a:lnTo>
                  <a:pt x="1781" y="30"/>
                </a:lnTo>
                <a:lnTo>
                  <a:pt x="1764" y="57"/>
                </a:lnTo>
                <a:lnTo>
                  <a:pt x="1665" y="58"/>
                </a:lnTo>
                <a:lnTo>
                  <a:pt x="1614" y="12"/>
                </a:lnTo>
                <a:lnTo>
                  <a:pt x="1534" y="32"/>
                </a:lnTo>
                <a:lnTo>
                  <a:pt x="1484" y="0"/>
                </a:lnTo>
                <a:lnTo>
                  <a:pt x="1387" y="67"/>
                </a:lnTo>
                <a:lnTo>
                  <a:pt x="1343" y="156"/>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38" name="Group 977">
            <a:extLst>
              <a:ext uri="{FF2B5EF4-FFF2-40B4-BE49-F238E27FC236}">
                <a16:creationId xmlns:a16="http://schemas.microsoft.com/office/drawing/2014/main" id="{768D8C1D-5008-F06C-B3F5-812480E9EAA0}"/>
              </a:ext>
            </a:extLst>
          </p:cNvPr>
          <p:cNvGrpSpPr/>
          <p:nvPr/>
        </p:nvGrpSpPr>
        <p:grpSpPr>
          <a:xfrm>
            <a:off x="8830834" y="7650329"/>
            <a:ext cx="1017588" cy="1168400"/>
            <a:chOff x="1163638" y="5410200"/>
            <a:chExt cx="1017588" cy="1168400"/>
          </a:xfrm>
          <a:solidFill>
            <a:schemeClr val="bg2"/>
          </a:solidFill>
        </p:grpSpPr>
        <p:sp>
          <p:nvSpPr>
            <p:cNvPr id="140" name="Freeform 136">
              <a:extLst>
                <a:ext uri="{FF2B5EF4-FFF2-40B4-BE49-F238E27FC236}">
                  <a16:creationId xmlns:a16="http://schemas.microsoft.com/office/drawing/2014/main" id="{F3FA307D-91F1-62AD-5CB1-CA68F5156ECD}"/>
                </a:ext>
              </a:extLst>
            </p:cNvPr>
            <p:cNvSpPr>
              <a:spLocks/>
            </p:cNvSpPr>
            <p:nvPr/>
          </p:nvSpPr>
          <p:spPr bwMode="auto">
            <a:xfrm>
              <a:off x="1173163" y="6565900"/>
              <a:ext cx="7938" cy="12700"/>
            </a:xfrm>
            <a:custGeom>
              <a:avLst/>
              <a:gdLst>
                <a:gd name="T0" fmla="*/ 0 w 27"/>
                <a:gd name="T1" fmla="*/ 11 h 40"/>
                <a:gd name="T2" fmla="*/ 1 w 27"/>
                <a:gd name="T3" fmla="*/ 36 h 40"/>
                <a:gd name="T4" fmla="*/ 27 w 27"/>
                <a:gd name="T5" fmla="*/ 40 h 40"/>
                <a:gd name="T6" fmla="*/ 17 w 27"/>
                <a:gd name="T7" fmla="*/ 0 h 40"/>
                <a:gd name="T8" fmla="*/ 0 w 27"/>
                <a:gd name="T9" fmla="*/ 11 h 40"/>
              </a:gdLst>
              <a:ahLst/>
              <a:cxnLst>
                <a:cxn ang="0">
                  <a:pos x="T0" y="T1"/>
                </a:cxn>
                <a:cxn ang="0">
                  <a:pos x="T2" y="T3"/>
                </a:cxn>
                <a:cxn ang="0">
                  <a:pos x="T4" y="T5"/>
                </a:cxn>
                <a:cxn ang="0">
                  <a:pos x="T6" y="T7"/>
                </a:cxn>
                <a:cxn ang="0">
                  <a:pos x="T8" y="T9"/>
                </a:cxn>
              </a:cxnLst>
              <a:rect l="0" t="0" r="r" b="b"/>
              <a:pathLst>
                <a:path w="27" h="40">
                  <a:moveTo>
                    <a:pt x="0" y="11"/>
                  </a:moveTo>
                  <a:lnTo>
                    <a:pt x="1" y="36"/>
                  </a:lnTo>
                  <a:lnTo>
                    <a:pt x="27" y="40"/>
                  </a:lnTo>
                  <a:lnTo>
                    <a:pt x="17" y="0"/>
                  </a:lnTo>
                  <a:lnTo>
                    <a:pt x="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 name="Freeform 137">
              <a:extLst>
                <a:ext uri="{FF2B5EF4-FFF2-40B4-BE49-F238E27FC236}">
                  <a16:creationId xmlns:a16="http://schemas.microsoft.com/office/drawing/2014/main" id="{E015A30B-642E-197D-39FF-228FCFB7D340}"/>
                </a:ext>
              </a:extLst>
            </p:cNvPr>
            <p:cNvSpPr>
              <a:spLocks/>
            </p:cNvSpPr>
            <p:nvPr/>
          </p:nvSpPr>
          <p:spPr bwMode="auto">
            <a:xfrm>
              <a:off x="1163638" y="6502400"/>
              <a:ext cx="9525" cy="4763"/>
            </a:xfrm>
            <a:custGeom>
              <a:avLst/>
              <a:gdLst>
                <a:gd name="T0" fmla="*/ 0 w 30"/>
                <a:gd name="T1" fmla="*/ 0 h 14"/>
                <a:gd name="T2" fmla="*/ 20 w 30"/>
                <a:gd name="T3" fmla="*/ 14 h 14"/>
                <a:gd name="T4" fmla="*/ 30 w 30"/>
                <a:gd name="T5" fmla="*/ 0 h 14"/>
                <a:gd name="T6" fmla="*/ 0 w 30"/>
                <a:gd name="T7" fmla="*/ 0 h 14"/>
              </a:gdLst>
              <a:ahLst/>
              <a:cxnLst>
                <a:cxn ang="0">
                  <a:pos x="T0" y="T1"/>
                </a:cxn>
                <a:cxn ang="0">
                  <a:pos x="T2" y="T3"/>
                </a:cxn>
                <a:cxn ang="0">
                  <a:pos x="T4" y="T5"/>
                </a:cxn>
                <a:cxn ang="0">
                  <a:pos x="T6" y="T7"/>
                </a:cxn>
              </a:cxnLst>
              <a:rect l="0" t="0" r="r" b="b"/>
              <a:pathLst>
                <a:path w="30" h="14">
                  <a:moveTo>
                    <a:pt x="0" y="0"/>
                  </a:moveTo>
                  <a:lnTo>
                    <a:pt x="20" y="14"/>
                  </a:lnTo>
                  <a:lnTo>
                    <a:pt x="3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 name="Freeform 144">
              <a:extLst>
                <a:ext uri="{FF2B5EF4-FFF2-40B4-BE49-F238E27FC236}">
                  <a16:creationId xmlns:a16="http://schemas.microsoft.com/office/drawing/2014/main" id="{33655E58-3570-9529-1DB2-867513266E7C}"/>
                </a:ext>
              </a:extLst>
            </p:cNvPr>
            <p:cNvSpPr>
              <a:spLocks/>
            </p:cNvSpPr>
            <p:nvPr/>
          </p:nvSpPr>
          <p:spPr bwMode="auto">
            <a:xfrm>
              <a:off x="1868488" y="5410200"/>
              <a:ext cx="312738" cy="623888"/>
            </a:xfrm>
            <a:custGeom>
              <a:avLst/>
              <a:gdLst>
                <a:gd name="T0" fmla="*/ 895 w 983"/>
                <a:gd name="T1" fmla="*/ 88 h 1963"/>
                <a:gd name="T2" fmla="*/ 659 w 983"/>
                <a:gd name="T3" fmla="*/ 123 h 1963"/>
                <a:gd name="T4" fmla="*/ 522 w 983"/>
                <a:gd name="T5" fmla="*/ 84 h 1963"/>
                <a:gd name="T6" fmla="*/ 419 w 983"/>
                <a:gd name="T7" fmla="*/ 96 h 1963"/>
                <a:gd name="T8" fmla="*/ 395 w 983"/>
                <a:gd name="T9" fmla="*/ 0 h 1963"/>
                <a:gd name="T10" fmla="*/ 282 w 983"/>
                <a:gd name="T11" fmla="*/ 41 h 1963"/>
                <a:gd name="T12" fmla="*/ 200 w 983"/>
                <a:gd name="T13" fmla="*/ 190 h 1963"/>
                <a:gd name="T14" fmla="*/ 231 w 983"/>
                <a:gd name="T15" fmla="*/ 618 h 1963"/>
                <a:gd name="T16" fmla="*/ 141 w 983"/>
                <a:gd name="T17" fmla="*/ 971 h 1963"/>
                <a:gd name="T18" fmla="*/ 52 w 983"/>
                <a:gd name="T19" fmla="*/ 1105 h 1963"/>
                <a:gd name="T20" fmla="*/ 0 w 983"/>
                <a:gd name="T21" fmla="*/ 1314 h 1963"/>
                <a:gd name="T22" fmla="*/ 37 w 983"/>
                <a:gd name="T23" fmla="*/ 1337 h 1963"/>
                <a:gd name="T24" fmla="*/ 114 w 983"/>
                <a:gd name="T25" fmla="*/ 1333 h 1963"/>
                <a:gd name="T26" fmla="*/ 133 w 983"/>
                <a:gd name="T27" fmla="*/ 1277 h 1963"/>
                <a:gd name="T28" fmla="*/ 236 w 983"/>
                <a:gd name="T29" fmla="*/ 1215 h 1963"/>
                <a:gd name="T30" fmla="*/ 193 w 983"/>
                <a:gd name="T31" fmla="*/ 1272 h 1963"/>
                <a:gd name="T32" fmla="*/ 111 w 983"/>
                <a:gd name="T33" fmla="*/ 1347 h 1963"/>
                <a:gd name="T34" fmla="*/ 101 w 983"/>
                <a:gd name="T35" fmla="*/ 1380 h 1963"/>
                <a:gd name="T36" fmla="*/ 131 w 983"/>
                <a:gd name="T37" fmla="*/ 1433 h 1963"/>
                <a:gd name="T38" fmla="*/ 238 w 983"/>
                <a:gd name="T39" fmla="*/ 1391 h 1963"/>
                <a:gd name="T40" fmla="*/ 234 w 983"/>
                <a:gd name="T41" fmla="*/ 1415 h 1963"/>
                <a:gd name="T42" fmla="*/ 229 w 983"/>
                <a:gd name="T43" fmla="*/ 1502 h 1963"/>
                <a:gd name="T44" fmla="*/ 224 w 983"/>
                <a:gd name="T45" fmla="*/ 1767 h 1963"/>
                <a:gd name="T46" fmla="*/ 179 w 983"/>
                <a:gd name="T47" fmla="*/ 1926 h 1963"/>
                <a:gd name="T48" fmla="*/ 180 w 983"/>
                <a:gd name="T49" fmla="*/ 1963 h 1963"/>
                <a:gd name="T50" fmla="*/ 319 w 983"/>
                <a:gd name="T51" fmla="*/ 1912 h 1963"/>
                <a:gd name="T52" fmla="*/ 453 w 983"/>
                <a:gd name="T53" fmla="*/ 1937 h 1963"/>
                <a:gd name="T54" fmla="*/ 566 w 983"/>
                <a:gd name="T55" fmla="*/ 1950 h 1963"/>
                <a:gd name="T56" fmla="*/ 624 w 983"/>
                <a:gd name="T57" fmla="*/ 1787 h 1963"/>
                <a:gd name="T58" fmla="*/ 759 w 983"/>
                <a:gd name="T59" fmla="*/ 1560 h 1963"/>
                <a:gd name="T60" fmla="*/ 701 w 983"/>
                <a:gd name="T61" fmla="*/ 1450 h 1963"/>
                <a:gd name="T62" fmla="*/ 682 w 983"/>
                <a:gd name="T63" fmla="*/ 1135 h 1963"/>
                <a:gd name="T64" fmla="*/ 803 w 983"/>
                <a:gd name="T65" fmla="*/ 876 h 1963"/>
                <a:gd name="T66" fmla="*/ 821 w 983"/>
                <a:gd name="T67" fmla="*/ 619 h 1963"/>
                <a:gd name="T68" fmla="*/ 795 w 983"/>
                <a:gd name="T69" fmla="*/ 438 h 1963"/>
                <a:gd name="T70" fmla="*/ 938 w 983"/>
                <a:gd name="T71" fmla="*/ 277 h 1963"/>
                <a:gd name="T72" fmla="*/ 910 w 983"/>
                <a:gd name="T73" fmla="*/ 151 h 1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1963">
                  <a:moveTo>
                    <a:pt x="910" y="151"/>
                  </a:moveTo>
                  <a:lnTo>
                    <a:pt x="895" y="88"/>
                  </a:lnTo>
                  <a:lnTo>
                    <a:pt x="732" y="67"/>
                  </a:lnTo>
                  <a:lnTo>
                    <a:pt x="659" y="123"/>
                  </a:lnTo>
                  <a:lnTo>
                    <a:pt x="629" y="87"/>
                  </a:lnTo>
                  <a:lnTo>
                    <a:pt x="522" y="84"/>
                  </a:lnTo>
                  <a:lnTo>
                    <a:pt x="453" y="116"/>
                  </a:lnTo>
                  <a:lnTo>
                    <a:pt x="419" y="96"/>
                  </a:lnTo>
                  <a:lnTo>
                    <a:pt x="425" y="49"/>
                  </a:lnTo>
                  <a:lnTo>
                    <a:pt x="395" y="0"/>
                  </a:lnTo>
                  <a:lnTo>
                    <a:pt x="345" y="0"/>
                  </a:lnTo>
                  <a:lnTo>
                    <a:pt x="282" y="41"/>
                  </a:lnTo>
                  <a:lnTo>
                    <a:pt x="198" y="116"/>
                  </a:lnTo>
                  <a:lnTo>
                    <a:pt x="200" y="190"/>
                  </a:lnTo>
                  <a:lnTo>
                    <a:pt x="256" y="445"/>
                  </a:lnTo>
                  <a:lnTo>
                    <a:pt x="231" y="618"/>
                  </a:lnTo>
                  <a:lnTo>
                    <a:pt x="173" y="925"/>
                  </a:lnTo>
                  <a:lnTo>
                    <a:pt x="141" y="971"/>
                  </a:lnTo>
                  <a:lnTo>
                    <a:pt x="134" y="1018"/>
                  </a:lnTo>
                  <a:lnTo>
                    <a:pt x="52" y="1105"/>
                  </a:lnTo>
                  <a:lnTo>
                    <a:pt x="53" y="1218"/>
                  </a:lnTo>
                  <a:lnTo>
                    <a:pt x="0" y="1314"/>
                  </a:lnTo>
                  <a:lnTo>
                    <a:pt x="10" y="1328"/>
                  </a:lnTo>
                  <a:lnTo>
                    <a:pt x="37" y="1337"/>
                  </a:lnTo>
                  <a:lnTo>
                    <a:pt x="57" y="1327"/>
                  </a:lnTo>
                  <a:lnTo>
                    <a:pt x="114" y="1333"/>
                  </a:lnTo>
                  <a:lnTo>
                    <a:pt x="107" y="1310"/>
                  </a:lnTo>
                  <a:lnTo>
                    <a:pt x="133" y="1277"/>
                  </a:lnTo>
                  <a:lnTo>
                    <a:pt x="173" y="1260"/>
                  </a:lnTo>
                  <a:lnTo>
                    <a:pt x="236" y="1215"/>
                  </a:lnTo>
                  <a:lnTo>
                    <a:pt x="233" y="1235"/>
                  </a:lnTo>
                  <a:lnTo>
                    <a:pt x="193" y="1272"/>
                  </a:lnTo>
                  <a:lnTo>
                    <a:pt x="164" y="1339"/>
                  </a:lnTo>
                  <a:lnTo>
                    <a:pt x="111" y="1347"/>
                  </a:lnTo>
                  <a:lnTo>
                    <a:pt x="81" y="1350"/>
                  </a:lnTo>
                  <a:lnTo>
                    <a:pt x="101" y="1380"/>
                  </a:lnTo>
                  <a:lnTo>
                    <a:pt x="95" y="1453"/>
                  </a:lnTo>
                  <a:lnTo>
                    <a:pt x="131" y="1433"/>
                  </a:lnTo>
                  <a:lnTo>
                    <a:pt x="181" y="1392"/>
                  </a:lnTo>
                  <a:lnTo>
                    <a:pt x="238" y="1391"/>
                  </a:lnTo>
                  <a:lnTo>
                    <a:pt x="258" y="1435"/>
                  </a:lnTo>
                  <a:lnTo>
                    <a:pt x="234" y="1415"/>
                  </a:lnTo>
                  <a:lnTo>
                    <a:pt x="194" y="1441"/>
                  </a:lnTo>
                  <a:lnTo>
                    <a:pt x="229" y="1502"/>
                  </a:lnTo>
                  <a:lnTo>
                    <a:pt x="203" y="1621"/>
                  </a:lnTo>
                  <a:lnTo>
                    <a:pt x="224" y="1767"/>
                  </a:lnTo>
                  <a:lnTo>
                    <a:pt x="212" y="1840"/>
                  </a:lnTo>
                  <a:lnTo>
                    <a:pt x="179" y="1926"/>
                  </a:lnTo>
                  <a:lnTo>
                    <a:pt x="153" y="1953"/>
                  </a:lnTo>
                  <a:lnTo>
                    <a:pt x="180" y="1963"/>
                  </a:lnTo>
                  <a:lnTo>
                    <a:pt x="239" y="1950"/>
                  </a:lnTo>
                  <a:lnTo>
                    <a:pt x="319" y="1912"/>
                  </a:lnTo>
                  <a:lnTo>
                    <a:pt x="386" y="1932"/>
                  </a:lnTo>
                  <a:lnTo>
                    <a:pt x="453" y="1937"/>
                  </a:lnTo>
                  <a:lnTo>
                    <a:pt x="500" y="1954"/>
                  </a:lnTo>
                  <a:lnTo>
                    <a:pt x="566" y="1950"/>
                  </a:lnTo>
                  <a:lnTo>
                    <a:pt x="636" y="1903"/>
                  </a:lnTo>
                  <a:lnTo>
                    <a:pt x="624" y="1787"/>
                  </a:lnTo>
                  <a:lnTo>
                    <a:pt x="670" y="1663"/>
                  </a:lnTo>
                  <a:lnTo>
                    <a:pt x="759" y="1560"/>
                  </a:lnTo>
                  <a:lnTo>
                    <a:pt x="766" y="1533"/>
                  </a:lnTo>
                  <a:lnTo>
                    <a:pt x="701" y="1450"/>
                  </a:lnTo>
                  <a:lnTo>
                    <a:pt x="749" y="1238"/>
                  </a:lnTo>
                  <a:lnTo>
                    <a:pt x="682" y="1135"/>
                  </a:lnTo>
                  <a:lnTo>
                    <a:pt x="651" y="1019"/>
                  </a:lnTo>
                  <a:lnTo>
                    <a:pt x="803" y="876"/>
                  </a:lnTo>
                  <a:lnTo>
                    <a:pt x="785" y="750"/>
                  </a:lnTo>
                  <a:lnTo>
                    <a:pt x="821" y="619"/>
                  </a:lnTo>
                  <a:lnTo>
                    <a:pt x="786" y="517"/>
                  </a:lnTo>
                  <a:lnTo>
                    <a:pt x="795" y="438"/>
                  </a:lnTo>
                  <a:lnTo>
                    <a:pt x="855" y="347"/>
                  </a:lnTo>
                  <a:lnTo>
                    <a:pt x="938" y="277"/>
                  </a:lnTo>
                  <a:lnTo>
                    <a:pt x="983" y="194"/>
                  </a:lnTo>
                  <a:lnTo>
                    <a:pt x="910" y="1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49" name="Freeform 164">
            <a:extLst>
              <a:ext uri="{FF2B5EF4-FFF2-40B4-BE49-F238E27FC236}">
                <a16:creationId xmlns:a16="http://schemas.microsoft.com/office/drawing/2014/main" id="{360C4B96-130D-DF91-F466-93B57B7F2BEF}"/>
              </a:ext>
            </a:extLst>
          </p:cNvPr>
          <p:cNvSpPr>
            <a:spLocks/>
          </p:cNvSpPr>
          <p:nvPr/>
        </p:nvSpPr>
        <p:spPr bwMode="auto">
          <a:xfrm>
            <a:off x="10235771" y="6677192"/>
            <a:ext cx="22225" cy="14288"/>
          </a:xfrm>
          <a:custGeom>
            <a:avLst/>
            <a:gdLst>
              <a:gd name="T0" fmla="*/ 23 w 70"/>
              <a:gd name="T1" fmla="*/ 0 h 43"/>
              <a:gd name="T2" fmla="*/ 0 w 70"/>
              <a:gd name="T3" fmla="*/ 20 h 43"/>
              <a:gd name="T4" fmla="*/ 6 w 70"/>
              <a:gd name="T5" fmla="*/ 43 h 43"/>
              <a:gd name="T6" fmla="*/ 36 w 70"/>
              <a:gd name="T7" fmla="*/ 30 h 43"/>
              <a:gd name="T8" fmla="*/ 60 w 70"/>
              <a:gd name="T9" fmla="*/ 40 h 43"/>
              <a:gd name="T10" fmla="*/ 70 w 70"/>
              <a:gd name="T11" fmla="*/ 30 h 43"/>
              <a:gd name="T12" fmla="*/ 53 w 70"/>
              <a:gd name="T13" fmla="*/ 3 h 43"/>
              <a:gd name="T14" fmla="*/ 23 w 70"/>
              <a:gd name="T15" fmla="*/ 0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3">
                <a:moveTo>
                  <a:pt x="23" y="0"/>
                </a:moveTo>
                <a:lnTo>
                  <a:pt x="0" y="20"/>
                </a:lnTo>
                <a:lnTo>
                  <a:pt x="6" y="43"/>
                </a:lnTo>
                <a:lnTo>
                  <a:pt x="36" y="30"/>
                </a:lnTo>
                <a:lnTo>
                  <a:pt x="60" y="40"/>
                </a:lnTo>
                <a:lnTo>
                  <a:pt x="70" y="30"/>
                </a:lnTo>
                <a:lnTo>
                  <a:pt x="53" y="3"/>
                </a:lnTo>
                <a:lnTo>
                  <a:pt x="23" y="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0" name="Freeform 168">
            <a:extLst>
              <a:ext uri="{FF2B5EF4-FFF2-40B4-BE49-F238E27FC236}">
                <a16:creationId xmlns:a16="http://schemas.microsoft.com/office/drawing/2014/main" id="{AC90A6A2-8EC2-F395-E373-C0145FC84513}"/>
              </a:ext>
            </a:extLst>
          </p:cNvPr>
          <p:cNvSpPr>
            <a:spLocks/>
          </p:cNvSpPr>
          <p:nvPr/>
        </p:nvSpPr>
        <p:spPr bwMode="auto">
          <a:xfrm>
            <a:off x="10205609" y="6659729"/>
            <a:ext cx="11113" cy="6350"/>
          </a:xfrm>
          <a:custGeom>
            <a:avLst/>
            <a:gdLst>
              <a:gd name="T0" fmla="*/ 3 w 36"/>
              <a:gd name="T1" fmla="*/ 20 h 20"/>
              <a:gd name="T2" fmla="*/ 26 w 36"/>
              <a:gd name="T3" fmla="*/ 19 h 20"/>
              <a:gd name="T4" fmla="*/ 36 w 36"/>
              <a:gd name="T5" fmla="*/ 6 h 20"/>
              <a:gd name="T6" fmla="*/ 0 w 36"/>
              <a:gd name="T7" fmla="*/ 0 h 20"/>
              <a:gd name="T8" fmla="*/ 3 w 36"/>
              <a:gd name="T9" fmla="*/ 20 h 20"/>
            </a:gdLst>
            <a:ahLst/>
            <a:cxnLst>
              <a:cxn ang="0">
                <a:pos x="T0" y="T1"/>
              </a:cxn>
              <a:cxn ang="0">
                <a:pos x="T2" y="T3"/>
              </a:cxn>
              <a:cxn ang="0">
                <a:pos x="T4" y="T5"/>
              </a:cxn>
              <a:cxn ang="0">
                <a:pos x="T6" y="T7"/>
              </a:cxn>
              <a:cxn ang="0">
                <a:pos x="T8" y="T9"/>
              </a:cxn>
            </a:cxnLst>
            <a:rect l="0" t="0" r="r" b="b"/>
            <a:pathLst>
              <a:path w="36" h="20">
                <a:moveTo>
                  <a:pt x="3" y="20"/>
                </a:moveTo>
                <a:lnTo>
                  <a:pt x="26" y="19"/>
                </a:lnTo>
                <a:lnTo>
                  <a:pt x="36" y="6"/>
                </a:lnTo>
                <a:lnTo>
                  <a:pt x="0" y="0"/>
                </a:lnTo>
                <a:lnTo>
                  <a:pt x="3" y="2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1" name="Freeform 171">
            <a:extLst>
              <a:ext uri="{FF2B5EF4-FFF2-40B4-BE49-F238E27FC236}">
                <a16:creationId xmlns:a16="http://schemas.microsoft.com/office/drawing/2014/main" id="{E14E3936-373E-EEDB-E22C-A7106C8F2D3A}"/>
              </a:ext>
            </a:extLst>
          </p:cNvPr>
          <p:cNvSpPr>
            <a:spLocks/>
          </p:cNvSpPr>
          <p:nvPr/>
        </p:nvSpPr>
        <p:spPr bwMode="auto">
          <a:xfrm>
            <a:off x="9978596" y="5892967"/>
            <a:ext cx="44450" cy="53975"/>
          </a:xfrm>
          <a:custGeom>
            <a:avLst/>
            <a:gdLst>
              <a:gd name="T0" fmla="*/ 120 w 140"/>
              <a:gd name="T1" fmla="*/ 0 h 170"/>
              <a:gd name="T2" fmla="*/ 66 w 140"/>
              <a:gd name="T3" fmla="*/ 27 h 170"/>
              <a:gd name="T4" fmla="*/ 34 w 140"/>
              <a:gd name="T5" fmla="*/ 114 h 170"/>
              <a:gd name="T6" fmla="*/ 0 w 140"/>
              <a:gd name="T7" fmla="*/ 144 h 170"/>
              <a:gd name="T8" fmla="*/ 0 w 140"/>
              <a:gd name="T9" fmla="*/ 170 h 170"/>
              <a:gd name="T10" fmla="*/ 27 w 140"/>
              <a:gd name="T11" fmla="*/ 157 h 170"/>
              <a:gd name="T12" fmla="*/ 74 w 140"/>
              <a:gd name="T13" fmla="*/ 159 h 170"/>
              <a:gd name="T14" fmla="*/ 107 w 140"/>
              <a:gd name="T15" fmla="*/ 129 h 170"/>
              <a:gd name="T16" fmla="*/ 123 w 140"/>
              <a:gd name="T17" fmla="*/ 79 h 170"/>
              <a:gd name="T18" fmla="*/ 116 w 140"/>
              <a:gd name="T19" fmla="*/ 43 h 170"/>
              <a:gd name="T20" fmla="*/ 140 w 140"/>
              <a:gd name="T21" fmla="*/ 7 h 170"/>
              <a:gd name="T22" fmla="*/ 120 w 140"/>
              <a:gd name="T2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 h="170">
                <a:moveTo>
                  <a:pt x="120" y="0"/>
                </a:moveTo>
                <a:lnTo>
                  <a:pt x="66" y="27"/>
                </a:lnTo>
                <a:lnTo>
                  <a:pt x="34" y="114"/>
                </a:lnTo>
                <a:lnTo>
                  <a:pt x="0" y="144"/>
                </a:lnTo>
                <a:lnTo>
                  <a:pt x="0" y="170"/>
                </a:lnTo>
                <a:lnTo>
                  <a:pt x="27" y="157"/>
                </a:lnTo>
                <a:lnTo>
                  <a:pt x="74" y="159"/>
                </a:lnTo>
                <a:lnTo>
                  <a:pt x="107" y="129"/>
                </a:lnTo>
                <a:lnTo>
                  <a:pt x="123" y="79"/>
                </a:lnTo>
                <a:lnTo>
                  <a:pt x="116" y="43"/>
                </a:lnTo>
                <a:lnTo>
                  <a:pt x="140" y="7"/>
                </a:lnTo>
                <a:lnTo>
                  <a:pt x="120" y="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52" name="Group 981">
            <a:extLst>
              <a:ext uri="{FF2B5EF4-FFF2-40B4-BE49-F238E27FC236}">
                <a16:creationId xmlns:a16="http://schemas.microsoft.com/office/drawing/2014/main" id="{D39DC280-94B4-51D8-F26D-214BFA803591}"/>
              </a:ext>
            </a:extLst>
          </p:cNvPr>
          <p:cNvGrpSpPr/>
          <p:nvPr/>
        </p:nvGrpSpPr>
        <p:grpSpPr>
          <a:xfrm>
            <a:off x="9670621" y="4746792"/>
            <a:ext cx="935038" cy="1830388"/>
            <a:chOff x="2003425" y="2506663"/>
            <a:chExt cx="935038" cy="1830388"/>
          </a:xfrm>
          <a:solidFill>
            <a:schemeClr val="bg1">
              <a:lumMod val="75000"/>
            </a:schemeClr>
          </a:solidFill>
        </p:grpSpPr>
        <p:sp>
          <p:nvSpPr>
            <p:cNvPr id="153" name="Freeform 166">
              <a:extLst>
                <a:ext uri="{FF2B5EF4-FFF2-40B4-BE49-F238E27FC236}">
                  <a16:creationId xmlns:a16="http://schemas.microsoft.com/office/drawing/2014/main" id="{12260485-C7BB-69F2-781E-E295812F375E}"/>
                </a:ext>
              </a:extLst>
            </p:cNvPr>
            <p:cNvSpPr>
              <a:spLocks/>
            </p:cNvSpPr>
            <p:nvPr/>
          </p:nvSpPr>
          <p:spPr bwMode="auto">
            <a:xfrm>
              <a:off x="2003425" y="3519488"/>
              <a:ext cx="241300" cy="188913"/>
            </a:xfrm>
            <a:custGeom>
              <a:avLst/>
              <a:gdLst>
                <a:gd name="T0" fmla="*/ 712 w 761"/>
                <a:gd name="T1" fmla="*/ 419 h 595"/>
                <a:gd name="T2" fmla="*/ 742 w 761"/>
                <a:gd name="T3" fmla="*/ 432 h 595"/>
                <a:gd name="T4" fmla="*/ 761 w 761"/>
                <a:gd name="T5" fmla="*/ 409 h 595"/>
                <a:gd name="T6" fmla="*/ 744 w 761"/>
                <a:gd name="T7" fmla="*/ 352 h 595"/>
                <a:gd name="T8" fmla="*/ 751 w 761"/>
                <a:gd name="T9" fmla="*/ 322 h 595"/>
                <a:gd name="T10" fmla="*/ 711 w 761"/>
                <a:gd name="T11" fmla="*/ 289 h 595"/>
                <a:gd name="T12" fmla="*/ 674 w 761"/>
                <a:gd name="T13" fmla="*/ 289 h 595"/>
                <a:gd name="T14" fmla="*/ 624 w 761"/>
                <a:gd name="T15" fmla="*/ 326 h 595"/>
                <a:gd name="T16" fmla="*/ 607 w 761"/>
                <a:gd name="T17" fmla="*/ 356 h 595"/>
                <a:gd name="T18" fmla="*/ 594 w 761"/>
                <a:gd name="T19" fmla="*/ 324 h 595"/>
                <a:gd name="T20" fmla="*/ 630 w 761"/>
                <a:gd name="T21" fmla="*/ 279 h 595"/>
                <a:gd name="T22" fmla="*/ 663 w 761"/>
                <a:gd name="T23" fmla="*/ 253 h 595"/>
                <a:gd name="T24" fmla="*/ 666 w 761"/>
                <a:gd name="T25" fmla="*/ 236 h 595"/>
                <a:gd name="T26" fmla="*/ 636 w 761"/>
                <a:gd name="T27" fmla="*/ 207 h 595"/>
                <a:gd name="T28" fmla="*/ 596 w 761"/>
                <a:gd name="T29" fmla="*/ 131 h 595"/>
                <a:gd name="T30" fmla="*/ 558 w 761"/>
                <a:gd name="T31" fmla="*/ 29 h 595"/>
                <a:gd name="T32" fmla="*/ 518 w 761"/>
                <a:gd name="T33" fmla="*/ 2 h 595"/>
                <a:gd name="T34" fmla="*/ 377 w 761"/>
                <a:gd name="T35" fmla="*/ 0 h 595"/>
                <a:gd name="T36" fmla="*/ 344 w 761"/>
                <a:gd name="T37" fmla="*/ 26 h 595"/>
                <a:gd name="T38" fmla="*/ 302 w 761"/>
                <a:gd name="T39" fmla="*/ 48 h 595"/>
                <a:gd name="T40" fmla="*/ 288 w 761"/>
                <a:gd name="T41" fmla="*/ 34 h 595"/>
                <a:gd name="T42" fmla="*/ 262 w 761"/>
                <a:gd name="T43" fmla="*/ 78 h 595"/>
                <a:gd name="T44" fmla="*/ 215 w 761"/>
                <a:gd name="T45" fmla="*/ 108 h 595"/>
                <a:gd name="T46" fmla="*/ 189 w 761"/>
                <a:gd name="T47" fmla="*/ 123 h 595"/>
                <a:gd name="T48" fmla="*/ 191 w 761"/>
                <a:gd name="T49" fmla="*/ 179 h 595"/>
                <a:gd name="T50" fmla="*/ 156 w 761"/>
                <a:gd name="T51" fmla="*/ 208 h 595"/>
                <a:gd name="T52" fmla="*/ 106 w 761"/>
                <a:gd name="T53" fmla="*/ 212 h 595"/>
                <a:gd name="T54" fmla="*/ 68 w 761"/>
                <a:gd name="T55" fmla="*/ 250 h 595"/>
                <a:gd name="T56" fmla="*/ 73 w 761"/>
                <a:gd name="T57" fmla="*/ 342 h 595"/>
                <a:gd name="T58" fmla="*/ 0 w 761"/>
                <a:gd name="T59" fmla="*/ 373 h 595"/>
                <a:gd name="T60" fmla="*/ 3 w 761"/>
                <a:gd name="T61" fmla="*/ 451 h 595"/>
                <a:gd name="T62" fmla="*/ 110 w 761"/>
                <a:gd name="T63" fmla="*/ 567 h 595"/>
                <a:gd name="T64" fmla="*/ 190 w 761"/>
                <a:gd name="T65" fmla="*/ 555 h 595"/>
                <a:gd name="T66" fmla="*/ 260 w 761"/>
                <a:gd name="T67" fmla="*/ 436 h 595"/>
                <a:gd name="T68" fmla="*/ 327 w 761"/>
                <a:gd name="T69" fmla="*/ 430 h 595"/>
                <a:gd name="T70" fmla="*/ 393 w 761"/>
                <a:gd name="T71" fmla="*/ 567 h 595"/>
                <a:gd name="T72" fmla="*/ 433 w 761"/>
                <a:gd name="T73" fmla="*/ 595 h 595"/>
                <a:gd name="T74" fmla="*/ 497 w 761"/>
                <a:gd name="T75" fmla="*/ 570 h 595"/>
                <a:gd name="T76" fmla="*/ 526 w 761"/>
                <a:gd name="T77" fmla="*/ 582 h 595"/>
                <a:gd name="T78" fmla="*/ 629 w 761"/>
                <a:gd name="T79" fmla="*/ 586 h 595"/>
                <a:gd name="T80" fmla="*/ 629 w 761"/>
                <a:gd name="T81" fmla="*/ 542 h 595"/>
                <a:gd name="T82" fmla="*/ 639 w 761"/>
                <a:gd name="T83" fmla="*/ 526 h 595"/>
                <a:gd name="T84" fmla="*/ 695 w 761"/>
                <a:gd name="T85" fmla="*/ 518 h 595"/>
                <a:gd name="T86" fmla="*/ 715 w 761"/>
                <a:gd name="T87" fmla="*/ 484 h 595"/>
                <a:gd name="T88" fmla="*/ 722 w 761"/>
                <a:gd name="T89" fmla="*/ 452 h 595"/>
                <a:gd name="T90" fmla="*/ 695 w 761"/>
                <a:gd name="T91" fmla="*/ 442 h 595"/>
                <a:gd name="T92" fmla="*/ 687 w 761"/>
                <a:gd name="T93" fmla="*/ 368 h 595"/>
                <a:gd name="T94" fmla="*/ 704 w 761"/>
                <a:gd name="T95" fmla="*/ 358 h 595"/>
                <a:gd name="T96" fmla="*/ 712 w 761"/>
                <a:gd name="T97" fmla="*/ 419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61" h="595">
                  <a:moveTo>
                    <a:pt x="712" y="419"/>
                  </a:moveTo>
                  <a:lnTo>
                    <a:pt x="742" y="432"/>
                  </a:lnTo>
                  <a:lnTo>
                    <a:pt x="761" y="409"/>
                  </a:lnTo>
                  <a:lnTo>
                    <a:pt x="744" y="352"/>
                  </a:lnTo>
                  <a:lnTo>
                    <a:pt x="751" y="322"/>
                  </a:lnTo>
                  <a:lnTo>
                    <a:pt x="711" y="289"/>
                  </a:lnTo>
                  <a:lnTo>
                    <a:pt x="674" y="289"/>
                  </a:lnTo>
                  <a:lnTo>
                    <a:pt x="624" y="326"/>
                  </a:lnTo>
                  <a:lnTo>
                    <a:pt x="607" y="356"/>
                  </a:lnTo>
                  <a:lnTo>
                    <a:pt x="594" y="324"/>
                  </a:lnTo>
                  <a:lnTo>
                    <a:pt x="630" y="279"/>
                  </a:lnTo>
                  <a:lnTo>
                    <a:pt x="663" y="253"/>
                  </a:lnTo>
                  <a:lnTo>
                    <a:pt x="666" y="236"/>
                  </a:lnTo>
                  <a:lnTo>
                    <a:pt x="636" y="207"/>
                  </a:lnTo>
                  <a:lnTo>
                    <a:pt x="596" y="131"/>
                  </a:lnTo>
                  <a:lnTo>
                    <a:pt x="558" y="29"/>
                  </a:lnTo>
                  <a:lnTo>
                    <a:pt x="518" y="2"/>
                  </a:lnTo>
                  <a:lnTo>
                    <a:pt x="377" y="0"/>
                  </a:lnTo>
                  <a:lnTo>
                    <a:pt x="344" y="26"/>
                  </a:lnTo>
                  <a:lnTo>
                    <a:pt x="302" y="48"/>
                  </a:lnTo>
                  <a:lnTo>
                    <a:pt x="288" y="34"/>
                  </a:lnTo>
                  <a:lnTo>
                    <a:pt x="262" y="78"/>
                  </a:lnTo>
                  <a:lnTo>
                    <a:pt x="215" y="108"/>
                  </a:lnTo>
                  <a:lnTo>
                    <a:pt x="189" y="123"/>
                  </a:lnTo>
                  <a:lnTo>
                    <a:pt x="191" y="179"/>
                  </a:lnTo>
                  <a:lnTo>
                    <a:pt x="156" y="208"/>
                  </a:lnTo>
                  <a:lnTo>
                    <a:pt x="106" y="212"/>
                  </a:lnTo>
                  <a:lnTo>
                    <a:pt x="68" y="250"/>
                  </a:lnTo>
                  <a:lnTo>
                    <a:pt x="73" y="342"/>
                  </a:lnTo>
                  <a:lnTo>
                    <a:pt x="0" y="373"/>
                  </a:lnTo>
                  <a:lnTo>
                    <a:pt x="3" y="451"/>
                  </a:lnTo>
                  <a:lnTo>
                    <a:pt x="110" y="567"/>
                  </a:lnTo>
                  <a:lnTo>
                    <a:pt x="190" y="555"/>
                  </a:lnTo>
                  <a:lnTo>
                    <a:pt x="260" y="436"/>
                  </a:lnTo>
                  <a:lnTo>
                    <a:pt x="327" y="430"/>
                  </a:lnTo>
                  <a:lnTo>
                    <a:pt x="393" y="567"/>
                  </a:lnTo>
                  <a:lnTo>
                    <a:pt x="433" y="595"/>
                  </a:lnTo>
                  <a:lnTo>
                    <a:pt x="497" y="570"/>
                  </a:lnTo>
                  <a:lnTo>
                    <a:pt x="526" y="582"/>
                  </a:lnTo>
                  <a:lnTo>
                    <a:pt x="629" y="586"/>
                  </a:lnTo>
                  <a:lnTo>
                    <a:pt x="629" y="542"/>
                  </a:lnTo>
                  <a:lnTo>
                    <a:pt x="639" y="526"/>
                  </a:lnTo>
                  <a:lnTo>
                    <a:pt x="695" y="518"/>
                  </a:lnTo>
                  <a:lnTo>
                    <a:pt x="715" y="484"/>
                  </a:lnTo>
                  <a:lnTo>
                    <a:pt x="722" y="452"/>
                  </a:lnTo>
                  <a:lnTo>
                    <a:pt x="695" y="442"/>
                  </a:lnTo>
                  <a:lnTo>
                    <a:pt x="687" y="368"/>
                  </a:lnTo>
                  <a:lnTo>
                    <a:pt x="704" y="358"/>
                  </a:lnTo>
                  <a:lnTo>
                    <a:pt x="712" y="4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 name="Freeform 145">
              <a:extLst>
                <a:ext uri="{FF2B5EF4-FFF2-40B4-BE49-F238E27FC236}">
                  <a16:creationId xmlns:a16="http://schemas.microsoft.com/office/drawing/2014/main" id="{F64C47FC-8F87-4BC9-F468-D98D0C2AD715}"/>
                </a:ext>
              </a:extLst>
            </p:cNvPr>
            <p:cNvSpPr>
              <a:spLocks/>
            </p:cNvSpPr>
            <p:nvPr/>
          </p:nvSpPr>
          <p:spPr bwMode="auto">
            <a:xfrm>
              <a:off x="2465388" y="2790825"/>
              <a:ext cx="23813" cy="22225"/>
            </a:xfrm>
            <a:custGeom>
              <a:avLst/>
              <a:gdLst>
                <a:gd name="T0" fmla="*/ 64 w 73"/>
                <a:gd name="T1" fmla="*/ 73 h 73"/>
                <a:gd name="T2" fmla="*/ 73 w 73"/>
                <a:gd name="T3" fmla="*/ 49 h 73"/>
                <a:gd name="T4" fmla="*/ 39 w 73"/>
                <a:gd name="T5" fmla="*/ 20 h 73"/>
                <a:gd name="T6" fmla="*/ 46 w 73"/>
                <a:gd name="T7" fmla="*/ 0 h 73"/>
                <a:gd name="T8" fmla="*/ 19 w 73"/>
                <a:gd name="T9" fmla="*/ 7 h 73"/>
                <a:gd name="T10" fmla="*/ 0 w 73"/>
                <a:gd name="T11" fmla="*/ 34 h 73"/>
                <a:gd name="T12" fmla="*/ 32 w 73"/>
                <a:gd name="T13" fmla="*/ 41 h 73"/>
                <a:gd name="T14" fmla="*/ 64 w 73"/>
                <a:gd name="T15" fmla="*/ 73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73">
                  <a:moveTo>
                    <a:pt x="64" y="73"/>
                  </a:moveTo>
                  <a:lnTo>
                    <a:pt x="73" y="49"/>
                  </a:lnTo>
                  <a:lnTo>
                    <a:pt x="39" y="20"/>
                  </a:lnTo>
                  <a:lnTo>
                    <a:pt x="46" y="0"/>
                  </a:lnTo>
                  <a:lnTo>
                    <a:pt x="19" y="7"/>
                  </a:lnTo>
                  <a:lnTo>
                    <a:pt x="0" y="34"/>
                  </a:lnTo>
                  <a:lnTo>
                    <a:pt x="32" y="41"/>
                  </a:lnTo>
                  <a:lnTo>
                    <a:pt x="64"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 name="Freeform 146">
              <a:extLst>
                <a:ext uri="{FF2B5EF4-FFF2-40B4-BE49-F238E27FC236}">
                  <a16:creationId xmlns:a16="http://schemas.microsoft.com/office/drawing/2014/main" id="{7E8DF77C-847E-51EC-135F-2EEE034C78CA}"/>
                </a:ext>
              </a:extLst>
            </p:cNvPr>
            <p:cNvSpPr>
              <a:spLocks/>
            </p:cNvSpPr>
            <p:nvPr/>
          </p:nvSpPr>
          <p:spPr bwMode="auto">
            <a:xfrm>
              <a:off x="2462213" y="2817813"/>
              <a:ext cx="15875" cy="11113"/>
            </a:xfrm>
            <a:custGeom>
              <a:avLst/>
              <a:gdLst>
                <a:gd name="T0" fmla="*/ 50 w 50"/>
                <a:gd name="T1" fmla="*/ 9 h 36"/>
                <a:gd name="T2" fmla="*/ 7 w 50"/>
                <a:gd name="T3" fmla="*/ 0 h 36"/>
                <a:gd name="T4" fmla="*/ 0 w 50"/>
                <a:gd name="T5" fmla="*/ 16 h 36"/>
                <a:gd name="T6" fmla="*/ 20 w 50"/>
                <a:gd name="T7" fmla="*/ 36 h 36"/>
                <a:gd name="T8" fmla="*/ 50 w 50"/>
                <a:gd name="T9" fmla="*/ 9 h 36"/>
              </a:gdLst>
              <a:ahLst/>
              <a:cxnLst>
                <a:cxn ang="0">
                  <a:pos x="T0" y="T1"/>
                </a:cxn>
                <a:cxn ang="0">
                  <a:pos x="T2" y="T3"/>
                </a:cxn>
                <a:cxn ang="0">
                  <a:pos x="T4" y="T5"/>
                </a:cxn>
                <a:cxn ang="0">
                  <a:pos x="T6" y="T7"/>
                </a:cxn>
                <a:cxn ang="0">
                  <a:pos x="T8" y="T9"/>
                </a:cxn>
              </a:cxnLst>
              <a:rect l="0" t="0" r="r" b="b"/>
              <a:pathLst>
                <a:path w="50" h="36">
                  <a:moveTo>
                    <a:pt x="50" y="9"/>
                  </a:moveTo>
                  <a:lnTo>
                    <a:pt x="7" y="0"/>
                  </a:lnTo>
                  <a:lnTo>
                    <a:pt x="0" y="16"/>
                  </a:lnTo>
                  <a:lnTo>
                    <a:pt x="20" y="36"/>
                  </a:lnTo>
                  <a:lnTo>
                    <a:pt x="5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 name="Freeform 147">
              <a:extLst>
                <a:ext uri="{FF2B5EF4-FFF2-40B4-BE49-F238E27FC236}">
                  <a16:creationId xmlns:a16="http://schemas.microsoft.com/office/drawing/2014/main" id="{A08830D7-FFAF-2B7D-B38C-0A2A694DC8BC}"/>
                </a:ext>
              </a:extLst>
            </p:cNvPr>
            <p:cNvSpPr>
              <a:spLocks/>
            </p:cNvSpPr>
            <p:nvPr/>
          </p:nvSpPr>
          <p:spPr bwMode="auto">
            <a:xfrm>
              <a:off x="2471738" y="2881313"/>
              <a:ext cx="15875" cy="19050"/>
            </a:xfrm>
            <a:custGeom>
              <a:avLst/>
              <a:gdLst>
                <a:gd name="T0" fmla="*/ 0 w 47"/>
                <a:gd name="T1" fmla="*/ 13 h 56"/>
                <a:gd name="T2" fmla="*/ 7 w 47"/>
                <a:gd name="T3" fmla="*/ 43 h 56"/>
                <a:gd name="T4" fmla="*/ 27 w 47"/>
                <a:gd name="T5" fmla="*/ 56 h 56"/>
                <a:gd name="T6" fmla="*/ 47 w 47"/>
                <a:gd name="T7" fmla="*/ 20 h 56"/>
                <a:gd name="T8" fmla="*/ 29 w 47"/>
                <a:gd name="T9" fmla="*/ 0 h 56"/>
                <a:gd name="T10" fmla="*/ 0 w 47"/>
                <a:gd name="T11" fmla="*/ 13 h 56"/>
              </a:gdLst>
              <a:ahLst/>
              <a:cxnLst>
                <a:cxn ang="0">
                  <a:pos x="T0" y="T1"/>
                </a:cxn>
                <a:cxn ang="0">
                  <a:pos x="T2" y="T3"/>
                </a:cxn>
                <a:cxn ang="0">
                  <a:pos x="T4" y="T5"/>
                </a:cxn>
                <a:cxn ang="0">
                  <a:pos x="T6" y="T7"/>
                </a:cxn>
                <a:cxn ang="0">
                  <a:pos x="T8" y="T9"/>
                </a:cxn>
                <a:cxn ang="0">
                  <a:pos x="T10" y="T11"/>
                </a:cxn>
              </a:cxnLst>
              <a:rect l="0" t="0" r="r" b="b"/>
              <a:pathLst>
                <a:path w="47" h="56">
                  <a:moveTo>
                    <a:pt x="0" y="13"/>
                  </a:moveTo>
                  <a:lnTo>
                    <a:pt x="7" y="43"/>
                  </a:lnTo>
                  <a:lnTo>
                    <a:pt x="27" y="56"/>
                  </a:lnTo>
                  <a:lnTo>
                    <a:pt x="47" y="20"/>
                  </a:lnTo>
                  <a:lnTo>
                    <a:pt x="29" y="0"/>
                  </a:lnTo>
                  <a:lnTo>
                    <a:pt x="0"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 name="Freeform 148">
              <a:extLst>
                <a:ext uri="{FF2B5EF4-FFF2-40B4-BE49-F238E27FC236}">
                  <a16:creationId xmlns:a16="http://schemas.microsoft.com/office/drawing/2014/main" id="{563CB6A4-043D-8AB0-37E9-C663F71483D4}"/>
                </a:ext>
              </a:extLst>
            </p:cNvPr>
            <p:cNvSpPr>
              <a:spLocks/>
            </p:cNvSpPr>
            <p:nvPr/>
          </p:nvSpPr>
          <p:spPr bwMode="auto">
            <a:xfrm>
              <a:off x="2433638" y="2827338"/>
              <a:ext cx="79375" cy="44450"/>
            </a:xfrm>
            <a:custGeom>
              <a:avLst/>
              <a:gdLst>
                <a:gd name="T0" fmla="*/ 60 w 247"/>
                <a:gd name="T1" fmla="*/ 116 h 142"/>
                <a:gd name="T2" fmla="*/ 84 w 247"/>
                <a:gd name="T3" fmla="*/ 136 h 142"/>
                <a:gd name="T4" fmla="*/ 164 w 247"/>
                <a:gd name="T5" fmla="*/ 85 h 142"/>
                <a:gd name="T6" fmla="*/ 184 w 247"/>
                <a:gd name="T7" fmla="*/ 142 h 142"/>
                <a:gd name="T8" fmla="*/ 231 w 247"/>
                <a:gd name="T9" fmla="*/ 131 h 142"/>
                <a:gd name="T10" fmla="*/ 247 w 247"/>
                <a:gd name="T11" fmla="*/ 88 h 142"/>
                <a:gd name="T12" fmla="*/ 204 w 247"/>
                <a:gd name="T13" fmla="*/ 102 h 142"/>
                <a:gd name="T14" fmla="*/ 184 w 247"/>
                <a:gd name="T15" fmla="*/ 85 h 142"/>
                <a:gd name="T16" fmla="*/ 154 w 247"/>
                <a:gd name="T17" fmla="*/ 58 h 142"/>
                <a:gd name="T18" fmla="*/ 104 w 247"/>
                <a:gd name="T19" fmla="*/ 100 h 142"/>
                <a:gd name="T20" fmla="*/ 84 w 247"/>
                <a:gd name="T21" fmla="*/ 73 h 142"/>
                <a:gd name="T22" fmla="*/ 94 w 247"/>
                <a:gd name="T23" fmla="*/ 36 h 142"/>
                <a:gd name="T24" fmla="*/ 76 w 247"/>
                <a:gd name="T25" fmla="*/ 9 h 142"/>
                <a:gd name="T26" fmla="*/ 26 w 247"/>
                <a:gd name="T27" fmla="*/ 0 h 142"/>
                <a:gd name="T28" fmla="*/ 0 w 247"/>
                <a:gd name="T29" fmla="*/ 77 h 142"/>
                <a:gd name="T30" fmla="*/ 27 w 247"/>
                <a:gd name="T31" fmla="*/ 113 h 142"/>
                <a:gd name="T32" fmla="*/ 60 w 247"/>
                <a:gd name="T33" fmla="*/ 11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7" h="142">
                  <a:moveTo>
                    <a:pt x="60" y="116"/>
                  </a:moveTo>
                  <a:lnTo>
                    <a:pt x="84" y="136"/>
                  </a:lnTo>
                  <a:lnTo>
                    <a:pt x="164" y="85"/>
                  </a:lnTo>
                  <a:lnTo>
                    <a:pt x="184" y="142"/>
                  </a:lnTo>
                  <a:lnTo>
                    <a:pt x="231" y="131"/>
                  </a:lnTo>
                  <a:lnTo>
                    <a:pt x="247" y="88"/>
                  </a:lnTo>
                  <a:lnTo>
                    <a:pt x="204" y="102"/>
                  </a:lnTo>
                  <a:lnTo>
                    <a:pt x="184" y="85"/>
                  </a:lnTo>
                  <a:lnTo>
                    <a:pt x="154" y="58"/>
                  </a:lnTo>
                  <a:lnTo>
                    <a:pt x="104" y="100"/>
                  </a:lnTo>
                  <a:lnTo>
                    <a:pt x="84" y="73"/>
                  </a:lnTo>
                  <a:lnTo>
                    <a:pt x="94" y="36"/>
                  </a:lnTo>
                  <a:lnTo>
                    <a:pt x="76" y="9"/>
                  </a:lnTo>
                  <a:lnTo>
                    <a:pt x="26" y="0"/>
                  </a:lnTo>
                  <a:lnTo>
                    <a:pt x="0" y="77"/>
                  </a:lnTo>
                  <a:lnTo>
                    <a:pt x="27" y="113"/>
                  </a:lnTo>
                  <a:lnTo>
                    <a:pt x="60"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 name="Freeform 149">
              <a:extLst>
                <a:ext uri="{FF2B5EF4-FFF2-40B4-BE49-F238E27FC236}">
                  <a16:creationId xmlns:a16="http://schemas.microsoft.com/office/drawing/2014/main" id="{8D07322E-C7CB-DA48-78F2-5F5B83E7952A}"/>
                </a:ext>
              </a:extLst>
            </p:cNvPr>
            <p:cNvSpPr>
              <a:spLocks/>
            </p:cNvSpPr>
            <p:nvPr/>
          </p:nvSpPr>
          <p:spPr bwMode="auto">
            <a:xfrm>
              <a:off x="2435225" y="2865438"/>
              <a:ext cx="25400" cy="25400"/>
            </a:xfrm>
            <a:custGeom>
              <a:avLst/>
              <a:gdLst>
                <a:gd name="T0" fmla="*/ 0 w 81"/>
                <a:gd name="T1" fmla="*/ 20 h 82"/>
                <a:gd name="T2" fmla="*/ 0 w 81"/>
                <a:gd name="T3" fmla="*/ 50 h 82"/>
                <a:gd name="T4" fmla="*/ 41 w 81"/>
                <a:gd name="T5" fmla="*/ 82 h 82"/>
                <a:gd name="T6" fmla="*/ 81 w 81"/>
                <a:gd name="T7" fmla="*/ 59 h 82"/>
                <a:gd name="T8" fmla="*/ 33 w 81"/>
                <a:gd name="T9" fmla="*/ 0 h 82"/>
                <a:gd name="T10" fmla="*/ 0 w 81"/>
                <a:gd name="T11" fmla="*/ 20 h 82"/>
              </a:gdLst>
              <a:ahLst/>
              <a:cxnLst>
                <a:cxn ang="0">
                  <a:pos x="T0" y="T1"/>
                </a:cxn>
                <a:cxn ang="0">
                  <a:pos x="T2" y="T3"/>
                </a:cxn>
                <a:cxn ang="0">
                  <a:pos x="T4" y="T5"/>
                </a:cxn>
                <a:cxn ang="0">
                  <a:pos x="T6" y="T7"/>
                </a:cxn>
                <a:cxn ang="0">
                  <a:pos x="T8" y="T9"/>
                </a:cxn>
                <a:cxn ang="0">
                  <a:pos x="T10" y="T11"/>
                </a:cxn>
              </a:cxnLst>
              <a:rect l="0" t="0" r="r" b="b"/>
              <a:pathLst>
                <a:path w="81" h="82">
                  <a:moveTo>
                    <a:pt x="0" y="20"/>
                  </a:moveTo>
                  <a:lnTo>
                    <a:pt x="0" y="50"/>
                  </a:lnTo>
                  <a:lnTo>
                    <a:pt x="41" y="82"/>
                  </a:lnTo>
                  <a:lnTo>
                    <a:pt x="81" y="59"/>
                  </a:lnTo>
                  <a:lnTo>
                    <a:pt x="33" y="0"/>
                  </a:lnTo>
                  <a:lnTo>
                    <a:pt x="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9" name="Freeform 150">
              <a:extLst>
                <a:ext uri="{FF2B5EF4-FFF2-40B4-BE49-F238E27FC236}">
                  <a16:creationId xmlns:a16="http://schemas.microsoft.com/office/drawing/2014/main" id="{04C4FF95-5EED-8F01-74E9-78F27971F0FE}"/>
                </a:ext>
              </a:extLst>
            </p:cNvPr>
            <p:cNvSpPr>
              <a:spLocks/>
            </p:cNvSpPr>
            <p:nvPr/>
          </p:nvSpPr>
          <p:spPr bwMode="auto">
            <a:xfrm>
              <a:off x="2124075" y="3273425"/>
              <a:ext cx="22225" cy="15875"/>
            </a:xfrm>
            <a:custGeom>
              <a:avLst/>
              <a:gdLst>
                <a:gd name="T0" fmla="*/ 14 w 66"/>
                <a:gd name="T1" fmla="*/ 24 h 50"/>
                <a:gd name="T2" fmla="*/ 0 w 66"/>
                <a:gd name="T3" fmla="*/ 50 h 50"/>
                <a:gd name="T4" fmla="*/ 34 w 66"/>
                <a:gd name="T5" fmla="*/ 44 h 50"/>
                <a:gd name="T6" fmla="*/ 66 w 66"/>
                <a:gd name="T7" fmla="*/ 3 h 50"/>
                <a:gd name="T8" fmla="*/ 47 w 66"/>
                <a:gd name="T9" fmla="*/ 0 h 50"/>
                <a:gd name="T10" fmla="*/ 14 w 66"/>
                <a:gd name="T11" fmla="*/ 24 h 50"/>
              </a:gdLst>
              <a:ahLst/>
              <a:cxnLst>
                <a:cxn ang="0">
                  <a:pos x="T0" y="T1"/>
                </a:cxn>
                <a:cxn ang="0">
                  <a:pos x="T2" y="T3"/>
                </a:cxn>
                <a:cxn ang="0">
                  <a:pos x="T4" y="T5"/>
                </a:cxn>
                <a:cxn ang="0">
                  <a:pos x="T6" y="T7"/>
                </a:cxn>
                <a:cxn ang="0">
                  <a:pos x="T8" y="T9"/>
                </a:cxn>
                <a:cxn ang="0">
                  <a:pos x="T10" y="T11"/>
                </a:cxn>
              </a:cxnLst>
              <a:rect l="0" t="0" r="r" b="b"/>
              <a:pathLst>
                <a:path w="66" h="50">
                  <a:moveTo>
                    <a:pt x="14" y="24"/>
                  </a:moveTo>
                  <a:lnTo>
                    <a:pt x="0" y="50"/>
                  </a:lnTo>
                  <a:lnTo>
                    <a:pt x="34" y="44"/>
                  </a:lnTo>
                  <a:lnTo>
                    <a:pt x="66" y="3"/>
                  </a:lnTo>
                  <a:lnTo>
                    <a:pt x="47" y="0"/>
                  </a:lnTo>
                  <a:lnTo>
                    <a:pt x="14"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 name="Freeform 151">
              <a:extLst>
                <a:ext uri="{FF2B5EF4-FFF2-40B4-BE49-F238E27FC236}">
                  <a16:creationId xmlns:a16="http://schemas.microsoft.com/office/drawing/2014/main" id="{EC2B1C57-CC3B-5C14-EFB3-374DFF228F64}"/>
                </a:ext>
              </a:extLst>
            </p:cNvPr>
            <p:cNvSpPr>
              <a:spLocks/>
            </p:cNvSpPr>
            <p:nvPr/>
          </p:nvSpPr>
          <p:spPr bwMode="auto">
            <a:xfrm>
              <a:off x="2111375" y="3095625"/>
              <a:ext cx="103188" cy="125413"/>
            </a:xfrm>
            <a:custGeom>
              <a:avLst/>
              <a:gdLst>
                <a:gd name="T0" fmla="*/ 193 w 325"/>
                <a:gd name="T1" fmla="*/ 139 h 394"/>
                <a:gd name="T2" fmla="*/ 186 w 325"/>
                <a:gd name="T3" fmla="*/ 46 h 394"/>
                <a:gd name="T4" fmla="*/ 125 w 325"/>
                <a:gd name="T5" fmla="*/ 0 h 394"/>
                <a:gd name="T6" fmla="*/ 99 w 325"/>
                <a:gd name="T7" fmla="*/ 30 h 394"/>
                <a:gd name="T8" fmla="*/ 130 w 325"/>
                <a:gd name="T9" fmla="*/ 99 h 394"/>
                <a:gd name="T10" fmla="*/ 76 w 325"/>
                <a:gd name="T11" fmla="*/ 83 h 394"/>
                <a:gd name="T12" fmla="*/ 55 w 325"/>
                <a:gd name="T13" fmla="*/ 37 h 394"/>
                <a:gd name="T14" fmla="*/ 50 w 325"/>
                <a:gd name="T15" fmla="*/ 67 h 394"/>
                <a:gd name="T16" fmla="*/ 63 w 325"/>
                <a:gd name="T17" fmla="*/ 120 h 394"/>
                <a:gd name="T18" fmla="*/ 50 w 325"/>
                <a:gd name="T19" fmla="*/ 130 h 394"/>
                <a:gd name="T20" fmla="*/ 23 w 325"/>
                <a:gd name="T21" fmla="*/ 110 h 394"/>
                <a:gd name="T22" fmla="*/ 0 w 325"/>
                <a:gd name="T23" fmla="*/ 137 h 394"/>
                <a:gd name="T24" fmla="*/ 14 w 325"/>
                <a:gd name="T25" fmla="*/ 170 h 394"/>
                <a:gd name="T26" fmla="*/ 37 w 325"/>
                <a:gd name="T27" fmla="*/ 206 h 394"/>
                <a:gd name="T28" fmla="*/ 78 w 325"/>
                <a:gd name="T29" fmla="*/ 216 h 394"/>
                <a:gd name="T30" fmla="*/ 76 w 325"/>
                <a:gd name="T31" fmla="*/ 176 h 394"/>
                <a:gd name="T32" fmla="*/ 114 w 325"/>
                <a:gd name="T33" fmla="*/ 203 h 394"/>
                <a:gd name="T34" fmla="*/ 121 w 325"/>
                <a:gd name="T35" fmla="*/ 246 h 394"/>
                <a:gd name="T36" fmla="*/ 118 w 325"/>
                <a:gd name="T37" fmla="*/ 268 h 394"/>
                <a:gd name="T38" fmla="*/ 151 w 325"/>
                <a:gd name="T39" fmla="*/ 309 h 394"/>
                <a:gd name="T40" fmla="*/ 161 w 325"/>
                <a:gd name="T41" fmla="*/ 332 h 394"/>
                <a:gd name="T42" fmla="*/ 185 w 325"/>
                <a:gd name="T43" fmla="*/ 322 h 394"/>
                <a:gd name="T44" fmla="*/ 231 w 325"/>
                <a:gd name="T45" fmla="*/ 321 h 394"/>
                <a:gd name="T46" fmla="*/ 226 w 325"/>
                <a:gd name="T47" fmla="*/ 374 h 394"/>
                <a:gd name="T48" fmla="*/ 229 w 325"/>
                <a:gd name="T49" fmla="*/ 394 h 394"/>
                <a:gd name="T50" fmla="*/ 256 w 325"/>
                <a:gd name="T51" fmla="*/ 378 h 394"/>
                <a:gd name="T52" fmla="*/ 281 w 325"/>
                <a:gd name="T53" fmla="*/ 321 h 394"/>
                <a:gd name="T54" fmla="*/ 325 w 325"/>
                <a:gd name="T55" fmla="*/ 287 h 394"/>
                <a:gd name="T56" fmla="*/ 317 w 325"/>
                <a:gd name="T57" fmla="*/ 257 h 394"/>
                <a:gd name="T58" fmla="*/ 235 w 325"/>
                <a:gd name="T59" fmla="*/ 277 h 394"/>
                <a:gd name="T60" fmla="*/ 240 w 325"/>
                <a:gd name="T61" fmla="*/ 238 h 394"/>
                <a:gd name="T62" fmla="*/ 225 w 325"/>
                <a:gd name="T63" fmla="*/ 238 h 394"/>
                <a:gd name="T64" fmla="*/ 217 w 325"/>
                <a:gd name="T65" fmla="*/ 185 h 394"/>
                <a:gd name="T66" fmla="*/ 183 w 325"/>
                <a:gd name="T67" fmla="*/ 169 h 394"/>
                <a:gd name="T68" fmla="*/ 193 w 325"/>
                <a:gd name="T69" fmla="*/ 1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5" h="394">
                  <a:moveTo>
                    <a:pt x="193" y="139"/>
                  </a:moveTo>
                  <a:lnTo>
                    <a:pt x="186" y="46"/>
                  </a:lnTo>
                  <a:lnTo>
                    <a:pt x="125" y="0"/>
                  </a:lnTo>
                  <a:lnTo>
                    <a:pt x="99" y="30"/>
                  </a:lnTo>
                  <a:lnTo>
                    <a:pt x="130" y="99"/>
                  </a:lnTo>
                  <a:lnTo>
                    <a:pt x="76" y="83"/>
                  </a:lnTo>
                  <a:lnTo>
                    <a:pt x="55" y="37"/>
                  </a:lnTo>
                  <a:lnTo>
                    <a:pt x="50" y="67"/>
                  </a:lnTo>
                  <a:lnTo>
                    <a:pt x="63" y="120"/>
                  </a:lnTo>
                  <a:lnTo>
                    <a:pt x="50" y="130"/>
                  </a:lnTo>
                  <a:lnTo>
                    <a:pt x="23" y="110"/>
                  </a:lnTo>
                  <a:lnTo>
                    <a:pt x="0" y="137"/>
                  </a:lnTo>
                  <a:lnTo>
                    <a:pt x="14" y="170"/>
                  </a:lnTo>
                  <a:lnTo>
                    <a:pt x="37" y="206"/>
                  </a:lnTo>
                  <a:lnTo>
                    <a:pt x="78" y="216"/>
                  </a:lnTo>
                  <a:lnTo>
                    <a:pt x="76" y="176"/>
                  </a:lnTo>
                  <a:lnTo>
                    <a:pt x="114" y="203"/>
                  </a:lnTo>
                  <a:lnTo>
                    <a:pt x="121" y="246"/>
                  </a:lnTo>
                  <a:lnTo>
                    <a:pt x="118" y="268"/>
                  </a:lnTo>
                  <a:lnTo>
                    <a:pt x="151" y="309"/>
                  </a:lnTo>
                  <a:lnTo>
                    <a:pt x="161" y="332"/>
                  </a:lnTo>
                  <a:lnTo>
                    <a:pt x="185" y="322"/>
                  </a:lnTo>
                  <a:lnTo>
                    <a:pt x="231" y="321"/>
                  </a:lnTo>
                  <a:lnTo>
                    <a:pt x="226" y="374"/>
                  </a:lnTo>
                  <a:lnTo>
                    <a:pt x="229" y="394"/>
                  </a:lnTo>
                  <a:lnTo>
                    <a:pt x="256" y="378"/>
                  </a:lnTo>
                  <a:lnTo>
                    <a:pt x="281" y="321"/>
                  </a:lnTo>
                  <a:lnTo>
                    <a:pt x="325" y="287"/>
                  </a:lnTo>
                  <a:lnTo>
                    <a:pt x="317" y="257"/>
                  </a:lnTo>
                  <a:lnTo>
                    <a:pt x="235" y="277"/>
                  </a:lnTo>
                  <a:lnTo>
                    <a:pt x="240" y="238"/>
                  </a:lnTo>
                  <a:lnTo>
                    <a:pt x="225" y="238"/>
                  </a:lnTo>
                  <a:lnTo>
                    <a:pt x="217" y="185"/>
                  </a:lnTo>
                  <a:lnTo>
                    <a:pt x="183" y="169"/>
                  </a:lnTo>
                  <a:lnTo>
                    <a:pt x="193"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 name="Freeform 152">
              <a:extLst>
                <a:ext uri="{FF2B5EF4-FFF2-40B4-BE49-F238E27FC236}">
                  <a16:creationId xmlns:a16="http://schemas.microsoft.com/office/drawing/2014/main" id="{3872E409-353A-A585-281B-B7A409FBEB63}"/>
                </a:ext>
              </a:extLst>
            </p:cNvPr>
            <p:cNvSpPr>
              <a:spLocks/>
            </p:cNvSpPr>
            <p:nvPr/>
          </p:nvSpPr>
          <p:spPr bwMode="auto">
            <a:xfrm>
              <a:off x="2184400" y="3144838"/>
              <a:ext cx="6350" cy="22225"/>
            </a:xfrm>
            <a:custGeom>
              <a:avLst/>
              <a:gdLst>
                <a:gd name="T0" fmla="*/ 10 w 24"/>
                <a:gd name="T1" fmla="*/ 70 h 70"/>
                <a:gd name="T2" fmla="*/ 24 w 24"/>
                <a:gd name="T3" fmla="*/ 33 h 70"/>
                <a:gd name="T4" fmla="*/ 17 w 24"/>
                <a:gd name="T5" fmla="*/ 6 h 70"/>
                <a:gd name="T6" fmla="*/ 0 w 24"/>
                <a:gd name="T7" fmla="*/ 0 h 70"/>
                <a:gd name="T8" fmla="*/ 0 w 24"/>
                <a:gd name="T9" fmla="*/ 40 h 70"/>
                <a:gd name="T10" fmla="*/ 10 w 24"/>
                <a:gd name="T11" fmla="*/ 70 h 70"/>
              </a:gdLst>
              <a:ahLst/>
              <a:cxnLst>
                <a:cxn ang="0">
                  <a:pos x="T0" y="T1"/>
                </a:cxn>
                <a:cxn ang="0">
                  <a:pos x="T2" y="T3"/>
                </a:cxn>
                <a:cxn ang="0">
                  <a:pos x="T4" y="T5"/>
                </a:cxn>
                <a:cxn ang="0">
                  <a:pos x="T6" y="T7"/>
                </a:cxn>
                <a:cxn ang="0">
                  <a:pos x="T8" y="T9"/>
                </a:cxn>
                <a:cxn ang="0">
                  <a:pos x="T10" y="T11"/>
                </a:cxn>
              </a:cxnLst>
              <a:rect l="0" t="0" r="r" b="b"/>
              <a:pathLst>
                <a:path w="24" h="70">
                  <a:moveTo>
                    <a:pt x="10" y="70"/>
                  </a:moveTo>
                  <a:lnTo>
                    <a:pt x="24" y="33"/>
                  </a:lnTo>
                  <a:lnTo>
                    <a:pt x="17" y="6"/>
                  </a:lnTo>
                  <a:lnTo>
                    <a:pt x="0" y="0"/>
                  </a:lnTo>
                  <a:lnTo>
                    <a:pt x="0" y="40"/>
                  </a:lnTo>
                  <a:lnTo>
                    <a:pt x="1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 name="Freeform 153">
              <a:extLst>
                <a:ext uri="{FF2B5EF4-FFF2-40B4-BE49-F238E27FC236}">
                  <a16:creationId xmlns:a16="http://schemas.microsoft.com/office/drawing/2014/main" id="{C69EA7B3-BB28-81E9-BABC-E7025AC6CE54}"/>
                </a:ext>
              </a:extLst>
            </p:cNvPr>
            <p:cNvSpPr>
              <a:spLocks/>
            </p:cNvSpPr>
            <p:nvPr/>
          </p:nvSpPr>
          <p:spPr bwMode="auto">
            <a:xfrm>
              <a:off x="2159000" y="3276600"/>
              <a:ext cx="61913" cy="71438"/>
            </a:xfrm>
            <a:custGeom>
              <a:avLst/>
              <a:gdLst>
                <a:gd name="T0" fmla="*/ 106 w 193"/>
                <a:gd name="T1" fmla="*/ 76 h 223"/>
                <a:gd name="T2" fmla="*/ 58 w 193"/>
                <a:gd name="T3" fmla="*/ 0 h 223"/>
                <a:gd name="T4" fmla="*/ 28 w 193"/>
                <a:gd name="T5" fmla="*/ 10 h 223"/>
                <a:gd name="T6" fmla="*/ 39 w 193"/>
                <a:gd name="T7" fmla="*/ 37 h 223"/>
                <a:gd name="T8" fmla="*/ 2 w 193"/>
                <a:gd name="T9" fmla="*/ 30 h 223"/>
                <a:gd name="T10" fmla="*/ 12 w 193"/>
                <a:gd name="T11" fmla="*/ 67 h 223"/>
                <a:gd name="T12" fmla="*/ 56 w 193"/>
                <a:gd name="T13" fmla="*/ 89 h 223"/>
                <a:gd name="T14" fmla="*/ 99 w 193"/>
                <a:gd name="T15" fmla="*/ 86 h 223"/>
                <a:gd name="T16" fmla="*/ 83 w 193"/>
                <a:gd name="T17" fmla="*/ 120 h 223"/>
                <a:gd name="T18" fmla="*/ 56 w 193"/>
                <a:gd name="T19" fmla="*/ 123 h 223"/>
                <a:gd name="T20" fmla="*/ 47 w 193"/>
                <a:gd name="T21" fmla="*/ 146 h 223"/>
                <a:gd name="T22" fmla="*/ 83 w 193"/>
                <a:gd name="T23" fmla="*/ 150 h 223"/>
                <a:gd name="T24" fmla="*/ 84 w 193"/>
                <a:gd name="T25" fmla="*/ 166 h 223"/>
                <a:gd name="T26" fmla="*/ 37 w 193"/>
                <a:gd name="T27" fmla="*/ 163 h 223"/>
                <a:gd name="T28" fmla="*/ 0 w 193"/>
                <a:gd name="T29" fmla="*/ 196 h 223"/>
                <a:gd name="T30" fmla="*/ 24 w 193"/>
                <a:gd name="T31" fmla="*/ 223 h 223"/>
                <a:gd name="T32" fmla="*/ 67 w 193"/>
                <a:gd name="T33" fmla="*/ 222 h 223"/>
                <a:gd name="T34" fmla="*/ 90 w 193"/>
                <a:gd name="T35" fmla="*/ 205 h 223"/>
                <a:gd name="T36" fmla="*/ 137 w 193"/>
                <a:gd name="T37" fmla="*/ 189 h 223"/>
                <a:gd name="T38" fmla="*/ 144 w 193"/>
                <a:gd name="T39" fmla="*/ 209 h 223"/>
                <a:gd name="T40" fmla="*/ 193 w 193"/>
                <a:gd name="T41" fmla="*/ 165 h 223"/>
                <a:gd name="T42" fmla="*/ 150 w 193"/>
                <a:gd name="T43" fmla="*/ 135 h 223"/>
                <a:gd name="T44" fmla="*/ 160 w 193"/>
                <a:gd name="T45" fmla="*/ 98 h 223"/>
                <a:gd name="T46" fmla="*/ 106 w 193"/>
                <a:gd name="T47" fmla="*/ 7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3" h="223">
                  <a:moveTo>
                    <a:pt x="106" y="76"/>
                  </a:moveTo>
                  <a:lnTo>
                    <a:pt x="58" y="0"/>
                  </a:lnTo>
                  <a:lnTo>
                    <a:pt x="28" y="10"/>
                  </a:lnTo>
                  <a:lnTo>
                    <a:pt x="39" y="37"/>
                  </a:lnTo>
                  <a:lnTo>
                    <a:pt x="2" y="30"/>
                  </a:lnTo>
                  <a:lnTo>
                    <a:pt x="12" y="67"/>
                  </a:lnTo>
                  <a:lnTo>
                    <a:pt x="56" y="89"/>
                  </a:lnTo>
                  <a:lnTo>
                    <a:pt x="99" y="86"/>
                  </a:lnTo>
                  <a:lnTo>
                    <a:pt x="83" y="120"/>
                  </a:lnTo>
                  <a:lnTo>
                    <a:pt x="56" y="123"/>
                  </a:lnTo>
                  <a:lnTo>
                    <a:pt x="47" y="146"/>
                  </a:lnTo>
                  <a:lnTo>
                    <a:pt x="83" y="150"/>
                  </a:lnTo>
                  <a:lnTo>
                    <a:pt x="84" y="166"/>
                  </a:lnTo>
                  <a:lnTo>
                    <a:pt x="37" y="163"/>
                  </a:lnTo>
                  <a:lnTo>
                    <a:pt x="0" y="196"/>
                  </a:lnTo>
                  <a:lnTo>
                    <a:pt x="24" y="223"/>
                  </a:lnTo>
                  <a:lnTo>
                    <a:pt x="67" y="222"/>
                  </a:lnTo>
                  <a:lnTo>
                    <a:pt x="90" y="205"/>
                  </a:lnTo>
                  <a:lnTo>
                    <a:pt x="137" y="189"/>
                  </a:lnTo>
                  <a:lnTo>
                    <a:pt x="144" y="209"/>
                  </a:lnTo>
                  <a:lnTo>
                    <a:pt x="193" y="165"/>
                  </a:lnTo>
                  <a:lnTo>
                    <a:pt x="150" y="135"/>
                  </a:lnTo>
                  <a:lnTo>
                    <a:pt x="160" y="98"/>
                  </a:lnTo>
                  <a:lnTo>
                    <a:pt x="106"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 name="Freeform 154">
              <a:extLst>
                <a:ext uri="{FF2B5EF4-FFF2-40B4-BE49-F238E27FC236}">
                  <a16:creationId xmlns:a16="http://schemas.microsoft.com/office/drawing/2014/main" id="{C371C728-954E-4773-3A58-1C6EE445B1CF}"/>
                </a:ext>
              </a:extLst>
            </p:cNvPr>
            <p:cNvSpPr>
              <a:spLocks/>
            </p:cNvSpPr>
            <p:nvPr/>
          </p:nvSpPr>
          <p:spPr bwMode="auto">
            <a:xfrm>
              <a:off x="2603500" y="2551113"/>
              <a:ext cx="25400" cy="46038"/>
            </a:xfrm>
            <a:custGeom>
              <a:avLst/>
              <a:gdLst>
                <a:gd name="T0" fmla="*/ 26 w 79"/>
                <a:gd name="T1" fmla="*/ 143 h 143"/>
                <a:gd name="T2" fmla="*/ 50 w 79"/>
                <a:gd name="T3" fmla="*/ 90 h 143"/>
                <a:gd name="T4" fmla="*/ 79 w 79"/>
                <a:gd name="T5" fmla="*/ 63 h 143"/>
                <a:gd name="T6" fmla="*/ 75 w 79"/>
                <a:gd name="T7" fmla="*/ 0 h 143"/>
                <a:gd name="T8" fmla="*/ 32 w 79"/>
                <a:gd name="T9" fmla="*/ 4 h 143"/>
                <a:gd name="T10" fmla="*/ 19 w 79"/>
                <a:gd name="T11" fmla="*/ 47 h 143"/>
                <a:gd name="T12" fmla="*/ 39 w 79"/>
                <a:gd name="T13" fmla="*/ 80 h 143"/>
                <a:gd name="T14" fmla="*/ 0 w 79"/>
                <a:gd name="T15" fmla="*/ 130 h 143"/>
                <a:gd name="T16" fmla="*/ 26 w 79"/>
                <a:gd name="T1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143">
                  <a:moveTo>
                    <a:pt x="26" y="143"/>
                  </a:moveTo>
                  <a:lnTo>
                    <a:pt x="50" y="90"/>
                  </a:lnTo>
                  <a:lnTo>
                    <a:pt x="79" y="63"/>
                  </a:lnTo>
                  <a:lnTo>
                    <a:pt x="75" y="0"/>
                  </a:lnTo>
                  <a:lnTo>
                    <a:pt x="32" y="4"/>
                  </a:lnTo>
                  <a:lnTo>
                    <a:pt x="19" y="47"/>
                  </a:lnTo>
                  <a:lnTo>
                    <a:pt x="39" y="80"/>
                  </a:lnTo>
                  <a:lnTo>
                    <a:pt x="0" y="130"/>
                  </a:lnTo>
                  <a:lnTo>
                    <a:pt x="26"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 name="Freeform 155">
              <a:extLst>
                <a:ext uri="{FF2B5EF4-FFF2-40B4-BE49-F238E27FC236}">
                  <a16:creationId xmlns:a16="http://schemas.microsoft.com/office/drawing/2014/main" id="{9E0BA5E8-2BC4-5C20-166D-CD4A1ABC61FD}"/>
                </a:ext>
              </a:extLst>
            </p:cNvPr>
            <p:cNvSpPr>
              <a:spLocks/>
            </p:cNvSpPr>
            <p:nvPr/>
          </p:nvSpPr>
          <p:spPr bwMode="auto">
            <a:xfrm>
              <a:off x="2638425" y="2532063"/>
              <a:ext cx="17463" cy="39688"/>
            </a:xfrm>
            <a:custGeom>
              <a:avLst/>
              <a:gdLst>
                <a:gd name="T0" fmla="*/ 40 w 54"/>
                <a:gd name="T1" fmla="*/ 109 h 126"/>
                <a:gd name="T2" fmla="*/ 54 w 54"/>
                <a:gd name="T3" fmla="*/ 82 h 126"/>
                <a:gd name="T4" fmla="*/ 49 w 54"/>
                <a:gd name="T5" fmla="*/ 22 h 126"/>
                <a:gd name="T6" fmla="*/ 22 w 54"/>
                <a:gd name="T7" fmla="*/ 0 h 126"/>
                <a:gd name="T8" fmla="*/ 12 w 54"/>
                <a:gd name="T9" fmla="*/ 23 h 126"/>
                <a:gd name="T10" fmla="*/ 0 w 54"/>
                <a:gd name="T11" fmla="*/ 89 h 126"/>
                <a:gd name="T12" fmla="*/ 7 w 54"/>
                <a:gd name="T13" fmla="*/ 126 h 126"/>
                <a:gd name="T14" fmla="*/ 40 w 54"/>
                <a:gd name="T15" fmla="*/ 109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26">
                  <a:moveTo>
                    <a:pt x="40" y="109"/>
                  </a:moveTo>
                  <a:lnTo>
                    <a:pt x="54" y="82"/>
                  </a:lnTo>
                  <a:lnTo>
                    <a:pt x="49" y="22"/>
                  </a:lnTo>
                  <a:lnTo>
                    <a:pt x="22" y="0"/>
                  </a:lnTo>
                  <a:lnTo>
                    <a:pt x="12" y="23"/>
                  </a:lnTo>
                  <a:lnTo>
                    <a:pt x="0" y="89"/>
                  </a:lnTo>
                  <a:lnTo>
                    <a:pt x="7" y="126"/>
                  </a:lnTo>
                  <a:lnTo>
                    <a:pt x="40"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 name="Freeform 156">
              <a:extLst>
                <a:ext uri="{FF2B5EF4-FFF2-40B4-BE49-F238E27FC236}">
                  <a16:creationId xmlns:a16="http://schemas.microsoft.com/office/drawing/2014/main" id="{0779CC94-18B0-8880-D626-AC5C6FD95BC4}"/>
                </a:ext>
              </a:extLst>
            </p:cNvPr>
            <p:cNvSpPr>
              <a:spLocks/>
            </p:cNvSpPr>
            <p:nvPr/>
          </p:nvSpPr>
          <p:spPr bwMode="auto">
            <a:xfrm>
              <a:off x="2660650" y="2533650"/>
              <a:ext cx="7938" cy="12700"/>
            </a:xfrm>
            <a:custGeom>
              <a:avLst/>
              <a:gdLst>
                <a:gd name="T0" fmla="*/ 4 w 27"/>
                <a:gd name="T1" fmla="*/ 40 h 40"/>
                <a:gd name="T2" fmla="*/ 27 w 27"/>
                <a:gd name="T3" fmla="*/ 0 h 40"/>
                <a:gd name="T4" fmla="*/ 0 w 27"/>
                <a:gd name="T5" fmla="*/ 6 h 40"/>
                <a:gd name="T6" fmla="*/ 4 w 27"/>
                <a:gd name="T7" fmla="*/ 40 h 40"/>
              </a:gdLst>
              <a:ahLst/>
              <a:cxnLst>
                <a:cxn ang="0">
                  <a:pos x="T0" y="T1"/>
                </a:cxn>
                <a:cxn ang="0">
                  <a:pos x="T2" y="T3"/>
                </a:cxn>
                <a:cxn ang="0">
                  <a:pos x="T4" y="T5"/>
                </a:cxn>
                <a:cxn ang="0">
                  <a:pos x="T6" y="T7"/>
                </a:cxn>
              </a:cxnLst>
              <a:rect l="0" t="0" r="r" b="b"/>
              <a:pathLst>
                <a:path w="27" h="40">
                  <a:moveTo>
                    <a:pt x="4" y="40"/>
                  </a:moveTo>
                  <a:lnTo>
                    <a:pt x="27" y="0"/>
                  </a:lnTo>
                  <a:lnTo>
                    <a:pt x="0" y="6"/>
                  </a:lnTo>
                  <a:lnTo>
                    <a:pt x="4"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6" name="Freeform 157">
              <a:extLst>
                <a:ext uri="{FF2B5EF4-FFF2-40B4-BE49-F238E27FC236}">
                  <a16:creationId xmlns:a16="http://schemas.microsoft.com/office/drawing/2014/main" id="{DE0318F4-F556-2C49-0A51-CBC250B94B42}"/>
                </a:ext>
              </a:extLst>
            </p:cNvPr>
            <p:cNvSpPr>
              <a:spLocks/>
            </p:cNvSpPr>
            <p:nvPr/>
          </p:nvSpPr>
          <p:spPr bwMode="auto">
            <a:xfrm>
              <a:off x="2646363" y="2506663"/>
              <a:ext cx="14288" cy="22225"/>
            </a:xfrm>
            <a:custGeom>
              <a:avLst/>
              <a:gdLst>
                <a:gd name="T0" fmla="*/ 49 w 49"/>
                <a:gd name="T1" fmla="*/ 26 h 66"/>
                <a:gd name="T2" fmla="*/ 26 w 49"/>
                <a:gd name="T3" fmla="*/ 0 h 66"/>
                <a:gd name="T4" fmla="*/ 0 w 49"/>
                <a:gd name="T5" fmla="*/ 47 h 66"/>
                <a:gd name="T6" fmla="*/ 24 w 49"/>
                <a:gd name="T7" fmla="*/ 66 h 66"/>
                <a:gd name="T8" fmla="*/ 49 w 49"/>
                <a:gd name="T9" fmla="*/ 26 h 66"/>
              </a:gdLst>
              <a:ahLst/>
              <a:cxnLst>
                <a:cxn ang="0">
                  <a:pos x="T0" y="T1"/>
                </a:cxn>
                <a:cxn ang="0">
                  <a:pos x="T2" y="T3"/>
                </a:cxn>
                <a:cxn ang="0">
                  <a:pos x="T4" y="T5"/>
                </a:cxn>
                <a:cxn ang="0">
                  <a:pos x="T6" y="T7"/>
                </a:cxn>
                <a:cxn ang="0">
                  <a:pos x="T8" y="T9"/>
                </a:cxn>
              </a:cxnLst>
              <a:rect l="0" t="0" r="r" b="b"/>
              <a:pathLst>
                <a:path w="49" h="66">
                  <a:moveTo>
                    <a:pt x="49" y="26"/>
                  </a:moveTo>
                  <a:lnTo>
                    <a:pt x="26" y="0"/>
                  </a:lnTo>
                  <a:lnTo>
                    <a:pt x="0" y="47"/>
                  </a:lnTo>
                  <a:lnTo>
                    <a:pt x="24" y="66"/>
                  </a:lnTo>
                  <a:lnTo>
                    <a:pt x="49"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7" name="Freeform 158">
              <a:extLst>
                <a:ext uri="{FF2B5EF4-FFF2-40B4-BE49-F238E27FC236}">
                  <a16:creationId xmlns:a16="http://schemas.microsoft.com/office/drawing/2014/main" id="{E545C69B-7B4F-978A-AD40-C7F888CA8A0F}"/>
                </a:ext>
              </a:extLst>
            </p:cNvPr>
            <p:cNvSpPr>
              <a:spLocks/>
            </p:cNvSpPr>
            <p:nvPr/>
          </p:nvSpPr>
          <p:spPr bwMode="auto">
            <a:xfrm>
              <a:off x="2500313" y="2816225"/>
              <a:ext cx="14288" cy="11113"/>
            </a:xfrm>
            <a:custGeom>
              <a:avLst/>
              <a:gdLst>
                <a:gd name="T0" fmla="*/ 41 w 47"/>
                <a:gd name="T1" fmla="*/ 0 h 33"/>
                <a:gd name="T2" fmla="*/ 0 w 47"/>
                <a:gd name="T3" fmla="*/ 21 h 33"/>
                <a:gd name="T4" fmla="*/ 47 w 47"/>
                <a:gd name="T5" fmla="*/ 33 h 33"/>
                <a:gd name="T6" fmla="*/ 41 w 47"/>
                <a:gd name="T7" fmla="*/ 0 h 33"/>
              </a:gdLst>
              <a:ahLst/>
              <a:cxnLst>
                <a:cxn ang="0">
                  <a:pos x="T0" y="T1"/>
                </a:cxn>
                <a:cxn ang="0">
                  <a:pos x="T2" y="T3"/>
                </a:cxn>
                <a:cxn ang="0">
                  <a:pos x="T4" y="T5"/>
                </a:cxn>
                <a:cxn ang="0">
                  <a:pos x="T6" y="T7"/>
                </a:cxn>
              </a:cxnLst>
              <a:rect l="0" t="0" r="r" b="b"/>
              <a:pathLst>
                <a:path w="47" h="33">
                  <a:moveTo>
                    <a:pt x="41" y="0"/>
                  </a:moveTo>
                  <a:lnTo>
                    <a:pt x="0" y="21"/>
                  </a:lnTo>
                  <a:lnTo>
                    <a:pt x="47" y="33"/>
                  </a:lnTo>
                  <a:lnTo>
                    <a:pt x="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8" name="Freeform 159">
              <a:extLst>
                <a:ext uri="{FF2B5EF4-FFF2-40B4-BE49-F238E27FC236}">
                  <a16:creationId xmlns:a16="http://schemas.microsoft.com/office/drawing/2014/main" id="{CFE6DB32-774A-DF36-8B43-B439D33D3414}"/>
                </a:ext>
              </a:extLst>
            </p:cNvPr>
            <p:cNvSpPr>
              <a:spLocks/>
            </p:cNvSpPr>
            <p:nvPr/>
          </p:nvSpPr>
          <p:spPr bwMode="auto">
            <a:xfrm>
              <a:off x="2486025" y="2835275"/>
              <a:ext cx="14288" cy="7938"/>
            </a:xfrm>
            <a:custGeom>
              <a:avLst/>
              <a:gdLst>
                <a:gd name="T0" fmla="*/ 20 w 43"/>
                <a:gd name="T1" fmla="*/ 27 h 27"/>
                <a:gd name="T2" fmla="*/ 43 w 43"/>
                <a:gd name="T3" fmla="*/ 0 h 27"/>
                <a:gd name="T4" fmla="*/ 0 w 43"/>
                <a:gd name="T5" fmla="*/ 11 h 27"/>
                <a:gd name="T6" fmla="*/ 20 w 43"/>
                <a:gd name="T7" fmla="*/ 27 h 27"/>
              </a:gdLst>
              <a:ahLst/>
              <a:cxnLst>
                <a:cxn ang="0">
                  <a:pos x="T0" y="T1"/>
                </a:cxn>
                <a:cxn ang="0">
                  <a:pos x="T2" y="T3"/>
                </a:cxn>
                <a:cxn ang="0">
                  <a:pos x="T4" y="T5"/>
                </a:cxn>
                <a:cxn ang="0">
                  <a:pos x="T6" y="T7"/>
                </a:cxn>
              </a:cxnLst>
              <a:rect l="0" t="0" r="r" b="b"/>
              <a:pathLst>
                <a:path w="43" h="27">
                  <a:moveTo>
                    <a:pt x="20" y="27"/>
                  </a:moveTo>
                  <a:lnTo>
                    <a:pt x="43" y="0"/>
                  </a:lnTo>
                  <a:lnTo>
                    <a:pt x="0" y="11"/>
                  </a:lnTo>
                  <a:lnTo>
                    <a:pt x="2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9" name="Freeform 160">
              <a:extLst>
                <a:ext uri="{FF2B5EF4-FFF2-40B4-BE49-F238E27FC236}">
                  <a16:creationId xmlns:a16="http://schemas.microsoft.com/office/drawing/2014/main" id="{50F78550-7035-4DDB-959C-2FCBA0AA047C}"/>
                </a:ext>
              </a:extLst>
            </p:cNvPr>
            <p:cNvSpPr>
              <a:spLocks/>
            </p:cNvSpPr>
            <p:nvPr/>
          </p:nvSpPr>
          <p:spPr bwMode="auto">
            <a:xfrm>
              <a:off x="2501900" y="2792413"/>
              <a:ext cx="25400" cy="22225"/>
            </a:xfrm>
            <a:custGeom>
              <a:avLst/>
              <a:gdLst>
                <a:gd name="T0" fmla="*/ 76 w 76"/>
                <a:gd name="T1" fmla="*/ 0 h 71"/>
                <a:gd name="T2" fmla="*/ 36 w 76"/>
                <a:gd name="T3" fmla="*/ 1 h 71"/>
                <a:gd name="T4" fmla="*/ 2 w 76"/>
                <a:gd name="T5" fmla="*/ 31 h 71"/>
                <a:gd name="T6" fmla="*/ 0 w 76"/>
                <a:gd name="T7" fmla="*/ 71 h 71"/>
                <a:gd name="T8" fmla="*/ 63 w 76"/>
                <a:gd name="T9" fmla="*/ 23 h 71"/>
                <a:gd name="T10" fmla="*/ 76 w 76"/>
                <a:gd name="T11" fmla="*/ 0 h 71"/>
              </a:gdLst>
              <a:ahLst/>
              <a:cxnLst>
                <a:cxn ang="0">
                  <a:pos x="T0" y="T1"/>
                </a:cxn>
                <a:cxn ang="0">
                  <a:pos x="T2" y="T3"/>
                </a:cxn>
                <a:cxn ang="0">
                  <a:pos x="T4" y="T5"/>
                </a:cxn>
                <a:cxn ang="0">
                  <a:pos x="T6" y="T7"/>
                </a:cxn>
                <a:cxn ang="0">
                  <a:pos x="T8" y="T9"/>
                </a:cxn>
                <a:cxn ang="0">
                  <a:pos x="T10" y="T11"/>
                </a:cxn>
              </a:cxnLst>
              <a:rect l="0" t="0" r="r" b="b"/>
              <a:pathLst>
                <a:path w="76" h="71">
                  <a:moveTo>
                    <a:pt x="76" y="0"/>
                  </a:moveTo>
                  <a:lnTo>
                    <a:pt x="36" y="1"/>
                  </a:lnTo>
                  <a:lnTo>
                    <a:pt x="2" y="31"/>
                  </a:lnTo>
                  <a:lnTo>
                    <a:pt x="0" y="71"/>
                  </a:lnTo>
                  <a:lnTo>
                    <a:pt x="63" y="23"/>
                  </a:lnTo>
                  <a:lnTo>
                    <a:pt x="7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0" name="Freeform 161">
              <a:extLst>
                <a:ext uri="{FF2B5EF4-FFF2-40B4-BE49-F238E27FC236}">
                  <a16:creationId xmlns:a16="http://schemas.microsoft.com/office/drawing/2014/main" id="{BAC906B4-91D2-B2A6-2905-CDE7294EA2F1}"/>
                </a:ext>
              </a:extLst>
            </p:cNvPr>
            <p:cNvSpPr>
              <a:spLocks/>
            </p:cNvSpPr>
            <p:nvPr/>
          </p:nvSpPr>
          <p:spPr bwMode="auto">
            <a:xfrm>
              <a:off x="2593975" y="2576513"/>
              <a:ext cx="66675" cy="112713"/>
            </a:xfrm>
            <a:custGeom>
              <a:avLst/>
              <a:gdLst>
                <a:gd name="T0" fmla="*/ 100 w 209"/>
                <a:gd name="T1" fmla="*/ 152 h 355"/>
                <a:gd name="T2" fmla="*/ 127 w 209"/>
                <a:gd name="T3" fmla="*/ 156 h 355"/>
                <a:gd name="T4" fmla="*/ 130 w 209"/>
                <a:gd name="T5" fmla="*/ 179 h 355"/>
                <a:gd name="T6" fmla="*/ 123 w 209"/>
                <a:gd name="T7" fmla="*/ 255 h 355"/>
                <a:gd name="T8" fmla="*/ 88 w 209"/>
                <a:gd name="T9" fmla="*/ 332 h 355"/>
                <a:gd name="T10" fmla="*/ 124 w 209"/>
                <a:gd name="T11" fmla="*/ 355 h 355"/>
                <a:gd name="T12" fmla="*/ 141 w 209"/>
                <a:gd name="T13" fmla="*/ 308 h 355"/>
                <a:gd name="T14" fmla="*/ 170 w 209"/>
                <a:gd name="T15" fmla="*/ 265 h 355"/>
                <a:gd name="T16" fmla="*/ 170 w 209"/>
                <a:gd name="T17" fmla="*/ 195 h 355"/>
                <a:gd name="T18" fmla="*/ 187 w 209"/>
                <a:gd name="T19" fmla="*/ 168 h 355"/>
                <a:gd name="T20" fmla="*/ 200 w 209"/>
                <a:gd name="T21" fmla="*/ 185 h 355"/>
                <a:gd name="T22" fmla="*/ 209 w 209"/>
                <a:gd name="T23" fmla="*/ 158 h 355"/>
                <a:gd name="T24" fmla="*/ 152 w 209"/>
                <a:gd name="T25" fmla="*/ 129 h 355"/>
                <a:gd name="T26" fmla="*/ 156 w 209"/>
                <a:gd name="T27" fmla="*/ 105 h 355"/>
                <a:gd name="T28" fmla="*/ 179 w 209"/>
                <a:gd name="T29" fmla="*/ 92 h 355"/>
                <a:gd name="T30" fmla="*/ 156 w 209"/>
                <a:gd name="T31" fmla="*/ 45 h 355"/>
                <a:gd name="T32" fmla="*/ 185 w 209"/>
                <a:gd name="T33" fmla="*/ 25 h 355"/>
                <a:gd name="T34" fmla="*/ 161 w 209"/>
                <a:gd name="T35" fmla="*/ 6 h 355"/>
                <a:gd name="T36" fmla="*/ 131 w 209"/>
                <a:gd name="T37" fmla="*/ 20 h 355"/>
                <a:gd name="T38" fmla="*/ 111 w 209"/>
                <a:gd name="T39" fmla="*/ 0 h 355"/>
                <a:gd name="T40" fmla="*/ 95 w 209"/>
                <a:gd name="T41" fmla="*/ 23 h 355"/>
                <a:gd name="T42" fmla="*/ 82 w 209"/>
                <a:gd name="T43" fmla="*/ 70 h 355"/>
                <a:gd name="T44" fmla="*/ 95 w 209"/>
                <a:gd name="T45" fmla="*/ 93 h 355"/>
                <a:gd name="T46" fmla="*/ 89 w 209"/>
                <a:gd name="T47" fmla="*/ 113 h 355"/>
                <a:gd name="T48" fmla="*/ 72 w 209"/>
                <a:gd name="T49" fmla="*/ 93 h 355"/>
                <a:gd name="T50" fmla="*/ 3 w 209"/>
                <a:gd name="T51" fmla="*/ 113 h 355"/>
                <a:gd name="T52" fmla="*/ 0 w 209"/>
                <a:gd name="T53" fmla="*/ 147 h 355"/>
                <a:gd name="T54" fmla="*/ 63 w 209"/>
                <a:gd name="T55" fmla="*/ 202 h 355"/>
                <a:gd name="T56" fmla="*/ 100 w 209"/>
                <a:gd name="T57" fmla="*/ 15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9" h="355">
                  <a:moveTo>
                    <a:pt x="100" y="152"/>
                  </a:moveTo>
                  <a:lnTo>
                    <a:pt x="127" y="156"/>
                  </a:lnTo>
                  <a:lnTo>
                    <a:pt x="130" y="179"/>
                  </a:lnTo>
                  <a:lnTo>
                    <a:pt x="123" y="255"/>
                  </a:lnTo>
                  <a:lnTo>
                    <a:pt x="88" y="332"/>
                  </a:lnTo>
                  <a:lnTo>
                    <a:pt x="124" y="355"/>
                  </a:lnTo>
                  <a:lnTo>
                    <a:pt x="141" y="308"/>
                  </a:lnTo>
                  <a:lnTo>
                    <a:pt x="170" y="265"/>
                  </a:lnTo>
                  <a:lnTo>
                    <a:pt x="170" y="195"/>
                  </a:lnTo>
                  <a:lnTo>
                    <a:pt x="187" y="168"/>
                  </a:lnTo>
                  <a:lnTo>
                    <a:pt x="200" y="185"/>
                  </a:lnTo>
                  <a:lnTo>
                    <a:pt x="209" y="158"/>
                  </a:lnTo>
                  <a:lnTo>
                    <a:pt x="152" y="129"/>
                  </a:lnTo>
                  <a:lnTo>
                    <a:pt x="156" y="105"/>
                  </a:lnTo>
                  <a:lnTo>
                    <a:pt x="179" y="92"/>
                  </a:lnTo>
                  <a:lnTo>
                    <a:pt x="156" y="45"/>
                  </a:lnTo>
                  <a:lnTo>
                    <a:pt x="185" y="25"/>
                  </a:lnTo>
                  <a:lnTo>
                    <a:pt x="161" y="6"/>
                  </a:lnTo>
                  <a:lnTo>
                    <a:pt x="131" y="20"/>
                  </a:lnTo>
                  <a:lnTo>
                    <a:pt x="111" y="0"/>
                  </a:lnTo>
                  <a:lnTo>
                    <a:pt x="95" y="23"/>
                  </a:lnTo>
                  <a:lnTo>
                    <a:pt x="82" y="70"/>
                  </a:lnTo>
                  <a:lnTo>
                    <a:pt x="95" y="93"/>
                  </a:lnTo>
                  <a:lnTo>
                    <a:pt x="89" y="113"/>
                  </a:lnTo>
                  <a:lnTo>
                    <a:pt x="72" y="93"/>
                  </a:lnTo>
                  <a:lnTo>
                    <a:pt x="3" y="113"/>
                  </a:lnTo>
                  <a:lnTo>
                    <a:pt x="0" y="147"/>
                  </a:lnTo>
                  <a:lnTo>
                    <a:pt x="63" y="202"/>
                  </a:lnTo>
                  <a:lnTo>
                    <a:pt x="100"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1" name="Freeform 162">
              <a:extLst>
                <a:ext uri="{FF2B5EF4-FFF2-40B4-BE49-F238E27FC236}">
                  <a16:creationId xmlns:a16="http://schemas.microsoft.com/office/drawing/2014/main" id="{6822B262-6884-A96E-3B31-B685E7C1223A}"/>
                </a:ext>
              </a:extLst>
            </p:cNvPr>
            <p:cNvSpPr>
              <a:spLocks/>
            </p:cNvSpPr>
            <p:nvPr/>
          </p:nvSpPr>
          <p:spPr bwMode="auto">
            <a:xfrm>
              <a:off x="2141538" y="3402013"/>
              <a:ext cx="47625" cy="57150"/>
            </a:xfrm>
            <a:custGeom>
              <a:avLst/>
              <a:gdLst>
                <a:gd name="T0" fmla="*/ 60 w 149"/>
                <a:gd name="T1" fmla="*/ 174 h 182"/>
                <a:gd name="T2" fmla="*/ 93 w 149"/>
                <a:gd name="T3" fmla="*/ 182 h 182"/>
                <a:gd name="T4" fmla="*/ 110 w 149"/>
                <a:gd name="T5" fmla="*/ 152 h 182"/>
                <a:gd name="T6" fmla="*/ 149 w 149"/>
                <a:gd name="T7" fmla="*/ 122 h 182"/>
                <a:gd name="T8" fmla="*/ 132 w 149"/>
                <a:gd name="T9" fmla="*/ 77 h 182"/>
                <a:gd name="T10" fmla="*/ 132 w 149"/>
                <a:gd name="T11" fmla="*/ 37 h 182"/>
                <a:gd name="T12" fmla="*/ 106 w 149"/>
                <a:gd name="T13" fmla="*/ 0 h 182"/>
                <a:gd name="T14" fmla="*/ 76 w 149"/>
                <a:gd name="T15" fmla="*/ 27 h 182"/>
                <a:gd name="T16" fmla="*/ 55 w 149"/>
                <a:gd name="T17" fmla="*/ 53 h 182"/>
                <a:gd name="T18" fmla="*/ 29 w 149"/>
                <a:gd name="T19" fmla="*/ 34 h 182"/>
                <a:gd name="T20" fmla="*/ 0 w 149"/>
                <a:gd name="T21" fmla="*/ 101 h 182"/>
                <a:gd name="T22" fmla="*/ 3 w 149"/>
                <a:gd name="T23" fmla="*/ 140 h 182"/>
                <a:gd name="T24" fmla="*/ 16 w 149"/>
                <a:gd name="T25" fmla="*/ 120 h 182"/>
                <a:gd name="T26" fmla="*/ 42 w 149"/>
                <a:gd name="T27" fmla="*/ 90 h 182"/>
                <a:gd name="T28" fmla="*/ 72 w 149"/>
                <a:gd name="T29" fmla="*/ 90 h 182"/>
                <a:gd name="T30" fmla="*/ 53 w 149"/>
                <a:gd name="T31" fmla="*/ 143 h 182"/>
                <a:gd name="T32" fmla="*/ 60 w 149"/>
                <a:gd name="T33" fmla="*/ 17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9" h="182">
                  <a:moveTo>
                    <a:pt x="60" y="174"/>
                  </a:moveTo>
                  <a:lnTo>
                    <a:pt x="93" y="182"/>
                  </a:lnTo>
                  <a:lnTo>
                    <a:pt x="110" y="152"/>
                  </a:lnTo>
                  <a:lnTo>
                    <a:pt x="149" y="122"/>
                  </a:lnTo>
                  <a:lnTo>
                    <a:pt x="132" y="77"/>
                  </a:lnTo>
                  <a:lnTo>
                    <a:pt x="132" y="37"/>
                  </a:lnTo>
                  <a:lnTo>
                    <a:pt x="106" y="0"/>
                  </a:lnTo>
                  <a:lnTo>
                    <a:pt x="76" y="27"/>
                  </a:lnTo>
                  <a:lnTo>
                    <a:pt x="55" y="53"/>
                  </a:lnTo>
                  <a:lnTo>
                    <a:pt x="29" y="34"/>
                  </a:lnTo>
                  <a:lnTo>
                    <a:pt x="0" y="101"/>
                  </a:lnTo>
                  <a:lnTo>
                    <a:pt x="3" y="140"/>
                  </a:lnTo>
                  <a:lnTo>
                    <a:pt x="16" y="120"/>
                  </a:lnTo>
                  <a:lnTo>
                    <a:pt x="42" y="90"/>
                  </a:lnTo>
                  <a:lnTo>
                    <a:pt x="72" y="90"/>
                  </a:lnTo>
                  <a:lnTo>
                    <a:pt x="53" y="143"/>
                  </a:lnTo>
                  <a:lnTo>
                    <a:pt x="6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2" name="Freeform 163">
              <a:extLst>
                <a:ext uri="{FF2B5EF4-FFF2-40B4-BE49-F238E27FC236}">
                  <a16:creationId xmlns:a16="http://schemas.microsoft.com/office/drawing/2014/main" id="{51F7D4A7-D094-369F-F356-E64913B62517}"/>
                </a:ext>
              </a:extLst>
            </p:cNvPr>
            <p:cNvSpPr>
              <a:spLocks/>
            </p:cNvSpPr>
            <p:nvPr/>
          </p:nvSpPr>
          <p:spPr bwMode="auto">
            <a:xfrm>
              <a:off x="2614613" y="4216400"/>
              <a:ext cx="55563" cy="33338"/>
            </a:xfrm>
            <a:custGeom>
              <a:avLst/>
              <a:gdLst>
                <a:gd name="T0" fmla="*/ 101 w 174"/>
                <a:gd name="T1" fmla="*/ 13 h 102"/>
                <a:gd name="T2" fmla="*/ 84 w 174"/>
                <a:gd name="T3" fmla="*/ 0 h 102"/>
                <a:gd name="T4" fmla="*/ 14 w 174"/>
                <a:gd name="T5" fmla="*/ 53 h 102"/>
                <a:gd name="T6" fmla="*/ 0 w 174"/>
                <a:gd name="T7" fmla="*/ 63 h 102"/>
                <a:gd name="T8" fmla="*/ 44 w 174"/>
                <a:gd name="T9" fmla="*/ 63 h 102"/>
                <a:gd name="T10" fmla="*/ 121 w 174"/>
                <a:gd name="T11" fmla="*/ 102 h 102"/>
                <a:gd name="T12" fmla="*/ 144 w 174"/>
                <a:gd name="T13" fmla="*/ 95 h 102"/>
                <a:gd name="T14" fmla="*/ 168 w 174"/>
                <a:gd name="T15" fmla="*/ 72 h 102"/>
                <a:gd name="T16" fmla="*/ 174 w 174"/>
                <a:gd name="T17" fmla="*/ 49 h 102"/>
                <a:gd name="T18" fmla="*/ 157 w 174"/>
                <a:gd name="T19" fmla="*/ 25 h 102"/>
                <a:gd name="T20" fmla="*/ 101 w 174"/>
                <a:gd name="T21" fmla="*/ 1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102">
                  <a:moveTo>
                    <a:pt x="101" y="13"/>
                  </a:moveTo>
                  <a:lnTo>
                    <a:pt x="84" y="0"/>
                  </a:lnTo>
                  <a:lnTo>
                    <a:pt x="14" y="53"/>
                  </a:lnTo>
                  <a:lnTo>
                    <a:pt x="0" y="63"/>
                  </a:lnTo>
                  <a:lnTo>
                    <a:pt x="44" y="63"/>
                  </a:lnTo>
                  <a:lnTo>
                    <a:pt x="121" y="102"/>
                  </a:lnTo>
                  <a:lnTo>
                    <a:pt x="144" y="95"/>
                  </a:lnTo>
                  <a:lnTo>
                    <a:pt x="168" y="72"/>
                  </a:lnTo>
                  <a:lnTo>
                    <a:pt x="174" y="49"/>
                  </a:lnTo>
                  <a:lnTo>
                    <a:pt x="157" y="25"/>
                  </a:lnTo>
                  <a:lnTo>
                    <a:pt x="101"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3" name="Freeform 165">
              <a:extLst>
                <a:ext uri="{FF2B5EF4-FFF2-40B4-BE49-F238E27FC236}">
                  <a16:creationId xmlns:a16="http://schemas.microsoft.com/office/drawing/2014/main" id="{C16D110E-5076-9172-3E94-10691A775F11}"/>
                </a:ext>
              </a:extLst>
            </p:cNvPr>
            <p:cNvSpPr>
              <a:spLocks/>
            </p:cNvSpPr>
            <p:nvPr/>
          </p:nvSpPr>
          <p:spPr bwMode="auto">
            <a:xfrm>
              <a:off x="2057400" y="3133725"/>
              <a:ext cx="20638" cy="14288"/>
            </a:xfrm>
            <a:custGeom>
              <a:avLst/>
              <a:gdLst>
                <a:gd name="T0" fmla="*/ 30 w 63"/>
                <a:gd name="T1" fmla="*/ 0 h 47"/>
                <a:gd name="T2" fmla="*/ 3 w 63"/>
                <a:gd name="T3" fmla="*/ 4 h 47"/>
                <a:gd name="T4" fmla="*/ 0 w 63"/>
                <a:gd name="T5" fmla="*/ 28 h 47"/>
                <a:gd name="T6" fmla="*/ 23 w 63"/>
                <a:gd name="T7" fmla="*/ 40 h 47"/>
                <a:gd name="T8" fmla="*/ 46 w 63"/>
                <a:gd name="T9" fmla="*/ 47 h 47"/>
                <a:gd name="T10" fmla="*/ 63 w 63"/>
                <a:gd name="T11" fmla="*/ 17 h 47"/>
                <a:gd name="T12" fmla="*/ 30 w 63"/>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63" h="47">
                  <a:moveTo>
                    <a:pt x="30" y="0"/>
                  </a:moveTo>
                  <a:lnTo>
                    <a:pt x="3" y="4"/>
                  </a:lnTo>
                  <a:lnTo>
                    <a:pt x="0" y="28"/>
                  </a:lnTo>
                  <a:lnTo>
                    <a:pt x="23" y="40"/>
                  </a:lnTo>
                  <a:lnTo>
                    <a:pt x="46" y="47"/>
                  </a:lnTo>
                  <a:lnTo>
                    <a:pt x="63" y="17"/>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4" name="Freeform 169">
              <a:extLst>
                <a:ext uri="{FF2B5EF4-FFF2-40B4-BE49-F238E27FC236}">
                  <a16:creationId xmlns:a16="http://schemas.microsoft.com/office/drawing/2014/main" id="{607225AA-F013-E5E9-2105-DD9201F0D547}"/>
                </a:ext>
              </a:extLst>
            </p:cNvPr>
            <p:cNvSpPr>
              <a:spLocks/>
            </p:cNvSpPr>
            <p:nvPr/>
          </p:nvSpPr>
          <p:spPr bwMode="auto">
            <a:xfrm>
              <a:off x="2170113" y="2919413"/>
              <a:ext cx="768350" cy="1417638"/>
            </a:xfrm>
            <a:custGeom>
              <a:avLst/>
              <a:gdLst>
                <a:gd name="T0" fmla="*/ 1971 w 2422"/>
                <a:gd name="T1" fmla="*/ 3120 h 4462"/>
                <a:gd name="T2" fmla="*/ 1851 w 2422"/>
                <a:gd name="T3" fmla="*/ 2723 h 4462"/>
                <a:gd name="T4" fmla="*/ 1744 w 2422"/>
                <a:gd name="T5" fmla="*/ 2651 h 4462"/>
                <a:gd name="T6" fmla="*/ 1835 w 2422"/>
                <a:gd name="T7" fmla="*/ 2435 h 4462"/>
                <a:gd name="T8" fmla="*/ 1493 w 2422"/>
                <a:gd name="T9" fmla="*/ 2229 h 4462"/>
                <a:gd name="T10" fmla="*/ 1393 w 2422"/>
                <a:gd name="T11" fmla="*/ 1814 h 4462"/>
                <a:gd name="T12" fmla="*/ 1311 w 2422"/>
                <a:gd name="T13" fmla="*/ 1643 h 4462"/>
                <a:gd name="T14" fmla="*/ 954 w 2422"/>
                <a:gd name="T15" fmla="*/ 1490 h 4462"/>
                <a:gd name="T16" fmla="*/ 889 w 2422"/>
                <a:gd name="T17" fmla="*/ 1438 h 4462"/>
                <a:gd name="T18" fmla="*/ 1018 w 2422"/>
                <a:gd name="T19" fmla="*/ 1287 h 4462"/>
                <a:gd name="T20" fmla="*/ 1071 w 2422"/>
                <a:gd name="T21" fmla="*/ 1163 h 4462"/>
                <a:gd name="T22" fmla="*/ 1284 w 2422"/>
                <a:gd name="T23" fmla="*/ 554 h 4462"/>
                <a:gd name="T24" fmla="*/ 821 w 2422"/>
                <a:gd name="T25" fmla="*/ 548 h 4462"/>
                <a:gd name="T26" fmla="*/ 519 w 2422"/>
                <a:gd name="T27" fmla="*/ 644 h 4462"/>
                <a:gd name="T28" fmla="*/ 522 w 2422"/>
                <a:gd name="T29" fmla="*/ 584 h 4462"/>
                <a:gd name="T30" fmla="*/ 607 w 2422"/>
                <a:gd name="T31" fmla="*/ 434 h 4462"/>
                <a:gd name="T32" fmla="*/ 923 w 2422"/>
                <a:gd name="T33" fmla="*/ 83 h 4462"/>
                <a:gd name="T34" fmla="*/ 527 w 2422"/>
                <a:gd name="T35" fmla="*/ 76 h 4462"/>
                <a:gd name="T36" fmla="*/ 301 w 2422"/>
                <a:gd name="T37" fmla="*/ 132 h 4462"/>
                <a:gd name="T38" fmla="*/ 273 w 2422"/>
                <a:gd name="T39" fmla="*/ 335 h 4462"/>
                <a:gd name="T40" fmla="*/ 247 w 2422"/>
                <a:gd name="T41" fmla="*/ 454 h 4462"/>
                <a:gd name="T42" fmla="*/ 176 w 2422"/>
                <a:gd name="T43" fmla="*/ 663 h 4462"/>
                <a:gd name="T44" fmla="*/ 234 w 2422"/>
                <a:gd name="T45" fmla="*/ 789 h 4462"/>
                <a:gd name="T46" fmla="*/ 102 w 2422"/>
                <a:gd name="T47" fmla="*/ 986 h 4462"/>
                <a:gd name="T48" fmla="*/ 78 w 2422"/>
                <a:gd name="T49" fmla="*/ 1089 h 4462"/>
                <a:gd name="T50" fmla="*/ 247 w 2422"/>
                <a:gd name="T51" fmla="*/ 1111 h 4462"/>
                <a:gd name="T52" fmla="*/ 252 w 2422"/>
                <a:gd name="T53" fmla="*/ 1250 h 4462"/>
                <a:gd name="T54" fmla="*/ 190 w 2422"/>
                <a:gd name="T55" fmla="*/ 1483 h 4462"/>
                <a:gd name="T56" fmla="*/ 123 w 2422"/>
                <a:gd name="T57" fmla="*/ 1855 h 4462"/>
                <a:gd name="T58" fmla="*/ 230 w 2422"/>
                <a:gd name="T59" fmla="*/ 1477 h 4462"/>
                <a:gd name="T60" fmla="*/ 347 w 2422"/>
                <a:gd name="T61" fmla="*/ 1502 h 4462"/>
                <a:gd name="T62" fmla="*/ 430 w 2422"/>
                <a:gd name="T63" fmla="*/ 1491 h 4462"/>
                <a:gd name="T64" fmla="*/ 357 w 2422"/>
                <a:gd name="T65" fmla="*/ 1973 h 4462"/>
                <a:gd name="T66" fmla="*/ 430 w 2422"/>
                <a:gd name="T67" fmla="*/ 2195 h 4462"/>
                <a:gd name="T68" fmla="*/ 556 w 2422"/>
                <a:gd name="T69" fmla="*/ 2067 h 4462"/>
                <a:gd name="T70" fmla="*/ 831 w 2422"/>
                <a:gd name="T71" fmla="*/ 1972 h 4462"/>
                <a:gd name="T72" fmla="*/ 845 w 2422"/>
                <a:gd name="T73" fmla="*/ 2108 h 4462"/>
                <a:gd name="T74" fmla="*/ 939 w 2422"/>
                <a:gd name="T75" fmla="*/ 2443 h 4462"/>
                <a:gd name="T76" fmla="*/ 1033 w 2422"/>
                <a:gd name="T77" fmla="*/ 2538 h 4462"/>
                <a:gd name="T78" fmla="*/ 1046 w 2422"/>
                <a:gd name="T79" fmla="*/ 2842 h 4462"/>
                <a:gd name="T80" fmla="*/ 827 w 2422"/>
                <a:gd name="T81" fmla="*/ 2885 h 4462"/>
                <a:gd name="T82" fmla="*/ 409 w 2422"/>
                <a:gd name="T83" fmla="*/ 3134 h 4462"/>
                <a:gd name="T84" fmla="*/ 632 w 2422"/>
                <a:gd name="T85" fmla="*/ 3085 h 4462"/>
                <a:gd name="T86" fmla="*/ 435 w 2422"/>
                <a:gd name="T87" fmla="*/ 3505 h 4462"/>
                <a:gd name="T88" fmla="*/ 353 w 2422"/>
                <a:gd name="T89" fmla="*/ 3659 h 4462"/>
                <a:gd name="T90" fmla="*/ 600 w 2422"/>
                <a:gd name="T91" fmla="*/ 3717 h 4462"/>
                <a:gd name="T92" fmla="*/ 1110 w 2422"/>
                <a:gd name="T93" fmla="*/ 3652 h 4462"/>
                <a:gd name="T94" fmla="*/ 755 w 2422"/>
                <a:gd name="T95" fmla="*/ 3871 h 4462"/>
                <a:gd name="T96" fmla="*/ 421 w 2422"/>
                <a:gd name="T97" fmla="*/ 4163 h 4462"/>
                <a:gd name="T98" fmla="*/ 331 w 2422"/>
                <a:gd name="T99" fmla="*/ 4446 h 4462"/>
                <a:gd name="T100" fmla="*/ 773 w 2422"/>
                <a:gd name="T101" fmla="*/ 4335 h 4462"/>
                <a:gd name="T102" fmla="*/ 1211 w 2422"/>
                <a:gd name="T103" fmla="*/ 4176 h 4462"/>
                <a:gd name="T104" fmla="*/ 1461 w 2422"/>
                <a:gd name="T105" fmla="*/ 4074 h 4462"/>
                <a:gd name="T106" fmla="*/ 1617 w 2422"/>
                <a:gd name="T107" fmla="*/ 4062 h 4462"/>
                <a:gd name="T108" fmla="*/ 2292 w 2422"/>
                <a:gd name="T109" fmla="*/ 3927 h 4462"/>
                <a:gd name="T110" fmla="*/ 2058 w 2422"/>
                <a:gd name="T111" fmla="*/ 3833 h 4462"/>
                <a:gd name="T112" fmla="*/ 2106 w 2422"/>
                <a:gd name="T113" fmla="*/ 3613 h 4462"/>
                <a:gd name="T114" fmla="*/ 2265 w 2422"/>
                <a:gd name="T115" fmla="*/ 3492 h 4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22" h="4462">
                  <a:moveTo>
                    <a:pt x="2351" y="3110"/>
                  </a:moveTo>
                  <a:lnTo>
                    <a:pt x="2314" y="3051"/>
                  </a:lnTo>
                  <a:lnTo>
                    <a:pt x="2170" y="3025"/>
                  </a:lnTo>
                  <a:lnTo>
                    <a:pt x="2103" y="3013"/>
                  </a:lnTo>
                  <a:lnTo>
                    <a:pt x="2060" y="3020"/>
                  </a:lnTo>
                  <a:lnTo>
                    <a:pt x="2013" y="3030"/>
                  </a:lnTo>
                  <a:lnTo>
                    <a:pt x="2001" y="3066"/>
                  </a:lnTo>
                  <a:lnTo>
                    <a:pt x="1988" y="3113"/>
                  </a:lnTo>
                  <a:lnTo>
                    <a:pt x="1971" y="3120"/>
                  </a:lnTo>
                  <a:lnTo>
                    <a:pt x="1914" y="3098"/>
                  </a:lnTo>
                  <a:lnTo>
                    <a:pt x="1887" y="3064"/>
                  </a:lnTo>
                  <a:lnTo>
                    <a:pt x="1914" y="3004"/>
                  </a:lnTo>
                  <a:lnTo>
                    <a:pt x="1956" y="2964"/>
                  </a:lnTo>
                  <a:lnTo>
                    <a:pt x="1980" y="2927"/>
                  </a:lnTo>
                  <a:lnTo>
                    <a:pt x="1972" y="2841"/>
                  </a:lnTo>
                  <a:lnTo>
                    <a:pt x="1945" y="2795"/>
                  </a:lnTo>
                  <a:lnTo>
                    <a:pt x="1897" y="2746"/>
                  </a:lnTo>
                  <a:lnTo>
                    <a:pt x="1851" y="2723"/>
                  </a:lnTo>
                  <a:lnTo>
                    <a:pt x="1827" y="2690"/>
                  </a:lnTo>
                  <a:lnTo>
                    <a:pt x="1787" y="2693"/>
                  </a:lnTo>
                  <a:lnTo>
                    <a:pt x="1747" y="2691"/>
                  </a:lnTo>
                  <a:lnTo>
                    <a:pt x="1720" y="2668"/>
                  </a:lnTo>
                  <a:lnTo>
                    <a:pt x="1680" y="2668"/>
                  </a:lnTo>
                  <a:lnTo>
                    <a:pt x="1638" y="2672"/>
                  </a:lnTo>
                  <a:lnTo>
                    <a:pt x="1647" y="2652"/>
                  </a:lnTo>
                  <a:lnTo>
                    <a:pt x="1690" y="2654"/>
                  </a:lnTo>
                  <a:lnTo>
                    <a:pt x="1744" y="2651"/>
                  </a:lnTo>
                  <a:lnTo>
                    <a:pt x="1794" y="2680"/>
                  </a:lnTo>
                  <a:lnTo>
                    <a:pt x="1837" y="2680"/>
                  </a:lnTo>
                  <a:lnTo>
                    <a:pt x="1854" y="2693"/>
                  </a:lnTo>
                  <a:lnTo>
                    <a:pt x="1917" y="2682"/>
                  </a:lnTo>
                  <a:lnTo>
                    <a:pt x="1951" y="2719"/>
                  </a:lnTo>
                  <a:lnTo>
                    <a:pt x="1931" y="2665"/>
                  </a:lnTo>
                  <a:lnTo>
                    <a:pt x="1856" y="2593"/>
                  </a:lnTo>
                  <a:lnTo>
                    <a:pt x="1808" y="2471"/>
                  </a:lnTo>
                  <a:lnTo>
                    <a:pt x="1835" y="2435"/>
                  </a:lnTo>
                  <a:lnTo>
                    <a:pt x="1775" y="2395"/>
                  </a:lnTo>
                  <a:lnTo>
                    <a:pt x="1740" y="2319"/>
                  </a:lnTo>
                  <a:lnTo>
                    <a:pt x="1663" y="2250"/>
                  </a:lnTo>
                  <a:lnTo>
                    <a:pt x="1613" y="2214"/>
                  </a:lnTo>
                  <a:lnTo>
                    <a:pt x="1586" y="2187"/>
                  </a:lnTo>
                  <a:lnTo>
                    <a:pt x="1556" y="2187"/>
                  </a:lnTo>
                  <a:lnTo>
                    <a:pt x="1546" y="2204"/>
                  </a:lnTo>
                  <a:lnTo>
                    <a:pt x="1513" y="2209"/>
                  </a:lnTo>
                  <a:lnTo>
                    <a:pt x="1493" y="2229"/>
                  </a:lnTo>
                  <a:lnTo>
                    <a:pt x="1513" y="2178"/>
                  </a:lnTo>
                  <a:lnTo>
                    <a:pt x="1533" y="2142"/>
                  </a:lnTo>
                  <a:lnTo>
                    <a:pt x="1505" y="2108"/>
                  </a:lnTo>
                  <a:lnTo>
                    <a:pt x="1488" y="2086"/>
                  </a:lnTo>
                  <a:lnTo>
                    <a:pt x="1448" y="2069"/>
                  </a:lnTo>
                  <a:lnTo>
                    <a:pt x="1458" y="2049"/>
                  </a:lnTo>
                  <a:lnTo>
                    <a:pt x="1427" y="1980"/>
                  </a:lnTo>
                  <a:lnTo>
                    <a:pt x="1414" y="1864"/>
                  </a:lnTo>
                  <a:lnTo>
                    <a:pt x="1393" y="1814"/>
                  </a:lnTo>
                  <a:lnTo>
                    <a:pt x="1359" y="1799"/>
                  </a:lnTo>
                  <a:lnTo>
                    <a:pt x="1373" y="1772"/>
                  </a:lnTo>
                  <a:lnTo>
                    <a:pt x="1406" y="1754"/>
                  </a:lnTo>
                  <a:lnTo>
                    <a:pt x="1368" y="1675"/>
                  </a:lnTo>
                  <a:lnTo>
                    <a:pt x="1368" y="1675"/>
                  </a:lnTo>
                  <a:lnTo>
                    <a:pt x="1342" y="1663"/>
                  </a:lnTo>
                  <a:lnTo>
                    <a:pt x="1323" y="1651"/>
                  </a:lnTo>
                  <a:lnTo>
                    <a:pt x="1316" y="1647"/>
                  </a:lnTo>
                  <a:lnTo>
                    <a:pt x="1311" y="1643"/>
                  </a:lnTo>
                  <a:lnTo>
                    <a:pt x="1311" y="1643"/>
                  </a:lnTo>
                  <a:lnTo>
                    <a:pt x="1237" y="1537"/>
                  </a:lnTo>
                  <a:lnTo>
                    <a:pt x="1180" y="1514"/>
                  </a:lnTo>
                  <a:lnTo>
                    <a:pt x="1133" y="1498"/>
                  </a:lnTo>
                  <a:lnTo>
                    <a:pt x="1100" y="1462"/>
                  </a:lnTo>
                  <a:lnTo>
                    <a:pt x="1063" y="1442"/>
                  </a:lnTo>
                  <a:lnTo>
                    <a:pt x="1026" y="1440"/>
                  </a:lnTo>
                  <a:lnTo>
                    <a:pt x="980" y="1483"/>
                  </a:lnTo>
                  <a:lnTo>
                    <a:pt x="954" y="1490"/>
                  </a:lnTo>
                  <a:lnTo>
                    <a:pt x="883" y="1483"/>
                  </a:lnTo>
                  <a:lnTo>
                    <a:pt x="833" y="1468"/>
                  </a:lnTo>
                  <a:lnTo>
                    <a:pt x="796" y="1454"/>
                  </a:lnTo>
                  <a:lnTo>
                    <a:pt x="746" y="1449"/>
                  </a:lnTo>
                  <a:lnTo>
                    <a:pt x="700" y="1455"/>
                  </a:lnTo>
                  <a:lnTo>
                    <a:pt x="700" y="1439"/>
                  </a:lnTo>
                  <a:lnTo>
                    <a:pt x="776" y="1432"/>
                  </a:lnTo>
                  <a:lnTo>
                    <a:pt x="857" y="1431"/>
                  </a:lnTo>
                  <a:lnTo>
                    <a:pt x="889" y="1438"/>
                  </a:lnTo>
                  <a:lnTo>
                    <a:pt x="936" y="1416"/>
                  </a:lnTo>
                  <a:lnTo>
                    <a:pt x="959" y="1386"/>
                  </a:lnTo>
                  <a:lnTo>
                    <a:pt x="969" y="1357"/>
                  </a:lnTo>
                  <a:lnTo>
                    <a:pt x="1006" y="1360"/>
                  </a:lnTo>
                  <a:lnTo>
                    <a:pt x="1048" y="1360"/>
                  </a:lnTo>
                  <a:lnTo>
                    <a:pt x="1062" y="1340"/>
                  </a:lnTo>
                  <a:lnTo>
                    <a:pt x="1065" y="1323"/>
                  </a:lnTo>
                  <a:lnTo>
                    <a:pt x="1055" y="1299"/>
                  </a:lnTo>
                  <a:lnTo>
                    <a:pt x="1018" y="1287"/>
                  </a:lnTo>
                  <a:lnTo>
                    <a:pt x="1025" y="1267"/>
                  </a:lnTo>
                  <a:lnTo>
                    <a:pt x="998" y="1250"/>
                  </a:lnTo>
                  <a:lnTo>
                    <a:pt x="958" y="1254"/>
                  </a:lnTo>
                  <a:lnTo>
                    <a:pt x="928" y="1274"/>
                  </a:lnTo>
                  <a:lnTo>
                    <a:pt x="921" y="1258"/>
                  </a:lnTo>
                  <a:lnTo>
                    <a:pt x="961" y="1220"/>
                  </a:lnTo>
                  <a:lnTo>
                    <a:pt x="1032" y="1244"/>
                  </a:lnTo>
                  <a:lnTo>
                    <a:pt x="1057" y="1200"/>
                  </a:lnTo>
                  <a:lnTo>
                    <a:pt x="1071" y="1163"/>
                  </a:lnTo>
                  <a:lnTo>
                    <a:pt x="1116" y="1133"/>
                  </a:lnTo>
                  <a:lnTo>
                    <a:pt x="1120" y="1090"/>
                  </a:lnTo>
                  <a:lnTo>
                    <a:pt x="1170" y="1057"/>
                  </a:lnTo>
                  <a:lnTo>
                    <a:pt x="1179" y="990"/>
                  </a:lnTo>
                  <a:lnTo>
                    <a:pt x="1224" y="896"/>
                  </a:lnTo>
                  <a:lnTo>
                    <a:pt x="1237" y="804"/>
                  </a:lnTo>
                  <a:lnTo>
                    <a:pt x="1300" y="720"/>
                  </a:lnTo>
                  <a:lnTo>
                    <a:pt x="1306" y="614"/>
                  </a:lnTo>
                  <a:lnTo>
                    <a:pt x="1284" y="554"/>
                  </a:lnTo>
                  <a:lnTo>
                    <a:pt x="1244" y="541"/>
                  </a:lnTo>
                  <a:lnTo>
                    <a:pt x="1168" y="538"/>
                  </a:lnTo>
                  <a:lnTo>
                    <a:pt x="1095" y="546"/>
                  </a:lnTo>
                  <a:lnTo>
                    <a:pt x="1055" y="526"/>
                  </a:lnTo>
                  <a:lnTo>
                    <a:pt x="995" y="543"/>
                  </a:lnTo>
                  <a:lnTo>
                    <a:pt x="961" y="561"/>
                  </a:lnTo>
                  <a:lnTo>
                    <a:pt x="921" y="547"/>
                  </a:lnTo>
                  <a:lnTo>
                    <a:pt x="868" y="528"/>
                  </a:lnTo>
                  <a:lnTo>
                    <a:pt x="821" y="548"/>
                  </a:lnTo>
                  <a:lnTo>
                    <a:pt x="795" y="569"/>
                  </a:lnTo>
                  <a:lnTo>
                    <a:pt x="762" y="579"/>
                  </a:lnTo>
                  <a:lnTo>
                    <a:pt x="715" y="583"/>
                  </a:lnTo>
                  <a:lnTo>
                    <a:pt x="702" y="596"/>
                  </a:lnTo>
                  <a:lnTo>
                    <a:pt x="632" y="610"/>
                  </a:lnTo>
                  <a:lnTo>
                    <a:pt x="649" y="630"/>
                  </a:lnTo>
                  <a:lnTo>
                    <a:pt x="596" y="673"/>
                  </a:lnTo>
                  <a:lnTo>
                    <a:pt x="572" y="677"/>
                  </a:lnTo>
                  <a:lnTo>
                    <a:pt x="519" y="644"/>
                  </a:lnTo>
                  <a:lnTo>
                    <a:pt x="529" y="634"/>
                  </a:lnTo>
                  <a:lnTo>
                    <a:pt x="549" y="638"/>
                  </a:lnTo>
                  <a:lnTo>
                    <a:pt x="583" y="630"/>
                  </a:lnTo>
                  <a:lnTo>
                    <a:pt x="615" y="613"/>
                  </a:lnTo>
                  <a:lnTo>
                    <a:pt x="632" y="546"/>
                  </a:lnTo>
                  <a:lnTo>
                    <a:pt x="615" y="547"/>
                  </a:lnTo>
                  <a:lnTo>
                    <a:pt x="565" y="567"/>
                  </a:lnTo>
                  <a:lnTo>
                    <a:pt x="526" y="597"/>
                  </a:lnTo>
                  <a:lnTo>
                    <a:pt x="522" y="584"/>
                  </a:lnTo>
                  <a:lnTo>
                    <a:pt x="565" y="534"/>
                  </a:lnTo>
                  <a:lnTo>
                    <a:pt x="650" y="501"/>
                  </a:lnTo>
                  <a:lnTo>
                    <a:pt x="668" y="523"/>
                  </a:lnTo>
                  <a:lnTo>
                    <a:pt x="721" y="453"/>
                  </a:lnTo>
                  <a:lnTo>
                    <a:pt x="704" y="446"/>
                  </a:lnTo>
                  <a:lnTo>
                    <a:pt x="614" y="474"/>
                  </a:lnTo>
                  <a:lnTo>
                    <a:pt x="604" y="457"/>
                  </a:lnTo>
                  <a:lnTo>
                    <a:pt x="557" y="448"/>
                  </a:lnTo>
                  <a:lnTo>
                    <a:pt x="607" y="434"/>
                  </a:lnTo>
                  <a:lnTo>
                    <a:pt x="630" y="437"/>
                  </a:lnTo>
                  <a:lnTo>
                    <a:pt x="683" y="384"/>
                  </a:lnTo>
                  <a:lnTo>
                    <a:pt x="686" y="360"/>
                  </a:lnTo>
                  <a:lnTo>
                    <a:pt x="730" y="340"/>
                  </a:lnTo>
                  <a:lnTo>
                    <a:pt x="759" y="293"/>
                  </a:lnTo>
                  <a:lnTo>
                    <a:pt x="861" y="203"/>
                  </a:lnTo>
                  <a:lnTo>
                    <a:pt x="928" y="162"/>
                  </a:lnTo>
                  <a:lnTo>
                    <a:pt x="957" y="89"/>
                  </a:lnTo>
                  <a:lnTo>
                    <a:pt x="923" y="83"/>
                  </a:lnTo>
                  <a:lnTo>
                    <a:pt x="910" y="59"/>
                  </a:lnTo>
                  <a:lnTo>
                    <a:pt x="917" y="23"/>
                  </a:lnTo>
                  <a:lnTo>
                    <a:pt x="893" y="0"/>
                  </a:lnTo>
                  <a:lnTo>
                    <a:pt x="770" y="35"/>
                  </a:lnTo>
                  <a:lnTo>
                    <a:pt x="721" y="68"/>
                  </a:lnTo>
                  <a:lnTo>
                    <a:pt x="671" y="38"/>
                  </a:lnTo>
                  <a:lnTo>
                    <a:pt x="590" y="69"/>
                  </a:lnTo>
                  <a:lnTo>
                    <a:pt x="550" y="89"/>
                  </a:lnTo>
                  <a:lnTo>
                    <a:pt x="527" y="76"/>
                  </a:lnTo>
                  <a:lnTo>
                    <a:pt x="497" y="54"/>
                  </a:lnTo>
                  <a:lnTo>
                    <a:pt x="473" y="54"/>
                  </a:lnTo>
                  <a:lnTo>
                    <a:pt x="463" y="74"/>
                  </a:lnTo>
                  <a:lnTo>
                    <a:pt x="427" y="44"/>
                  </a:lnTo>
                  <a:lnTo>
                    <a:pt x="396" y="25"/>
                  </a:lnTo>
                  <a:lnTo>
                    <a:pt x="363" y="38"/>
                  </a:lnTo>
                  <a:lnTo>
                    <a:pt x="347" y="38"/>
                  </a:lnTo>
                  <a:lnTo>
                    <a:pt x="341" y="78"/>
                  </a:lnTo>
                  <a:lnTo>
                    <a:pt x="301" y="132"/>
                  </a:lnTo>
                  <a:lnTo>
                    <a:pt x="298" y="169"/>
                  </a:lnTo>
                  <a:lnTo>
                    <a:pt x="305" y="204"/>
                  </a:lnTo>
                  <a:lnTo>
                    <a:pt x="362" y="234"/>
                  </a:lnTo>
                  <a:lnTo>
                    <a:pt x="362" y="253"/>
                  </a:lnTo>
                  <a:lnTo>
                    <a:pt x="315" y="224"/>
                  </a:lnTo>
                  <a:lnTo>
                    <a:pt x="282" y="244"/>
                  </a:lnTo>
                  <a:lnTo>
                    <a:pt x="253" y="271"/>
                  </a:lnTo>
                  <a:lnTo>
                    <a:pt x="279" y="318"/>
                  </a:lnTo>
                  <a:lnTo>
                    <a:pt x="273" y="335"/>
                  </a:lnTo>
                  <a:lnTo>
                    <a:pt x="243" y="318"/>
                  </a:lnTo>
                  <a:lnTo>
                    <a:pt x="219" y="325"/>
                  </a:lnTo>
                  <a:lnTo>
                    <a:pt x="219" y="345"/>
                  </a:lnTo>
                  <a:lnTo>
                    <a:pt x="264" y="381"/>
                  </a:lnTo>
                  <a:lnTo>
                    <a:pt x="297" y="437"/>
                  </a:lnTo>
                  <a:lnTo>
                    <a:pt x="284" y="450"/>
                  </a:lnTo>
                  <a:lnTo>
                    <a:pt x="244" y="424"/>
                  </a:lnTo>
                  <a:lnTo>
                    <a:pt x="234" y="437"/>
                  </a:lnTo>
                  <a:lnTo>
                    <a:pt x="247" y="454"/>
                  </a:lnTo>
                  <a:lnTo>
                    <a:pt x="174" y="452"/>
                  </a:lnTo>
                  <a:lnTo>
                    <a:pt x="133" y="452"/>
                  </a:lnTo>
                  <a:lnTo>
                    <a:pt x="105" y="482"/>
                  </a:lnTo>
                  <a:lnTo>
                    <a:pt x="151" y="544"/>
                  </a:lnTo>
                  <a:lnTo>
                    <a:pt x="125" y="548"/>
                  </a:lnTo>
                  <a:lnTo>
                    <a:pt x="111" y="569"/>
                  </a:lnTo>
                  <a:lnTo>
                    <a:pt x="172" y="644"/>
                  </a:lnTo>
                  <a:lnTo>
                    <a:pt x="213" y="660"/>
                  </a:lnTo>
                  <a:lnTo>
                    <a:pt x="176" y="663"/>
                  </a:lnTo>
                  <a:lnTo>
                    <a:pt x="119" y="631"/>
                  </a:lnTo>
                  <a:lnTo>
                    <a:pt x="92" y="644"/>
                  </a:lnTo>
                  <a:lnTo>
                    <a:pt x="107" y="711"/>
                  </a:lnTo>
                  <a:lnTo>
                    <a:pt x="150" y="770"/>
                  </a:lnTo>
                  <a:lnTo>
                    <a:pt x="187" y="720"/>
                  </a:lnTo>
                  <a:lnTo>
                    <a:pt x="187" y="747"/>
                  </a:lnTo>
                  <a:lnTo>
                    <a:pt x="256" y="722"/>
                  </a:lnTo>
                  <a:lnTo>
                    <a:pt x="180" y="770"/>
                  </a:lnTo>
                  <a:lnTo>
                    <a:pt x="234" y="789"/>
                  </a:lnTo>
                  <a:lnTo>
                    <a:pt x="230" y="806"/>
                  </a:lnTo>
                  <a:lnTo>
                    <a:pt x="177" y="816"/>
                  </a:lnTo>
                  <a:lnTo>
                    <a:pt x="158" y="843"/>
                  </a:lnTo>
                  <a:lnTo>
                    <a:pt x="205" y="896"/>
                  </a:lnTo>
                  <a:lnTo>
                    <a:pt x="165" y="876"/>
                  </a:lnTo>
                  <a:lnTo>
                    <a:pt x="118" y="906"/>
                  </a:lnTo>
                  <a:lnTo>
                    <a:pt x="178" y="936"/>
                  </a:lnTo>
                  <a:lnTo>
                    <a:pt x="115" y="944"/>
                  </a:lnTo>
                  <a:lnTo>
                    <a:pt x="102" y="986"/>
                  </a:lnTo>
                  <a:lnTo>
                    <a:pt x="132" y="1025"/>
                  </a:lnTo>
                  <a:lnTo>
                    <a:pt x="127" y="1062"/>
                  </a:lnTo>
                  <a:lnTo>
                    <a:pt x="100" y="1065"/>
                  </a:lnTo>
                  <a:lnTo>
                    <a:pt x="67" y="1057"/>
                  </a:lnTo>
                  <a:lnTo>
                    <a:pt x="3" y="1070"/>
                  </a:lnTo>
                  <a:lnTo>
                    <a:pt x="0" y="1093"/>
                  </a:lnTo>
                  <a:lnTo>
                    <a:pt x="50" y="1117"/>
                  </a:lnTo>
                  <a:lnTo>
                    <a:pt x="76" y="1108"/>
                  </a:lnTo>
                  <a:lnTo>
                    <a:pt x="78" y="1089"/>
                  </a:lnTo>
                  <a:lnTo>
                    <a:pt x="130" y="1096"/>
                  </a:lnTo>
                  <a:lnTo>
                    <a:pt x="81" y="1112"/>
                  </a:lnTo>
                  <a:lnTo>
                    <a:pt x="77" y="1152"/>
                  </a:lnTo>
                  <a:lnTo>
                    <a:pt x="117" y="1176"/>
                  </a:lnTo>
                  <a:lnTo>
                    <a:pt x="148" y="1211"/>
                  </a:lnTo>
                  <a:lnTo>
                    <a:pt x="185" y="1215"/>
                  </a:lnTo>
                  <a:lnTo>
                    <a:pt x="200" y="1188"/>
                  </a:lnTo>
                  <a:lnTo>
                    <a:pt x="247" y="1155"/>
                  </a:lnTo>
                  <a:lnTo>
                    <a:pt x="247" y="1111"/>
                  </a:lnTo>
                  <a:lnTo>
                    <a:pt x="283" y="1084"/>
                  </a:lnTo>
                  <a:lnTo>
                    <a:pt x="317" y="1042"/>
                  </a:lnTo>
                  <a:lnTo>
                    <a:pt x="410" y="928"/>
                  </a:lnTo>
                  <a:lnTo>
                    <a:pt x="289" y="1087"/>
                  </a:lnTo>
                  <a:lnTo>
                    <a:pt x="303" y="1120"/>
                  </a:lnTo>
                  <a:lnTo>
                    <a:pt x="291" y="1147"/>
                  </a:lnTo>
                  <a:lnTo>
                    <a:pt x="301" y="1167"/>
                  </a:lnTo>
                  <a:lnTo>
                    <a:pt x="247" y="1210"/>
                  </a:lnTo>
                  <a:lnTo>
                    <a:pt x="252" y="1250"/>
                  </a:lnTo>
                  <a:lnTo>
                    <a:pt x="235" y="1244"/>
                  </a:lnTo>
                  <a:lnTo>
                    <a:pt x="238" y="1274"/>
                  </a:lnTo>
                  <a:lnTo>
                    <a:pt x="188" y="1284"/>
                  </a:lnTo>
                  <a:lnTo>
                    <a:pt x="188" y="1321"/>
                  </a:lnTo>
                  <a:lnTo>
                    <a:pt x="226" y="1364"/>
                  </a:lnTo>
                  <a:lnTo>
                    <a:pt x="209" y="1400"/>
                  </a:lnTo>
                  <a:lnTo>
                    <a:pt x="182" y="1440"/>
                  </a:lnTo>
                  <a:lnTo>
                    <a:pt x="160" y="1490"/>
                  </a:lnTo>
                  <a:lnTo>
                    <a:pt x="190" y="1483"/>
                  </a:lnTo>
                  <a:lnTo>
                    <a:pt x="177" y="1547"/>
                  </a:lnTo>
                  <a:lnTo>
                    <a:pt x="155" y="1577"/>
                  </a:lnTo>
                  <a:lnTo>
                    <a:pt x="161" y="1600"/>
                  </a:lnTo>
                  <a:lnTo>
                    <a:pt x="195" y="1589"/>
                  </a:lnTo>
                  <a:lnTo>
                    <a:pt x="195" y="1612"/>
                  </a:lnTo>
                  <a:lnTo>
                    <a:pt x="162" y="1693"/>
                  </a:lnTo>
                  <a:lnTo>
                    <a:pt x="129" y="1760"/>
                  </a:lnTo>
                  <a:lnTo>
                    <a:pt x="110" y="1810"/>
                  </a:lnTo>
                  <a:lnTo>
                    <a:pt x="123" y="1855"/>
                  </a:lnTo>
                  <a:lnTo>
                    <a:pt x="160" y="1855"/>
                  </a:lnTo>
                  <a:lnTo>
                    <a:pt x="194" y="1839"/>
                  </a:lnTo>
                  <a:lnTo>
                    <a:pt x="213" y="1775"/>
                  </a:lnTo>
                  <a:lnTo>
                    <a:pt x="223" y="1722"/>
                  </a:lnTo>
                  <a:lnTo>
                    <a:pt x="242" y="1626"/>
                  </a:lnTo>
                  <a:lnTo>
                    <a:pt x="267" y="1589"/>
                  </a:lnTo>
                  <a:lnTo>
                    <a:pt x="277" y="1539"/>
                  </a:lnTo>
                  <a:lnTo>
                    <a:pt x="254" y="1509"/>
                  </a:lnTo>
                  <a:lnTo>
                    <a:pt x="230" y="1477"/>
                  </a:lnTo>
                  <a:lnTo>
                    <a:pt x="246" y="1430"/>
                  </a:lnTo>
                  <a:lnTo>
                    <a:pt x="259" y="1440"/>
                  </a:lnTo>
                  <a:lnTo>
                    <a:pt x="342" y="1323"/>
                  </a:lnTo>
                  <a:lnTo>
                    <a:pt x="338" y="1353"/>
                  </a:lnTo>
                  <a:lnTo>
                    <a:pt x="286" y="1459"/>
                  </a:lnTo>
                  <a:lnTo>
                    <a:pt x="287" y="1492"/>
                  </a:lnTo>
                  <a:lnTo>
                    <a:pt x="314" y="1519"/>
                  </a:lnTo>
                  <a:lnTo>
                    <a:pt x="327" y="1495"/>
                  </a:lnTo>
                  <a:lnTo>
                    <a:pt x="347" y="1502"/>
                  </a:lnTo>
                  <a:lnTo>
                    <a:pt x="380" y="1492"/>
                  </a:lnTo>
                  <a:lnTo>
                    <a:pt x="386" y="1459"/>
                  </a:lnTo>
                  <a:lnTo>
                    <a:pt x="385" y="1385"/>
                  </a:lnTo>
                  <a:lnTo>
                    <a:pt x="416" y="1471"/>
                  </a:lnTo>
                  <a:lnTo>
                    <a:pt x="497" y="1478"/>
                  </a:lnTo>
                  <a:lnTo>
                    <a:pt x="577" y="1527"/>
                  </a:lnTo>
                  <a:lnTo>
                    <a:pt x="493" y="1488"/>
                  </a:lnTo>
                  <a:lnTo>
                    <a:pt x="460" y="1504"/>
                  </a:lnTo>
                  <a:lnTo>
                    <a:pt x="430" y="1491"/>
                  </a:lnTo>
                  <a:lnTo>
                    <a:pt x="391" y="1565"/>
                  </a:lnTo>
                  <a:lnTo>
                    <a:pt x="391" y="1615"/>
                  </a:lnTo>
                  <a:lnTo>
                    <a:pt x="415" y="1670"/>
                  </a:lnTo>
                  <a:lnTo>
                    <a:pt x="419" y="1697"/>
                  </a:lnTo>
                  <a:lnTo>
                    <a:pt x="459" y="1716"/>
                  </a:lnTo>
                  <a:lnTo>
                    <a:pt x="445" y="1770"/>
                  </a:lnTo>
                  <a:lnTo>
                    <a:pt x="427" y="1790"/>
                  </a:lnTo>
                  <a:lnTo>
                    <a:pt x="377" y="1917"/>
                  </a:lnTo>
                  <a:lnTo>
                    <a:pt x="357" y="1973"/>
                  </a:lnTo>
                  <a:lnTo>
                    <a:pt x="379" y="2046"/>
                  </a:lnTo>
                  <a:lnTo>
                    <a:pt x="369" y="2056"/>
                  </a:lnTo>
                  <a:lnTo>
                    <a:pt x="349" y="2012"/>
                  </a:lnTo>
                  <a:lnTo>
                    <a:pt x="325" y="2007"/>
                  </a:lnTo>
                  <a:lnTo>
                    <a:pt x="302" y="2040"/>
                  </a:lnTo>
                  <a:lnTo>
                    <a:pt x="312" y="2073"/>
                  </a:lnTo>
                  <a:lnTo>
                    <a:pt x="362" y="2106"/>
                  </a:lnTo>
                  <a:lnTo>
                    <a:pt x="386" y="2172"/>
                  </a:lnTo>
                  <a:lnTo>
                    <a:pt x="430" y="2195"/>
                  </a:lnTo>
                  <a:lnTo>
                    <a:pt x="430" y="2172"/>
                  </a:lnTo>
                  <a:lnTo>
                    <a:pt x="400" y="2145"/>
                  </a:lnTo>
                  <a:lnTo>
                    <a:pt x="392" y="2093"/>
                  </a:lnTo>
                  <a:lnTo>
                    <a:pt x="452" y="2071"/>
                  </a:lnTo>
                  <a:lnTo>
                    <a:pt x="489" y="2147"/>
                  </a:lnTo>
                  <a:lnTo>
                    <a:pt x="516" y="2161"/>
                  </a:lnTo>
                  <a:lnTo>
                    <a:pt x="562" y="2164"/>
                  </a:lnTo>
                  <a:lnTo>
                    <a:pt x="589" y="2127"/>
                  </a:lnTo>
                  <a:lnTo>
                    <a:pt x="556" y="2067"/>
                  </a:lnTo>
                  <a:lnTo>
                    <a:pt x="575" y="2044"/>
                  </a:lnTo>
                  <a:lnTo>
                    <a:pt x="583" y="2070"/>
                  </a:lnTo>
                  <a:lnTo>
                    <a:pt x="616" y="2107"/>
                  </a:lnTo>
                  <a:lnTo>
                    <a:pt x="682" y="2086"/>
                  </a:lnTo>
                  <a:lnTo>
                    <a:pt x="712" y="2049"/>
                  </a:lnTo>
                  <a:lnTo>
                    <a:pt x="722" y="2066"/>
                  </a:lnTo>
                  <a:lnTo>
                    <a:pt x="785" y="2063"/>
                  </a:lnTo>
                  <a:lnTo>
                    <a:pt x="811" y="2019"/>
                  </a:lnTo>
                  <a:lnTo>
                    <a:pt x="831" y="1972"/>
                  </a:lnTo>
                  <a:lnTo>
                    <a:pt x="848" y="1998"/>
                  </a:lnTo>
                  <a:lnTo>
                    <a:pt x="898" y="2008"/>
                  </a:lnTo>
                  <a:lnTo>
                    <a:pt x="935" y="2015"/>
                  </a:lnTo>
                  <a:lnTo>
                    <a:pt x="961" y="2030"/>
                  </a:lnTo>
                  <a:lnTo>
                    <a:pt x="991" y="2020"/>
                  </a:lnTo>
                  <a:lnTo>
                    <a:pt x="965" y="2044"/>
                  </a:lnTo>
                  <a:lnTo>
                    <a:pt x="901" y="2038"/>
                  </a:lnTo>
                  <a:lnTo>
                    <a:pt x="866" y="2065"/>
                  </a:lnTo>
                  <a:lnTo>
                    <a:pt x="845" y="2108"/>
                  </a:lnTo>
                  <a:lnTo>
                    <a:pt x="817" y="2152"/>
                  </a:lnTo>
                  <a:lnTo>
                    <a:pt x="790" y="2244"/>
                  </a:lnTo>
                  <a:lnTo>
                    <a:pt x="818" y="2348"/>
                  </a:lnTo>
                  <a:lnTo>
                    <a:pt x="838" y="2387"/>
                  </a:lnTo>
                  <a:lnTo>
                    <a:pt x="871" y="2400"/>
                  </a:lnTo>
                  <a:lnTo>
                    <a:pt x="905" y="2373"/>
                  </a:lnTo>
                  <a:lnTo>
                    <a:pt x="898" y="2409"/>
                  </a:lnTo>
                  <a:lnTo>
                    <a:pt x="926" y="2463"/>
                  </a:lnTo>
                  <a:lnTo>
                    <a:pt x="939" y="2443"/>
                  </a:lnTo>
                  <a:lnTo>
                    <a:pt x="961" y="2412"/>
                  </a:lnTo>
                  <a:lnTo>
                    <a:pt x="965" y="2429"/>
                  </a:lnTo>
                  <a:lnTo>
                    <a:pt x="995" y="2412"/>
                  </a:lnTo>
                  <a:lnTo>
                    <a:pt x="1012" y="2382"/>
                  </a:lnTo>
                  <a:lnTo>
                    <a:pt x="1028" y="2405"/>
                  </a:lnTo>
                  <a:lnTo>
                    <a:pt x="988" y="2439"/>
                  </a:lnTo>
                  <a:lnTo>
                    <a:pt x="999" y="2465"/>
                  </a:lnTo>
                  <a:lnTo>
                    <a:pt x="1039" y="2515"/>
                  </a:lnTo>
                  <a:lnTo>
                    <a:pt x="1033" y="2538"/>
                  </a:lnTo>
                  <a:lnTo>
                    <a:pt x="1003" y="2542"/>
                  </a:lnTo>
                  <a:lnTo>
                    <a:pt x="974" y="2568"/>
                  </a:lnTo>
                  <a:lnTo>
                    <a:pt x="980" y="2631"/>
                  </a:lnTo>
                  <a:lnTo>
                    <a:pt x="1024" y="2634"/>
                  </a:lnTo>
                  <a:lnTo>
                    <a:pt x="987" y="2648"/>
                  </a:lnTo>
                  <a:lnTo>
                    <a:pt x="961" y="2711"/>
                  </a:lnTo>
                  <a:lnTo>
                    <a:pt x="968" y="2771"/>
                  </a:lnTo>
                  <a:lnTo>
                    <a:pt x="999" y="2817"/>
                  </a:lnTo>
                  <a:lnTo>
                    <a:pt x="1046" y="2842"/>
                  </a:lnTo>
                  <a:lnTo>
                    <a:pt x="1019" y="2860"/>
                  </a:lnTo>
                  <a:lnTo>
                    <a:pt x="979" y="2840"/>
                  </a:lnTo>
                  <a:lnTo>
                    <a:pt x="968" y="2787"/>
                  </a:lnTo>
                  <a:lnTo>
                    <a:pt x="922" y="2825"/>
                  </a:lnTo>
                  <a:lnTo>
                    <a:pt x="909" y="2848"/>
                  </a:lnTo>
                  <a:lnTo>
                    <a:pt x="976" y="2887"/>
                  </a:lnTo>
                  <a:lnTo>
                    <a:pt x="899" y="2871"/>
                  </a:lnTo>
                  <a:lnTo>
                    <a:pt x="869" y="2855"/>
                  </a:lnTo>
                  <a:lnTo>
                    <a:pt x="827" y="2885"/>
                  </a:lnTo>
                  <a:lnTo>
                    <a:pt x="773" y="2869"/>
                  </a:lnTo>
                  <a:lnTo>
                    <a:pt x="726" y="2849"/>
                  </a:lnTo>
                  <a:lnTo>
                    <a:pt x="629" y="2904"/>
                  </a:lnTo>
                  <a:lnTo>
                    <a:pt x="594" y="2931"/>
                  </a:lnTo>
                  <a:lnTo>
                    <a:pt x="597" y="2983"/>
                  </a:lnTo>
                  <a:lnTo>
                    <a:pt x="557" y="3023"/>
                  </a:lnTo>
                  <a:lnTo>
                    <a:pt x="521" y="3041"/>
                  </a:lnTo>
                  <a:lnTo>
                    <a:pt x="488" y="3047"/>
                  </a:lnTo>
                  <a:lnTo>
                    <a:pt x="409" y="3134"/>
                  </a:lnTo>
                  <a:lnTo>
                    <a:pt x="425" y="3148"/>
                  </a:lnTo>
                  <a:lnTo>
                    <a:pt x="464" y="3114"/>
                  </a:lnTo>
                  <a:lnTo>
                    <a:pt x="508" y="3133"/>
                  </a:lnTo>
                  <a:lnTo>
                    <a:pt x="528" y="3120"/>
                  </a:lnTo>
                  <a:lnTo>
                    <a:pt x="538" y="3086"/>
                  </a:lnTo>
                  <a:lnTo>
                    <a:pt x="538" y="3086"/>
                  </a:lnTo>
                  <a:lnTo>
                    <a:pt x="608" y="3073"/>
                  </a:lnTo>
                  <a:lnTo>
                    <a:pt x="640" y="3055"/>
                  </a:lnTo>
                  <a:lnTo>
                    <a:pt x="632" y="3085"/>
                  </a:lnTo>
                  <a:lnTo>
                    <a:pt x="638" y="3129"/>
                  </a:lnTo>
                  <a:lnTo>
                    <a:pt x="668" y="3152"/>
                  </a:lnTo>
                  <a:lnTo>
                    <a:pt x="659" y="3215"/>
                  </a:lnTo>
                  <a:lnTo>
                    <a:pt x="700" y="3218"/>
                  </a:lnTo>
                  <a:lnTo>
                    <a:pt x="654" y="3318"/>
                  </a:lnTo>
                  <a:lnTo>
                    <a:pt x="614" y="3388"/>
                  </a:lnTo>
                  <a:lnTo>
                    <a:pt x="545" y="3422"/>
                  </a:lnTo>
                  <a:lnTo>
                    <a:pt x="484" y="3465"/>
                  </a:lnTo>
                  <a:lnTo>
                    <a:pt x="435" y="3505"/>
                  </a:lnTo>
                  <a:lnTo>
                    <a:pt x="365" y="3510"/>
                  </a:lnTo>
                  <a:lnTo>
                    <a:pt x="328" y="3540"/>
                  </a:lnTo>
                  <a:lnTo>
                    <a:pt x="313" y="3563"/>
                  </a:lnTo>
                  <a:lnTo>
                    <a:pt x="279" y="3560"/>
                  </a:lnTo>
                  <a:lnTo>
                    <a:pt x="283" y="3570"/>
                  </a:lnTo>
                  <a:lnTo>
                    <a:pt x="343" y="3580"/>
                  </a:lnTo>
                  <a:lnTo>
                    <a:pt x="310" y="3613"/>
                  </a:lnTo>
                  <a:lnTo>
                    <a:pt x="310" y="3639"/>
                  </a:lnTo>
                  <a:lnTo>
                    <a:pt x="353" y="3659"/>
                  </a:lnTo>
                  <a:lnTo>
                    <a:pt x="371" y="3706"/>
                  </a:lnTo>
                  <a:lnTo>
                    <a:pt x="420" y="3705"/>
                  </a:lnTo>
                  <a:lnTo>
                    <a:pt x="440" y="3671"/>
                  </a:lnTo>
                  <a:lnTo>
                    <a:pt x="507" y="3648"/>
                  </a:lnTo>
                  <a:lnTo>
                    <a:pt x="556" y="3605"/>
                  </a:lnTo>
                  <a:lnTo>
                    <a:pt x="556" y="3637"/>
                  </a:lnTo>
                  <a:lnTo>
                    <a:pt x="649" y="3640"/>
                  </a:lnTo>
                  <a:lnTo>
                    <a:pt x="554" y="3697"/>
                  </a:lnTo>
                  <a:lnTo>
                    <a:pt x="600" y="3717"/>
                  </a:lnTo>
                  <a:lnTo>
                    <a:pt x="677" y="3719"/>
                  </a:lnTo>
                  <a:lnTo>
                    <a:pt x="726" y="3676"/>
                  </a:lnTo>
                  <a:lnTo>
                    <a:pt x="781" y="3732"/>
                  </a:lnTo>
                  <a:lnTo>
                    <a:pt x="844" y="3801"/>
                  </a:lnTo>
                  <a:lnTo>
                    <a:pt x="921" y="3784"/>
                  </a:lnTo>
                  <a:lnTo>
                    <a:pt x="977" y="3726"/>
                  </a:lnTo>
                  <a:lnTo>
                    <a:pt x="1027" y="3719"/>
                  </a:lnTo>
                  <a:lnTo>
                    <a:pt x="1069" y="3673"/>
                  </a:lnTo>
                  <a:lnTo>
                    <a:pt x="1110" y="3652"/>
                  </a:lnTo>
                  <a:lnTo>
                    <a:pt x="1172" y="3602"/>
                  </a:lnTo>
                  <a:lnTo>
                    <a:pt x="1199" y="3569"/>
                  </a:lnTo>
                  <a:lnTo>
                    <a:pt x="1192" y="3598"/>
                  </a:lnTo>
                  <a:lnTo>
                    <a:pt x="1110" y="3679"/>
                  </a:lnTo>
                  <a:lnTo>
                    <a:pt x="1094" y="3738"/>
                  </a:lnTo>
                  <a:lnTo>
                    <a:pt x="995" y="3800"/>
                  </a:lnTo>
                  <a:lnTo>
                    <a:pt x="975" y="3889"/>
                  </a:lnTo>
                  <a:lnTo>
                    <a:pt x="909" y="3896"/>
                  </a:lnTo>
                  <a:lnTo>
                    <a:pt x="755" y="3871"/>
                  </a:lnTo>
                  <a:lnTo>
                    <a:pt x="622" y="3892"/>
                  </a:lnTo>
                  <a:lnTo>
                    <a:pt x="609" y="3935"/>
                  </a:lnTo>
                  <a:lnTo>
                    <a:pt x="619" y="3956"/>
                  </a:lnTo>
                  <a:lnTo>
                    <a:pt x="669" y="3942"/>
                  </a:lnTo>
                  <a:lnTo>
                    <a:pt x="616" y="3986"/>
                  </a:lnTo>
                  <a:lnTo>
                    <a:pt x="576" y="3962"/>
                  </a:lnTo>
                  <a:lnTo>
                    <a:pt x="542" y="3966"/>
                  </a:lnTo>
                  <a:lnTo>
                    <a:pt x="515" y="4129"/>
                  </a:lnTo>
                  <a:lnTo>
                    <a:pt x="421" y="4163"/>
                  </a:lnTo>
                  <a:lnTo>
                    <a:pt x="342" y="4300"/>
                  </a:lnTo>
                  <a:lnTo>
                    <a:pt x="236" y="4361"/>
                  </a:lnTo>
                  <a:lnTo>
                    <a:pt x="223" y="4383"/>
                  </a:lnTo>
                  <a:lnTo>
                    <a:pt x="184" y="4381"/>
                  </a:lnTo>
                  <a:lnTo>
                    <a:pt x="170" y="4425"/>
                  </a:lnTo>
                  <a:lnTo>
                    <a:pt x="214" y="4460"/>
                  </a:lnTo>
                  <a:lnTo>
                    <a:pt x="217" y="4423"/>
                  </a:lnTo>
                  <a:lnTo>
                    <a:pt x="264" y="4407"/>
                  </a:lnTo>
                  <a:lnTo>
                    <a:pt x="331" y="4446"/>
                  </a:lnTo>
                  <a:lnTo>
                    <a:pt x="371" y="4462"/>
                  </a:lnTo>
                  <a:lnTo>
                    <a:pt x="380" y="4436"/>
                  </a:lnTo>
                  <a:lnTo>
                    <a:pt x="363" y="4389"/>
                  </a:lnTo>
                  <a:lnTo>
                    <a:pt x="455" y="4332"/>
                  </a:lnTo>
                  <a:lnTo>
                    <a:pt x="479" y="4282"/>
                  </a:lnTo>
                  <a:lnTo>
                    <a:pt x="556" y="4274"/>
                  </a:lnTo>
                  <a:lnTo>
                    <a:pt x="646" y="4304"/>
                  </a:lnTo>
                  <a:lnTo>
                    <a:pt x="723" y="4313"/>
                  </a:lnTo>
                  <a:lnTo>
                    <a:pt x="773" y="4335"/>
                  </a:lnTo>
                  <a:lnTo>
                    <a:pt x="819" y="4325"/>
                  </a:lnTo>
                  <a:lnTo>
                    <a:pt x="814" y="4216"/>
                  </a:lnTo>
                  <a:lnTo>
                    <a:pt x="848" y="4139"/>
                  </a:lnTo>
                  <a:lnTo>
                    <a:pt x="861" y="4169"/>
                  </a:lnTo>
                  <a:lnTo>
                    <a:pt x="898" y="4175"/>
                  </a:lnTo>
                  <a:lnTo>
                    <a:pt x="974" y="4118"/>
                  </a:lnTo>
                  <a:lnTo>
                    <a:pt x="1101" y="4127"/>
                  </a:lnTo>
                  <a:lnTo>
                    <a:pt x="1147" y="4200"/>
                  </a:lnTo>
                  <a:lnTo>
                    <a:pt x="1211" y="4176"/>
                  </a:lnTo>
                  <a:lnTo>
                    <a:pt x="1271" y="4185"/>
                  </a:lnTo>
                  <a:lnTo>
                    <a:pt x="1284" y="4198"/>
                  </a:lnTo>
                  <a:lnTo>
                    <a:pt x="1321" y="4152"/>
                  </a:lnTo>
                  <a:lnTo>
                    <a:pt x="1280" y="4125"/>
                  </a:lnTo>
                  <a:lnTo>
                    <a:pt x="1297" y="4098"/>
                  </a:lnTo>
                  <a:lnTo>
                    <a:pt x="1347" y="4118"/>
                  </a:lnTo>
                  <a:lnTo>
                    <a:pt x="1397" y="4125"/>
                  </a:lnTo>
                  <a:lnTo>
                    <a:pt x="1410" y="4108"/>
                  </a:lnTo>
                  <a:lnTo>
                    <a:pt x="1461" y="4074"/>
                  </a:lnTo>
                  <a:lnTo>
                    <a:pt x="1469" y="4054"/>
                  </a:lnTo>
                  <a:lnTo>
                    <a:pt x="1456" y="4035"/>
                  </a:lnTo>
                  <a:lnTo>
                    <a:pt x="1429" y="4011"/>
                  </a:lnTo>
                  <a:lnTo>
                    <a:pt x="1476" y="4011"/>
                  </a:lnTo>
                  <a:lnTo>
                    <a:pt x="1520" y="4067"/>
                  </a:lnTo>
                  <a:lnTo>
                    <a:pt x="1546" y="4080"/>
                  </a:lnTo>
                  <a:lnTo>
                    <a:pt x="1570" y="4050"/>
                  </a:lnTo>
                  <a:lnTo>
                    <a:pt x="1583" y="4059"/>
                  </a:lnTo>
                  <a:lnTo>
                    <a:pt x="1617" y="4062"/>
                  </a:lnTo>
                  <a:lnTo>
                    <a:pt x="1630" y="4096"/>
                  </a:lnTo>
                  <a:lnTo>
                    <a:pt x="1687" y="4118"/>
                  </a:lnTo>
                  <a:lnTo>
                    <a:pt x="1717" y="4068"/>
                  </a:lnTo>
                  <a:lnTo>
                    <a:pt x="1873" y="4070"/>
                  </a:lnTo>
                  <a:lnTo>
                    <a:pt x="1911" y="4096"/>
                  </a:lnTo>
                  <a:lnTo>
                    <a:pt x="2080" y="4035"/>
                  </a:lnTo>
                  <a:lnTo>
                    <a:pt x="2173" y="4018"/>
                  </a:lnTo>
                  <a:lnTo>
                    <a:pt x="2189" y="3954"/>
                  </a:lnTo>
                  <a:lnTo>
                    <a:pt x="2292" y="3927"/>
                  </a:lnTo>
                  <a:lnTo>
                    <a:pt x="2315" y="3900"/>
                  </a:lnTo>
                  <a:lnTo>
                    <a:pt x="2304" y="3831"/>
                  </a:lnTo>
                  <a:lnTo>
                    <a:pt x="2324" y="3801"/>
                  </a:lnTo>
                  <a:lnTo>
                    <a:pt x="2294" y="3797"/>
                  </a:lnTo>
                  <a:lnTo>
                    <a:pt x="2227" y="3818"/>
                  </a:lnTo>
                  <a:lnTo>
                    <a:pt x="2192" y="3835"/>
                  </a:lnTo>
                  <a:lnTo>
                    <a:pt x="2125" y="3825"/>
                  </a:lnTo>
                  <a:lnTo>
                    <a:pt x="2091" y="3796"/>
                  </a:lnTo>
                  <a:lnTo>
                    <a:pt x="2058" y="3833"/>
                  </a:lnTo>
                  <a:lnTo>
                    <a:pt x="2041" y="3816"/>
                  </a:lnTo>
                  <a:lnTo>
                    <a:pt x="2080" y="3779"/>
                  </a:lnTo>
                  <a:lnTo>
                    <a:pt x="2037" y="3747"/>
                  </a:lnTo>
                  <a:lnTo>
                    <a:pt x="2087" y="3766"/>
                  </a:lnTo>
                  <a:lnTo>
                    <a:pt x="2114" y="3743"/>
                  </a:lnTo>
                  <a:lnTo>
                    <a:pt x="2127" y="3696"/>
                  </a:lnTo>
                  <a:lnTo>
                    <a:pt x="2153" y="3669"/>
                  </a:lnTo>
                  <a:lnTo>
                    <a:pt x="2156" y="3642"/>
                  </a:lnTo>
                  <a:lnTo>
                    <a:pt x="2106" y="3613"/>
                  </a:lnTo>
                  <a:lnTo>
                    <a:pt x="2126" y="3603"/>
                  </a:lnTo>
                  <a:lnTo>
                    <a:pt x="2166" y="3607"/>
                  </a:lnTo>
                  <a:lnTo>
                    <a:pt x="2183" y="3580"/>
                  </a:lnTo>
                  <a:lnTo>
                    <a:pt x="2203" y="3592"/>
                  </a:lnTo>
                  <a:lnTo>
                    <a:pt x="2238" y="3596"/>
                  </a:lnTo>
                  <a:lnTo>
                    <a:pt x="2275" y="3586"/>
                  </a:lnTo>
                  <a:lnTo>
                    <a:pt x="2285" y="3552"/>
                  </a:lnTo>
                  <a:lnTo>
                    <a:pt x="2265" y="3535"/>
                  </a:lnTo>
                  <a:lnTo>
                    <a:pt x="2265" y="3492"/>
                  </a:lnTo>
                  <a:lnTo>
                    <a:pt x="2301" y="3472"/>
                  </a:lnTo>
                  <a:lnTo>
                    <a:pt x="2341" y="3479"/>
                  </a:lnTo>
                  <a:lnTo>
                    <a:pt x="2390" y="3395"/>
                  </a:lnTo>
                  <a:lnTo>
                    <a:pt x="2410" y="3315"/>
                  </a:lnTo>
                  <a:lnTo>
                    <a:pt x="2422" y="3242"/>
                  </a:lnTo>
                  <a:lnTo>
                    <a:pt x="2351" y="3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5" name="Freeform 170">
              <a:extLst>
                <a:ext uri="{FF2B5EF4-FFF2-40B4-BE49-F238E27FC236}">
                  <a16:creationId xmlns:a16="http://schemas.microsoft.com/office/drawing/2014/main" id="{7D633111-6E6E-CA3B-B6E8-314C82421590}"/>
                </a:ext>
              </a:extLst>
            </p:cNvPr>
            <p:cNvSpPr>
              <a:spLocks/>
            </p:cNvSpPr>
            <p:nvPr/>
          </p:nvSpPr>
          <p:spPr bwMode="auto">
            <a:xfrm>
              <a:off x="2322513" y="3806825"/>
              <a:ext cx="53975" cy="44450"/>
            </a:xfrm>
            <a:custGeom>
              <a:avLst/>
              <a:gdLst>
                <a:gd name="T0" fmla="*/ 11 w 167"/>
                <a:gd name="T1" fmla="*/ 111 h 140"/>
                <a:gd name="T2" fmla="*/ 98 w 167"/>
                <a:gd name="T3" fmla="*/ 140 h 140"/>
                <a:gd name="T4" fmla="*/ 121 w 167"/>
                <a:gd name="T5" fmla="*/ 123 h 140"/>
                <a:gd name="T6" fmla="*/ 137 w 167"/>
                <a:gd name="T7" fmla="*/ 86 h 140"/>
                <a:gd name="T8" fmla="*/ 167 w 167"/>
                <a:gd name="T9" fmla="*/ 46 h 140"/>
                <a:gd name="T10" fmla="*/ 137 w 167"/>
                <a:gd name="T11" fmla="*/ 49 h 140"/>
                <a:gd name="T12" fmla="*/ 107 w 167"/>
                <a:gd name="T13" fmla="*/ 27 h 140"/>
                <a:gd name="T14" fmla="*/ 84 w 167"/>
                <a:gd name="T15" fmla="*/ 0 h 140"/>
                <a:gd name="T16" fmla="*/ 4 w 167"/>
                <a:gd name="T17" fmla="*/ 11 h 140"/>
                <a:gd name="T18" fmla="*/ 10 w 167"/>
                <a:gd name="T19" fmla="*/ 54 h 140"/>
                <a:gd name="T20" fmla="*/ 20 w 167"/>
                <a:gd name="T21" fmla="*/ 64 h 140"/>
                <a:gd name="T22" fmla="*/ 0 w 167"/>
                <a:gd name="T23" fmla="*/ 71 h 140"/>
                <a:gd name="T24" fmla="*/ 11 w 167"/>
                <a:gd name="T25" fmla="*/ 11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7" h="140">
                  <a:moveTo>
                    <a:pt x="11" y="111"/>
                  </a:moveTo>
                  <a:lnTo>
                    <a:pt x="98" y="140"/>
                  </a:lnTo>
                  <a:lnTo>
                    <a:pt x="121" y="123"/>
                  </a:lnTo>
                  <a:lnTo>
                    <a:pt x="137" y="86"/>
                  </a:lnTo>
                  <a:lnTo>
                    <a:pt x="167" y="46"/>
                  </a:lnTo>
                  <a:lnTo>
                    <a:pt x="137" y="49"/>
                  </a:lnTo>
                  <a:lnTo>
                    <a:pt x="107" y="27"/>
                  </a:lnTo>
                  <a:lnTo>
                    <a:pt x="84" y="0"/>
                  </a:lnTo>
                  <a:lnTo>
                    <a:pt x="4" y="11"/>
                  </a:lnTo>
                  <a:lnTo>
                    <a:pt x="10" y="54"/>
                  </a:lnTo>
                  <a:lnTo>
                    <a:pt x="20" y="64"/>
                  </a:lnTo>
                  <a:lnTo>
                    <a:pt x="0" y="71"/>
                  </a:lnTo>
                  <a:lnTo>
                    <a:pt x="11"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6" name="Freeform 172">
              <a:extLst>
                <a:ext uri="{FF2B5EF4-FFF2-40B4-BE49-F238E27FC236}">
                  <a16:creationId xmlns:a16="http://schemas.microsoft.com/office/drawing/2014/main" id="{A0955BCD-FEC9-B356-07C7-F637AD47DBCC}"/>
                </a:ext>
              </a:extLst>
            </p:cNvPr>
            <p:cNvSpPr>
              <a:spLocks/>
            </p:cNvSpPr>
            <p:nvPr/>
          </p:nvSpPr>
          <p:spPr bwMode="auto">
            <a:xfrm>
              <a:off x="2252663" y="3440113"/>
              <a:ext cx="25400" cy="42863"/>
            </a:xfrm>
            <a:custGeom>
              <a:avLst/>
              <a:gdLst>
                <a:gd name="T0" fmla="*/ 72 w 84"/>
                <a:gd name="T1" fmla="*/ 123 h 133"/>
                <a:gd name="T2" fmla="*/ 84 w 84"/>
                <a:gd name="T3" fmla="*/ 83 h 133"/>
                <a:gd name="T4" fmla="*/ 64 w 84"/>
                <a:gd name="T5" fmla="*/ 30 h 133"/>
                <a:gd name="T6" fmla="*/ 54 w 84"/>
                <a:gd name="T7" fmla="*/ 0 h 133"/>
                <a:gd name="T8" fmla="*/ 27 w 84"/>
                <a:gd name="T9" fmla="*/ 0 h 133"/>
                <a:gd name="T10" fmla="*/ 7 w 84"/>
                <a:gd name="T11" fmla="*/ 30 h 133"/>
                <a:gd name="T12" fmla="*/ 0 w 84"/>
                <a:gd name="T13" fmla="*/ 70 h 133"/>
                <a:gd name="T14" fmla="*/ 15 w 84"/>
                <a:gd name="T15" fmla="*/ 110 h 133"/>
                <a:gd name="T16" fmla="*/ 55 w 84"/>
                <a:gd name="T17" fmla="*/ 133 h 133"/>
                <a:gd name="T18" fmla="*/ 72 w 84"/>
                <a:gd name="T19" fmla="*/ 12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33">
                  <a:moveTo>
                    <a:pt x="72" y="123"/>
                  </a:moveTo>
                  <a:lnTo>
                    <a:pt x="84" y="83"/>
                  </a:lnTo>
                  <a:lnTo>
                    <a:pt x="64" y="30"/>
                  </a:lnTo>
                  <a:lnTo>
                    <a:pt x="54" y="0"/>
                  </a:lnTo>
                  <a:lnTo>
                    <a:pt x="27" y="0"/>
                  </a:lnTo>
                  <a:lnTo>
                    <a:pt x="7" y="30"/>
                  </a:lnTo>
                  <a:lnTo>
                    <a:pt x="0" y="70"/>
                  </a:lnTo>
                  <a:lnTo>
                    <a:pt x="15" y="110"/>
                  </a:lnTo>
                  <a:lnTo>
                    <a:pt x="55" y="133"/>
                  </a:lnTo>
                  <a:lnTo>
                    <a:pt x="72" y="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7" name="Freeform 173">
              <a:extLst>
                <a:ext uri="{FF2B5EF4-FFF2-40B4-BE49-F238E27FC236}">
                  <a16:creationId xmlns:a16="http://schemas.microsoft.com/office/drawing/2014/main" id="{786C8F00-2EF1-2D87-EE9A-41C979CC7F8B}"/>
                </a:ext>
              </a:extLst>
            </p:cNvPr>
            <p:cNvSpPr>
              <a:spLocks/>
            </p:cNvSpPr>
            <p:nvPr/>
          </p:nvSpPr>
          <p:spPr bwMode="auto">
            <a:xfrm>
              <a:off x="2163763" y="3232150"/>
              <a:ext cx="6350" cy="6350"/>
            </a:xfrm>
            <a:custGeom>
              <a:avLst/>
              <a:gdLst>
                <a:gd name="T0" fmla="*/ 0 w 20"/>
                <a:gd name="T1" fmla="*/ 13 h 20"/>
                <a:gd name="T2" fmla="*/ 20 w 20"/>
                <a:gd name="T3" fmla="*/ 20 h 20"/>
                <a:gd name="T4" fmla="*/ 16 w 20"/>
                <a:gd name="T5" fmla="*/ 0 h 20"/>
                <a:gd name="T6" fmla="*/ 0 w 20"/>
                <a:gd name="T7" fmla="*/ 13 h 20"/>
              </a:gdLst>
              <a:ahLst/>
              <a:cxnLst>
                <a:cxn ang="0">
                  <a:pos x="T0" y="T1"/>
                </a:cxn>
                <a:cxn ang="0">
                  <a:pos x="T2" y="T3"/>
                </a:cxn>
                <a:cxn ang="0">
                  <a:pos x="T4" y="T5"/>
                </a:cxn>
                <a:cxn ang="0">
                  <a:pos x="T6" y="T7"/>
                </a:cxn>
              </a:cxnLst>
              <a:rect l="0" t="0" r="r" b="b"/>
              <a:pathLst>
                <a:path w="20" h="20">
                  <a:moveTo>
                    <a:pt x="0" y="13"/>
                  </a:moveTo>
                  <a:lnTo>
                    <a:pt x="20" y="20"/>
                  </a:lnTo>
                  <a:lnTo>
                    <a:pt x="16" y="0"/>
                  </a:lnTo>
                  <a:lnTo>
                    <a:pt x="0"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8" name="Freeform 174">
              <a:extLst>
                <a:ext uri="{FF2B5EF4-FFF2-40B4-BE49-F238E27FC236}">
                  <a16:creationId xmlns:a16="http://schemas.microsoft.com/office/drawing/2014/main" id="{10E75228-099E-F885-6965-16BC0EF5CF86}"/>
                </a:ext>
              </a:extLst>
            </p:cNvPr>
            <p:cNvSpPr>
              <a:spLocks/>
            </p:cNvSpPr>
            <p:nvPr/>
          </p:nvSpPr>
          <p:spPr bwMode="auto">
            <a:xfrm>
              <a:off x="2146300" y="3211513"/>
              <a:ext cx="17463" cy="17463"/>
            </a:xfrm>
            <a:custGeom>
              <a:avLst/>
              <a:gdLst>
                <a:gd name="T0" fmla="*/ 54 w 54"/>
                <a:gd name="T1" fmla="*/ 43 h 56"/>
                <a:gd name="T2" fmla="*/ 54 w 54"/>
                <a:gd name="T3" fmla="*/ 23 h 56"/>
                <a:gd name="T4" fmla="*/ 34 w 54"/>
                <a:gd name="T5" fmla="*/ 0 h 56"/>
                <a:gd name="T6" fmla="*/ 0 w 54"/>
                <a:gd name="T7" fmla="*/ 7 h 56"/>
                <a:gd name="T8" fmla="*/ 3 w 54"/>
                <a:gd name="T9" fmla="*/ 37 h 56"/>
                <a:gd name="T10" fmla="*/ 30 w 54"/>
                <a:gd name="T11" fmla="*/ 56 h 56"/>
                <a:gd name="T12" fmla="*/ 54 w 54"/>
                <a:gd name="T13" fmla="*/ 43 h 56"/>
              </a:gdLst>
              <a:ahLst/>
              <a:cxnLst>
                <a:cxn ang="0">
                  <a:pos x="T0" y="T1"/>
                </a:cxn>
                <a:cxn ang="0">
                  <a:pos x="T2" y="T3"/>
                </a:cxn>
                <a:cxn ang="0">
                  <a:pos x="T4" y="T5"/>
                </a:cxn>
                <a:cxn ang="0">
                  <a:pos x="T6" y="T7"/>
                </a:cxn>
                <a:cxn ang="0">
                  <a:pos x="T8" y="T9"/>
                </a:cxn>
                <a:cxn ang="0">
                  <a:pos x="T10" y="T11"/>
                </a:cxn>
                <a:cxn ang="0">
                  <a:pos x="T12" y="T13"/>
                </a:cxn>
              </a:cxnLst>
              <a:rect l="0" t="0" r="r" b="b"/>
              <a:pathLst>
                <a:path w="54" h="56">
                  <a:moveTo>
                    <a:pt x="54" y="43"/>
                  </a:moveTo>
                  <a:lnTo>
                    <a:pt x="54" y="23"/>
                  </a:lnTo>
                  <a:lnTo>
                    <a:pt x="34" y="0"/>
                  </a:lnTo>
                  <a:lnTo>
                    <a:pt x="0" y="7"/>
                  </a:lnTo>
                  <a:lnTo>
                    <a:pt x="3" y="37"/>
                  </a:lnTo>
                  <a:lnTo>
                    <a:pt x="30" y="56"/>
                  </a:lnTo>
                  <a:lnTo>
                    <a:pt x="54"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9" name="Freeform 175">
              <a:extLst>
                <a:ext uri="{FF2B5EF4-FFF2-40B4-BE49-F238E27FC236}">
                  <a16:creationId xmlns:a16="http://schemas.microsoft.com/office/drawing/2014/main" id="{9A58C588-84C8-6756-3093-D73EF867A219}"/>
                </a:ext>
              </a:extLst>
            </p:cNvPr>
            <p:cNvSpPr>
              <a:spLocks/>
            </p:cNvSpPr>
            <p:nvPr/>
          </p:nvSpPr>
          <p:spPr bwMode="auto">
            <a:xfrm>
              <a:off x="2181225" y="3365500"/>
              <a:ext cx="36513" cy="55563"/>
            </a:xfrm>
            <a:custGeom>
              <a:avLst/>
              <a:gdLst>
                <a:gd name="T0" fmla="*/ 77 w 119"/>
                <a:gd name="T1" fmla="*/ 129 h 173"/>
                <a:gd name="T2" fmla="*/ 84 w 119"/>
                <a:gd name="T3" fmla="*/ 84 h 173"/>
                <a:gd name="T4" fmla="*/ 119 w 119"/>
                <a:gd name="T5" fmla="*/ 24 h 173"/>
                <a:gd name="T6" fmla="*/ 116 w 119"/>
                <a:gd name="T7" fmla="*/ 0 h 173"/>
                <a:gd name="T8" fmla="*/ 80 w 119"/>
                <a:gd name="T9" fmla="*/ 34 h 173"/>
                <a:gd name="T10" fmla="*/ 37 w 119"/>
                <a:gd name="T11" fmla="*/ 84 h 173"/>
                <a:gd name="T12" fmla="*/ 54 w 119"/>
                <a:gd name="T13" fmla="*/ 87 h 173"/>
                <a:gd name="T14" fmla="*/ 0 w 119"/>
                <a:gd name="T15" fmla="*/ 126 h 173"/>
                <a:gd name="T16" fmla="*/ 17 w 119"/>
                <a:gd name="T17" fmla="*/ 152 h 173"/>
                <a:gd name="T18" fmla="*/ 15 w 119"/>
                <a:gd name="T19" fmla="*/ 161 h 173"/>
                <a:gd name="T20" fmla="*/ 38 w 119"/>
                <a:gd name="T21" fmla="*/ 173 h 173"/>
                <a:gd name="T22" fmla="*/ 77 w 119"/>
                <a:gd name="T23" fmla="*/ 12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 h="173">
                  <a:moveTo>
                    <a:pt x="77" y="129"/>
                  </a:moveTo>
                  <a:lnTo>
                    <a:pt x="84" y="84"/>
                  </a:lnTo>
                  <a:lnTo>
                    <a:pt x="119" y="24"/>
                  </a:lnTo>
                  <a:lnTo>
                    <a:pt x="116" y="0"/>
                  </a:lnTo>
                  <a:lnTo>
                    <a:pt x="80" y="34"/>
                  </a:lnTo>
                  <a:lnTo>
                    <a:pt x="37" y="84"/>
                  </a:lnTo>
                  <a:lnTo>
                    <a:pt x="54" y="87"/>
                  </a:lnTo>
                  <a:lnTo>
                    <a:pt x="0" y="126"/>
                  </a:lnTo>
                  <a:lnTo>
                    <a:pt x="17" y="152"/>
                  </a:lnTo>
                  <a:lnTo>
                    <a:pt x="15" y="161"/>
                  </a:lnTo>
                  <a:lnTo>
                    <a:pt x="38" y="173"/>
                  </a:lnTo>
                  <a:lnTo>
                    <a:pt x="77"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0" name="Freeform 176">
              <a:extLst>
                <a:ext uri="{FF2B5EF4-FFF2-40B4-BE49-F238E27FC236}">
                  <a16:creationId xmlns:a16="http://schemas.microsoft.com/office/drawing/2014/main" id="{346F5BEC-00DD-0AD0-3B77-CEC0DC5D92C9}"/>
                </a:ext>
              </a:extLst>
            </p:cNvPr>
            <p:cNvSpPr>
              <a:spLocks/>
            </p:cNvSpPr>
            <p:nvPr/>
          </p:nvSpPr>
          <p:spPr bwMode="auto">
            <a:xfrm>
              <a:off x="2049463" y="3213100"/>
              <a:ext cx="11113" cy="19050"/>
            </a:xfrm>
            <a:custGeom>
              <a:avLst/>
              <a:gdLst>
                <a:gd name="T0" fmla="*/ 0 w 33"/>
                <a:gd name="T1" fmla="*/ 60 h 60"/>
                <a:gd name="T2" fmla="*/ 33 w 33"/>
                <a:gd name="T3" fmla="*/ 16 h 60"/>
                <a:gd name="T4" fmla="*/ 10 w 33"/>
                <a:gd name="T5" fmla="*/ 0 h 60"/>
                <a:gd name="T6" fmla="*/ 0 w 33"/>
                <a:gd name="T7" fmla="*/ 60 h 60"/>
              </a:gdLst>
              <a:ahLst/>
              <a:cxnLst>
                <a:cxn ang="0">
                  <a:pos x="T0" y="T1"/>
                </a:cxn>
                <a:cxn ang="0">
                  <a:pos x="T2" y="T3"/>
                </a:cxn>
                <a:cxn ang="0">
                  <a:pos x="T4" y="T5"/>
                </a:cxn>
                <a:cxn ang="0">
                  <a:pos x="T6" y="T7"/>
                </a:cxn>
              </a:cxnLst>
              <a:rect l="0" t="0" r="r" b="b"/>
              <a:pathLst>
                <a:path w="33" h="60">
                  <a:moveTo>
                    <a:pt x="0" y="60"/>
                  </a:moveTo>
                  <a:lnTo>
                    <a:pt x="33" y="16"/>
                  </a:lnTo>
                  <a:lnTo>
                    <a:pt x="10" y="0"/>
                  </a:lnTo>
                  <a:lnTo>
                    <a:pt x="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1" name="Freeform 177">
              <a:extLst>
                <a:ext uri="{FF2B5EF4-FFF2-40B4-BE49-F238E27FC236}">
                  <a16:creationId xmlns:a16="http://schemas.microsoft.com/office/drawing/2014/main" id="{1B7DAB53-6D40-1DCC-8CEA-017B66275B7C}"/>
                </a:ext>
              </a:extLst>
            </p:cNvPr>
            <p:cNvSpPr>
              <a:spLocks/>
            </p:cNvSpPr>
            <p:nvPr/>
          </p:nvSpPr>
          <p:spPr bwMode="auto">
            <a:xfrm>
              <a:off x="2109788" y="3295650"/>
              <a:ext cx="14288" cy="12700"/>
            </a:xfrm>
            <a:custGeom>
              <a:avLst/>
              <a:gdLst>
                <a:gd name="T0" fmla="*/ 0 w 43"/>
                <a:gd name="T1" fmla="*/ 30 h 40"/>
                <a:gd name="T2" fmla="*/ 17 w 43"/>
                <a:gd name="T3" fmla="*/ 40 h 40"/>
                <a:gd name="T4" fmla="*/ 29 w 43"/>
                <a:gd name="T5" fmla="*/ 23 h 40"/>
                <a:gd name="T6" fmla="*/ 43 w 43"/>
                <a:gd name="T7" fmla="*/ 0 h 40"/>
                <a:gd name="T8" fmla="*/ 19 w 43"/>
                <a:gd name="T9" fmla="*/ 3 h 40"/>
                <a:gd name="T10" fmla="*/ 0 w 43"/>
                <a:gd name="T11" fmla="*/ 30 h 40"/>
              </a:gdLst>
              <a:ahLst/>
              <a:cxnLst>
                <a:cxn ang="0">
                  <a:pos x="T0" y="T1"/>
                </a:cxn>
                <a:cxn ang="0">
                  <a:pos x="T2" y="T3"/>
                </a:cxn>
                <a:cxn ang="0">
                  <a:pos x="T4" y="T5"/>
                </a:cxn>
                <a:cxn ang="0">
                  <a:pos x="T6" y="T7"/>
                </a:cxn>
                <a:cxn ang="0">
                  <a:pos x="T8" y="T9"/>
                </a:cxn>
                <a:cxn ang="0">
                  <a:pos x="T10" y="T11"/>
                </a:cxn>
              </a:cxnLst>
              <a:rect l="0" t="0" r="r" b="b"/>
              <a:pathLst>
                <a:path w="43" h="40">
                  <a:moveTo>
                    <a:pt x="0" y="30"/>
                  </a:moveTo>
                  <a:lnTo>
                    <a:pt x="17" y="40"/>
                  </a:lnTo>
                  <a:lnTo>
                    <a:pt x="29" y="23"/>
                  </a:lnTo>
                  <a:lnTo>
                    <a:pt x="43" y="0"/>
                  </a:lnTo>
                  <a:lnTo>
                    <a:pt x="19" y="3"/>
                  </a:lnTo>
                  <a:lnTo>
                    <a:pt x="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2" name="Freeform 178">
              <a:extLst>
                <a:ext uri="{FF2B5EF4-FFF2-40B4-BE49-F238E27FC236}">
                  <a16:creationId xmlns:a16="http://schemas.microsoft.com/office/drawing/2014/main" id="{8D6880BD-D93C-C24D-45AB-CCE2C31C6FBF}"/>
                </a:ext>
              </a:extLst>
            </p:cNvPr>
            <p:cNvSpPr>
              <a:spLocks/>
            </p:cNvSpPr>
            <p:nvPr/>
          </p:nvSpPr>
          <p:spPr bwMode="auto">
            <a:xfrm>
              <a:off x="2174875" y="3371850"/>
              <a:ext cx="12700" cy="14288"/>
            </a:xfrm>
            <a:custGeom>
              <a:avLst/>
              <a:gdLst>
                <a:gd name="T0" fmla="*/ 41 w 41"/>
                <a:gd name="T1" fmla="*/ 0 h 47"/>
                <a:gd name="T2" fmla="*/ 11 w 41"/>
                <a:gd name="T3" fmla="*/ 20 h 47"/>
                <a:gd name="T4" fmla="*/ 0 w 41"/>
                <a:gd name="T5" fmla="*/ 47 h 47"/>
                <a:gd name="T6" fmla="*/ 34 w 41"/>
                <a:gd name="T7" fmla="*/ 26 h 47"/>
                <a:gd name="T8" fmla="*/ 41 w 41"/>
                <a:gd name="T9" fmla="*/ 0 h 47"/>
              </a:gdLst>
              <a:ahLst/>
              <a:cxnLst>
                <a:cxn ang="0">
                  <a:pos x="T0" y="T1"/>
                </a:cxn>
                <a:cxn ang="0">
                  <a:pos x="T2" y="T3"/>
                </a:cxn>
                <a:cxn ang="0">
                  <a:pos x="T4" y="T5"/>
                </a:cxn>
                <a:cxn ang="0">
                  <a:pos x="T6" y="T7"/>
                </a:cxn>
                <a:cxn ang="0">
                  <a:pos x="T8" y="T9"/>
                </a:cxn>
              </a:cxnLst>
              <a:rect l="0" t="0" r="r" b="b"/>
              <a:pathLst>
                <a:path w="41" h="47">
                  <a:moveTo>
                    <a:pt x="41" y="0"/>
                  </a:moveTo>
                  <a:lnTo>
                    <a:pt x="11" y="20"/>
                  </a:lnTo>
                  <a:lnTo>
                    <a:pt x="0" y="47"/>
                  </a:lnTo>
                  <a:lnTo>
                    <a:pt x="34" y="26"/>
                  </a:lnTo>
                  <a:lnTo>
                    <a:pt x="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3" name="Freeform 179">
              <a:extLst>
                <a:ext uri="{FF2B5EF4-FFF2-40B4-BE49-F238E27FC236}">
                  <a16:creationId xmlns:a16="http://schemas.microsoft.com/office/drawing/2014/main" id="{02164BA7-B140-CBA2-1B9D-B81DFBF83342}"/>
                </a:ext>
              </a:extLst>
            </p:cNvPr>
            <p:cNvSpPr>
              <a:spLocks/>
            </p:cNvSpPr>
            <p:nvPr/>
          </p:nvSpPr>
          <p:spPr bwMode="auto">
            <a:xfrm>
              <a:off x="2047875" y="3151188"/>
              <a:ext cx="25400" cy="58738"/>
            </a:xfrm>
            <a:custGeom>
              <a:avLst/>
              <a:gdLst>
                <a:gd name="T0" fmla="*/ 83 w 83"/>
                <a:gd name="T1" fmla="*/ 27 h 183"/>
                <a:gd name="T2" fmla="*/ 43 w 83"/>
                <a:gd name="T3" fmla="*/ 0 h 183"/>
                <a:gd name="T4" fmla="*/ 2 w 83"/>
                <a:gd name="T5" fmla="*/ 4 h 183"/>
                <a:gd name="T6" fmla="*/ 0 w 83"/>
                <a:gd name="T7" fmla="*/ 67 h 183"/>
                <a:gd name="T8" fmla="*/ 7 w 83"/>
                <a:gd name="T9" fmla="*/ 124 h 183"/>
                <a:gd name="T10" fmla="*/ 20 w 83"/>
                <a:gd name="T11" fmla="*/ 156 h 183"/>
                <a:gd name="T12" fmla="*/ 51 w 83"/>
                <a:gd name="T13" fmla="*/ 183 h 183"/>
                <a:gd name="T14" fmla="*/ 67 w 83"/>
                <a:gd name="T15" fmla="*/ 139 h 183"/>
                <a:gd name="T16" fmla="*/ 44 w 83"/>
                <a:gd name="T17" fmla="*/ 73 h 183"/>
                <a:gd name="T18" fmla="*/ 73 w 83"/>
                <a:gd name="T19" fmla="*/ 57 h 183"/>
                <a:gd name="T20" fmla="*/ 83 w 83"/>
                <a:gd name="T21" fmla="*/ 2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183">
                  <a:moveTo>
                    <a:pt x="83" y="27"/>
                  </a:moveTo>
                  <a:lnTo>
                    <a:pt x="43" y="0"/>
                  </a:lnTo>
                  <a:lnTo>
                    <a:pt x="2" y="4"/>
                  </a:lnTo>
                  <a:lnTo>
                    <a:pt x="0" y="67"/>
                  </a:lnTo>
                  <a:lnTo>
                    <a:pt x="7" y="124"/>
                  </a:lnTo>
                  <a:lnTo>
                    <a:pt x="20" y="156"/>
                  </a:lnTo>
                  <a:lnTo>
                    <a:pt x="51" y="183"/>
                  </a:lnTo>
                  <a:lnTo>
                    <a:pt x="67" y="139"/>
                  </a:lnTo>
                  <a:lnTo>
                    <a:pt x="44" y="73"/>
                  </a:lnTo>
                  <a:lnTo>
                    <a:pt x="73" y="57"/>
                  </a:lnTo>
                  <a:lnTo>
                    <a:pt x="83"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4" name="Freeform 180">
              <a:extLst>
                <a:ext uri="{FF2B5EF4-FFF2-40B4-BE49-F238E27FC236}">
                  <a16:creationId xmlns:a16="http://schemas.microsoft.com/office/drawing/2014/main" id="{D3BFE5D5-81AB-E519-A636-0E4002851DBE}"/>
                </a:ext>
              </a:extLst>
            </p:cNvPr>
            <p:cNvSpPr>
              <a:spLocks/>
            </p:cNvSpPr>
            <p:nvPr/>
          </p:nvSpPr>
          <p:spPr bwMode="auto">
            <a:xfrm>
              <a:off x="2039938" y="3101975"/>
              <a:ext cx="39688" cy="31750"/>
            </a:xfrm>
            <a:custGeom>
              <a:avLst/>
              <a:gdLst>
                <a:gd name="T0" fmla="*/ 73 w 127"/>
                <a:gd name="T1" fmla="*/ 50 h 99"/>
                <a:gd name="T2" fmla="*/ 76 w 127"/>
                <a:gd name="T3" fmla="*/ 77 h 99"/>
                <a:gd name="T4" fmla="*/ 123 w 127"/>
                <a:gd name="T5" fmla="*/ 99 h 99"/>
                <a:gd name="T6" fmla="*/ 120 w 127"/>
                <a:gd name="T7" fmla="*/ 59 h 99"/>
                <a:gd name="T8" fmla="*/ 110 w 127"/>
                <a:gd name="T9" fmla="*/ 60 h 99"/>
                <a:gd name="T10" fmla="*/ 103 w 127"/>
                <a:gd name="T11" fmla="*/ 33 h 99"/>
                <a:gd name="T12" fmla="*/ 120 w 127"/>
                <a:gd name="T13" fmla="*/ 37 h 99"/>
                <a:gd name="T14" fmla="*/ 127 w 127"/>
                <a:gd name="T15" fmla="*/ 3 h 99"/>
                <a:gd name="T16" fmla="*/ 76 w 127"/>
                <a:gd name="T17" fmla="*/ 0 h 99"/>
                <a:gd name="T18" fmla="*/ 0 w 127"/>
                <a:gd name="T19" fmla="*/ 11 h 99"/>
                <a:gd name="T20" fmla="*/ 16 w 127"/>
                <a:gd name="T21" fmla="*/ 40 h 99"/>
                <a:gd name="T22" fmla="*/ 73 w 127"/>
                <a:gd name="T23" fmla="*/ 5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 h="99">
                  <a:moveTo>
                    <a:pt x="73" y="50"/>
                  </a:moveTo>
                  <a:lnTo>
                    <a:pt x="76" y="77"/>
                  </a:lnTo>
                  <a:lnTo>
                    <a:pt x="123" y="99"/>
                  </a:lnTo>
                  <a:lnTo>
                    <a:pt x="120" y="59"/>
                  </a:lnTo>
                  <a:lnTo>
                    <a:pt x="110" y="60"/>
                  </a:lnTo>
                  <a:lnTo>
                    <a:pt x="103" y="33"/>
                  </a:lnTo>
                  <a:lnTo>
                    <a:pt x="120" y="37"/>
                  </a:lnTo>
                  <a:lnTo>
                    <a:pt x="127" y="3"/>
                  </a:lnTo>
                  <a:lnTo>
                    <a:pt x="76" y="0"/>
                  </a:lnTo>
                  <a:lnTo>
                    <a:pt x="0" y="11"/>
                  </a:lnTo>
                  <a:lnTo>
                    <a:pt x="16" y="40"/>
                  </a:lnTo>
                  <a:lnTo>
                    <a:pt x="73"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5" name="Freeform 181">
              <a:extLst>
                <a:ext uri="{FF2B5EF4-FFF2-40B4-BE49-F238E27FC236}">
                  <a16:creationId xmlns:a16="http://schemas.microsoft.com/office/drawing/2014/main" id="{95625014-4A98-8925-3202-0DA8DEA8D8C6}"/>
                </a:ext>
              </a:extLst>
            </p:cNvPr>
            <p:cNvSpPr>
              <a:spLocks/>
            </p:cNvSpPr>
            <p:nvPr/>
          </p:nvSpPr>
          <p:spPr bwMode="auto">
            <a:xfrm>
              <a:off x="2079625" y="2957513"/>
              <a:ext cx="95250" cy="125413"/>
            </a:xfrm>
            <a:custGeom>
              <a:avLst/>
              <a:gdLst>
                <a:gd name="T0" fmla="*/ 0 w 300"/>
                <a:gd name="T1" fmla="*/ 370 h 394"/>
                <a:gd name="T2" fmla="*/ 36 w 300"/>
                <a:gd name="T3" fmla="*/ 394 h 394"/>
                <a:gd name="T4" fmla="*/ 90 w 300"/>
                <a:gd name="T5" fmla="*/ 370 h 394"/>
                <a:gd name="T6" fmla="*/ 105 w 300"/>
                <a:gd name="T7" fmla="*/ 320 h 394"/>
                <a:gd name="T8" fmla="*/ 109 w 300"/>
                <a:gd name="T9" fmla="*/ 297 h 394"/>
                <a:gd name="T10" fmla="*/ 139 w 300"/>
                <a:gd name="T11" fmla="*/ 300 h 394"/>
                <a:gd name="T12" fmla="*/ 166 w 300"/>
                <a:gd name="T13" fmla="*/ 302 h 394"/>
                <a:gd name="T14" fmla="*/ 202 w 300"/>
                <a:gd name="T15" fmla="*/ 276 h 394"/>
                <a:gd name="T16" fmla="*/ 211 w 300"/>
                <a:gd name="T17" fmla="*/ 256 h 394"/>
                <a:gd name="T18" fmla="*/ 205 w 300"/>
                <a:gd name="T19" fmla="*/ 227 h 394"/>
                <a:gd name="T20" fmla="*/ 171 w 300"/>
                <a:gd name="T21" fmla="*/ 220 h 394"/>
                <a:gd name="T22" fmla="*/ 208 w 300"/>
                <a:gd name="T23" fmla="*/ 196 h 394"/>
                <a:gd name="T24" fmla="*/ 238 w 300"/>
                <a:gd name="T25" fmla="*/ 163 h 394"/>
                <a:gd name="T26" fmla="*/ 274 w 300"/>
                <a:gd name="T27" fmla="*/ 159 h 394"/>
                <a:gd name="T28" fmla="*/ 300 w 300"/>
                <a:gd name="T29" fmla="*/ 112 h 394"/>
                <a:gd name="T30" fmla="*/ 290 w 300"/>
                <a:gd name="T31" fmla="*/ 96 h 394"/>
                <a:gd name="T32" fmla="*/ 244 w 300"/>
                <a:gd name="T33" fmla="*/ 143 h 394"/>
                <a:gd name="T34" fmla="*/ 237 w 300"/>
                <a:gd name="T35" fmla="*/ 120 h 394"/>
                <a:gd name="T36" fmla="*/ 284 w 300"/>
                <a:gd name="T37" fmla="*/ 80 h 394"/>
                <a:gd name="T38" fmla="*/ 266 w 300"/>
                <a:gd name="T39" fmla="*/ 3 h 394"/>
                <a:gd name="T40" fmla="*/ 242 w 300"/>
                <a:gd name="T41" fmla="*/ 0 h 394"/>
                <a:gd name="T42" fmla="*/ 236 w 300"/>
                <a:gd name="T43" fmla="*/ 27 h 394"/>
                <a:gd name="T44" fmla="*/ 207 w 300"/>
                <a:gd name="T45" fmla="*/ 44 h 394"/>
                <a:gd name="T46" fmla="*/ 120 w 300"/>
                <a:gd name="T47" fmla="*/ 111 h 394"/>
                <a:gd name="T48" fmla="*/ 114 w 300"/>
                <a:gd name="T49" fmla="*/ 137 h 394"/>
                <a:gd name="T50" fmla="*/ 114 w 300"/>
                <a:gd name="T51" fmla="*/ 171 h 394"/>
                <a:gd name="T52" fmla="*/ 104 w 300"/>
                <a:gd name="T53" fmla="*/ 147 h 394"/>
                <a:gd name="T54" fmla="*/ 64 w 300"/>
                <a:gd name="T55" fmla="*/ 141 h 394"/>
                <a:gd name="T56" fmla="*/ 61 w 300"/>
                <a:gd name="T57" fmla="*/ 157 h 394"/>
                <a:gd name="T58" fmla="*/ 41 w 300"/>
                <a:gd name="T59" fmla="*/ 134 h 394"/>
                <a:gd name="T60" fmla="*/ 1 w 300"/>
                <a:gd name="T61" fmla="*/ 188 h 394"/>
                <a:gd name="T62" fmla="*/ 12 w 300"/>
                <a:gd name="T63" fmla="*/ 248 h 394"/>
                <a:gd name="T64" fmla="*/ 49 w 300"/>
                <a:gd name="T65" fmla="*/ 248 h 394"/>
                <a:gd name="T66" fmla="*/ 22 w 300"/>
                <a:gd name="T67" fmla="*/ 268 h 394"/>
                <a:gd name="T68" fmla="*/ 32 w 300"/>
                <a:gd name="T69" fmla="*/ 288 h 394"/>
                <a:gd name="T70" fmla="*/ 59 w 300"/>
                <a:gd name="T71" fmla="*/ 300 h 394"/>
                <a:gd name="T72" fmla="*/ 33 w 300"/>
                <a:gd name="T73" fmla="*/ 347 h 394"/>
                <a:gd name="T74" fmla="*/ 0 w 300"/>
                <a:gd name="T75" fmla="*/ 37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 h="394">
                  <a:moveTo>
                    <a:pt x="0" y="370"/>
                  </a:moveTo>
                  <a:lnTo>
                    <a:pt x="36" y="394"/>
                  </a:lnTo>
                  <a:lnTo>
                    <a:pt x="90" y="370"/>
                  </a:lnTo>
                  <a:lnTo>
                    <a:pt x="105" y="320"/>
                  </a:lnTo>
                  <a:lnTo>
                    <a:pt x="109" y="297"/>
                  </a:lnTo>
                  <a:lnTo>
                    <a:pt x="139" y="300"/>
                  </a:lnTo>
                  <a:lnTo>
                    <a:pt x="166" y="302"/>
                  </a:lnTo>
                  <a:lnTo>
                    <a:pt x="202" y="276"/>
                  </a:lnTo>
                  <a:lnTo>
                    <a:pt x="211" y="256"/>
                  </a:lnTo>
                  <a:lnTo>
                    <a:pt x="205" y="227"/>
                  </a:lnTo>
                  <a:lnTo>
                    <a:pt x="171" y="220"/>
                  </a:lnTo>
                  <a:lnTo>
                    <a:pt x="208" y="196"/>
                  </a:lnTo>
                  <a:lnTo>
                    <a:pt x="238" y="163"/>
                  </a:lnTo>
                  <a:lnTo>
                    <a:pt x="274" y="159"/>
                  </a:lnTo>
                  <a:lnTo>
                    <a:pt x="300" y="112"/>
                  </a:lnTo>
                  <a:lnTo>
                    <a:pt x="290" y="96"/>
                  </a:lnTo>
                  <a:lnTo>
                    <a:pt x="244" y="143"/>
                  </a:lnTo>
                  <a:lnTo>
                    <a:pt x="237" y="120"/>
                  </a:lnTo>
                  <a:lnTo>
                    <a:pt x="284" y="80"/>
                  </a:lnTo>
                  <a:lnTo>
                    <a:pt x="266" y="3"/>
                  </a:lnTo>
                  <a:lnTo>
                    <a:pt x="242" y="0"/>
                  </a:lnTo>
                  <a:lnTo>
                    <a:pt x="236" y="27"/>
                  </a:lnTo>
                  <a:lnTo>
                    <a:pt x="207" y="44"/>
                  </a:lnTo>
                  <a:lnTo>
                    <a:pt x="120" y="111"/>
                  </a:lnTo>
                  <a:lnTo>
                    <a:pt x="114" y="137"/>
                  </a:lnTo>
                  <a:lnTo>
                    <a:pt x="114" y="171"/>
                  </a:lnTo>
                  <a:lnTo>
                    <a:pt x="104" y="147"/>
                  </a:lnTo>
                  <a:lnTo>
                    <a:pt x="64" y="141"/>
                  </a:lnTo>
                  <a:lnTo>
                    <a:pt x="61" y="157"/>
                  </a:lnTo>
                  <a:lnTo>
                    <a:pt x="41" y="134"/>
                  </a:lnTo>
                  <a:lnTo>
                    <a:pt x="1" y="188"/>
                  </a:lnTo>
                  <a:lnTo>
                    <a:pt x="12" y="248"/>
                  </a:lnTo>
                  <a:lnTo>
                    <a:pt x="49" y="248"/>
                  </a:lnTo>
                  <a:lnTo>
                    <a:pt x="22" y="268"/>
                  </a:lnTo>
                  <a:lnTo>
                    <a:pt x="32" y="288"/>
                  </a:lnTo>
                  <a:lnTo>
                    <a:pt x="59" y="300"/>
                  </a:lnTo>
                  <a:lnTo>
                    <a:pt x="33" y="347"/>
                  </a:lnTo>
                  <a:lnTo>
                    <a:pt x="0" y="3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86" name="Group 982">
            <a:extLst>
              <a:ext uri="{FF2B5EF4-FFF2-40B4-BE49-F238E27FC236}">
                <a16:creationId xmlns:a16="http://schemas.microsoft.com/office/drawing/2014/main" id="{B3C40E22-6110-1E7C-2EC3-0A313945E3D4}"/>
              </a:ext>
            </a:extLst>
          </p:cNvPr>
          <p:cNvGrpSpPr/>
          <p:nvPr/>
        </p:nvGrpSpPr>
        <p:grpSpPr>
          <a:xfrm>
            <a:off x="9437259" y="5737392"/>
            <a:ext cx="431800" cy="617538"/>
            <a:chOff x="1770063" y="3497263"/>
            <a:chExt cx="431800" cy="617538"/>
          </a:xfrm>
          <a:solidFill>
            <a:schemeClr val="bg1">
              <a:lumMod val="75000"/>
            </a:schemeClr>
          </a:solidFill>
        </p:grpSpPr>
        <p:sp>
          <p:nvSpPr>
            <p:cNvPr id="187" name="Freeform 182">
              <a:extLst>
                <a:ext uri="{FF2B5EF4-FFF2-40B4-BE49-F238E27FC236}">
                  <a16:creationId xmlns:a16="http://schemas.microsoft.com/office/drawing/2014/main" id="{BED53416-B183-877E-8F26-73DB5DB23F98}"/>
                </a:ext>
              </a:extLst>
            </p:cNvPr>
            <p:cNvSpPr>
              <a:spLocks/>
            </p:cNvSpPr>
            <p:nvPr/>
          </p:nvSpPr>
          <p:spPr bwMode="auto">
            <a:xfrm>
              <a:off x="1824038" y="3668713"/>
              <a:ext cx="11113" cy="15875"/>
            </a:xfrm>
            <a:custGeom>
              <a:avLst/>
              <a:gdLst>
                <a:gd name="T0" fmla="*/ 31 w 34"/>
                <a:gd name="T1" fmla="*/ 49 h 49"/>
                <a:gd name="T2" fmla="*/ 34 w 34"/>
                <a:gd name="T3" fmla="*/ 7 h 49"/>
                <a:gd name="T4" fmla="*/ 0 w 34"/>
                <a:gd name="T5" fmla="*/ 0 h 49"/>
                <a:gd name="T6" fmla="*/ 1 w 34"/>
                <a:gd name="T7" fmla="*/ 33 h 49"/>
                <a:gd name="T8" fmla="*/ 31 w 34"/>
                <a:gd name="T9" fmla="*/ 49 h 49"/>
              </a:gdLst>
              <a:ahLst/>
              <a:cxnLst>
                <a:cxn ang="0">
                  <a:pos x="T0" y="T1"/>
                </a:cxn>
                <a:cxn ang="0">
                  <a:pos x="T2" y="T3"/>
                </a:cxn>
                <a:cxn ang="0">
                  <a:pos x="T4" y="T5"/>
                </a:cxn>
                <a:cxn ang="0">
                  <a:pos x="T6" y="T7"/>
                </a:cxn>
                <a:cxn ang="0">
                  <a:pos x="T8" y="T9"/>
                </a:cxn>
              </a:cxnLst>
              <a:rect l="0" t="0" r="r" b="b"/>
              <a:pathLst>
                <a:path w="34" h="49">
                  <a:moveTo>
                    <a:pt x="31" y="49"/>
                  </a:moveTo>
                  <a:lnTo>
                    <a:pt x="34" y="7"/>
                  </a:lnTo>
                  <a:lnTo>
                    <a:pt x="0" y="0"/>
                  </a:lnTo>
                  <a:lnTo>
                    <a:pt x="1" y="33"/>
                  </a:lnTo>
                  <a:lnTo>
                    <a:pt x="31"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8" name="Freeform 183">
              <a:extLst>
                <a:ext uri="{FF2B5EF4-FFF2-40B4-BE49-F238E27FC236}">
                  <a16:creationId xmlns:a16="http://schemas.microsoft.com/office/drawing/2014/main" id="{73B063F5-878F-3CFE-5F26-CA72406220F7}"/>
                </a:ext>
              </a:extLst>
            </p:cNvPr>
            <p:cNvSpPr>
              <a:spLocks/>
            </p:cNvSpPr>
            <p:nvPr/>
          </p:nvSpPr>
          <p:spPr bwMode="auto">
            <a:xfrm>
              <a:off x="1790700" y="3724275"/>
              <a:ext cx="26988" cy="15875"/>
            </a:xfrm>
            <a:custGeom>
              <a:avLst/>
              <a:gdLst>
                <a:gd name="T0" fmla="*/ 0 w 87"/>
                <a:gd name="T1" fmla="*/ 14 h 50"/>
                <a:gd name="T2" fmla="*/ 70 w 87"/>
                <a:gd name="T3" fmla="*/ 50 h 50"/>
                <a:gd name="T4" fmla="*/ 87 w 87"/>
                <a:gd name="T5" fmla="*/ 6 h 50"/>
                <a:gd name="T6" fmla="*/ 67 w 87"/>
                <a:gd name="T7" fmla="*/ 0 h 50"/>
                <a:gd name="T8" fmla="*/ 0 w 87"/>
                <a:gd name="T9" fmla="*/ 14 h 50"/>
              </a:gdLst>
              <a:ahLst/>
              <a:cxnLst>
                <a:cxn ang="0">
                  <a:pos x="T0" y="T1"/>
                </a:cxn>
                <a:cxn ang="0">
                  <a:pos x="T2" y="T3"/>
                </a:cxn>
                <a:cxn ang="0">
                  <a:pos x="T4" y="T5"/>
                </a:cxn>
                <a:cxn ang="0">
                  <a:pos x="T6" y="T7"/>
                </a:cxn>
                <a:cxn ang="0">
                  <a:pos x="T8" y="T9"/>
                </a:cxn>
              </a:cxnLst>
              <a:rect l="0" t="0" r="r" b="b"/>
              <a:pathLst>
                <a:path w="87" h="50">
                  <a:moveTo>
                    <a:pt x="0" y="14"/>
                  </a:moveTo>
                  <a:lnTo>
                    <a:pt x="70" y="50"/>
                  </a:lnTo>
                  <a:lnTo>
                    <a:pt x="87" y="6"/>
                  </a:lnTo>
                  <a:lnTo>
                    <a:pt x="67" y="0"/>
                  </a:ln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9" name="Freeform 184">
              <a:extLst>
                <a:ext uri="{FF2B5EF4-FFF2-40B4-BE49-F238E27FC236}">
                  <a16:creationId xmlns:a16="http://schemas.microsoft.com/office/drawing/2014/main" id="{E64F27C6-AE45-8242-C19B-86BA2B03D978}"/>
                </a:ext>
              </a:extLst>
            </p:cNvPr>
            <p:cNvSpPr>
              <a:spLocks/>
            </p:cNvSpPr>
            <p:nvPr/>
          </p:nvSpPr>
          <p:spPr bwMode="auto">
            <a:xfrm>
              <a:off x="1770063" y="3497263"/>
              <a:ext cx="431800" cy="617538"/>
            </a:xfrm>
            <a:custGeom>
              <a:avLst/>
              <a:gdLst>
                <a:gd name="T0" fmla="*/ 1276 w 1360"/>
                <a:gd name="T1" fmla="*/ 722 h 1942"/>
                <a:gd name="T2" fmla="*/ 1287 w 1360"/>
                <a:gd name="T3" fmla="*/ 716 h 1942"/>
                <a:gd name="T4" fmla="*/ 1360 w 1360"/>
                <a:gd name="T5" fmla="*/ 654 h 1942"/>
                <a:gd name="T6" fmla="*/ 1124 w 1360"/>
                <a:gd name="T7" fmla="*/ 635 h 1942"/>
                <a:gd name="T8" fmla="*/ 841 w 1360"/>
                <a:gd name="T9" fmla="*/ 635 h 1942"/>
                <a:gd name="T10" fmla="*/ 799 w 1360"/>
                <a:gd name="T11" fmla="*/ 318 h 1942"/>
                <a:gd name="T12" fmla="*/ 920 w 1360"/>
                <a:gd name="T13" fmla="*/ 191 h 1942"/>
                <a:gd name="T14" fmla="*/ 1005 w 1360"/>
                <a:gd name="T15" fmla="*/ 85 h 1942"/>
                <a:gd name="T16" fmla="*/ 886 w 1360"/>
                <a:gd name="T17" fmla="*/ 57 h 1942"/>
                <a:gd name="T18" fmla="*/ 866 w 1360"/>
                <a:gd name="T19" fmla="*/ 110 h 1942"/>
                <a:gd name="T20" fmla="*/ 712 w 1360"/>
                <a:gd name="T21" fmla="*/ 81 h 1942"/>
                <a:gd name="T22" fmla="*/ 604 w 1360"/>
                <a:gd name="T23" fmla="*/ 235 h 1942"/>
                <a:gd name="T24" fmla="*/ 494 w 1360"/>
                <a:gd name="T25" fmla="*/ 358 h 1942"/>
                <a:gd name="T26" fmla="*/ 632 w 1360"/>
                <a:gd name="T27" fmla="*/ 451 h 1942"/>
                <a:gd name="T28" fmla="*/ 564 w 1360"/>
                <a:gd name="T29" fmla="*/ 607 h 1942"/>
                <a:gd name="T30" fmla="*/ 396 w 1360"/>
                <a:gd name="T31" fmla="*/ 586 h 1942"/>
                <a:gd name="T32" fmla="*/ 323 w 1360"/>
                <a:gd name="T33" fmla="*/ 550 h 1942"/>
                <a:gd name="T34" fmla="*/ 147 w 1360"/>
                <a:gd name="T35" fmla="*/ 635 h 1942"/>
                <a:gd name="T36" fmla="*/ 148 w 1360"/>
                <a:gd name="T37" fmla="*/ 717 h 1942"/>
                <a:gd name="T38" fmla="*/ 245 w 1360"/>
                <a:gd name="T39" fmla="*/ 776 h 1942"/>
                <a:gd name="T40" fmla="*/ 159 w 1360"/>
                <a:gd name="T41" fmla="*/ 903 h 1942"/>
                <a:gd name="T42" fmla="*/ 131 w 1360"/>
                <a:gd name="T43" fmla="*/ 1026 h 1942"/>
                <a:gd name="T44" fmla="*/ 250 w 1360"/>
                <a:gd name="T45" fmla="*/ 1021 h 1942"/>
                <a:gd name="T46" fmla="*/ 454 w 1360"/>
                <a:gd name="T47" fmla="*/ 1059 h 1942"/>
                <a:gd name="T48" fmla="*/ 338 w 1360"/>
                <a:gd name="T49" fmla="*/ 1171 h 1942"/>
                <a:gd name="T50" fmla="*/ 296 w 1360"/>
                <a:gd name="T51" fmla="*/ 1300 h 1942"/>
                <a:gd name="T52" fmla="*/ 225 w 1360"/>
                <a:gd name="T53" fmla="*/ 1420 h 1942"/>
                <a:gd name="T54" fmla="*/ 357 w 1360"/>
                <a:gd name="T55" fmla="*/ 1386 h 1942"/>
                <a:gd name="T56" fmla="*/ 450 w 1360"/>
                <a:gd name="T57" fmla="*/ 1339 h 1942"/>
                <a:gd name="T58" fmla="*/ 555 w 1360"/>
                <a:gd name="T59" fmla="*/ 1414 h 1942"/>
                <a:gd name="T60" fmla="*/ 258 w 1360"/>
                <a:gd name="T61" fmla="*/ 1450 h 1942"/>
                <a:gd name="T62" fmla="*/ 199 w 1360"/>
                <a:gd name="T63" fmla="*/ 1580 h 1942"/>
                <a:gd name="T64" fmla="*/ 132 w 1360"/>
                <a:gd name="T65" fmla="*/ 1567 h 1942"/>
                <a:gd name="T66" fmla="*/ 15 w 1360"/>
                <a:gd name="T67" fmla="*/ 1575 h 1942"/>
                <a:gd name="T68" fmla="*/ 147 w 1360"/>
                <a:gd name="T69" fmla="*/ 1653 h 1942"/>
                <a:gd name="T70" fmla="*/ 117 w 1360"/>
                <a:gd name="T71" fmla="*/ 1693 h 1942"/>
                <a:gd name="T72" fmla="*/ 115 w 1360"/>
                <a:gd name="T73" fmla="*/ 1809 h 1942"/>
                <a:gd name="T74" fmla="*/ 228 w 1360"/>
                <a:gd name="T75" fmla="*/ 1792 h 1942"/>
                <a:gd name="T76" fmla="*/ 119 w 1360"/>
                <a:gd name="T77" fmla="*/ 1903 h 1942"/>
                <a:gd name="T78" fmla="*/ 288 w 1360"/>
                <a:gd name="T79" fmla="*/ 1818 h 1942"/>
                <a:gd name="T80" fmla="*/ 218 w 1360"/>
                <a:gd name="T81" fmla="*/ 1881 h 1942"/>
                <a:gd name="T82" fmla="*/ 283 w 1360"/>
                <a:gd name="T83" fmla="*/ 1927 h 1942"/>
                <a:gd name="T84" fmla="*/ 462 w 1360"/>
                <a:gd name="T85" fmla="*/ 1919 h 1942"/>
                <a:gd name="T86" fmla="*/ 575 w 1360"/>
                <a:gd name="T87" fmla="*/ 1845 h 1942"/>
                <a:gd name="T88" fmla="*/ 608 w 1360"/>
                <a:gd name="T89" fmla="*/ 1789 h 1942"/>
                <a:gd name="T90" fmla="*/ 650 w 1360"/>
                <a:gd name="T91" fmla="*/ 1781 h 1942"/>
                <a:gd name="T92" fmla="*/ 778 w 1360"/>
                <a:gd name="T93" fmla="*/ 1730 h 1942"/>
                <a:gd name="T94" fmla="*/ 1009 w 1360"/>
                <a:gd name="T95" fmla="*/ 1632 h 1942"/>
                <a:gd name="T96" fmla="*/ 1133 w 1360"/>
                <a:gd name="T97" fmla="*/ 1597 h 1942"/>
                <a:gd name="T98" fmla="*/ 1192 w 1360"/>
                <a:gd name="T99" fmla="*/ 1524 h 1942"/>
                <a:gd name="T100" fmla="*/ 1319 w 1360"/>
                <a:gd name="T101" fmla="*/ 1248 h 1942"/>
                <a:gd name="T102" fmla="*/ 1235 w 1360"/>
                <a:gd name="T103" fmla="*/ 850 h 1942"/>
                <a:gd name="T104" fmla="*/ 1235 w 1360"/>
                <a:gd name="T105" fmla="*/ 712 h 1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60" h="1942">
                  <a:moveTo>
                    <a:pt x="1261" y="721"/>
                  </a:moveTo>
                  <a:lnTo>
                    <a:pt x="1261" y="721"/>
                  </a:lnTo>
                  <a:lnTo>
                    <a:pt x="1269" y="722"/>
                  </a:lnTo>
                  <a:lnTo>
                    <a:pt x="1276" y="722"/>
                  </a:lnTo>
                  <a:lnTo>
                    <a:pt x="1280" y="722"/>
                  </a:lnTo>
                  <a:lnTo>
                    <a:pt x="1283" y="719"/>
                  </a:lnTo>
                  <a:lnTo>
                    <a:pt x="1286" y="717"/>
                  </a:lnTo>
                  <a:lnTo>
                    <a:pt x="1287" y="716"/>
                  </a:lnTo>
                  <a:lnTo>
                    <a:pt x="1288" y="714"/>
                  </a:lnTo>
                  <a:lnTo>
                    <a:pt x="1315" y="697"/>
                  </a:lnTo>
                  <a:lnTo>
                    <a:pt x="1337" y="677"/>
                  </a:lnTo>
                  <a:lnTo>
                    <a:pt x="1360" y="654"/>
                  </a:lnTo>
                  <a:lnTo>
                    <a:pt x="1257" y="650"/>
                  </a:lnTo>
                  <a:lnTo>
                    <a:pt x="1228" y="638"/>
                  </a:lnTo>
                  <a:lnTo>
                    <a:pt x="1164" y="663"/>
                  </a:lnTo>
                  <a:lnTo>
                    <a:pt x="1124" y="635"/>
                  </a:lnTo>
                  <a:lnTo>
                    <a:pt x="1058" y="498"/>
                  </a:lnTo>
                  <a:lnTo>
                    <a:pt x="991" y="504"/>
                  </a:lnTo>
                  <a:lnTo>
                    <a:pt x="921" y="623"/>
                  </a:lnTo>
                  <a:lnTo>
                    <a:pt x="841" y="635"/>
                  </a:lnTo>
                  <a:lnTo>
                    <a:pt x="734" y="519"/>
                  </a:lnTo>
                  <a:lnTo>
                    <a:pt x="731" y="441"/>
                  </a:lnTo>
                  <a:lnTo>
                    <a:pt x="804" y="410"/>
                  </a:lnTo>
                  <a:lnTo>
                    <a:pt x="799" y="318"/>
                  </a:lnTo>
                  <a:lnTo>
                    <a:pt x="837" y="280"/>
                  </a:lnTo>
                  <a:lnTo>
                    <a:pt x="887" y="276"/>
                  </a:lnTo>
                  <a:lnTo>
                    <a:pt x="922" y="247"/>
                  </a:lnTo>
                  <a:lnTo>
                    <a:pt x="920" y="191"/>
                  </a:lnTo>
                  <a:lnTo>
                    <a:pt x="946" y="176"/>
                  </a:lnTo>
                  <a:lnTo>
                    <a:pt x="932" y="169"/>
                  </a:lnTo>
                  <a:lnTo>
                    <a:pt x="949" y="119"/>
                  </a:lnTo>
                  <a:lnTo>
                    <a:pt x="1005" y="85"/>
                  </a:lnTo>
                  <a:lnTo>
                    <a:pt x="1018" y="62"/>
                  </a:lnTo>
                  <a:lnTo>
                    <a:pt x="948" y="0"/>
                  </a:lnTo>
                  <a:lnTo>
                    <a:pt x="928" y="57"/>
                  </a:lnTo>
                  <a:lnTo>
                    <a:pt x="886" y="57"/>
                  </a:lnTo>
                  <a:lnTo>
                    <a:pt x="899" y="140"/>
                  </a:lnTo>
                  <a:lnTo>
                    <a:pt x="873" y="192"/>
                  </a:lnTo>
                  <a:lnTo>
                    <a:pt x="833" y="190"/>
                  </a:lnTo>
                  <a:lnTo>
                    <a:pt x="866" y="110"/>
                  </a:lnTo>
                  <a:lnTo>
                    <a:pt x="812" y="51"/>
                  </a:lnTo>
                  <a:lnTo>
                    <a:pt x="762" y="68"/>
                  </a:lnTo>
                  <a:lnTo>
                    <a:pt x="772" y="91"/>
                  </a:lnTo>
                  <a:lnTo>
                    <a:pt x="712" y="81"/>
                  </a:lnTo>
                  <a:lnTo>
                    <a:pt x="693" y="124"/>
                  </a:lnTo>
                  <a:lnTo>
                    <a:pt x="643" y="142"/>
                  </a:lnTo>
                  <a:lnTo>
                    <a:pt x="594" y="196"/>
                  </a:lnTo>
                  <a:lnTo>
                    <a:pt x="604" y="235"/>
                  </a:lnTo>
                  <a:lnTo>
                    <a:pt x="617" y="265"/>
                  </a:lnTo>
                  <a:lnTo>
                    <a:pt x="547" y="292"/>
                  </a:lnTo>
                  <a:lnTo>
                    <a:pt x="515" y="326"/>
                  </a:lnTo>
                  <a:lnTo>
                    <a:pt x="494" y="358"/>
                  </a:lnTo>
                  <a:lnTo>
                    <a:pt x="551" y="392"/>
                  </a:lnTo>
                  <a:lnTo>
                    <a:pt x="615" y="374"/>
                  </a:lnTo>
                  <a:lnTo>
                    <a:pt x="665" y="384"/>
                  </a:lnTo>
                  <a:lnTo>
                    <a:pt x="632" y="451"/>
                  </a:lnTo>
                  <a:lnTo>
                    <a:pt x="579" y="451"/>
                  </a:lnTo>
                  <a:lnTo>
                    <a:pt x="539" y="494"/>
                  </a:lnTo>
                  <a:lnTo>
                    <a:pt x="566" y="548"/>
                  </a:lnTo>
                  <a:lnTo>
                    <a:pt x="564" y="607"/>
                  </a:lnTo>
                  <a:lnTo>
                    <a:pt x="544" y="605"/>
                  </a:lnTo>
                  <a:lnTo>
                    <a:pt x="493" y="575"/>
                  </a:lnTo>
                  <a:lnTo>
                    <a:pt x="437" y="552"/>
                  </a:lnTo>
                  <a:lnTo>
                    <a:pt x="396" y="586"/>
                  </a:lnTo>
                  <a:lnTo>
                    <a:pt x="411" y="626"/>
                  </a:lnTo>
                  <a:lnTo>
                    <a:pt x="367" y="609"/>
                  </a:lnTo>
                  <a:lnTo>
                    <a:pt x="363" y="579"/>
                  </a:lnTo>
                  <a:lnTo>
                    <a:pt x="323" y="550"/>
                  </a:lnTo>
                  <a:lnTo>
                    <a:pt x="283" y="557"/>
                  </a:lnTo>
                  <a:lnTo>
                    <a:pt x="213" y="545"/>
                  </a:lnTo>
                  <a:lnTo>
                    <a:pt x="204" y="610"/>
                  </a:lnTo>
                  <a:lnTo>
                    <a:pt x="147" y="635"/>
                  </a:lnTo>
                  <a:lnTo>
                    <a:pt x="161" y="687"/>
                  </a:lnTo>
                  <a:lnTo>
                    <a:pt x="195" y="697"/>
                  </a:lnTo>
                  <a:lnTo>
                    <a:pt x="205" y="731"/>
                  </a:lnTo>
                  <a:lnTo>
                    <a:pt x="148" y="717"/>
                  </a:lnTo>
                  <a:lnTo>
                    <a:pt x="141" y="767"/>
                  </a:lnTo>
                  <a:lnTo>
                    <a:pt x="166" y="803"/>
                  </a:lnTo>
                  <a:lnTo>
                    <a:pt x="191" y="783"/>
                  </a:lnTo>
                  <a:lnTo>
                    <a:pt x="245" y="776"/>
                  </a:lnTo>
                  <a:lnTo>
                    <a:pt x="248" y="806"/>
                  </a:lnTo>
                  <a:lnTo>
                    <a:pt x="269" y="822"/>
                  </a:lnTo>
                  <a:lnTo>
                    <a:pt x="179" y="846"/>
                  </a:lnTo>
                  <a:lnTo>
                    <a:pt x="159" y="903"/>
                  </a:lnTo>
                  <a:lnTo>
                    <a:pt x="113" y="920"/>
                  </a:lnTo>
                  <a:lnTo>
                    <a:pt x="73" y="970"/>
                  </a:lnTo>
                  <a:lnTo>
                    <a:pt x="117" y="1006"/>
                  </a:lnTo>
                  <a:lnTo>
                    <a:pt x="131" y="1026"/>
                  </a:lnTo>
                  <a:lnTo>
                    <a:pt x="177" y="1029"/>
                  </a:lnTo>
                  <a:lnTo>
                    <a:pt x="185" y="1063"/>
                  </a:lnTo>
                  <a:lnTo>
                    <a:pt x="211" y="1061"/>
                  </a:lnTo>
                  <a:lnTo>
                    <a:pt x="250" y="1021"/>
                  </a:lnTo>
                  <a:lnTo>
                    <a:pt x="252" y="1072"/>
                  </a:lnTo>
                  <a:lnTo>
                    <a:pt x="275" y="1092"/>
                  </a:lnTo>
                  <a:lnTo>
                    <a:pt x="408" y="1090"/>
                  </a:lnTo>
                  <a:lnTo>
                    <a:pt x="454" y="1059"/>
                  </a:lnTo>
                  <a:lnTo>
                    <a:pt x="448" y="1096"/>
                  </a:lnTo>
                  <a:lnTo>
                    <a:pt x="472" y="1146"/>
                  </a:lnTo>
                  <a:lnTo>
                    <a:pt x="395" y="1133"/>
                  </a:lnTo>
                  <a:lnTo>
                    <a:pt x="338" y="1171"/>
                  </a:lnTo>
                  <a:lnTo>
                    <a:pt x="303" y="1253"/>
                  </a:lnTo>
                  <a:lnTo>
                    <a:pt x="340" y="1250"/>
                  </a:lnTo>
                  <a:lnTo>
                    <a:pt x="346" y="1266"/>
                  </a:lnTo>
                  <a:lnTo>
                    <a:pt x="296" y="1300"/>
                  </a:lnTo>
                  <a:lnTo>
                    <a:pt x="271" y="1367"/>
                  </a:lnTo>
                  <a:lnTo>
                    <a:pt x="155" y="1425"/>
                  </a:lnTo>
                  <a:lnTo>
                    <a:pt x="165" y="1447"/>
                  </a:lnTo>
                  <a:lnTo>
                    <a:pt x="225" y="1420"/>
                  </a:lnTo>
                  <a:lnTo>
                    <a:pt x="281" y="1419"/>
                  </a:lnTo>
                  <a:lnTo>
                    <a:pt x="274" y="1404"/>
                  </a:lnTo>
                  <a:lnTo>
                    <a:pt x="297" y="1400"/>
                  </a:lnTo>
                  <a:lnTo>
                    <a:pt x="357" y="1386"/>
                  </a:lnTo>
                  <a:lnTo>
                    <a:pt x="391" y="1372"/>
                  </a:lnTo>
                  <a:lnTo>
                    <a:pt x="437" y="1309"/>
                  </a:lnTo>
                  <a:lnTo>
                    <a:pt x="470" y="1292"/>
                  </a:lnTo>
                  <a:lnTo>
                    <a:pt x="450" y="1339"/>
                  </a:lnTo>
                  <a:lnTo>
                    <a:pt x="441" y="1375"/>
                  </a:lnTo>
                  <a:lnTo>
                    <a:pt x="478" y="1385"/>
                  </a:lnTo>
                  <a:lnTo>
                    <a:pt x="541" y="1398"/>
                  </a:lnTo>
                  <a:lnTo>
                    <a:pt x="555" y="1414"/>
                  </a:lnTo>
                  <a:lnTo>
                    <a:pt x="478" y="1401"/>
                  </a:lnTo>
                  <a:lnTo>
                    <a:pt x="424" y="1411"/>
                  </a:lnTo>
                  <a:lnTo>
                    <a:pt x="334" y="1446"/>
                  </a:lnTo>
                  <a:lnTo>
                    <a:pt x="258" y="1450"/>
                  </a:lnTo>
                  <a:lnTo>
                    <a:pt x="225" y="1460"/>
                  </a:lnTo>
                  <a:lnTo>
                    <a:pt x="218" y="1516"/>
                  </a:lnTo>
                  <a:lnTo>
                    <a:pt x="172" y="1537"/>
                  </a:lnTo>
                  <a:lnTo>
                    <a:pt x="199" y="1580"/>
                  </a:lnTo>
                  <a:lnTo>
                    <a:pt x="246" y="1600"/>
                  </a:lnTo>
                  <a:lnTo>
                    <a:pt x="179" y="1603"/>
                  </a:lnTo>
                  <a:lnTo>
                    <a:pt x="149" y="1593"/>
                  </a:lnTo>
                  <a:lnTo>
                    <a:pt x="132" y="1567"/>
                  </a:lnTo>
                  <a:lnTo>
                    <a:pt x="92" y="1601"/>
                  </a:lnTo>
                  <a:lnTo>
                    <a:pt x="112" y="1554"/>
                  </a:lnTo>
                  <a:lnTo>
                    <a:pt x="39" y="1572"/>
                  </a:lnTo>
                  <a:lnTo>
                    <a:pt x="15" y="1575"/>
                  </a:lnTo>
                  <a:lnTo>
                    <a:pt x="0" y="1619"/>
                  </a:lnTo>
                  <a:lnTo>
                    <a:pt x="16" y="1644"/>
                  </a:lnTo>
                  <a:lnTo>
                    <a:pt x="97" y="1648"/>
                  </a:lnTo>
                  <a:lnTo>
                    <a:pt x="147" y="1653"/>
                  </a:lnTo>
                  <a:lnTo>
                    <a:pt x="187" y="1653"/>
                  </a:lnTo>
                  <a:lnTo>
                    <a:pt x="194" y="1666"/>
                  </a:lnTo>
                  <a:lnTo>
                    <a:pt x="144" y="1683"/>
                  </a:lnTo>
                  <a:lnTo>
                    <a:pt x="117" y="1693"/>
                  </a:lnTo>
                  <a:lnTo>
                    <a:pt x="61" y="1733"/>
                  </a:lnTo>
                  <a:lnTo>
                    <a:pt x="21" y="1777"/>
                  </a:lnTo>
                  <a:lnTo>
                    <a:pt x="84" y="1773"/>
                  </a:lnTo>
                  <a:lnTo>
                    <a:pt x="115" y="1809"/>
                  </a:lnTo>
                  <a:lnTo>
                    <a:pt x="138" y="1792"/>
                  </a:lnTo>
                  <a:lnTo>
                    <a:pt x="210" y="1759"/>
                  </a:lnTo>
                  <a:lnTo>
                    <a:pt x="244" y="1779"/>
                  </a:lnTo>
                  <a:lnTo>
                    <a:pt x="228" y="1792"/>
                  </a:lnTo>
                  <a:lnTo>
                    <a:pt x="158" y="1816"/>
                  </a:lnTo>
                  <a:lnTo>
                    <a:pt x="129" y="1879"/>
                  </a:lnTo>
                  <a:lnTo>
                    <a:pt x="79" y="1899"/>
                  </a:lnTo>
                  <a:lnTo>
                    <a:pt x="119" y="1903"/>
                  </a:lnTo>
                  <a:lnTo>
                    <a:pt x="151" y="1876"/>
                  </a:lnTo>
                  <a:lnTo>
                    <a:pt x="181" y="1843"/>
                  </a:lnTo>
                  <a:lnTo>
                    <a:pt x="218" y="1838"/>
                  </a:lnTo>
                  <a:lnTo>
                    <a:pt x="288" y="1818"/>
                  </a:lnTo>
                  <a:lnTo>
                    <a:pt x="265" y="1841"/>
                  </a:lnTo>
                  <a:lnTo>
                    <a:pt x="308" y="1848"/>
                  </a:lnTo>
                  <a:lnTo>
                    <a:pt x="242" y="1881"/>
                  </a:lnTo>
                  <a:lnTo>
                    <a:pt x="218" y="1881"/>
                  </a:lnTo>
                  <a:lnTo>
                    <a:pt x="186" y="1908"/>
                  </a:lnTo>
                  <a:lnTo>
                    <a:pt x="223" y="1918"/>
                  </a:lnTo>
                  <a:lnTo>
                    <a:pt x="223" y="1942"/>
                  </a:lnTo>
                  <a:lnTo>
                    <a:pt x="283" y="1927"/>
                  </a:lnTo>
                  <a:lnTo>
                    <a:pt x="302" y="1910"/>
                  </a:lnTo>
                  <a:lnTo>
                    <a:pt x="325" y="1920"/>
                  </a:lnTo>
                  <a:lnTo>
                    <a:pt x="419" y="1933"/>
                  </a:lnTo>
                  <a:lnTo>
                    <a:pt x="462" y="1919"/>
                  </a:lnTo>
                  <a:lnTo>
                    <a:pt x="499" y="1909"/>
                  </a:lnTo>
                  <a:lnTo>
                    <a:pt x="521" y="1876"/>
                  </a:lnTo>
                  <a:lnTo>
                    <a:pt x="558" y="1875"/>
                  </a:lnTo>
                  <a:lnTo>
                    <a:pt x="575" y="1845"/>
                  </a:lnTo>
                  <a:lnTo>
                    <a:pt x="632" y="1848"/>
                  </a:lnTo>
                  <a:lnTo>
                    <a:pt x="622" y="1818"/>
                  </a:lnTo>
                  <a:lnTo>
                    <a:pt x="627" y="1791"/>
                  </a:lnTo>
                  <a:lnTo>
                    <a:pt x="608" y="1789"/>
                  </a:lnTo>
                  <a:lnTo>
                    <a:pt x="617" y="1752"/>
                  </a:lnTo>
                  <a:lnTo>
                    <a:pt x="640" y="1754"/>
                  </a:lnTo>
                  <a:lnTo>
                    <a:pt x="664" y="1734"/>
                  </a:lnTo>
                  <a:lnTo>
                    <a:pt x="650" y="1781"/>
                  </a:lnTo>
                  <a:lnTo>
                    <a:pt x="681" y="1808"/>
                  </a:lnTo>
                  <a:lnTo>
                    <a:pt x="714" y="1778"/>
                  </a:lnTo>
                  <a:lnTo>
                    <a:pt x="757" y="1770"/>
                  </a:lnTo>
                  <a:lnTo>
                    <a:pt x="778" y="1730"/>
                  </a:lnTo>
                  <a:lnTo>
                    <a:pt x="814" y="1740"/>
                  </a:lnTo>
                  <a:lnTo>
                    <a:pt x="843" y="1700"/>
                  </a:lnTo>
                  <a:lnTo>
                    <a:pt x="910" y="1663"/>
                  </a:lnTo>
                  <a:lnTo>
                    <a:pt x="1009" y="1632"/>
                  </a:lnTo>
                  <a:lnTo>
                    <a:pt x="1029" y="1588"/>
                  </a:lnTo>
                  <a:lnTo>
                    <a:pt x="1053" y="1572"/>
                  </a:lnTo>
                  <a:lnTo>
                    <a:pt x="1066" y="1622"/>
                  </a:lnTo>
                  <a:lnTo>
                    <a:pt x="1133" y="1597"/>
                  </a:lnTo>
                  <a:lnTo>
                    <a:pt x="1199" y="1614"/>
                  </a:lnTo>
                  <a:lnTo>
                    <a:pt x="1242" y="1606"/>
                  </a:lnTo>
                  <a:lnTo>
                    <a:pt x="1199" y="1547"/>
                  </a:lnTo>
                  <a:lnTo>
                    <a:pt x="1192" y="1524"/>
                  </a:lnTo>
                  <a:lnTo>
                    <a:pt x="1222" y="1524"/>
                  </a:lnTo>
                  <a:lnTo>
                    <a:pt x="1234" y="1474"/>
                  </a:lnTo>
                  <a:lnTo>
                    <a:pt x="1290" y="1324"/>
                  </a:lnTo>
                  <a:lnTo>
                    <a:pt x="1319" y="1248"/>
                  </a:lnTo>
                  <a:lnTo>
                    <a:pt x="1274" y="1056"/>
                  </a:lnTo>
                  <a:lnTo>
                    <a:pt x="1257" y="976"/>
                  </a:lnTo>
                  <a:lnTo>
                    <a:pt x="1287" y="916"/>
                  </a:lnTo>
                  <a:lnTo>
                    <a:pt x="1235" y="850"/>
                  </a:lnTo>
                  <a:lnTo>
                    <a:pt x="1218" y="744"/>
                  </a:lnTo>
                  <a:lnTo>
                    <a:pt x="1228" y="707"/>
                  </a:lnTo>
                  <a:lnTo>
                    <a:pt x="1228" y="707"/>
                  </a:lnTo>
                  <a:lnTo>
                    <a:pt x="1235" y="712"/>
                  </a:lnTo>
                  <a:lnTo>
                    <a:pt x="1246" y="716"/>
                  </a:lnTo>
                  <a:lnTo>
                    <a:pt x="1261" y="721"/>
                  </a:lnTo>
                  <a:lnTo>
                    <a:pt x="1261" y="721"/>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90" name="Group 983">
            <a:extLst>
              <a:ext uri="{FF2B5EF4-FFF2-40B4-BE49-F238E27FC236}">
                <a16:creationId xmlns:a16="http://schemas.microsoft.com/office/drawing/2014/main" id="{9695FCE5-37B6-868A-5EEE-45F26CB7D65E}"/>
              </a:ext>
            </a:extLst>
          </p:cNvPr>
          <p:cNvGrpSpPr/>
          <p:nvPr/>
        </p:nvGrpSpPr>
        <p:grpSpPr>
          <a:xfrm>
            <a:off x="12312221" y="7675729"/>
            <a:ext cx="838201" cy="850901"/>
            <a:chOff x="4645025" y="5435600"/>
            <a:chExt cx="838201" cy="850901"/>
          </a:xfrm>
          <a:solidFill>
            <a:schemeClr val="bg1">
              <a:lumMod val="75000"/>
            </a:schemeClr>
          </a:solidFill>
        </p:grpSpPr>
        <p:sp>
          <p:nvSpPr>
            <p:cNvPr id="191" name="Freeform 185">
              <a:extLst>
                <a:ext uri="{FF2B5EF4-FFF2-40B4-BE49-F238E27FC236}">
                  <a16:creationId xmlns:a16="http://schemas.microsoft.com/office/drawing/2014/main" id="{F9B2520C-353D-7470-40E6-3CCFF6C9C578}"/>
                </a:ext>
              </a:extLst>
            </p:cNvPr>
            <p:cNvSpPr>
              <a:spLocks/>
            </p:cNvSpPr>
            <p:nvPr/>
          </p:nvSpPr>
          <p:spPr bwMode="auto">
            <a:xfrm>
              <a:off x="4645025" y="5700713"/>
              <a:ext cx="41275" cy="52388"/>
            </a:xfrm>
            <a:custGeom>
              <a:avLst/>
              <a:gdLst>
                <a:gd name="T0" fmla="*/ 96 w 130"/>
                <a:gd name="T1" fmla="*/ 101 h 166"/>
                <a:gd name="T2" fmla="*/ 65 w 130"/>
                <a:gd name="T3" fmla="*/ 82 h 166"/>
                <a:gd name="T4" fmla="*/ 60 w 130"/>
                <a:gd name="T5" fmla="*/ 44 h 166"/>
                <a:gd name="T6" fmla="*/ 98 w 130"/>
                <a:gd name="T7" fmla="*/ 31 h 166"/>
                <a:gd name="T8" fmla="*/ 79 w 130"/>
                <a:gd name="T9" fmla="*/ 9 h 166"/>
                <a:gd name="T10" fmla="*/ 59 w 130"/>
                <a:gd name="T11" fmla="*/ 0 h 166"/>
                <a:gd name="T12" fmla="*/ 52 w 130"/>
                <a:gd name="T13" fmla="*/ 13 h 166"/>
                <a:gd name="T14" fmla="*/ 5 w 130"/>
                <a:gd name="T15" fmla="*/ 5 h 166"/>
                <a:gd name="T16" fmla="*/ 0 w 130"/>
                <a:gd name="T17" fmla="*/ 27 h 166"/>
                <a:gd name="T18" fmla="*/ 63 w 130"/>
                <a:gd name="T19" fmla="*/ 95 h 166"/>
                <a:gd name="T20" fmla="*/ 68 w 130"/>
                <a:gd name="T21" fmla="*/ 132 h 166"/>
                <a:gd name="T22" fmla="*/ 126 w 130"/>
                <a:gd name="T23" fmla="*/ 166 h 166"/>
                <a:gd name="T24" fmla="*/ 130 w 130"/>
                <a:gd name="T25" fmla="*/ 132 h 166"/>
                <a:gd name="T26" fmla="*/ 94 w 130"/>
                <a:gd name="T27" fmla="*/ 130 h 166"/>
                <a:gd name="T28" fmla="*/ 96 w 130"/>
                <a:gd name="T29" fmla="*/ 10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66">
                  <a:moveTo>
                    <a:pt x="96" y="101"/>
                  </a:moveTo>
                  <a:lnTo>
                    <a:pt x="65" y="82"/>
                  </a:lnTo>
                  <a:lnTo>
                    <a:pt x="60" y="44"/>
                  </a:lnTo>
                  <a:lnTo>
                    <a:pt x="98" y="31"/>
                  </a:lnTo>
                  <a:lnTo>
                    <a:pt x="79" y="9"/>
                  </a:lnTo>
                  <a:lnTo>
                    <a:pt x="59" y="0"/>
                  </a:lnTo>
                  <a:lnTo>
                    <a:pt x="52" y="13"/>
                  </a:lnTo>
                  <a:lnTo>
                    <a:pt x="5" y="5"/>
                  </a:lnTo>
                  <a:lnTo>
                    <a:pt x="0" y="27"/>
                  </a:lnTo>
                  <a:lnTo>
                    <a:pt x="63" y="95"/>
                  </a:lnTo>
                  <a:lnTo>
                    <a:pt x="68" y="132"/>
                  </a:lnTo>
                  <a:lnTo>
                    <a:pt x="126" y="166"/>
                  </a:lnTo>
                  <a:lnTo>
                    <a:pt x="130" y="132"/>
                  </a:lnTo>
                  <a:lnTo>
                    <a:pt x="94" y="130"/>
                  </a:lnTo>
                  <a:lnTo>
                    <a:pt x="96"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2" name="Freeform 186">
              <a:extLst>
                <a:ext uri="{FF2B5EF4-FFF2-40B4-BE49-F238E27FC236}">
                  <a16:creationId xmlns:a16="http://schemas.microsoft.com/office/drawing/2014/main" id="{D6CE3507-D776-9A0A-0213-9B30942FC1A1}"/>
                </a:ext>
              </a:extLst>
            </p:cNvPr>
            <p:cNvSpPr>
              <a:spLocks/>
            </p:cNvSpPr>
            <p:nvPr/>
          </p:nvSpPr>
          <p:spPr bwMode="auto">
            <a:xfrm>
              <a:off x="4730750" y="5816600"/>
              <a:ext cx="20638" cy="36513"/>
            </a:xfrm>
            <a:custGeom>
              <a:avLst/>
              <a:gdLst>
                <a:gd name="T0" fmla="*/ 57 w 66"/>
                <a:gd name="T1" fmla="*/ 0 h 116"/>
                <a:gd name="T2" fmla="*/ 21 w 66"/>
                <a:gd name="T3" fmla="*/ 22 h 116"/>
                <a:gd name="T4" fmla="*/ 17 w 66"/>
                <a:gd name="T5" fmla="*/ 56 h 116"/>
                <a:gd name="T6" fmla="*/ 2 w 66"/>
                <a:gd name="T7" fmla="*/ 80 h 116"/>
                <a:gd name="T8" fmla="*/ 0 w 66"/>
                <a:gd name="T9" fmla="*/ 107 h 116"/>
                <a:gd name="T10" fmla="*/ 11 w 66"/>
                <a:gd name="T11" fmla="*/ 116 h 116"/>
                <a:gd name="T12" fmla="*/ 39 w 66"/>
                <a:gd name="T13" fmla="*/ 86 h 116"/>
                <a:gd name="T14" fmla="*/ 42 w 66"/>
                <a:gd name="T15" fmla="*/ 99 h 116"/>
                <a:gd name="T16" fmla="*/ 60 w 66"/>
                <a:gd name="T17" fmla="*/ 99 h 116"/>
                <a:gd name="T18" fmla="*/ 66 w 66"/>
                <a:gd name="T19" fmla="*/ 47 h 116"/>
                <a:gd name="T20" fmla="*/ 57 w 66"/>
                <a:gd name="T21" fmla="*/ 24 h 116"/>
                <a:gd name="T22" fmla="*/ 57 w 66"/>
                <a:gd name="T2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116">
                  <a:moveTo>
                    <a:pt x="57" y="0"/>
                  </a:moveTo>
                  <a:lnTo>
                    <a:pt x="21" y="22"/>
                  </a:lnTo>
                  <a:lnTo>
                    <a:pt x="17" y="56"/>
                  </a:lnTo>
                  <a:lnTo>
                    <a:pt x="2" y="80"/>
                  </a:lnTo>
                  <a:lnTo>
                    <a:pt x="0" y="107"/>
                  </a:lnTo>
                  <a:lnTo>
                    <a:pt x="11" y="116"/>
                  </a:lnTo>
                  <a:lnTo>
                    <a:pt x="39" y="86"/>
                  </a:lnTo>
                  <a:lnTo>
                    <a:pt x="42" y="99"/>
                  </a:lnTo>
                  <a:lnTo>
                    <a:pt x="60" y="99"/>
                  </a:lnTo>
                  <a:lnTo>
                    <a:pt x="66" y="47"/>
                  </a:lnTo>
                  <a:lnTo>
                    <a:pt x="57" y="24"/>
                  </a:ln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3" name="Freeform 187">
              <a:extLst>
                <a:ext uri="{FF2B5EF4-FFF2-40B4-BE49-F238E27FC236}">
                  <a16:creationId xmlns:a16="http://schemas.microsoft.com/office/drawing/2014/main" id="{7B786DDC-9F58-1374-8A24-78A549EF8C4C}"/>
                </a:ext>
              </a:extLst>
            </p:cNvPr>
            <p:cNvSpPr>
              <a:spLocks/>
            </p:cNvSpPr>
            <p:nvPr/>
          </p:nvSpPr>
          <p:spPr bwMode="auto">
            <a:xfrm>
              <a:off x="4752975" y="5842000"/>
              <a:ext cx="9525" cy="14288"/>
            </a:xfrm>
            <a:custGeom>
              <a:avLst/>
              <a:gdLst>
                <a:gd name="T0" fmla="*/ 8 w 29"/>
                <a:gd name="T1" fmla="*/ 0 h 45"/>
                <a:gd name="T2" fmla="*/ 0 w 29"/>
                <a:gd name="T3" fmla="*/ 31 h 45"/>
                <a:gd name="T4" fmla="*/ 29 w 29"/>
                <a:gd name="T5" fmla="*/ 45 h 45"/>
                <a:gd name="T6" fmla="*/ 14 w 29"/>
                <a:gd name="T7" fmla="*/ 22 h 45"/>
                <a:gd name="T8" fmla="*/ 28 w 29"/>
                <a:gd name="T9" fmla="*/ 0 h 45"/>
                <a:gd name="T10" fmla="*/ 8 w 29"/>
                <a:gd name="T11" fmla="*/ 0 h 45"/>
              </a:gdLst>
              <a:ahLst/>
              <a:cxnLst>
                <a:cxn ang="0">
                  <a:pos x="T0" y="T1"/>
                </a:cxn>
                <a:cxn ang="0">
                  <a:pos x="T2" y="T3"/>
                </a:cxn>
                <a:cxn ang="0">
                  <a:pos x="T4" y="T5"/>
                </a:cxn>
                <a:cxn ang="0">
                  <a:pos x="T6" y="T7"/>
                </a:cxn>
                <a:cxn ang="0">
                  <a:pos x="T8" y="T9"/>
                </a:cxn>
                <a:cxn ang="0">
                  <a:pos x="T10" y="T11"/>
                </a:cxn>
              </a:cxnLst>
              <a:rect l="0" t="0" r="r" b="b"/>
              <a:pathLst>
                <a:path w="29" h="45">
                  <a:moveTo>
                    <a:pt x="8" y="0"/>
                  </a:moveTo>
                  <a:lnTo>
                    <a:pt x="0" y="31"/>
                  </a:lnTo>
                  <a:lnTo>
                    <a:pt x="29" y="45"/>
                  </a:lnTo>
                  <a:lnTo>
                    <a:pt x="14" y="22"/>
                  </a:lnTo>
                  <a:lnTo>
                    <a:pt x="28" y="0"/>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4" name="Freeform 188">
              <a:extLst>
                <a:ext uri="{FF2B5EF4-FFF2-40B4-BE49-F238E27FC236}">
                  <a16:creationId xmlns:a16="http://schemas.microsoft.com/office/drawing/2014/main" id="{F6F85BC9-39D8-1E09-5013-55A4E3BA81D7}"/>
                </a:ext>
              </a:extLst>
            </p:cNvPr>
            <p:cNvSpPr>
              <a:spLocks/>
            </p:cNvSpPr>
            <p:nvPr/>
          </p:nvSpPr>
          <p:spPr bwMode="auto">
            <a:xfrm>
              <a:off x="4738688" y="5862638"/>
              <a:ext cx="17463" cy="25400"/>
            </a:xfrm>
            <a:custGeom>
              <a:avLst/>
              <a:gdLst>
                <a:gd name="T0" fmla="*/ 29 w 54"/>
                <a:gd name="T1" fmla="*/ 7 h 79"/>
                <a:gd name="T2" fmla="*/ 0 w 54"/>
                <a:gd name="T3" fmla="*/ 0 h 79"/>
                <a:gd name="T4" fmla="*/ 3 w 54"/>
                <a:gd name="T5" fmla="*/ 49 h 79"/>
                <a:gd name="T6" fmla="*/ 25 w 54"/>
                <a:gd name="T7" fmla="*/ 62 h 79"/>
                <a:gd name="T8" fmla="*/ 53 w 54"/>
                <a:gd name="T9" fmla="*/ 79 h 79"/>
                <a:gd name="T10" fmla="*/ 54 w 54"/>
                <a:gd name="T11" fmla="*/ 57 h 79"/>
                <a:gd name="T12" fmla="*/ 25 w 54"/>
                <a:gd name="T13" fmla="*/ 40 h 79"/>
                <a:gd name="T14" fmla="*/ 29 w 54"/>
                <a:gd name="T15" fmla="*/ 7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79">
                  <a:moveTo>
                    <a:pt x="29" y="7"/>
                  </a:moveTo>
                  <a:lnTo>
                    <a:pt x="0" y="0"/>
                  </a:lnTo>
                  <a:lnTo>
                    <a:pt x="3" y="49"/>
                  </a:lnTo>
                  <a:lnTo>
                    <a:pt x="25" y="62"/>
                  </a:lnTo>
                  <a:lnTo>
                    <a:pt x="53" y="79"/>
                  </a:lnTo>
                  <a:lnTo>
                    <a:pt x="54" y="57"/>
                  </a:lnTo>
                  <a:lnTo>
                    <a:pt x="25" y="40"/>
                  </a:lnTo>
                  <a:lnTo>
                    <a:pt x="29"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5" name="Freeform 189">
              <a:extLst>
                <a:ext uri="{FF2B5EF4-FFF2-40B4-BE49-F238E27FC236}">
                  <a16:creationId xmlns:a16="http://schemas.microsoft.com/office/drawing/2014/main" id="{CB419775-9BD0-7AA2-6545-5EAA07B79C09}"/>
                </a:ext>
              </a:extLst>
            </p:cNvPr>
            <p:cNvSpPr>
              <a:spLocks/>
            </p:cNvSpPr>
            <p:nvPr/>
          </p:nvSpPr>
          <p:spPr bwMode="auto">
            <a:xfrm>
              <a:off x="4716463" y="5861050"/>
              <a:ext cx="42863" cy="49213"/>
            </a:xfrm>
            <a:custGeom>
              <a:avLst/>
              <a:gdLst>
                <a:gd name="T0" fmla="*/ 102 w 138"/>
                <a:gd name="T1" fmla="*/ 142 h 153"/>
                <a:gd name="T2" fmla="*/ 136 w 138"/>
                <a:gd name="T3" fmla="*/ 149 h 153"/>
                <a:gd name="T4" fmla="*/ 138 w 138"/>
                <a:gd name="T5" fmla="*/ 106 h 153"/>
                <a:gd name="T6" fmla="*/ 85 w 138"/>
                <a:gd name="T7" fmla="*/ 81 h 153"/>
                <a:gd name="T8" fmla="*/ 73 w 138"/>
                <a:gd name="T9" fmla="*/ 96 h 153"/>
                <a:gd name="T10" fmla="*/ 62 w 138"/>
                <a:gd name="T11" fmla="*/ 63 h 153"/>
                <a:gd name="T12" fmla="*/ 61 w 138"/>
                <a:gd name="T13" fmla="*/ 36 h 153"/>
                <a:gd name="T14" fmla="*/ 57 w 138"/>
                <a:gd name="T15" fmla="*/ 0 h 153"/>
                <a:gd name="T16" fmla="*/ 36 w 138"/>
                <a:gd name="T17" fmla="*/ 58 h 153"/>
                <a:gd name="T18" fmla="*/ 12 w 138"/>
                <a:gd name="T19" fmla="*/ 38 h 153"/>
                <a:gd name="T20" fmla="*/ 0 w 138"/>
                <a:gd name="T21" fmla="*/ 87 h 153"/>
                <a:gd name="T22" fmla="*/ 31 w 138"/>
                <a:gd name="T23" fmla="*/ 116 h 153"/>
                <a:gd name="T24" fmla="*/ 36 w 138"/>
                <a:gd name="T25" fmla="*/ 83 h 153"/>
                <a:gd name="T26" fmla="*/ 53 w 138"/>
                <a:gd name="T27" fmla="*/ 114 h 153"/>
                <a:gd name="T28" fmla="*/ 56 w 138"/>
                <a:gd name="T29" fmla="*/ 138 h 153"/>
                <a:gd name="T30" fmla="*/ 94 w 138"/>
                <a:gd name="T31" fmla="*/ 153 h 153"/>
                <a:gd name="T32" fmla="*/ 102 w 138"/>
                <a:gd name="T33" fmla="*/ 14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8" h="153">
                  <a:moveTo>
                    <a:pt x="102" y="142"/>
                  </a:moveTo>
                  <a:lnTo>
                    <a:pt x="136" y="149"/>
                  </a:lnTo>
                  <a:lnTo>
                    <a:pt x="138" y="106"/>
                  </a:lnTo>
                  <a:lnTo>
                    <a:pt x="85" y="81"/>
                  </a:lnTo>
                  <a:lnTo>
                    <a:pt x="73" y="96"/>
                  </a:lnTo>
                  <a:lnTo>
                    <a:pt x="62" y="63"/>
                  </a:lnTo>
                  <a:lnTo>
                    <a:pt x="61" y="36"/>
                  </a:lnTo>
                  <a:lnTo>
                    <a:pt x="57" y="0"/>
                  </a:lnTo>
                  <a:lnTo>
                    <a:pt x="36" y="58"/>
                  </a:lnTo>
                  <a:lnTo>
                    <a:pt x="12" y="38"/>
                  </a:lnTo>
                  <a:lnTo>
                    <a:pt x="0" y="87"/>
                  </a:lnTo>
                  <a:lnTo>
                    <a:pt x="31" y="116"/>
                  </a:lnTo>
                  <a:lnTo>
                    <a:pt x="36" y="83"/>
                  </a:lnTo>
                  <a:lnTo>
                    <a:pt x="53" y="114"/>
                  </a:lnTo>
                  <a:lnTo>
                    <a:pt x="56" y="138"/>
                  </a:lnTo>
                  <a:lnTo>
                    <a:pt x="94" y="153"/>
                  </a:lnTo>
                  <a:lnTo>
                    <a:pt x="102" y="1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6" name="Freeform 190">
              <a:extLst>
                <a:ext uri="{FF2B5EF4-FFF2-40B4-BE49-F238E27FC236}">
                  <a16:creationId xmlns:a16="http://schemas.microsoft.com/office/drawing/2014/main" id="{8E33263D-8F54-DCA8-B718-464048C827C0}"/>
                </a:ext>
              </a:extLst>
            </p:cNvPr>
            <p:cNvSpPr>
              <a:spLocks/>
            </p:cNvSpPr>
            <p:nvPr/>
          </p:nvSpPr>
          <p:spPr bwMode="auto">
            <a:xfrm>
              <a:off x="4743450" y="5924550"/>
              <a:ext cx="31750" cy="28575"/>
            </a:xfrm>
            <a:custGeom>
              <a:avLst/>
              <a:gdLst>
                <a:gd name="T0" fmla="*/ 29 w 102"/>
                <a:gd name="T1" fmla="*/ 23 h 92"/>
                <a:gd name="T2" fmla="*/ 33 w 102"/>
                <a:gd name="T3" fmla="*/ 6 h 92"/>
                <a:gd name="T4" fmla="*/ 6 w 102"/>
                <a:gd name="T5" fmla="*/ 0 h 92"/>
                <a:gd name="T6" fmla="*/ 0 w 102"/>
                <a:gd name="T7" fmla="*/ 35 h 92"/>
                <a:gd name="T8" fmla="*/ 24 w 102"/>
                <a:gd name="T9" fmla="*/ 72 h 92"/>
                <a:gd name="T10" fmla="*/ 53 w 102"/>
                <a:gd name="T11" fmla="*/ 92 h 92"/>
                <a:gd name="T12" fmla="*/ 62 w 102"/>
                <a:gd name="T13" fmla="*/ 68 h 92"/>
                <a:gd name="T14" fmla="*/ 102 w 102"/>
                <a:gd name="T15" fmla="*/ 81 h 92"/>
                <a:gd name="T16" fmla="*/ 76 w 102"/>
                <a:gd name="T17" fmla="*/ 32 h 92"/>
                <a:gd name="T18" fmla="*/ 29 w 102"/>
                <a:gd name="T19" fmla="*/ 2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92">
                  <a:moveTo>
                    <a:pt x="29" y="23"/>
                  </a:moveTo>
                  <a:lnTo>
                    <a:pt x="33" y="6"/>
                  </a:lnTo>
                  <a:lnTo>
                    <a:pt x="6" y="0"/>
                  </a:lnTo>
                  <a:lnTo>
                    <a:pt x="0" y="35"/>
                  </a:lnTo>
                  <a:lnTo>
                    <a:pt x="24" y="72"/>
                  </a:lnTo>
                  <a:lnTo>
                    <a:pt x="53" y="92"/>
                  </a:lnTo>
                  <a:lnTo>
                    <a:pt x="62" y="68"/>
                  </a:lnTo>
                  <a:lnTo>
                    <a:pt x="102" y="81"/>
                  </a:lnTo>
                  <a:lnTo>
                    <a:pt x="76" y="32"/>
                  </a:lnTo>
                  <a:lnTo>
                    <a:pt x="29"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7" name="Freeform 191">
              <a:extLst>
                <a:ext uri="{FF2B5EF4-FFF2-40B4-BE49-F238E27FC236}">
                  <a16:creationId xmlns:a16="http://schemas.microsoft.com/office/drawing/2014/main" id="{C8EF3926-0773-674D-4CFB-C9B6291A5F24}"/>
                </a:ext>
              </a:extLst>
            </p:cNvPr>
            <p:cNvSpPr>
              <a:spLocks/>
            </p:cNvSpPr>
            <p:nvPr/>
          </p:nvSpPr>
          <p:spPr bwMode="auto">
            <a:xfrm>
              <a:off x="5010150" y="5768975"/>
              <a:ext cx="12700" cy="9525"/>
            </a:xfrm>
            <a:custGeom>
              <a:avLst/>
              <a:gdLst>
                <a:gd name="T0" fmla="*/ 0 w 40"/>
                <a:gd name="T1" fmla="*/ 30 h 30"/>
                <a:gd name="T2" fmla="*/ 40 w 40"/>
                <a:gd name="T3" fmla="*/ 6 h 30"/>
                <a:gd name="T4" fmla="*/ 7 w 40"/>
                <a:gd name="T5" fmla="*/ 0 h 30"/>
                <a:gd name="T6" fmla="*/ 0 w 40"/>
                <a:gd name="T7" fmla="*/ 30 h 30"/>
              </a:gdLst>
              <a:ahLst/>
              <a:cxnLst>
                <a:cxn ang="0">
                  <a:pos x="T0" y="T1"/>
                </a:cxn>
                <a:cxn ang="0">
                  <a:pos x="T2" y="T3"/>
                </a:cxn>
                <a:cxn ang="0">
                  <a:pos x="T4" y="T5"/>
                </a:cxn>
                <a:cxn ang="0">
                  <a:pos x="T6" y="T7"/>
                </a:cxn>
              </a:cxnLst>
              <a:rect l="0" t="0" r="r" b="b"/>
              <a:pathLst>
                <a:path w="40" h="30">
                  <a:moveTo>
                    <a:pt x="0" y="30"/>
                  </a:moveTo>
                  <a:lnTo>
                    <a:pt x="40" y="6"/>
                  </a:lnTo>
                  <a:lnTo>
                    <a:pt x="7" y="0"/>
                  </a:lnTo>
                  <a:lnTo>
                    <a:pt x="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8" name="Freeform 192">
              <a:extLst>
                <a:ext uri="{FF2B5EF4-FFF2-40B4-BE49-F238E27FC236}">
                  <a16:creationId xmlns:a16="http://schemas.microsoft.com/office/drawing/2014/main" id="{121DCC93-7B86-F8D2-AB7E-CDE446C845D5}"/>
                </a:ext>
              </a:extLst>
            </p:cNvPr>
            <p:cNvSpPr>
              <a:spLocks/>
            </p:cNvSpPr>
            <p:nvPr/>
          </p:nvSpPr>
          <p:spPr bwMode="auto">
            <a:xfrm>
              <a:off x="5029200" y="5764213"/>
              <a:ext cx="19050" cy="17463"/>
            </a:xfrm>
            <a:custGeom>
              <a:avLst/>
              <a:gdLst>
                <a:gd name="T0" fmla="*/ 23 w 60"/>
                <a:gd name="T1" fmla="*/ 0 h 56"/>
                <a:gd name="T2" fmla="*/ 0 w 60"/>
                <a:gd name="T3" fmla="*/ 13 h 56"/>
                <a:gd name="T4" fmla="*/ 10 w 60"/>
                <a:gd name="T5" fmla="*/ 36 h 56"/>
                <a:gd name="T6" fmla="*/ 33 w 60"/>
                <a:gd name="T7" fmla="*/ 56 h 56"/>
                <a:gd name="T8" fmla="*/ 60 w 60"/>
                <a:gd name="T9" fmla="*/ 49 h 56"/>
                <a:gd name="T10" fmla="*/ 57 w 60"/>
                <a:gd name="T11" fmla="*/ 26 h 56"/>
                <a:gd name="T12" fmla="*/ 40 w 60"/>
                <a:gd name="T13" fmla="*/ 26 h 56"/>
                <a:gd name="T14" fmla="*/ 23 w 60"/>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6">
                  <a:moveTo>
                    <a:pt x="23" y="0"/>
                  </a:moveTo>
                  <a:lnTo>
                    <a:pt x="0" y="13"/>
                  </a:lnTo>
                  <a:lnTo>
                    <a:pt x="10" y="36"/>
                  </a:lnTo>
                  <a:lnTo>
                    <a:pt x="33" y="56"/>
                  </a:lnTo>
                  <a:lnTo>
                    <a:pt x="60" y="49"/>
                  </a:lnTo>
                  <a:lnTo>
                    <a:pt x="57" y="26"/>
                  </a:lnTo>
                  <a:lnTo>
                    <a:pt x="40" y="26"/>
                  </a:lnTo>
                  <a:lnTo>
                    <a:pt x="2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9" name="Freeform 193">
              <a:extLst>
                <a:ext uri="{FF2B5EF4-FFF2-40B4-BE49-F238E27FC236}">
                  <a16:creationId xmlns:a16="http://schemas.microsoft.com/office/drawing/2014/main" id="{30E9874C-E219-78E0-88B3-2F56A230795A}"/>
                </a:ext>
              </a:extLst>
            </p:cNvPr>
            <p:cNvSpPr>
              <a:spLocks/>
            </p:cNvSpPr>
            <p:nvPr/>
          </p:nvSpPr>
          <p:spPr bwMode="auto">
            <a:xfrm>
              <a:off x="5049838" y="5753100"/>
              <a:ext cx="7938" cy="20638"/>
            </a:xfrm>
            <a:custGeom>
              <a:avLst/>
              <a:gdLst>
                <a:gd name="T0" fmla="*/ 0 w 27"/>
                <a:gd name="T1" fmla="*/ 53 h 66"/>
                <a:gd name="T2" fmla="*/ 6 w 27"/>
                <a:gd name="T3" fmla="*/ 66 h 66"/>
                <a:gd name="T4" fmla="*/ 27 w 27"/>
                <a:gd name="T5" fmla="*/ 30 h 66"/>
                <a:gd name="T6" fmla="*/ 15 w 27"/>
                <a:gd name="T7" fmla="*/ 0 h 66"/>
                <a:gd name="T8" fmla="*/ 10 w 27"/>
                <a:gd name="T9" fmla="*/ 30 h 66"/>
                <a:gd name="T10" fmla="*/ 0 w 27"/>
                <a:gd name="T11" fmla="*/ 53 h 66"/>
              </a:gdLst>
              <a:ahLst/>
              <a:cxnLst>
                <a:cxn ang="0">
                  <a:pos x="T0" y="T1"/>
                </a:cxn>
                <a:cxn ang="0">
                  <a:pos x="T2" y="T3"/>
                </a:cxn>
                <a:cxn ang="0">
                  <a:pos x="T4" y="T5"/>
                </a:cxn>
                <a:cxn ang="0">
                  <a:pos x="T6" y="T7"/>
                </a:cxn>
                <a:cxn ang="0">
                  <a:pos x="T8" y="T9"/>
                </a:cxn>
                <a:cxn ang="0">
                  <a:pos x="T10" y="T11"/>
                </a:cxn>
              </a:cxnLst>
              <a:rect l="0" t="0" r="r" b="b"/>
              <a:pathLst>
                <a:path w="27" h="66">
                  <a:moveTo>
                    <a:pt x="0" y="53"/>
                  </a:moveTo>
                  <a:lnTo>
                    <a:pt x="6" y="66"/>
                  </a:lnTo>
                  <a:lnTo>
                    <a:pt x="27" y="30"/>
                  </a:lnTo>
                  <a:lnTo>
                    <a:pt x="15" y="0"/>
                  </a:lnTo>
                  <a:lnTo>
                    <a:pt x="10" y="30"/>
                  </a:lnTo>
                  <a:lnTo>
                    <a:pt x="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 name="Freeform 194">
              <a:extLst>
                <a:ext uri="{FF2B5EF4-FFF2-40B4-BE49-F238E27FC236}">
                  <a16:creationId xmlns:a16="http://schemas.microsoft.com/office/drawing/2014/main" id="{008FDE04-EF7E-A1F4-1A22-ABE277B82CBE}"/>
                </a:ext>
              </a:extLst>
            </p:cNvPr>
            <p:cNvSpPr>
              <a:spLocks/>
            </p:cNvSpPr>
            <p:nvPr/>
          </p:nvSpPr>
          <p:spPr bwMode="auto">
            <a:xfrm>
              <a:off x="4967288" y="5794375"/>
              <a:ext cx="163513" cy="131763"/>
            </a:xfrm>
            <a:custGeom>
              <a:avLst/>
              <a:gdLst>
                <a:gd name="T0" fmla="*/ 311 w 512"/>
                <a:gd name="T1" fmla="*/ 251 h 411"/>
                <a:gd name="T2" fmla="*/ 352 w 512"/>
                <a:gd name="T3" fmla="*/ 276 h 411"/>
                <a:gd name="T4" fmla="*/ 349 w 512"/>
                <a:gd name="T5" fmla="*/ 310 h 411"/>
                <a:gd name="T6" fmla="*/ 399 w 512"/>
                <a:gd name="T7" fmla="*/ 335 h 411"/>
                <a:gd name="T8" fmla="*/ 406 w 512"/>
                <a:gd name="T9" fmla="*/ 375 h 411"/>
                <a:gd name="T10" fmla="*/ 429 w 512"/>
                <a:gd name="T11" fmla="*/ 399 h 411"/>
                <a:gd name="T12" fmla="*/ 476 w 512"/>
                <a:gd name="T13" fmla="*/ 411 h 411"/>
                <a:gd name="T14" fmla="*/ 510 w 512"/>
                <a:gd name="T15" fmla="*/ 381 h 411"/>
                <a:gd name="T16" fmla="*/ 512 w 512"/>
                <a:gd name="T17" fmla="*/ 312 h 411"/>
                <a:gd name="T18" fmla="*/ 458 w 512"/>
                <a:gd name="T19" fmla="*/ 302 h 411"/>
                <a:gd name="T20" fmla="*/ 426 w 512"/>
                <a:gd name="T21" fmla="*/ 292 h 411"/>
                <a:gd name="T22" fmla="*/ 385 w 512"/>
                <a:gd name="T23" fmla="*/ 263 h 411"/>
                <a:gd name="T24" fmla="*/ 368 w 512"/>
                <a:gd name="T25" fmla="*/ 240 h 411"/>
                <a:gd name="T26" fmla="*/ 375 w 512"/>
                <a:gd name="T27" fmla="*/ 209 h 411"/>
                <a:gd name="T28" fmla="*/ 358 w 512"/>
                <a:gd name="T29" fmla="*/ 191 h 411"/>
                <a:gd name="T30" fmla="*/ 358 w 512"/>
                <a:gd name="T31" fmla="*/ 154 h 411"/>
                <a:gd name="T32" fmla="*/ 350 w 512"/>
                <a:gd name="T33" fmla="*/ 137 h 411"/>
                <a:gd name="T34" fmla="*/ 261 w 512"/>
                <a:gd name="T35" fmla="*/ 138 h 411"/>
                <a:gd name="T36" fmla="*/ 241 w 512"/>
                <a:gd name="T37" fmla="*/ 115 h 411"/>
                <a:gd name="T38" fmla="*/ 187 w 512"/>
                <a:gd name="T39" fmla="*/ 99 h 411"/>
                <a:gd name="T40" fmla="*/ 160 w 512"/>
                <a:gd name="T41" fmla="*/ 56 h 411"/>
                <a:gd name="T42" fmla="*/ 126 w 512"/>
                <a:gd name="T43" fmla="*/ 10 h 411"/>
                <a:gd name="T44" fmla="*/ 76 w 512"/>
                <a:gd name="T45" fmla="*/ 0 h 411"/>
                <a:gd name="T46" fmla="*/ 53 w 512"/>
                <a:gd name="T47" fmla="*/ 27 h 411"/>
                <a:gd name="T48" fmla="*/ 29 w 512"/>
                <a:gd name="T49" fmla="*/ 30 h 411"/>
                <a:gd name="T50" fmla="*/ 0 w 512"/>
                <a:gd name="T51" fmla="*/ 63 h 411"/>
                <a:gd name="T52" fmla="*/ 40 w 512"/>
                <a:gd name="T53" fmla="*/ 53 h 411"/>
                <a:gd name="T54" fmla="*/ 54 w 512"/>
                <a:gd name="T55" fmla="*/ 47 h 411"/>
                <a:gd name="T56" fmla="*/ 54 w 512"/>
                <a:gd name="T57" fmla="*/ 60 h 411"/>
                <a:gd name="T58" fmla="*/ 157 w 512"/>
                <a:gd name="T59" fmla="*/ 126 h 411"/>
                <a:gd name="T60" fmla="*/ 187 w 512"/>
                <a:gd name="T61" fmla="*/ 155 h 411"/>
                <a:gd name="T62" fmla="*/ 184 w 512"/>
                <a:gd name="T63" fmla="*/ 192 h 411"/>
                <a:gd name="T64" fmla="*/ 198 w 512"/>
                <a:gd name="T65" fmla="*/ 215 h 411"/>
                <a:gd name="T66" fmla="*/ 298 w 512"/>
                <a:gd name="T67" fmla="*/ 224 h 411"/>
                <a:gd name="T68" fmla="*/ 311 w 512"/>
                <a:gd name="T69" fmla="*/ 251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411">
                  <a:moveTo>
                    <a:pt x="311" y="251"/>
                  </a:moveTo>
                  <a:lnTo>
                    <a:pt x="352" y="276"/>
                  </a:lnTo>
                  <a:lnTo>
                    <a:pt x="349" y="310"/>
                  </a:lnTo>
                  <a:lnTo>
                    <a:pt x="399" y="335"/>
                  </a:lnTo>
                  <a:lnTo>
                    <a:pt x="406" y="375"/>
                  </a:lnTo>
                  <a:lnTo>
                    <a:pt x="429" y="399"/>
                  </a:lnTo>
                  <a:lnTo>
                    <a:pt x="476" y="411"/>
                  </a:lnTo>
                  <a:lnTo>
                    <a:pt x="510" y="381"/>
                  </a:lnTo>
                  <a:lnTo>
                    <a:pt x="512" y="312"/>
                  </a:lnTo>
                  <a:lnTo>
                    <a:pt x="458" y="302"/>
                  </a:lnTo>
                  <a:lnTo>
                    <a:pt x="426" y="292"/>
                  </a:lnTo>
                  <a:lnTo>
                    <a:pt x="385" y="263"/>
                  </a:lnTo>
                  <a:lnTo>
                    <a:pt x="368" y="240"/>
                  </a:lnTo>
                  <a:lnTo>
                    <a:pt x="375" y="209"/>
                  </a:lnTo>
                  <a:lnTo>
                    <a:pt x="358" y="191"/>
                  </a:lnTo>
                  <a:lnTo>
                    <a:pt x="358" y="154"/>
                  </a:lnTo>
                  <a:lnTo>
                    <a:pt x="350" y="137"/>
                  </a:lnTo>
                  <a:lnTo>
                    <a:pt x="261" y="138"/>
                  </a:lnTo>
                  <a:lnTo>
                    <a:pt x="241" y="115"/>
                  </a:lnTo>
                  <a:lnTo>
                    <a:pt x="187" y="99"/>
                  </a:lnTo>
                  <a:lnTo>
                    <a:pt x="160" y="56"/>
                  </a:lnTo>
                  <a:lnTo>
                    <a:pt x="126" y="10"/>
                  </a:lnTo>
                  <a:lnTo>
                    <a:pt x="76" y="0"/>
                  </a:lnTo>
                  <a:lnTo>
                    <a:pt x="53" y="27"/>
                  </a:lnTo>
                  <a:lnTo>
                    <a:pt x="29" y="30"/>
                  </a:lnTo>
                  <a:lnTo>
                    <a:pt x="0" y="63"/>
                  </a:lnTo>
                  <a:lnTo>
                    <a:pt x="40" y="53"/>
                  </a:lnTo>
                  <a:lnTo>
                    <a:pt x="54" y="47"/>
                  </a:lnTo>
                  <a:lnTo>
                    <a:pt x="54" y="60"/>
                  </a:lnTo>
                  <a:lnTo>
                    <a:pt x="157" y="126"/>
                  </a:lnTo>
                  <a:lnTo>
                    <a:pt x="187" y="155"/>
                  </a:lnTo>
                  <a:lnTo>
                    <a:pt x="184" y="192"/>
                  </a:lnTo>
                  <a:lnTo>
                    <a:pt x="198" y="215"/>
                  </a:lnTo>
                  <a:lnTo>
                    <a:pt x="298" y="224"/>
                  </a:lnTo>
                  <a:lnTo>
                    <a:pt x="311" y="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1" name="Freeform 195">
              <a:extLst>
                <a:ext uri="{FF2B5EF4-FFF2-40B4-BE49-F238E27FC236}">
                  <a16:creationId xmlns:a16="http://schemas.microsoft.com/office/drawing/2014/main" id="{57A46F74-B3DE-1508-D2E2-7C5A4B5C365C}"/>
                </a:ext>
              </a:extLst>
            </p:cNvPr>
            <p:cNvSpPr>
              <a:spLocks/>
            </p:cNvSpPr>
            <p:nvPr/>
          </p:nvSpPr>
          <p:spPr bwMode="auto">
            <a:xfrm>
              <a:off x="5103813" y="5797550"/>
              <a:ext cx="31750" cy="30163"/>
            </a:xfrm>
            <a:custGeom>
              <a:avLst/>
              <a:gdLst>
                <a:gd name="T0" fmla="*/ 68 w 102"/>
                <a:gd name="T1" fmla="*/ 92 h 92"/>
                <a:gd name="T2" fmla="*/ 102 w 102"/>
                <a:gd name="T3" fmla="*/ 72 h 92"/>
                <a:gd name="T4" fmla="*/ 94 w 102"/>
                <a:gd name="T5" fmla="*/ 52 h 92"/>
                <a:gd name="T6" fmla="*/ 60 w 102"/>
                <a:gd name="T7" fmla="*/ 32 h 92"/>
                <a:gd name="T8" fmla="*/ 44 w 102"/>
                <a:gd name="T9" fmla="*/ 0 h 92"/>
                <a:gd name="T10" fmla="*/ 10 w 102"/>
                <a:gd name="T11" fmla="*/ 0 h 92"/>
                <a:gd name="T12" fmla="*/ 0 w 102"/>
                <a:gd name="T13" fmla="*/ 20 h 92"/>
                <a:gd name="T14" fmla="*/ 8 w 102"/>
                <a:gd name="T15" fmla="*/ 43 h 92"/>
                <a:gd name="T16" fmla="*/ 55 w 102"/>
                <a:gd name="T17" fmla="*/ 56 h 92"/>
                <a:gd name="T18" fmla="*/ 45 w 102"/>
                <a:gd name="T19" fmla="*/ 79 h 92"/>
                <a:gd name="T20" fmla="*/ 68 w 102"/>
                <a:gd name="T21"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92">
                  <a:moveTo>
                    <a:pt x="68" y="92"/>
                  </a:moveTo>
                  <a:lnTo>
                    <a:pt x="102" y="72"/>
                  </a:lnTo>
                  <a:lnTo>
                    <a:pt x="94" y="52"/>
                  </a:lnTo>
                  <a:lnTo>
                    <a:pt x="60" y="32"/>
                  </a:lnTo>
                  <a:lnTo>
                    <a:pt x="44" y="0"/>
                  </a:lnTo>
                  <a:lnTo>
                    <a:pt x="10" y="0"/>
                  </a:lnTo>
                  <a:lnTo>
                    <a:pt x="0" y="20"/>
                  </a:lnTo>
                  <a:lnTo>
                    <a:pt x="8" y="43"/>
                  </a:lnTo>
                  <a:lnTo>
                    <a:pt x="55" y="56"/>
                  </a:lnTo>
                  <a:lnTo>
                    <a:pt x="45" y="79"/>
                  </a:lnTo>
                  <a:lnTo>
                    <a:pt x="68"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2" name="Freeform 196">
              <a:extLst>
                <a:ext uri="{FF2B5EF4-FFF2-40B4-BE49-F238E27FC236}">
                  <a16:creationId xmlns:a16="http://schemas.microsoft.com/office/drawing/2014/main" id="{52244ADB-47EC-1619-86A5-878A3B7129AA}"/>
                </a:ext>
              </a:extLst>
            </p:cNvPr>
            <p:cNvSpPr>
              <a:spLocks/>
            </p:cNvSpPr>
            <p:nvPr/>
          </p:nvSpPr>
          <p:spPr bwMode="auto">
            <a:xfrm>
              <a:off x="4784725" y="5881688"/>
              <a:ext cx="238125" cy="234950"/>
            </a:xfrm>
            <a:custGeom>
              <a:avLst/>
              <a:gdLst>
                <a:gd name="T0" fmla="*/ 751 w 751"/>
                <a:gd name="T1" fmla="*/ 287 h 738"/>
                <a:gd name="T2" fmla="*/ 734 w 751"/>
                <a:gd name="T3" fmla="*/ 244 h 738"/>
                <a:gd name="T4" fmla="*/ 691 w 751"/>
                <a:gd name="T5" fmla="*/ 232 h 738"/>
                <a:gd name="T6" fmla="*/ 688 w 751"/>
                <a:gd name="T7" fmla="*/ 267 h 738"/>
                <a:gd name="T8" fmla="*/ 644 w 751"/>
                <a:gd name="T9" fmla="*/ 208 h 738"/>
                <a:gd name="T10" fmla="*/ 634 w 751"/>
                <a:gd name="T11" fmla="*/ 178 h 738"/>
                <a:gd name="T12" fmla="*/ 593 w 751"/>
                <a:gd name="T13" fmla="*/ 123 h 738"/>
                <a:gd name="T14" fmla="*/ 530 w 751"/>
                <a:gd name="T15" fmla="*/ 127 h 738"/>
                <a:gd name="T16" fmla="*/ 413 w 751"/>
                <a:gd name="T17" fmla="*/ 85 h 738"/>
                <a:gd name="T18" fmla="*/ 256 w 751"/>
                <a:gd name="T19" fmla="*/ 0 h 738"/>
                <a:gd name="T20" fmla="*/ 186 w 751"/>
                <a:gd name="T21" fmla="*/ 53 h 738"/>
                <a:gd name="T22" fmla="*/ 93 w 751"/>
                <a:gd name="T23" fmla="*/ 1 h 738"/>
                <a:gd name="T24" fmla="*/ 96 w 751"/>
                <a:gd name="T25" fmla="*/ 63 h 738"/>
                <a:gd name="T26" fmla="*/ 0 w 751"/>
                <a:gd name="T27" fmla="*/ 135 h 738"/>
                <a:gd name="T28" fmla="*/ 41 w 751"/>
                <a:gd name="T29" fmla="*/ 187 h 738"/>
                <a:gd name="T30" fmla="*/ 85 w 751"/>
                <a:gd name="T31" fmla="*/ 246 h 738"/>
                <a:gd name="T32" fmla="*/ 178 w 751"/>
                <a:gd name="T33" fmla="*/ 339 h 738"/>
                <a:gd name="T34" fmla="*/ 163 w 751"/>
                <a:gd name="T35" fmla="*/ 442 h 738"/>
                <a:gd name="T36" fmla="*/ 201 w 751"/>
                <a:gd name="T37" fmla="*/ 574 h 738"/>
                <a:gd name="T38" fmla="*/ 244 w 751"/>
                <a:gd name="T39" fmla="*/ 587 h 738"/>
                <a:gd name="T40" fmla="*/ 303 w 751"/>
                <a:gd name="T41" fmla="*/ 477 h 738"/>
                <a:gd name="T42" fmla="*/ 343 w 751"/>
                <a:gd name="T43" fmla="*/ 527 h 738"/>
                <a:gd name="T44" fmla="*/ 375 w 751"/>
                <a:gd name="T45" fmla="*/ 566 h 738"/>
                <a:gd name="T46" fmla="*/ 416 w 751"/>
                <a:gd name="T47" fmla="*/ 729 h 738"/>
                <a:gd name="T48" fmla="*/ 446 w 751"/>
                <a:gd name="T49" fmla="*/ 738 h 738"/>
                <a:gd name="T50" fmla="*/ 468 w 751"/>
                <a:gd name="T51" fmla="*/ 588 h 738"/>
                <a:gd name="T52" fmla="*/ 548 w 751"/>
                <a:gd name="T53" fmla="*/ 634 h 738"/>
                <a:gd name="T54" fmla="*/ 568 w 751"/>
                <a:gd name="T55" fmla="*/ 704 h 738"/>
                <a:gd name="T56" fmla="*/ 592 w 751"/>
                <a:gd name="T57" fmla="*/ 671 h 738"/>
                <a:gd name="T58" fmla="*/ 639 w 751"/>
                <a:gd name="T59" fmla="*/ 723 h 738"/>
                <a:gd name="T60" fmla="*/ 625 w 751"/>
                <a:gd name="T61" fmla="*/ 666 h 738"/>
                <a:gd name="T62" fmla="*/ 602 w 751"/>
                <a:gd name="T63" fmla="*/ 614 h 738"/>
                <a:gd name="T64" fmla="*/ 611 w 751"/>
                <a:gd name="T65" fmla="*/ 510 h 738"/>
                <a:gd name="T66" fmla="*/ 566 w 751"/>
                <a:gd name="T67" fmla="*/ 421 h 738"/>
                <a:gd name="T68" fmla="*/ 545 w 751"/>
                <a:gd name="T69" fmla="*/ 329 h 738"/>
                <a:gd name="T70" fmla="*/ 588 w 751"/>
                <a:gd name="T71" fmla="*/ 302 h 738"/>
                <a:gd name="T72" fmla="*/ 645 w 751"/>
                <a:gd name="T73" fmla="*/ 341 h 738"/>
                <a:gd name="T74" fmla="*/ 643 w 751"/>
                <a:gd name="T75" fmla="*/ 388 h 738"/>
                <a:gd name="T76" fmla="*/ 679 w 751"/>
                <a:gd name="T77" fmla="*/ 361 h 738"/>
                <a:gd name="T78" fmla="*/ 719 w 751"/>
                <a:gd name="T79" fmla="*/ 341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51" h="738">
                  <a:moveTo>
                    <a:pt x="746" y="307"/>
                  </a:moveTo>
                  <a:lnTo>
                    <a:pt x="751" y="287"/>
                  </a:lnTo>
                  <a:lnTo>
                    <a:pt x="738" y="284"/>
                  </a:lnTo>
                  <a:lnTo>
                    <a:pt x="734" y="244"/>
                  </a:lnTo>
                  <a:lnTo>
                    <a:pt x="708" y="224"/>
                  </a:lnTo>
                  <a:lnTo>
                    <a:pt x="691" y="232"/>
                  </a:lnTo>
                  <a:lnTo>
                    <a:pt x="704" y="271"/>
                  </a:lnTo>
                  <a:lnTo>
                    <a:pt x="688" y="267"/>
                  </a:lnTo>
                  <a:lnTo>
                    <a:pt x="658" y="255"/>
                  </a:lnTo>
                  <a:lnTo>
                    <a:pt x="644" y="208"/>
                  </a:lnTo>
                  <a:lnTo>
                    <a:pt x="614" y="202"/>
                  </a:lnTo>
                  <a:lnTo>
                    <a:pt x="634" y="178"/>
                  </a:lnTo>
                  <a:lnTo>
                    <a:pt x="604" y="166"/>
                  </a:lnTo>
                  <a:lnTo>
                    <a:pt x="593" y="123"/>
                  </a:lnTo>
                  <a:lnTo>
                    <a:pt x="554" y="129"/>
                  </a:lnTo>
                  <a:lnTo>
                    <a:pt x="530" y="127"/>
                  </a:lnTo>
                  <a:lnTo>
                    <a:pt x="489" y="84"/>
                  </a:lnTo>
                  <a:lnTo>
                    <a:pt x="413" y="85"/>
                  </a:lnTo>
                  <a:lnTo>
                    <a:pt x="337" y="59"/>
                  </a:lnTo>
                  <a:lnTo>
                    <a:pt x="256" y="0"/>
                  </a:lnTo>
                  <a:lnTo>
                    <a:pt x="206" y="20"/>
                  </a:lnTo>
                  <a:lnTo>
                    <a:pt x="186" y="53"/>
                  </a:lnTo>
                  <a:lnTo>
                    <a:pt x="139" y="50"/>
                  </a:lnTo>
                  <a:lnTo>
                    <a:pt x="93" y="1"/>
                  </a:lnTo>
                  <a:lnTo>
                    <a:pt x="89" y="14"/>
                  </a:lnTo>
                  <a:lnTo>
                    <a:pt x="96" y="63"/>
                  </a:lnTo>
                  <a:lnTo>
                    <a:pt x="30" y="135"/>
                  </a:lnTo>
                  <a:lnTo>
                    <a:pt x="0" y="135"/>
                  </a:lnTo>
                  <a:lnTo>
                    <a:pt x="1" y="178"/>
                  </a:lnTo>
                  <a:lnTo>
                    <a:pt x="41" y="187"/>
                  </a:lnTo>
                  <a:lnTo>
                    <a:pt x="65" y="263"/>
                  </a:lnTo>
                  <a:lnTo>
                    <a:pt x="85" y="246"/>
                  </a:lnTo>
                  <a:lnTo>
                    <a:pt x="128" y="263"/>
                  </a:lnTo>
                  <a:lnTo>
                    <a:pt x="178" y="339"/>
                  </a:lnTo>
                  <a:lnTo>
                    <a:pt x="193" y="409"/>
                  </a:lnTo>
                  <a:lnTo>
                    <a:pt x="163" y="442"/>
                  </a:lnTo>
                  <a:lnTo>
                    <a:pt x="167" y="511"/>
                  </a:lnTo>
                  <a:lnTo>
                    <a:pt x="201" y="574"/>
                  </a:lnTo>
                  <a:lnTo>
                    <a:pt x="227" y="560"/>
                  </a:lnTo>
                  <a:lnTo>
                    <a:pt x="244" y="587"/>
                  </a:lnTo>
                  <a:lnTo>
                    <a:pt x="261" y="500"/>
                  </a:lnTo>
                  <a:lnTo>
                    <a:pt x="303" y="477"/>
                  </a:lnTo>
                  <a:lnTo>
                    <a:pt x="311" y="524"/>
                  </a:lnTo>
                  <a:lnTo>
                    <a:pt x="343" y="527"/>
                  </a:lnTo>
                  <a:lnTo>
                    <a:pt x="351" y="553"/>
                  </a:lnTo>
                  <a:lnTo>
                    <a:pt x="375" y="566"/>
                  </a:lnTo>
                  <a:lnTo>
                    <a:pt x="399" y="688"/>
                  </a:lnTo>
                  <a:lnTo>
                    <a:pt x="416" y="729"/>
                  </a:lnTo>
                  <a:lnTo>
                    <a:pt x="432" y="719"/>
                  </a:lnTo>
                  <a:lnTo>
                    <a:pt x="446" y="738"/>
                  </a:lnTo>
                  <a:lnTo>
                    <a:pt x="435" y="672"/>
                  </a:lnTo>
                  <a:lnTo>
                    <a:pt x="468" y="588"/>
                  </a:lnTo>
                  <a:lnTo>
                    <a:pt x="514" y="572"/>
                  </a:lnTo>
                  <a:lnTo>
                    <a:pt x="548" y="634"/>
                  </a:lnTo>
                  <a:lnTo>
                    <a:pt x="572" y="687"/>
                  </a:lnTo>
                  <a:lnTo>
                    <a:pt x="568" y="704"/>
                  </a:lnTo>
                  <a:lnTo>
                    <a:pt x="598" y="703"/>
                  </a:lnTo>
                  <a:lnTo>
                    <a:pt x="592" y="671"/>
                  </a:lnTo>
                  <a:lnTo>
                    <a:pt x="615" y="676"/>
                  </a:lnTo>
                  <a:lnTo>
                    <a:pt x="639" y="723"/>
                  </a:lnTo>
                  <a:lnTo>
                    <a:pt x="675" y="703"/>
                  </a:lnTo>
                  <a:lnTo>
                    <a:pt x="625" y="666"/>
                  </a:lnTo>
                  <a:lnTo>
                    <a:pt x="635" y="643"/>
                  </a:lnTo>
                  <a:lnTo>
                    <a:pt x="602" y="614"/>
                  </a:lnTo>
                  <a:lnTo>
                    <a:pt x="617" y="567"/>
                  </a:lnTo>
                  <a:lnTo>
                    <a:pt x="611" y="510"/>
                  </a:lnTo>
                  <a:lnTo>
                    <a:pt x="596" y="465"/>
                  </a:lnTo>
                  <a:lnTo>
                    <a:pt x="566" y="421"/>
                  </a:lnTo>
                  <a:lnTo>
                    <a:pt x="573" y="362"/>
                  </a:lnTo>
                  <a:lnTo>
                    <a:pt x="545" y="329"/>
                  </a:lnTo>
                  <a:lnTo>
                    <a:pt x="548" y="309"/>
                  </a:lnTo>
                  <a:lnTo>
                    <a:pt x="588" y="302"/>
                  </a:lnTo>
                  <a:lnTo>
                    <a:pt x="592" y="322"/>
                  </a:lnTo>
                  <a:lnTo>
                    <a:pt x="645" y="341"/>
                  </a:lnTo>
                  <a:lnTo>
                    <a:pt x="619" y="351"/>
                  </a:lnTo>
                  <a:lnTo>
                    <a:pt x="643" y="388"/>
                  </a:lnTo>
                  <a:lnTo>
                    <a:pt x="652" y="388"/>
                  </a:lnTo>
                  <a:lnTo>
                    <a:pt x="679" y="361"/>
                  </a:lnTo>
                  <a:lnTo>
                    <a:pt x="692" y="338"/>
                  </a:lnTo>
                  <a:lnTo>
                    <a:pt x="719" y="341"/>
                  </a:lnTo>
                  <a:lnTo>
                    <a:pt x="746" y="3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3" name="Freeform 197">
              <a:extLst>
                <a:ext uri="{FF2B5EF4-FFF2-40B4-BE49-F238E27FC236}">
                  <a16:creationId xmlns:a16="http://schemas.microsoft.com/office/drawing/2014/main" id="{C2C9B463-E9DB-98EC-08D0-B45246951578}"/>
                </a:ext>
              </a:extLst>
            </p:cNvPr>
            <p:cNvSpPr>
              <a:spLocks/>
            </p:cNvSpPr>
            <p:nvPr/>
          </p:nvSpPr>
          <p:spPr bwMode="auto">
            <a:xfrm>
              <a:off x="4964113" y="6115050"/>
              <a:ext cx="20638" cy="33338"/>
            </a:xfrm>
            <a:custGeom>
              <a:avLst/>
              <a:gdLst>
                <a:gd name="T0" fmla="*/ 47 w 64"/>
                <a:gd name="T1" fmla="*/ 10 h 106"/>
                <a:gd name="T2" fmla="*/ 10 w 64"/>
                <a:gd name="T3" fmla="*/ 0 h 106"/>
                <a:gd name="T4" fmla="*/ 0 w 64"/>
                <a:gd name="T5" fmla="*/ 41 h 106"/>
                <a:gd name="T6" fmla="*/ 14 w 64"/>
                <a:gd name="T7" fmla="*/ 101 h 106"/>
                <a:gd name="T8" fmla="*/ 50 w 64"/>
                <a:gd name="T9" fmla="*/ 106 h 106"/>
                <a:gd name="T10" fmla="*/ 60 w 64"/>
                <a:gd name="T11" fmla="*/ 83 h 106"/>
                <a:gd name="T12" fmla="*/ 47 w 64"/>
                <a:gd name="T13" fmla="*/ 47 h 106"/>
                <a:gd name="T14" fmla="*/ 64 w 64"/>
                <a:gd name="T15" fmla="*/ 44 h 106"/>
                <a:gd name="T16" fmla="*/ 47 w 64"/>
                <a:gd name="T17" fmla="*/ 1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106">
                  <a:moveTo>
                    <a:pt x="47" y="10"/>
                  </a:moveTo>
                  <a:lnTo>
                    <a:pt x="10" y="0"/>
                  </a:lnTo>
                  <a:lnTo>
                    <a:pt x="0" y="41"/>
                  </a:lnTo>
                  <a:lnTo>
                    <a:pt x="14" y="101"/>
                  </a:lnTo>
                  <a:lnTo>
                    <a:pt x="50" y="106"/>
                  </a:lnTo>
                  <a:lnTo>
                    <a:pt x="60" y="83"/>
                  </a:lnTo>
                  <a:lnTo>
                    <a:pt x="47" y="47"/>
                  </a:lnTo>
                  <a:lnTo>
                    <a:pt x="64" y="44"/>
                  </a:lnTo>
                  <a:lnTo>
                    <a:pt x="47"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4" name="Freeform 198">
              <a:extLst>
                <a:ext uri="{FF2B5EF4-FFF2-40B4-BE49-F238E27FC236}">
                  <a16:creationId xmlns:a16="http://schemas.microsoft.com/office/drawing/2014/main" id="{ED9E8CD0-42B9-F1F3-A814-4AEC4DE8EEA7}"/>
                </a:ext>
              </a:extLst>
            </p:cNvPr>
            <p:cNvSpPr>
              <a:spLocks/>
            </p:cNvSpPr>
            <p:nvPr/>
          </p:nvSpPr>
          <p:spPr bwMode="auto">
            <a:xfrm>
              <a:off x="4851400" y="6064250"/>
              <a:ext cx="6350" cy="12700"/>
            </a:xfrm>
            <a:custGeom>
              <a:avLst/>
              <a:gdLst>
                <a:gd name="T0" fmla="*/ 0 w 18"/>
                <a:gd name="T1" fmla="*/ 13 h 43"/>
                <a:gd name="T2" fmla="*/ 18 w 18"/>
                <a:gd name="T3" fmla="*/ 43 h 43"/>
                <a:gd name="T4" fmla="*/ 13 w 18"/>
                <a:gd name="T5" fmla="*/ 0 h 43"/>
                <a:gd name="T6" fmla="*/ 0 w 18"/>
                <a:gd name="T7" fmla="*/ 13 h 43"/>
              </a:gdLst>
              <a:ahLst/>
              <a:cxnLst>
                <a:cxn ang="0">
                  <a:pos x="T0" y="T1"/>
                </a:cxn>
                <a:cxn ang="0">
                  <a:pos x="T2" y="T3"/>
                </a:cxn>
                <a:cxn ang="0">
                  <a:pos x="T4" y="T5"/>
                </a:cxn>
                <a:cxn ang="0">
                  <a:pos x="T6" y="T7"/>
                </a:cxn>
              </a:cxnLst>
              <a:rect l="0" t="0" r="r" b="b"/>
              <a:pathLst>
                <a:path w="18" h="43">
                  <a:moveTo>
                    <a:pt x="0" y="13"/>
                  </a:moveTo>
                  <a:lnTo>
                    <a:pt x="18" y="43"/>
                  </a:lnTo>
                  <a:lnTo>
                    <a:pt x="13" y="0"/>
                  </a:lnTo>
                  <a:lnTo>
                    <a:pt x="0"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5" name="Freeform 199">
              <a:extLst>
                <a:ext uri="{FF2B5EF4-FFF2-40B4-BE49-F238E27FC236}">
                  <a16:creationId xmlns:a16="http://schemas.microsoft.com/office/drawing/2014/main" id="{28DDF17E-B0E0-E57E-965E-E0B8A30C332B}"/>
                </a:ext>
              </a:extLst>
            </p:cNvPr>
            <p:cNvSpPr>
              <a:spLocks/>
            </p:cNvSpPr>
            <p:nvPr/>
          </p:nvSpPr>
          <p:spPr bwMode="auto">
            <a:xfrm>
              <a:off x="5008563" y="5988050"/>
              <a:ext cx="17463" cy="11113"/>
            </a:xfrm>
            <a:custGeom>
              <a:avLst/>
              <a:gdLst>
                <a:gd name="T0" fmla="*/ 51 w 57"/>
                <a:gd name="T1" fmla="*/ 0 h 37"/>
                <a:gd name="T2" fmla="*/ 14 w 57"/>
                <a:gd name="T3" fmla="*/ 21 h 37"/>
                <a:gd name="T4" fmla="*/ 0 w 57"/>
                <a:gd name="T5" fmla="*/ 31 h 37"/>
                <a:gd name="T6" fmla="*/ 24 w 57"/>
                <a:gd name="T7" fmla="*/ 37 h 37"/>
                <a:gd name="T8" fmla="*/ 57 w 57"/>
                <a:gd name="T9" fmla="*/ 17 h 37"/>
                <a:gd name="T10" fmla="*/ 51 w 57"/>
                <a:gd name="T11" fmla="*/ 0 h 37"/>
              </a:gdLst>
              <a:ahLst/>
              <a:cxnLst>
                <a:cxn ang="0">
                  <a:pos x="T0" y="T1"/>
                </a:cxn>
                <a:cxn ang="0">
                  <a:pos x="T2" y="T3"/>
                </a:cxn>
                <a:cxn ang="0">
                  <a:pos x="T4" y="T5"/>
                </a:cxn>
                <a:cxn ang="0">
                  <a:pos x="T6" y="T7"/>
                </a:cxn>
                <a:cxn ang="0">
                  <a:pos x="T8" y="T9"/>
                </a:cxn>
                <a:cxn ang="0">
                  <a:pos x="T10" y="T11"/>
                </a:cxn>
              </a:cxnLst>
              <a:rect l="0" t="0" r="r" b="b"/>
              <a:pathLst>
                <a:path w="57" h="37">
                  <a:moveTo>
                    <a:pt x="51" y="0"/>
                  </a:moveTo>
                  <a:lnTo>
                    <a:pt x="14" y="21"/>
                  </a:lnTo>
                  <a:lnTo>
                    <a:pt x="0" y="31"/>
                  </a:lnTo>
                  <a:lnTo>
                    <a:pt x="24" y="37"/>
                  </a:lnTo>
                  <a:lnTo>
                    <a:pt x="57" y="17"/>
                  </a:lnTo>
                  <a:lnTo>
                    <a:pt x="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6" name="Freeform 200">
              <a:extLst>
                <a:ext uri="{FF2B5EF4-FFF2-40B4-BE49-F238E27FC236}">
                  <a16:creationId xmlns:a16="http://schemas.microsoft.com/office/drawing/2014/main" id="{41DE7708-DFD9-9752-43CE-D185FE58F4A8}"/>
                </a:ext>
              </a:extLst>
            </p:cNvPr>
            <p:cNvSpPr>
              <a:spLocks/>
            </p:cNvSpPr>
            <p:nvPr/>
          </p:nvSpPr>
          <p:spPr bwMode="auto">
            <a:xfrm>
              <a:off x="4983163" y="6005513"/>
              <a:ext cx="7938" cy="9525"/>
            </a:xfrm>
            <a:custGeom>
              <a:avLst/>
              <a:gdLst>
                <a:gd name="T0" fmla="*/ 4 w 24"/>
                <a:gd name="T1" fmla="*/ 27 h 27"/>
                <a:gd name="T2" fmla="*/ 24 w 24"/>
                <a:gd name="T3" fmla="*/ 10 h 27"/>
                <a:gd name="T4" fmla="*/ 0 w 24"/>
                <a:gd name="T5" fmla="*/ 0 h 27"/>
                <a:gd name="T6" fmla="*/ 4 w 24"/>
                <a:gd name="T7" fmla="*/ 27 h 27"/>
              </a:gdLst>
              <a:ahLst/>
              <a:cxnLst>
                <a:cxn ang="0">
                  <a:pos x="T0" y="T1"/>
                </a:cxn>
                <a:cxn ang="0">
                  <a:pos x="T2" y="T3"/>
                </a:cxn>
                <a:cxn ang="0">
                  <a:pos x="T4" y="T5"/>
                </a:cxn>
                <a:cxn ang="0">
                  <a:pos x="T6" y="T7"/>
                </a:cxn>
              </a:cxnLst>
              <a:rect l="0" t="0" r="r" b="b"/>
              <a:pathLst>
                <a:path w="24" h="27">
                  <a:moveTo>
                    <a:pt x="4" y="27"/>
                  </a:moveTo>
                  <a:lnTo>
                    <a:pt x="24" y="10"/>
                  </a:lnTo>
                  <a:lnTo>
                    <a:pt x="0" y="0"/>
                  </a:lnTo>
                  <a:lnTo>
                    <a:pt x="4"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7" name="Freeform 201">
              <a:extLst>
                <a:ext uri="{FF2B5EF4-FFF2-40B4-BE49-F238E27FC236}">
                  <a16:creationId xmlns:a16="http://schemas.microsoft.com/office/drawing/2014/main" id="{2327E08A-7260-4E0A-3CF7-04B067DBD811}"/>
                </a:ext>
              </a:extLst>
            </p:cNvPr>
            <p:cNvSpPr>
              <a:spLocks/>
            </p:cNvSpPr>
            <p:nvPr/>
          </p:nvSpPr>
          <p:spPr bwMode="auto">
            <a:xfrm>
              <a:off x="5081588" y="5951538"/>
              <a:ext cx="12700" cy="11113"/>
            </a:xfrm>
            <a:custGeom>
              <a:avLst/>
              <a:gdLst>
                <a:gd name="T0" fmla="*/ 7 w 36"/>
                <a:gd name="T1" fmla="*/ 37 h 37"/>
                <a:gd name="T2" fmla="*/ 36 w 36"/>
                <a:gd name="T3" fmla="*/ 10 h 37"/>
                <a:gd name="T4" fmla="*/ 16 w 36"/>
                <a:gd name="T5" fmla="*/ 0 h 37"/>
                <a:gd name="T6" fmla="*/ 0 w 36"/>
                <a:gd name="T7" fmla="*/ 27 h 37"/>
                <a:gd name="T8" fmla="*/ 7 w 36"/>
                <a:gd name="T9" fmla="*/ 37 h 37"/>
              </a:gdLst>
              <a:ahLst/>
              <a:cxnLst>
                <a:cxn ang="0">
                  <a:pos x="T0" y="T1"/>
                </a:cxn>
                <a:cxn ang="0">
                  <a:pos x="T2" y="T3"/>
                </a:cxn>
                <a:cxn ang="0">
                  <a:pos x="T4" y="T5"/>
                </a:cxn>
                <a:cxn ang="0">
                  <a:pos x="T6" y="T7"/>
                </a:cxn>
                <a:cxn ang="0">
                  <a:pos x="T8" y="T9"/>
                </a:cxn>
              </a:cxnLst>
              <a:rect l="0" t="0" r="r" b="b"/>
              <a:pathLst>
                <a:path w="36" h="37">
                  <a:moveTo>
                    <a:pt x="7" y="37"/>
                  </a:moveTo>
                  <a:lnTo>
                    <a:pt x="36" y="10"/>
                  </a:lnTo>
                  <a:lnTo>
                    <a:pt x="16" y="0"/>
                  </a:lnTo>
                  <a:lnTo>
                    <a:pt x="0" y="27"/>
                  </a:lnTo>
                  <a:lnTo>
                    <a:pt x="7"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8" name="Freeform 202">
              <a:extLst>
                <a:ext uri="{FF2B5EF4-FFF2-40B4-BE49-F238E27FC236}">
                  <a16:creationId xmlns:a16="http://schemas.microsoft.com/office/drawing/2014/main" id="{BF6B5C66-7A6F-A492-574C-E7B58DAE675F}"/>
                </a:ext>
              </a:extLst>
            </p:cNvPr>
            <p:cNvSpPr>
              <a:spLocks/>
            </p:cNvSpPr>
            <p:nvPr/>
          </p:nvSpPr>
          <p:spPr bwMode="auto">
            <a:xfrm>
              <a:off x="5103813" y="5957888"/>
              <a:ext cx="14288" cy="22225"/>
            </a:xfrm>
            <a:custGeom>
              <a:avLst/>
              <a:gdLst>
                <a:gd name="T0" fmla="*/ 20 w 42"/>
                <a:gd name="T1" fmla="*/ 0 h 69"/>
                <a:gd name="T2" fmla="*/ 0 w 42"/>
                <a:gd name="T3" fmla="*/ 13 h 69"/>
                <a:gd name="T4" fmla="*/ 15 w 42"/>
                <a:gd name="T5" fmla="*/ 36 h 69"/>
                <a:gd name="T6" fmla="*/ 15 w 42"/>
                <a:gd name="T7" fmla="*/ 69 h 69"/>
                <a:gd name="T8" fmla="*/ 42 w 42"/>
                <a:gd name="T9" fmla="*/ 45 h 69"/>
                <a:gd name="T10" fmla="*/ 41 w 42"/>
                <a:gd name="T11" fmla="*/ 22 h 69"/>
                <a:gd name="T12" fmla="*/ 20 w 42"/>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42" h="69">
                  <a:moveTo>
                    <a:pt x="20" y="0"/>
                  </a:moveTo>
                  <a:lnTo>
                    <a:pt x="0" y="13"/>
                  </a:lnTo>
                  <a:lnTo>
                    <a:pt x="15" y="36"/>
                  </a:lnTo>
                  <a:lnTo>
                    <a:pt x="15" y="69"/>
                  </a:lnTo>
                  <a:lnTo>
                    <a:pt x="42" y="45"/>
                  </a:lnTo>
                  <a:lnTo>
                    <a:pt x="41" y="22"/>
                  </a:lnTo>
                  <a:lnTo>
                    <a:pt x="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9" name="Freeform 203">
              <a:extLst>
                <a:ext uri="{FF2B5EF4-FFF2-40B4-BE49-F238E27FC236}">
                  <a16:creationId xmlns:a16="http://schemas.microsoft.com/office/drawing/2014/main" id="{3C82B637-4DB3-BF4A-B772-FBBF94EC70D3}"/>
                </a:ext>
              </a:extLst>
            </p:cNvPr>
            <p:cNvSpPr>
              <a:spLocks/>
            </p:cNvSpPr>
            <p:nvPr/>
          </p:nvSpPr>
          <p:spPr bwMode="auto">
            <a:xfrm>
              <a:off x="5114925" y="5991225"/>
              <a:ext cx="9525" cy="19050"/>
            </a:xfrm>
            <a:custGeom>
              <a:avLst/>
              <a:gdLst>
                <a:gd name="T0" fmla="*/ 11 w 30"/>
                <a:gd name="T1" fmla="*/ 60 h 60"/>
                <a:gd name="T2" fmla="*/ 27 w 30"/>
                <a:gd name="T3" fmla="*/ 40 h 60"/>
                <a:gd name="T4" fmla="*/ 30 w 30"/>
                <a:gd name="T5" fmla="*/ 10 h 60"/>
                <a:gd name="T6" fmla="*/ 13 w 30"/>
                <a:gd name="T7" fmla="*/ 0 h 60"/>
                <a:gd name="T8" fmla="*/ 0 w 30"/>
                <a:gd name="T9" fmla="*/ 10 h 60"/>
                <a:gd name="T10" fmla="*/ 0 w 30"/>
                <a:gd name="T11" fmla="*/ 50 h 60"/>
                <a:gd name="T12" fmla="*/ 11 w 30"/>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30" h="60">
                  <a:moveTo>
                    <a:pt x="11" y="60"/>
                  </a:moveTo>
                  <a:lnTo>
                    <a:pt x="27" y="40"/>
                  </a:lnTo>
                  <a:lnTo>
                    <a:pt x="30" y="10"/>
                  </a:lnTo>
                  <a:lnTo>
                    <a:pt x="13" y="0"/>
                  </a:lnTo>
                  <a:lnTo>
                    <a:pt x="0" y="10"/>
                  </a:lnTo>
                  <a:lnTo>
                    <a:pt x="0" y="50"/>
                  </a:lnTo>
                  <a:lnTo>
                    <a:pt x="11"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0" name="Freeform 204">
              <a:extLst>
                <a:ext uri="{FF2B5EF4-FFF2-40B4-BE49-F238E27FC236}">
                  <a16:creationId xmlns:a16="http://schemas.microsoft.com/office/drawing/2014/main" id="{4F828976-B0DE-E63D-042D-DA363875596F}"/>
                </a:ext>
              </a:extLst>
            </p:cNvPr>
            <p:cNvSpPr>
              <a:spLocks/>
            </p:cNvSpPr>
            <p:nvPr/>
          </p:nvSpPr>
          <p:spPr bwMode="auto">
            <a:xfrm>
              <a:off x="5121275" y="6022975"/>
              <a:ext cx="19050" cy="19050"/>
            </a:xfrm>
            <a:custGeom>
              <a:avLst/>
              <a:gdLst>
                <a:gd name="T0" fmla="*/ 57 w 57"/>
                <a:gd name="T1" fmla="*/ 35 h 59"/>
                <a:gd name="T2" fmla="*/ 40 w 57"/>
                <a:gd name="T3" fmla="*/ 0 h 59"/>
                <a:gd name="T4" fmla="*/ 7 w 57"/>
                <a:gd name="T5" fmla="*/ 10 h 59"/>
                <a:gd name="T6" fmla="*/ 0 w 57"/>
                <a:gd name="T7" fmla="*/ 26 h 59"/>
                <a:gd name="T8" fmla="*/ 7 w 57"/>
                <a:gd name="T9" fmla="*/ 53 h 59"/>
                <a:gd name="T10" fmla="*/ 40 w 57"/>
                <a:gd name="T11" fmla="*/ 59 h 59"/>
                <a:gd name="T12" fmla="*/ 57 w 57"/>
                <a:gd name="T13" fmla="*/ 35 h 59"/>
              </a:gdLst>
              <a:ahLst/>
              <a:cxnLst>
                <a:cxn ang="0">
                  <a:pos x="T0" y="T1"/>
                </a:cxn>
                <a:cxn ang="0">
                  <a:pos x="T2" y="T3"/>
                </a:cxn>
                <a:cxn ang="0">
                  <a:pos x="T4" y="T5"/>
                </a:cxn>
                <a:cxn ang="0">
                  <a:pos x="T6" y="T7"/>
                </a:cxn>
                <a:cxn ang="0">
                  <a:pos x="T8" y="T9"/>
                </a:cxn>
                <a:cxn ang="0">
                  <a:pos x="T10" y="T11"/>
                </a:cxn>
                <a:cxn ang="0">
                  <a:pos x="T12" y="T13"/>
                </a:cxn>
              </a:cxnLst>
              <a:rect l="0" t="0" r="r" b="b"/>
              <a:pathLst>
                <a:path w="57" h="59">
                  <a:moveTo>
                    <a:pt x="57" y="35"/>
                  </a:moveTo>
                  <a:lnTo>
                    <a:pt x="40" y="0"/>
                  </a:lnTo>
                  <a:lnTo>
                    <a:pt x="7" y="10"/>
                  </a:lnTo>
                  <a:lnTo>
                    <a:pt x="0" y="26"/>
                  </a:lnTo>
                  <a:lnTo>
                    <a:pt x="7" y="53"/>
                  </a:lnTo>
                  <a:lnTo>
                    <a:pt x="40" y="59"/>
                  </a:lnTo>
                  <a:lnTo>
                    <a:pt x="57"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1" name="Freeform 206">
              <a:extLst>
                <a:ext uri="{FF2B5EF4-FFF2-40B4-BE49-F238E27FC236}">
                  <a16:creationId xmlns:a16="http://schemas.microsoft.com/office/drawing/2014/main" id="{DA103E21-A39E-2D37-9722-86BF43053893}"/>
                </a:ext>
              </a:extLst>
            </p:cNvPr>
            <p:cNvSpPr>
              <a:spLocks/>
            </p:cNvSpPr>
            <p:nvPr/>
          </p:nvSpPr>
          <p:spPr bwMode="auto">
            <a:xfrm>
              <a:off x="5145088" y="6049963"/>
              <a:ext cx="11113" cy="19050"/>
            </a:xfrm>
            <a:custGeom>
              <a:avLst/>
              <a:gdLst>
                <a:gd name="T0" fmla="*/ 9 w 33"/>
                <a:gd name="T1" fmla="*/ 0 h 60"/>
                <a:gd name="T2" fmla="*/ 0 w 33"/>
                <a:gd name="T3" fmla="*/ 44 h 60"/>
                <a:gd name="T4" fmla="*/ 3 w 33"/>
                <a:gd name="T5" fmla="*/ 60 h 60"/>
                <a:gd name="T6" fmla="*/ 33 w 33"/>
                <a:gd name="T7" fmla="*/ 43 h 60"/>
                <a:gd name="T8" fmla="*/ 25 w 33"/>
                <a:gd name="T9" fmla="*/ 20 h 60"/>
                <a:gd name="T10" fmla="*/ 9 w 33"/>
                <a:gd name="T11" fmla="*/ 0 h 60"/>
              </a:gdLst>
              <a:ahLst/>
              <a:cxnLst>
                <a:cxn ang="0">
                  <a:pos x="T0" y="T1"/>
                </a:cxn>
                <a:cxn ang="0">
                  <a:pos x="T2" y="T3"/>
                </a:cxn>
                <a:cxn ang="0">
                  <a:pos x="T4" y="T5"/>
                </a:cxn>
                <a:cxn ang="0">
                  <a:pos x="T6" y="T7"/>
                </a:cxn>
                <a:cxn ang="0">
                  <a:pos x="T8" y="T9"/>
                </a:cxn>
                <a:cxn ang="0">
                  <a:pos x="T10" y="T11"/>
                </a:cxn>
              </a:cxnLst>
              <a:rect l="0" t="0" r="r" b="b"/>
              <a:pathLst>
                <a:path w="33" h="60">
                  <a:moveTo>
                    <a:pt x="9" y="0"/>
                  </a:moveTo>
                  <a:lnTo>
                    <a:pt x="0" y="44"/>
                  </a:lnTo>
                  <a:lnTo>
                    <a:pt x="3" y="60"/>
                  </a:lnTo>
                  <a:lnTo>
                    <a:pt x="33" y="43"/>
                  </a:lnTo>
                  <a:lnTo>
                    <a:pt x="25" y="20"/>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2" name="Freeform 207">
              <a:extLst>
                <a:ext uri="{FF2B5EF4-FFF2-40B4-BE49-F238E27FC236}">
                  <a16:creationId xmlns:a16="http://schemas.microsoft.com/office/drawing/2014/main" id="{2394E74C-B4E3-AE60-303C-726E3A91A75D}"/>
                </a:ext>
              </a:extLst>
            </p:cNvPr>
            <p:cNvSpPr>
              <a:spLocks/>
            </p:cNvSpPr>
            <p:nvPr/>
          </p:nvSpPr>
          <p:spPr bwMode="auto">
            <a:xfrm>
              <a:off x="5100638" y="6057900"/>
              <a:ext cx="26988" cy="30163"/>
            </a:xfrm>
            <a:custGeom>
              <a:avLst/>
              <a:gdLst>
                <a:gd name="T0" fmla="*/ 15 w 87"/>
                <a:gd name="T1" fmla="*/ 89 h 95"/>
                <a:gd name="T2" fmla="*/ 35 w 87"/>
                <a:gd name="T3" fmla="*/ 95 h 95"/>
                <a:gd name="T4" fmla="*/ 57 w 87"/>
                <a:gd name="T5" fmla="*/ 82 h 95"/>
                <a:gd name="T6" fmla="*/ 87 w 87"/>
                <a:gd name="T7" fmla="*/ 29 h 95"/>
                <a:gd name="T8" fmla="*/ 50 w 87"/>
                <a:gd name="T9" fmla="*/ 0 h 95"/>
                <a:gd name="T10" fmla="*/ 47 w 87"/>
                <a:gd name="T11" fmla="*/ 16 h 95"/>
                <a:gd name="T12" fmla="*/ 60 w 87"/>
                <a:gd name="T13" fmla="*/ 39 h 95"/>
                <a:gd name="T14" fmla="*/ 47 w 87"/>
                <a:gd name="T15" fmla="*/ 39 h 95"/>
                <a:gd name="T16" fmla="*/ 13 w 87"/>
                <a:gd name="T17" fmla="*/ 36 h 95"/>
                <a:gd name="T18" fmla="*/ 3 w 87"/>
                <a:gd name="T19" fmla="*/ 46 h 95"/>
                <a:gd name="T20" fmla="*/ 27 w 87"/>
                <a:gd name="T21" fmla="*/ 62 h 95"/>
                <a:gd name="T22" fmla="*/ 0 w 87"/>
                <a:gd name="T23" fmla="*/ 70 h 95"/>
                <a:gd name="T24" fmla="*/ 15 w 87"/>
                <a:gd name="T25" fmla="*/ 8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95">
                  <a:moveTo>
                    <a:pt x="15" y="89"/>
                  </a:moveTo>
                  <a:lnTo>
                    <a:pt x="35" y="95"/>
                  </a:lnTo>
                  <a:lnTo>
                    <a:pt x="57" y="82"/>
                  </a:lnTo>
                  <a:lnTo>
                    <a:pt x="87" y="29"/>
                  </a:lnTo>
                  <a:lnTo>
                    <a:pt x="50" y="0"/>
                  </a:lnTo>
                  <a:lnTo>
                    <a:pt x="47" y="16"/>
                  </a:lnTo>
                  <a:lnTo>
                    <a:pt x="60" y="39"/>
                  </a:lnTo>
                  <a:lnTo>
                    <a:pt x="47" y="39"/>
                  </a:lnTo>
                  <a:lnTo>
                    <a:pt x="13" y="36"/>
                  </a:lnTo>
                  <a:lnTo>
                    <a:pt x="3" y="46"/>
                  </a:lnTo>
                  <a:lnTo>
                    <a:pt x="27" y="62"/>
                  </a:lnTo>
                  <a:lnTo>
                    <a:pt x="0" y="70"/>
                  </a:lnTo>
                  <a:lnTo>
                    <a:pt x="15"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3" name="Freeform 208">
              <a:extLst>
                <a:ext uri="{FF2B5EF4-FFF2-40B4-BE49-F238E27FC236}">
                  <a16:creationId xmlns:a16="http://schemas.microsoft.com/office/drawing/2014/main" id="{BFE4A591-5AC8-C4F1-B8A5-898A52924610}"/>
                </a:ext>
              </a:extLst>
            </p:cNvPr>
            <p:cNvSpPr>
              <a:spLocks/>
            </p:cNvSpPr>
            <p:nvPr/>
          </p:nvSpPr>
          <p:spPr bwMode="auto">
            <a:xfrm>
              <a:off x="5133975" y="5918200"/>
              <a:ext cx="36513" cy="47625"/>
            </a:xfrm>
            <a:custGeom>
              <a:avLst/>
              <a:gdLst>
                <a:gd name="T0" fmla="*/ 111 w 118"/>
                <a:gd name="T1" fmla="*/ 131 h 151"/>
                <a:gd name="T2" fmla="*/ 107 w 118"/>
                <a:gd name="T3" fmla="*/ 89 h 151"/>
                <a:gd name="T4" fmla="*/ 87 w 118"/>
                <a:gd name="T5" fmla="*/ 69 h 151"/>
                <a:gd name="T6" fmla="*/ 87 w 118"/>
                <a:gd name="T7" fmla="*/ 49 h 151"/>
                <a:gd name="T8" fmla="*/ 57 w 118"/>
                <a:gd name="T9" fmla="*/ 29 h 151"/>
                <a:gd name="T10" fmla="*/ 43 w 118"/>
                <a:gd name="T11" fmla="*/ 32 h 151"/>
                <a:gd name="T12" fmla="*/ 27 w 118"/>
                <a:gd name="T13" fmla="*/ 0 h 151"/>
                <a:gd name="T14" fmla="*/ 10 w 118"/>
                <a:gd name="T15" fmla="*/ 13 h 151"/>
                <a:gd name="T16" fmla="*/ 0 w 118"/>
                <a:gd name="T17" fmla="*/ 50 h 151"/>
                <a:gd name="T18" fmla="*/ 24 w 118"/>
                <a:gd name="T19" fmla="*/ 75 h 151"/>
                <a:gd name="T20" fmla="*/ 61 w 118"/>
                <a:gd name="T21" fmla="*/ 89 h 151"/>
                <a:gd name="T22" fmla="*/ 61 w 118"/>
                <a:gd name="T23" fmla="*/ 122 h 151"/>
                <a:gd name="T24" fmla="*/ 98 w 118"/>
                <a:gd name="T25" fmla="*/ 151 h 151"/>
                <a:gd name="T26" fmla="*/ 118 w 118"/>
                <a:gd name="T27" fmla="*/ 148 h 151"/>
                <a:gd name="T28" fmla="*/ 111 w 118"/>
                <a:gd name="T29" fmla="*/ 13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51">
                  <a:moveTo>
                    <a:pt x="111" y="131"/>
                  </a:moveTo>
                  <a:lnTo>
                    <a:pt x="107" y="89"/>
                  </a:lnTo>
                  <a:lnTo>
                    <a:pt x="87" y="69"/>
                  </a:lnTo>
                  <a:lnTo>
                    <a:pt x="87" y="49"/>
                  </a:lnTo>
                  <a:lnTo>
                    <a:pt x="57" y="29"/>
                  </a:lnTo>
                  <a:lnTo>
                    <a:pt x="43" y="32"/>
                  </a:lnTo>
                  <a:lnTo>
                    <a:pt x="27" y="0"/>
                  </a:lnTo>
                  <a:lnTo>
                    <a:pt x="10" y="13"/>
                  </a:lnTo>
                  <a:lnTo>
                    <a:pt x="0" y="50"/>
                  </a:lnTo>
                  <a:lnTo>
                    <a:pt x="24" y="75"/>
                  </a:lnTo>
                  <a:lnTo>
                    <a:pt x="61" y="89"/>
                  </a:lnTo>
                  <a:lnTo>
                    <a:pt x="61" y="122"/>
                  </a:lnTo>
                  <a:lnTo>
                    <a:pt x="98" y="151"/>
                  </a:lnTo>
                  <a:lnTo>
                    <a:pt x="118" y="148"/>
                  </a:lnTo>
                  <a:lnTo>
                    <a:pt x="111"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4" name="Freeform 209">
              <a:extLst>
                <a:ext uri="{FF2B5EF4-FFF2-40B4-BE49-F238E27FC236}">
                  <a16:creationId xmlns:a16="http://schemas.microsoft.com/office/drawing/2014/main" id="{B867EC01-DF0D-DDEF-0B13-3CA992C8529F}"/>
                </a:ext>
              </a:extLst>
            </p:cNvPr>
            <p:cNvSpPr>
              <a:spLocks/>
            </p:cNvSpPr>
            <p:nvPr/>
          </p:nvSpPr>
          <p:spPr bwMode="auto">
            <a:xfrm>
              <a:off x="5168900" y="5969000"/>
              <a:ext cx="23813" cy="15875"/>
            </a:xfrm>
            <a:custGeom>
              <a:avLst/>
              <a:gdLst>
                <a:gd name="T0" fmla="*/ 71 w 74"/>
                <a:gd name="T1" fmla="*/ 39 h 49"/>
                <a:gd name="T2" fmla="*/ 74 w 74"/>
                <a:gd name="T3" fmla="*/ 13 h 49"/>
                <a:gd name="T4" fmla="*/ 50 w 74"/>
                <a:gd name="T5" fmla="*/ 0 h 49"/>
                <a:gd name="T6" fmla="*/ 17 w 74"/>
                <a:gd name="T7" fmla="*/ 0 h 49"/>
                <a:gd name="T8" fmla="*/ 0 w 74"/>
                <a:gd name="T9" fmla="*/ 10 h 49"/>
                <a:gd name="T10" fmla="*/ 44 w 74"/>
                <a:gd name="T11" fmla="*/ 49 h 49"/>
                <a:gd name="T12" fmla="*/ 71 w 74"/>
                <a:gd name="T13" fmla="*/ 39 h 49"/>
              </a:gdLst>
              <a:ahLst/>
              <a:cxnLst>
                <a:cxn ang="0">
                  <a:pos x="T0" y="T1"/>
                </a:cxn>
                <a:cxn ang="0">
                  <a:pos x="T2" y="T3"/>
                </a:cxn>
                <a:cxn ang="0">
                  <a:pos x="T4" y="T5"/>
                </a:cxn>
                <a:cxn ang="0">
                  <a:pos x="T6" y="T7"/>
                </a:cxn>
                <a:cxn ang="0">
                  <a:pos x="T8" y="T9"/>
                </a:cxn>
                <a:cxn ang="0">
                  <a:pos x="T10" y="T11"/>
                </a:cxn>
                <a:cxn ang="0">
                  <a:pos x="T12" y="T13"/>
                </a:cxn>
              </a:cxnLst>
              <a:rect l="0" t="0" r="r" b="b"/>
              <a:pathLst>
                <a:path w="74" h="49">
                  <a:moveTo>
                    <a:pt x="71" y="39"/>
                  </a:moveTo>
                  <a:lnTo>
                    <a:pt x="74" y="13"/>
                  </a:lnTo>
                  <a:lnTo>
                    <a:pt x="50" y="0"/>
                  </a:lnTo>
                  <a:lnTo>
                    <a:pt x="17" y="0"/>
                  </a:lnTo>
                  <a:lnTo>
                    <a:pt x="0" y="10"/>
                  </a:lnTo>
                  <a:lnTo>
                    <a:pt x="44" y="49"/>
                  </a:lnTo>
                  <a:lnTo>
                    <a:pt x="71"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5" name="Freeform 210">
              <a:extLst>
                <a:ext uri="{FF2B5EF4-FFF2-40B4-BE49-F238E27FC236}">
                  <a16:creationId xmlns:a16="http://schemas.microsoft.com/office/drawing/2014/main" id="{47D7BAB5-BBD0-A078-A1CD-DA99EB6B2760}"/>
                </a:ext>
              </a:extLst>
            </p:cNvPr>
            <p:cNvSpPr>
              <a:spLocks/>
            </p:cNvSpPr>
            <p:nvPr/>
          </p:nvSpPr>
          <p:spPr bwMode="auto">
            <a:xfrm>
              <a:off x="5195888" y="5983288"/>
              <a:ext cx="19050" cy="11113"/>
            </a:xfrm>
            <a:custGeom>
              <a:avLst/>
              <a:gdLst>
                <a:gd name="T0" fmla="*/ 0 w 60"/>
                <a:gd name="T1" fmla="*/ 30 h 36"/>
                <a:gd name="T2" fmla="*/ 30 w 60"/>
                <a:gd name="T3" fmla="*/ 36 h 36"/>
                <a:gd name="T4" fmla="*/ 60 w 60"/>
                <a:gd name="T5" fmla="*/ 19 h 36"/>
                <a:gd name="T6" fmla="*/ 60 w 60"/>
                <a:gd name="T7" fmla="*/ 3 h 36"/>
                <a:gd name="T8" fmla="*/ 27 w 60"/>
                <a:gd name="T9" fmla="*/ 0 h 36"/>
                <a:gd name="T10" fmla="*/ 0 w 60"/>
                <a:gd name="T11" fmla="*/ 30 h 36"/>
              </a:gdLst>
              <a:ahLst/>
              <a:cxnLst>
                <a:cxn ang="0">
                  <a:pos x="T0" y="T1"/>
                </a:cxn>
                <a:cxn ang="0">
                  <a:pos x="T2" y="T3"/>
                </a:cxn>
                <a:cxn ang="0">
                  <a:pos x="T4" y="T5"/>
                </a:cxn>
                <a:cxn ang="0">
                  <a:pos x="T6" y="T7"/>
                </a:cxn>
                <a:cxn ang="0">
                  <a:pos x="T8" y="T9"/>
                </a:cxn>
                <a:cxn ang="0">
                  <a:pos x="T10" y="T11"/>
                </a:cxn>
              </a:cxnLst>
              <a:rect l="0" t="0" r="r" b="b"/>
              <a:pathLst>
                <a:path w="60" h="36">
                  <a:moveTo>
                    <a:pt x="0" y="30"/>
                  </a:moveTo>
                  <a:lnTo>
                    <a:pt x="30" y="36"/>
                  </a:lnTo>
                  <a:lnTo>
                    <a:pt x="60" y="19"/>
                  </a:lnTo>
                  <a:lnTo>
                    <a:pt x="60" y="3"/>
                  </a:lnTo>
                  <a:lnTo>
                    <a:pt x="27" y="0"/>
                  </a:lnTo>
                  <a:lnTo>
                    <a:pt x="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6" name="Freeform 211">
              <a:extLst>
                <a:ext uri="{FF2B5EF4-FFF2-40B4-BE49-F238E27FC236}">
                  <a16:creationId xmlns:a16="http://schemas.microsoft.com/office/drawing/2014/main" id="{5D7188D5-3676-B0B7-1E9E-8F073B4B409B}"/>
                </a:ext>
              </a:extLst>
            </p:cNvPr>
            <p:cNvSpPr>
              <a:spLocks/>
            </p:cNvSpPr>
            <p:nvPr/>
          </p:nvSpPr>
          <p:spPr bwMode="auto">
            <a:xfrm>
              <a:off x="5156200" y="5981700"/>
              <a:ext cx="11113" cy="19050"/>
            </a:xfrm>
            <a:custGeom>
              <a:avLst/>
              <a:gdLst>
                <a:gd name="T0" fmla="*/ 37 w 37"/>
                <a:gd name="T1" fmla="*/ 24 h 57"/>
                <a:gd name="T2" fmla="*/ 0 w 37"/>
                <a:gd name="T3" fmla="*/ 0 h 57"/>
                <a:gd name="T4" fmla="*/ 0 w 37"/>
                <a:gd name="T5" fmla="*/ 37 h 57"/>
                <a:gd name="T6" fmla="*/ 7 w 37"/>
                <a:gd name="T7" fmla="*/ 57 h 57"/>
                <a:gd name="T8" fmla="*/ 37 w 37"/>
                <a:gd name="T9" fmla="*/ 24 h 57"/>
              </a:gdLst>
              <a:ahLst/>
              <a:cxnLst>
                <a:cxn ang="0">
                  <a:pos x="T0" y="T1"/>
                </a:cxn>
                <a:cxn ang="0">
                  <a:pos x="T2" y="T3"/>
                </a:cxn>
                <a:cxn ang="0">
                  <a:pos x="T4" y="T5"/>
                </a:cxn>
                <a:cxn ang="0">
                  <a:pos x="T6" y="T7"/>
                </a:cxn>
                <a:cxn ang="0">
                  <a:pos x="T8" y="T9"/>
                </a:cxn>
              </a:cxnLst>
              <a:rect l="0" t="0" r="r" b="b"/>
              <a:pathLst>
                <a:path w="37" h="57">
                  <a:moveTo>
                    <a:pt x="37" y="24"/>
                  </a:moveTo>
                  <a:lnTo>
                    <a:pt x="0" y="0"/>
                  </a:lnTo>
                  <a:lnTo>
                    <a:pt x="0" y="37"/>
                  </a:lnTo>
                  <a:lnTo>
                    <a:pt x="7" y="57"/>
                  </a:lnTo>
                  <a:lnTo>
                    <a:pt x="37"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7" name="Freeform 212">
              <a:extLst>
                <a:ext uri="{FF2B5EF4-FFF2-40B4-BE49-F238E27FC236}">
                  <a16:creationId xmlns:a16="http://schemas.microsoft.com/office/drawing/2014/main" id="{4F5CBBD8-841E-CF84-B160-474A62DDA25A}"/>
                </a:ext>
              </a:extLst>
            </p:cNvPr>
            <p:cNvSpPr>
              <a:spLocks/>
            </p:cNvSpPr>
            <p:nvPr/>
          </p:nvSpPr>
          <p:spPr bwMode="auto">
            <a:xfrm>
              <a:off x="5173663" y="6018213"/>
              <a:ext cx="20638" cy="25400"/>
            </a:xfrm>
            <a:custGeom>
              <a:avLst/>
              <a:gdLst>
                <a:gd name="T0" fmla="*/ 50 w 62"/>
                <a:gd name="T1" fmla="*/ 67 h 83"/>
                <a:gd name="T2" fmla="*/ 62 w 62"/>
                <a:gd name="T3" fmla="*/ 40 h 83"/>
                <a:gd name="T4" fmla="*/ 56 w 62"/>
                <a:gd name="T5" fmla="*/ 0 h 83"/>
                <a:gd name="T6" fmla="*/ 12 w 62"/>
                <a:gd name="T7" fmla="*/ 18 h 83"/>
                <a:gd name="T8" fmla="*/ 0 w 62"/>
                <a:gd name="T9" fmla="*/ 54 h 83"/>
                <a:gd name="T10" fmla="*/ 27 w 62"/>
                <a:gd name="T11" fmla="*/ 83 h 83"/>
                <a:gd name="T12" fmla="*/ 50 w 62"/>
                <a:gd name="T13" fmla="*/ 67 h 83"/>
              </a:gdLst>
              <a:ahLst/>
              <a:cxnLst>
                <a:cxn ang="0">
                  <a:pos x="T0" y="T1"/>
                </a:cxn>
                <a:cxn ang="0">
                  <a:pos x="T2" y="T3"/>
                </a:cxn>
                <a:cxn ang="0">
                  <a:pos x="T4" y="T5"/>
                </a:cxn>
                <a:cxn ang="0">
                  <a:pos x="T6" y="T7"/>
                </a:cxn>
                <a:cxn ang="0">
                  <a:pos x="T8" y="T9"/>
                </a:cxn>
                <a:cxn ang="0">
                  <a:pos x="T10" y="T11"/>
                </a:cxn>
                <a:cxn ang="0">
                  <a:pos x="T12" y="T13"/>
                </a:cxn>
              </a:cxnLst>
              <a:rect l="0" t="0" r="r" b="b"/>
              <a:pathLst>
                <a:path w="62" h="83">
                  <a:moveTo>
                    <a:pt x="50" y="67"/>
                  </a:moveTo>
                  <a:lnTo>
                    <a:pt x="62" y="40"/>
                  </a:lnTo>
                  <a:lnTo>
                    <a:pt x="56" y="0"/>
                  </a:lnTo>
                  <a:lnTo>
                    <a:pt x="12" y="18"/>
                  </a:lnTo>
                  <a:lnTo>
                    <a:pt x="0" y="54"/>
                  </a:lnTo>
                  <a:lnTo>
                    <a:pt x="27" y="83"/>
                  </a:lnTo>
                  <a:lnTo>
                    <a:pt x="5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8" name="Freeform 213">
              <a:extLst>
                <a:ext uri="{FF2B5EF4-FFF2-40B4-BE49-F238E27FC236}">
                  <a16:creationId xmlns:a16="http://schemas.microsoft.com/office/drawing/2014/main" id="{E6BB4786-BAD2-F76D-239C-610060B127FF}"/>
                </a:ext>
              </a:extLst>
            </p:cNvPr>
            <p:cNvSpPr>
              <a:spLocks/>
            </p:cNvSpPr>
            <p:nvPr/>
          </p:nvSpPr>
          <p:spPr bwMode="auto">
            <a:xfrm>
              <a:off x="5202238" y="6011863"/>
              <a:ext cx="23813" cy="36513"/>
            </a:xfrm>
            <a:custGeom>
              <a:avLst/>
              <a:gdLst>
                <a:gd name="T0" fmla="*/ 77 w 77"/>
                <a:gd name="T1" fmla="*/ 62 h 119"/>
                <a:gd name="T2" fmla="*/ 74 w 77"/>
                <a:gd name="T3" fmla="*/ 13 h 119"/>
                <a:gd name="T4" fmla="*/ 57 w 77"/>
                <a:gd name="T5" fmla="*/ 0 h 119"/>
                <a:gd name="T6" fmla="*/ 17 w 77"/>
                <a:gd name="T7" fmla="*/ 13 h 119"/>
                <a:gd name="T8" fmla="*/ 0 w 77"/>
                <a:gd name="T9" fmla="*/ 63 h 119"/>
                <a:gd name="T10" fmla="*/ 28 w 77"/>
                <a:gd name="T11" fmla="*/ 119 h 119"/>
                <a:gd name="T12" fmla="*/ 45 w 77"/>
                <a:gd name="T13" fmla="*/ 109 h 119"/>
                <a:gd name="T14" fmla="*/ 77 w 77"/>
                <a:gd name="T15" fmla="*/ 62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19">
                  <a:moveTo>
                    <a:pt x="77" y="62"/>
                  </a:moveTo>
                  <a:lnTo>
                    <a:pt x="74" y="13"/>
                  </a:lnTo>
                  <a:lnTo>
                    <a:pt x="57" y="0"/>
                  </a:lnTo>
                  <a:lnTo>
                    <a:pt x="17" y="13"/>
                  </a:lnTo>
                  <a:lnTo>
                    <a:pt x="0" y="63"/>
                  </a:lnTo>
                  <a:lnTo>
                    <a:pt x="28" y="119"/>
                  </a:lnTo>
                  <a:lnTo>
                    <a:pt x="45" y="109"/>
                  </a:lnTo>
                  <a:lnTo>
                    <a:pt x="77"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9" name="Freeform 214">
              <a:extLst>
                <a:ext uri="{FF2B5EF4-FFF2-40B4-BE49-F238E27FC236}">
                  <a16:creationId xmlns:a16="http://schemas.microsoft.com/office/drawing/2014/main" id="{083EECBB-319A-2FC6-AC03-6C585979F790}"/>
                </a:ext>
              </a:extLst>
            </p:cNvPr>
            <p:cNvSpPr>
              <a:spLocks/>
            </p:cNvSpPr>
            <p:nvPr/>
          </p:nvSpPr>
          <p:spPr bwMode="auto">
            <a:xfrm>
              <a:off x="5189538" y="6056313"/>
              <a:ext cx="14288" cy="23813"/>
            </a:xfrm>
            <a:custGeom>
              <a:avLst/>
              <a:gdLst>
                <a:gd name="T0" fmla="*/ 38 w 47"/>
                <a:gd name="T1" fmla="*/ 74 h 74"/>
                <a:gd name="T2" fmla="*/ 47 w 47"/>
                <a:gd name="T3" fmla="*/ 34 h 74"/>
                <a:gd name="T4" fmla="*/ 36 w 47"/>
                <a:gd name="T5" fmla="*/ 0 h 74"/>
                <a:gd name="T6" fmla="*/ 0 w 47"/>
                <a:gd name="T7" fmla="*/ 11 h 74"/>
                <a:gd name="T8" fmla="*/ 0 w 47"/>
                <a:gd name="T9" fmla="*/ 35 h 74"/>
                <a:gd name="T10" fmla="*/ 38 w 47"/>
                <a:gd name="T11" fmla="*/ 74 h 74"/>
              </a:gdLst>
              <a:ahLst/>
              <a:cxnLst>
                <a:cxn ang="0">
                  <a:pos x="T0" y="T1"/>
                </a:cxn>
                <a:cxn ang="0">
                  <a:pos x="T2" y="T3"/>
                </a:cxn>
                <a:cxn ang="0">
                  <a:pos x="T4" y="T5"/>
                </a:cxn>
                <a:cxn ang="0">
                  <a:pos x="T6" y="T7"/>
                </a:cxn>
                <a:cxn ang="0">
                  <a:pos x="T8" y="T9"/>
                </a:cxn>
                <a:cxn ang="0">
                  <a:pos x="T10" y="T11"/>
                </a:cxn>
              </a:cxnLst>
              <a:rect l="0" t="0" r="r" b="b"/>
              <a:pathLst>
                <a:path w="47" h="74">
                  <a:moveTo>
                    <a:pt x="38" y="74"/>
                  </a:moveTo>
                  <a:lnTo>
                    <a:pt x="47" y="34"/>
                  </a:lnTo>
                  <a:lnTo>
                    <a:pt x="36" y="0"/>
                  </a:lnTo>
                  <a:lnTo>
                    <a:pt x="0" y="11"/>
                  </a:lnTo>
                  <a:lnTo>
                    <a:pt x="0" y="35"/>
                  </a:lnTo>
                  <a:lnTo>
                    <a:pt x="38"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0" name="Freeform 215">
              <a:extLst>
                <a:ext uri="{FF2B5EF4-FFF2-40B4-BE49-F238E27FC236}">
                  <a16:creationId xmlns:a16="http://schemas.microsoft.com/office/drawing/2014/main" id="{E2F2294B-B856-E171-4735-DB88C251360F}"/>
                </a:ext>
              </a:extLst>
            </p:cNvPr>
            <p:cNvSpPr>
              <a:spLocks/>
            </p:cNvSpPr>
            <p:nvPr/>
          </p:nvSpPr>
          <p:spPr bwMode="auto">
            <a:xfrm>
              <a:off x="5237163" y="6035675"/>
              <a:ext cx="28575" cy="31750"/>
            </a:xfrm>
            <a:custGeom>
              <a:avLst/>
              <a:gdLst>
                <a:gd name="T0" fmla="*/ 53 w 90"/>
                <a:gd name="T1" fmla="*/ 40 h 97"/>
                <a:gd name="T2" fmla="*/ 7 w 90"/>
                <a:gd name="T3" fmla="*/ 63 h 97"/>
                <a:gd name="T4" fmla="*/ 0 w 90"/>
                <a:gd name="T5" fmla="*/ 97 h 97"/>
                <a:gd name="T6" fmla="*/ 44 w 90"/>
                <a:gd name="T7" fmla="*/ 83 h 97"/>
                <a:gd name="T8" fmla="*/ 70 w 90"/>
                <a:gd name="T9" fmla="*/ 53 h 97"/>
                <a:gd name="T10" fmla="*/ 76 w 90"/>
                <a:gd name="T11" fmla="*/ 13 h 97"/>
                <a:gd name="T12" fmla="*/ 90 w 90"/>
                <a:gd name="T13" fmla="*/ 0 h 97"/>
                <a:gd name="T14" fmla="*/ 56 w 90"/>
                <a:gd name="T15" fmla="*/ 3 h 97"/>
                <a:gd name="T16" fmla="*/ 53 w 90"/>
                <a:gd name="T17" fmla="*/ 4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7">
                  <a:moveTo>
                    <a:pt x="53" y="40"/>
                  </a:moveTo>
                  <a:lnTo>
                    <a:pt x="7" y="63"/>
                  </a:lnTo>
                  <a:lnTo>
                    <a:pt x="0" y="97"/>
                  </a:lnTo>
                  <a:lnTo>
                    <a:pt x="44" y="83"/>
                  </a:lnTo>
                  <a:lnTo>
                    <a:pt x="70" y="53"/>
                  </a:lnTo>
                  <a:lnTo>
                    <a:pt x="76" y="13"/>
                  </a:lnTo>
                  <a:lnTo>
                    <a:pt x="90" y="0"/>
                  </a:lnTo>
                  <a:lnTo>
                    <a:pt x="56" y="3"/>
                  </a:lnTo>
                  <a:lnTo>
                    <a:pt x="53"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1" name="Freeform 216">
              <a:extLst>
                <a:ext uri="{FF2B5EF4-FFF2-40B4-BE49-F238E27FC236}">
                  <a16:creationId xmlns:a16="http://schemas.microsoft.com/office/drawing/2014/main" id="{F15B448F-7BD5-EE8C-C10A-DE3669307305}"/>
                </a:ext>
              </a:extLst>
            </p:cNvPr>
            <p:cNvSpPr>
              <a:spLocks/>
            </p:cNvSpPr>
            <p:nvPr/>
          </p:nvSpPr>
          <p:spPr bwMode="auto">
            <a:xfrm>
              <a:off x="5195888" y="6105525"/>
              <a:ext cx="19050" cy="22225"/>
            </a:xfrm>
            <a:custGeom>
              <a:avLst/>
              <a:gdLst>
                <a:gd name="T0" fmla="*/ 61 w 61"/>
                <a:gd name="T1" fmla="*/ 44 h 71"/>
                <a:gd name="T2" fmla="*/ 27 w 61"/>
                <a:gd name="T3" fmla="*/ 0 h 71"/>
                <a:gd name="T4" fmla="*/ 0 w 61"/>
                <a:gd name="T5" fmla="*/ 8 h 71"/>
                <a:gd name="T6" fmla="*/ 1 w 61"/>
                <a:gd name="T7" fmla="*/ 24 h 71"/>
                <a:gd name="T8" fmla="*/ 20 w 61"/>
                <a:gd name="T9" fmla="*/ 20 h 71"/>
                <a:gd name="T10" fmla="*/ 34 w 61"/>
                <a:gd name="T11" fmla="*/ 34 h 71"/>
                <a:gd name="T12" fmla="*/ 28 w 61"/>
                <a:gd name="T13" fmla="*/ 71 h 71"/>
                <a:gd name="T14" fmla="*/ 61 w 61"/>
                <a:gd name="T15" fmla="*/ 44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71">
                  <a:moveTo>
                    <a:pt x="61" y="44"/>
                  </a:moveTo>
                  <a:lnTo>
                    <a:pt x="27" y="0"/>
                  </a:lnTo>
                  <a:lnTo>
                    <a:pt x="0" y="8"/>
                  </a:lnTo>
                  <a:lnTo>
                    <a:pt x="1" y="24"/>
                  </a:lnTo>
                  <a:lnTo>
                    <a:pt x="20" y="20"/>
                  </a:lnTo>
                  <a:lnTo>
                    <a:pt x="34" y="34"/>
                  </a:lnTo>
                  <a:lnTo>
                    <a:pt x="28" y="71"/>
                  </a:lnTo>
                  <a:lnTo>
                    <a:pt x="61"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2" name="Freeform 217">
              <a:extLst>
                <a:ext uri="{FF2B5EF4-FFF2-40B4-BE49-F238E27FC236}">
                  <a16:creationId xmlns:a16="http://schemas.microsoft.com/office/drawing/2014/main" id="{01CE749F-05A5-2C53-1BE1-A0371A8B6B4D}"/>
                </a:ext>
              </a:extLst>
            </p:cNvPr>
            <p:cNvSpPr>
              <a:spLocks/>
            </p:cNvSpPr>
            <p:nvPr/>
          </p:nvSpPr>
          <p:spPr bwMode="auto">
            <a:xfrm>
              <a:off x="5287963" y="6081713"/>
              <a:ext cx="11113" cy="14288"/>
            </a:xfrm>
            <a:custGeom>
              <a:avLst/>
              <a:gdLst>
                <a:gd name="T0" fmla="*/ 0 w 36"/>
                <a:gd name="T1" fmla="*/ 30 h 45"/>
                <a:gd name="T2" fmla="*/ 10 w 36"/>
                <a:gd name="T3" fmla="*/ 45 h 45"/>
                <a:gd name="T4" fmla="*/ 36 w 36"/>
                <a:gd name="T5" fmla="*/ 5 h 45"/>
                <a:gd name="T6" fmla="*/ 23 w 36"/>
                <a:gd name="T7" fmla="*/ 0 h 45"/>
                <a:gd name="T8" fmla="*/ 0 w 36"/>
                <a:gd name="T9" fmla="*/ 30 h 45"/>
              </a:gdLst>
              <a:ahLst/>
              <a:cxnLst>
                <a:cxn ang="0">
                  <a:pos x="T0" y="T1"/>
                </a:cxn>
                <a:cxn ang="0">
                  <a:pos x="T2" y="T3"/>
                </a:cxn>
                <a:cxn ang="0">
                  <a:pos x="T4" y="T5"/>
                </a:cxn>
                <a:cxn ang="0">
                  <a:pos x="T6" y="T7"/>
                </a:cxn>
                <a:cxn ang="0">
                  <a:pos x="T8" y="T9"/>
                </a:cxn>
              </a:cxnLst>
              <a:rect l="0" t="0" r="r" b="b"/>
              <a:pathLst>
                <a:path w="36" h="45">
                  <a:moveTo>
                    <a:pt x="0" y="30"/>
                  </a:moveTo>
                  <a:lnTo>
                    <a:pt x="10" y="45"/>
                  </a:lnTo>
                  <a:lnTo>
                    <a:pt x="36" y="5"/>
                  </a:lnTo>
                  <a:lnTo>
                    <a:pt x="23" y="0"/>
                  </a:lnTo>
                  <a:lnTo>
                    <a:pt x="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3" name="Freeform 218">
              <a:extLst>
                <a:ext uri="{FF2B5EF4-FFF2-40B4-BE49-F238E27FC236}">
                  <a16:creationId xmlns:a16="http://schemas.microsoft.com/office/drawing/2014/main" id="{6D607143-5358-5DB6-5B49-C8F9BB4FBD5A}"/>
                </a:ext>
              </a:extLst>
            </p:cNvPr>
            <p:cNvSpPr>
              <a:spLocks/>
            </p:cNvSpPr>
            <p:nvPr/>
          </p:nvSpPr>
          <p:spPr bwMode="auto">
            <a:xfrm>
              <a:off x="5021263" y="6192838"/>
              <a:ext cx="271463" cy="93663"/>
            </a:xfrm>
            <a:custGeom>
              <a:avLst/>
              <a:gdLst>
                <a:gd name="T0" fmla="*/ 828 w 854"/>
                <a:gd name="T1" fmla="*/ 123 h 296"/>
                <a:gd name="T2" fmla="*/ 811 w 854"/>
                <a:gd name="T3" fmla="*/ 170 h 296"/>
                <a:gd name="T4" fmla="*/ 751 w 854"/>
                <a:gd name="T5" fmla="*/ 170 h 296"/>
                <a:gd name="T6" fmla="*/ 705 w 854"/>
                <a:gd name="T7" fmla="*/ 183 h 296"/>
                <a:gd name="T8" fmla="*/ 684 w 854"/>
                <a:gd name="T9" fmla="*/ 131 h 296"/>
                <a:gd name="T10" fmla="*/ 664 w 854"/>
                <a:gd name="T11" fmla="*/ 104 h 296"/>
                <a:gd name="T12" fmla="*/ 604 w 854"/>
                <a:gd name="T13" fmla="*/ 125 h 296"/>
                <a:gd name="T14" fmla="*/ 518 w 854"/>
                <a:gd name="T15" fmla="*/ 125 h 296"/>
                <a:gd name="T16" fmla="*/ 474 w 854"/>
                <a:gd name="T17" fmla="*/ 96 h 296"/>
                <a:gd name="T18" fmla="*/ 431 w 854"/>
                <a:gd name="T19" fmla="*/ 100 h 296"/>
                <a:gd name="T20" fmla="*/ 347 w 854"/>
                <a:gd name="T21" fmla="*/ 124 h 296"/>
                <a:gd name="T22" fmla="*/ 271 w 854"/>
                <a:gd name="T23" fmla="*/ 134 h 296"/>
                <a:gd name="T24" fmla="*/ 234 w 854"/>
                <a:gd name="T25" fmla="*/ 98 h 296"/>
                <a:gd name="T26" fmla="*/ 190 w 854"/>
                <a:gd name="T27" fmla="*/ 75 h 296"/>
                <a:gd name="T28" fmla="*/ 210 w 854"/>
                <a:gd name="T29" fmla="*/ 35 h 296"/>
                <a:gd name="T30" fmla="*/ 150 w 854"/>
                <a:gd name="T31" fmla="*/ 33 h 296"/>
                <a:gd name="T32" fmla="*/ 97 w 854"/>
                <a:gd name="T33" fmla="*/ 43 h 296"/>
                <a:gd name="T34" fmla="*/ 67 w 854"/>
                <a:gd name="T35" fmla="*/ 0 h 296"/>
                <a:gd name="T36" fmla="*/ 80 w 854"/>
                <a:gd name="T37" fmla="*/ 56 h 296"/>
                <a:gd name="T38" fmla="*/ 47 w 854"/>
                <a:gd name="T39" fmla="*/ 61 h 296"/>
                <a:gd name="T40" fmla="*/ 0 w 854"/>
                <a:gd name="T41" fmla="*/ 17 h 296"/>
                <a:gd name="T42" fmla="*/ 4 w 854"/>
                <a:gd name="T43" fmla="*/ 57 h 296"/>
                <a:gd name="T44" fmla="*/ 18 w 854"/>
                <a:gd name="T45" fmla="*/ 116 h 296"/>
                <a:gd name="T46" fmla="*/ 48 w 854"/>
                <a:gd name="T47" fmla="*/ 183 h 296"/>
                <a:gd name="T48" fmla="*/ 115 w 854"/>
                <a:gd name="T49" fmla="*/ 155 h 296"/>
                <a:gd name="T50" fmla="*/ 195 w 854"/>
                <a:gd name="T51" fmla="*/ 195 h 296"/>
                <a:gd name="T52" fmla="*/ 268 w 854"/>
                <a:gd name="T53" fmla="*/ 201 h 296"/>
                <a:gd name="T54" fmla="*/ 335 w 854"/>
                <a:gd name="T55" fmla="*/ 200 h 296"/>
                <a:gd name="T56" fmla="*/ 402 w 854"/>
                <a:gd name="T57" fmla="*/ 256 h 296"/>
                <a:gd name="T58" fmla="*/ 402 w 854"/>
                <a:gd name="T59" fmla="*/ 296 h 296"/>
                <a:gd name="T60" fmla="*/ 469 w 854"/>
                <a:gd name="T61" fmla="*/ 286 h 296"/>
                <a:gd name="T62" fmla="*/ 526 w 854"/>
                <a:gd name="T63" fmla="*/ 246 h 296"/>
                <a:gd name="T64" fmla="*/ 618 w 854"/>
                <a:gd name="T65" fmla="*/ 258 h 296"/>
                <a:gd name="T66" fmla="*/ 712 w 854"/>
                <a:gd name="T67" fmla="*/ 260 h 296"/>
                <a:gd name="T68" fmla="*/ 775 w 854"/>
                <a:gd name="T69" fmla="*/ 237 h 296"/>
                <a:gd name="T70" fmla="*/ 822 w 854"/>
                <a:gd name="T71" fmla="*/ 239 h 296"/>
                <a:gd name="T72" fmla="*/ 851 w 854"/>
                <a:gd name="T73" fmla="*/ 182 h 296"/>
                <a:gd name="T74" fmla="*/ 838 w 854"/>
                <a:gd name="T75" fmla="*/ 14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54" h="296">
                  <a:moveTo>
                    <a:pt x="841" y="116"/>
                  </a:moveTo>
                  <a:lnTo>
                    <a:pt x="828" y="123"/>
                  </a:lnTo>
                  <a:lnTo>
                    <a:pt x="824" y="146"/>
                  </a:lnTo>
                  <a:lnTo>
                    <a:pt x="811" y="170"/>
                  </a:lnTo>
                  <a:lnTo>
                    <a:pt x="774" y="160"/>
                  </a:lnTo>
                  <a:lnTo>
                    <a:pt x="751" y="170"/>
                  </a:lnTo>
                  <a:lnTo>
                    <a:pt x="728" y="193"/>
                  </a:lnTo>
                  <a:lnTo>
                    <a:pt x="705" y="183"/>
                  </a:lnTo>
                  <a:lnTo>
                    <a:pt x="691" y="157"/>
                  </a:lnTo>
                  <a:lnTo>
                    <a:pt x="684" y="131"/>
                  </a:lnTo>
                  <a:lnTo>
                    <a:pt x="691" y="111"/>
                  </a:lnTo>
                  <a:lnTo>
                    <a:pt x="664" y="104"/>
                  </a:lnTo>
                  <a:lnTo>
                    <a:pt x="634" y="124"/>
                  </a:lnTo>
                  <a:lnTo>
                    <a:pt x="604" y="125"/>
                  </a:lnTo>
                  <a:lnTo>
                    <a:pt x="574" y="108"/>
                  </a:lnTo>
                  <a:lnTo>
                    <a:pt x="518" y="125"/>
                  </a:lnTo>
                  <a:lnTo>
                    <a:pt x="491" y="123"/>
                  </a:lnTo>
                  <a:lnTo>
                    <a:pt x="474" y="96"/>
                  </a:lnTo>
                  <a:lnTo>
                    <a:pt x="448" y="86"/>
                  </a:lnTo>
                  <a:lnTo>
                    <a:pt x="431" y="100"/>
                  </a:lnTo>
                  <a:lnTo>
                    <a:pt x="378" y="107"/>
                  </a:lnTo>
                  <a:lnTo>
                    <a:pt x="347" y="124"/>
                  </a:lnTo>
                  <a:lnTo>
                    <a:pt x="294" y="124"/>
                  </a:lnTo>
                  <a:lnTo>
                    <a:pt x="271" y="134"/>
                  </a:lnTo>
                  <a:lnTo>
                    <a:pt x="247" y="95"/>
                  </a:lnTo>
                  <a:lnTo>
                    <a:pt x="234" y="98"/>
                  </a:lnTo>
                  <a:lnTo>
                    <a:pt x="190" y="92"/>
                  </a:lnTo>
                  <a:lnTo>
                    <a:pt x="190" y="75"/>
                  </a:lnTo>
                  <a:lnTo>
                    <a:pt x="220" y="58"/>
                  </a:lnTo>
                  <a:lnTo>
                    <a:pt x="210" y="35"/>
                  </a:lnTo>
                  <a:lnTo>
                    <a:pt x="180" y="23"/>
                  </a:lnTo>
                  <a:lnTo>
                    <a:pt x="150" y="33"/>
                  </a:lnTo>
                  <a:lnTo>
                    <a:pt x="120" y="63"/>
                  </a:lnTo>
                  <a:lnTo>
                    <a:pt x="97" y="43"/>
                  </a:lnTo>
                  <a:lnTo>
                    <a:pt x="90" y="0"/>
                  </a:lnTo>
                  <a:lnTo>
                    <a:pt x="67" y="0"/>
                  </a:lnTo>
                  <a:lnTo>
                    <a:pt x="53" y="30"/>
                  </a:lnTo>
                  <a:lnTo>
                    <a:pt x="80" y="56"/>
                  </a:lnTo>
                  <a:lnTo>
                    <a:pt x="64" y="73"/>
                  </a:lnTo>
                  <a:lnTo>
                    <a:pt x="47" y="61"/>
                  </a:lnTo>
                  <a:lnTo>
                    <a:pt x="23" y="27"/>
                  </a:lnTo>
                  <a:lnTo>
                    <a:pt x="0" y="17"/>
                  </a:lnTo>
                  <a:lnTo>
                    <a:pt x="6" y="37"/>
                  </a:lnTo>
                  <a:lnTo>
                    <a:pt x="4" y="57"/>
                  </a:lnTo>
                  <a:lnTo>
                    <a:pt x="21" y="84"/>
                  </a:lnTo>
                  <a:lnTo>
                    <a:pt x="18" y="116"/>
                  </a:lnTo>
                  <a:lnTo>
                    <a:pt x="24" y="150"/>
                  </a:lnTo>
                  <a:lnTo>
                    <a:pt x="48" y="183"/>
                  </a:lnTo>
                  <a:lnTo>
                    <a:pt x="84" y="170"/>
                  </a:lnTo>
                  <a:lnTo>
                    <a:pt x="115" y="155"/>
                  </a:lnTo>
                  <a:lnTo>
                    <a:pt x="165" y="169"/>
                  </a:lnTo>
                  <a:lnTo>
                    <a:pt x="195" y="195"/>
                  </a:lnTo>
                  <a:lnTo>
                    <a:pt x="235" y="191"/>
                  </a:lnTo>
                  <a:lnTo>
                    <a:pt x="268" y="201"/>
                  </a:lnTo>
                  <a:lnTo>
                    <a:pt x="305" y="211"/>
                  </a:lnTo>
                  <a:lnTo>
                    <a:pt x="335" y="200"/>
                  </a:lnTo>
                  <a:lnTo>
                    <a:pt x="375" y="227"/>
                  </a:lnTo>
                  <a:lnTo>
                    <a:pt x="402" y="256"/>
                  </a:lnTo>
                  <a:lnTo>
                    <a:pt x="389" y="289"/>
                  </a:lnTo>
                  <a:lnTo>
                    <a:pt x="402" y="296"/>
                  </a:lnTo>
                  <a:lnTo>
                    <a:pt x="419" y="286"/>
                  </a:lnTo>
                  <a:lnTo>
                    <a:pt x="469" y="286"/>
                  </a:lnTo>
                  <a:lnTo>
                    <a:pt x="492" y="276"/>
                  </a:lnTo>
                  <a:lnTo>
                    <a:pt x="526" y="246"/>
                  </a:lnTo>
                  <a:lnTo>
                    <a:pt x="583" y="244"/>
                  </a:lnTo>
                  <a:lnTo>
                    <a:pt x="618" y="258"/>
                  </a:lnTo>
                  <a:lnTo>
                    <a:pt x="662" y="243"/>
                  </a:lnTo>
                  <a:lnTo>
                    <a:pt x="712" y="260"/>
                  </a:lnTo>
                  <a:lnTo>
                    <a:pt x="739" y="257"/>
                  </a:lnTo>
                  <a:lnTo>
                    <a:pt x="775" y="237"/>
                  </a:lnTo>
                  <a:lnTo>
                    <a:pt x="795" y="252"/>
                  </a:lnTo>
                  <a:lnTo>
                    <a:pt x="822" y="239"/>
                  </a:lnTo>
                  <a:lnTo>
                    <a:pt x="844" y="205"/>
                  </a:lnTo>
                  <a:lnTo>
                    <a:pt x="851" y="182"/>
                  </a:lnTo>
                  <a:lnTo>
                    <a:pt x="854" y="169"/>
                  </a:lnTo>
                  <a:lnTo>
                    <a:pt x="838" y="143"/>
                  </a:lnTo>
                  <a:lnTo>
                    <a:pt x="841"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4" name="Freeform 219">
              <a:extLst>
                <a:ext uri="{FF2B5EF4-FFF2-40B4-BE49-F238E27FC236}">
                  <a16:creationId xmlns:a16="http://schemas.microsoft.com/office/drawing/2014/main" id="{63FD06B2-DCC5-3CC2-C39B-93486A28D810}"/>
                </a:ext>
              </a:extLst>
            </p:cNvPr>
            <p:cNvSpPr>
              <a:spLocks/>
            </p:cNvSpPr>
            <p:nvPr/>
          </p:nvSpPr>
          <p:spPr bwMode="auto">
            <a:xfrm>
              <a:off x="5345113" y="6216650"/>
              <a:ext cx="14288" cy="19050"/>
            </a:xfrm>
            <a:custGeom>
              <a:avLst/>
              <a:gdLst>
                <a:gd name="T0" fmla="*/ 27 w 47"/>
                <a:gd name="T1" fmla="*/ 17 h 60"/>
                <a:gd name="T2" fmla="*/ 13 w 47"/>
                <a:gd name="T3" fmla="*/ 7 h 60"/>
                <a:gd name="T4" fmla="*/ 0 w 47"/>
                <a:gd name="T5" fmla="*/ 37 h 60"/>
                <a:gd name="T6" fmla="*/ 7 w 47"/>
                <a:gd name="T7" fmla="*/ 60 h 60"/>
                <a:gd name="T8" fmla="*/ 47 w 47"/>
                <a:gd name="T9" fmla="*/ 20 h 60"/>
                <a:gd name="T10" fmla="*/ 44 w 47"/>
                <a:gd name="T11" fmla="*/ 0 h 60"/>
                <a:gd name="T12" fmla="*/ 27 w 47"/>
                <a:gd name="T13" fmla="*/ 17 h 60"/>
              </a:gdLst>
              <a:ahLst/>
              <a:cxnLst>
                <a:cxn ang="0">
                  <a:pos x="T0" y="T1"/>
                </a:cxn>
                <a:cxn ang="0">
                  <a:pos x="T2" y="T3"/>
                </a:cxn>
                <a:cxn ang="0">
                  <a:pos x="T4" y="T5"/>
                </a:cxn>
                <a:cxn ang="0">
                  <a:pos x="T6" y="T7"/>
                </a:cxn>
                <a:cxn ang="0">
                  <a:pos x="T8" y="T9"/>
                </a:cxn>
                <a:cxn ang="0">
                  <a:pos x="T10" y="T11"/>
                </a:cxn>
                <a:cxn ang="0">
                  <a:pos x="T12" y="T13"/>
                </a:cxn>
              </a:cxnLst>
              <a:rect l="0" t="0" r="r" b="b"/>
              <a:pathLst>
                <a:path w="47" h="60">
                  <a:moveTo>
                    <a:pt x="27" y="17"/>
                  </a:moveTo>
                  <a:lnTo>
                    <a:pt x="13" y="7"/>
                  </a:lnTo>
                  <a:lnTo>
                    <a:pt x="0" y="37"/>
                  </a:lnTo>
                  <a:lnTo>
                    <a:pt x="7" y="60"/>
                  </a:lnTo>
                  <a:lnTo>
                    <a:pt x="47" y="20"/>
                  </a:lnTo>
                  <a:lnTo>
                    <a:pt x="44" y="0"/>
                  </a:lnTo>
                  <a:lnTo>
                    <a:pt x="27"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5" name="Freeform 220">
              <a:extLst>
                <a:ext uri="{FF2B5EF4-FFF2-40B4-BE49-F238E27FC236}">
                  <a16:creationId xmlns:a16="http://schemas.microsoft.com/office/drawing/2014/main" id="{E5458077-608A-A26F-FEF4-BC7B09831362}"/>
                </a:ext>
              </a:extLst>
            </p:cNvPr>
            <p:cNvSpPr>
              <a:spLocks/>
            </p:cNvSpPr>
            <p:nvPr/>
          </p:nvSpPr>
          <p:spPr bwMode="auto">
            <a:xfrm>
              <a:off x="5367338" y="6161088"/>
              <a:ext cx="17463" cy="58738"/>
            </a:xfrm>
            <a:custGeom>
              <a:avLst/>
              <a:gdLst>
                <a:gd name="T0" fmla="*/ 30 w 57"/>
                <a:gd name="T1" fmla="*/ 63 h 186"/>
                <a:gd name="T2" fmla="*/ 30 w 57"/>
                <a:gd name="T3" fmla="*/ 37 h 186"/>
                <a:gd name="T4" fmla="*/ 46 w 57"/>
                <a:gd name="T5" fmla="*/ 27 h 186"/>
                <a:gd name="T6" fmla="*/ 19 w 57"/>
                <a:gd name="T7" fmla="*/ 0 h 186"/>
                <a:gd name="T8" fmla="*/ 26 w 57"/>
                <a:gd name="T9" fmla="*/ 27 h 186"/>
                <a:gd name="T10" fmla="*/ 10 w 57"/>
                <a:gd name="T11" fmla="*/ 50 h 186"/>
                <a:gd name="T12" fmla="*/ 10 w 57"/>
                <a:gd name="T13" fmla="*/ 74 h 186"/>
                <a:gd name="T14" fmla="*/ 4 w 57"/>
                <a:gd name="T15" fmla="*/ 96 h 186"/>
                <a:gd name="T16" fmla="*/ 0 w 57"/>
                <a:gd name="T17" fmla="*/ 116 h 186"/>
                <a:gd name="T18" fmla="*/ 24 w 57"/>
                <a:gd name="T19" fmla="*/ 140 h 186"/>
                <a:gd name="T20" fmla="*/ 5 w 57"/>
                <a:gd name="T21" fmla="*/ 176 h 186"/>
                <a:gd name="T22" fmla="*/ 8 w 57"/>
                <a:gd name="T23" fmla="*/ 186 h 186"/>
                <a:gd name="T24" fmla="*/ 38 w 57"/>
                <a:gd name="T25" fmla="*/ 176 h 186"/>
                <a:gd name="T26" fmla="*/ 57 w 57"/>
                <a:gd name="T27" fmla="*/ 126 h 186"/>
                <a:gd name="T28" fmla="*/ 24 w 57"/>
                <a:gd name="T29" fmla="*/ 103 h 186"/>
                <a:gd name="T30" fmla="*/ 30 w 57"/>
                <a:gd name="T31" fmla="*/ 6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186">
                  <a:moveTo>
                    <a:pt x="30" y="63"/>
                  </a:moveTo>
                  <a:lnTo>
                    <a:pt x="30" y="37"/>
                  </a:lnTo>
                  <a:lnTo>
                    <a:pt x="46" y="27"/>
                  </a:lnTo>
                  <a:lnTo>
                    <a:pt x="19" y="0"/>
                  </a:lnTo>
                  <a:lnTo>
                    <a:pt x="26" y="27"/>
                  </a:lnTo>
                  <a:lnTo>
                    <a:pt x="10" y="50"/>
                  </a:lnTo>
                  <a:lnTo>
                    <a:pt x="10" y="74"/>
                  </a:lnTo>
                  <a:lnTo>
                    <a:pt x="4" y="96"/>
                  </a:lnTo>
                  <a:lnTo>
                    <a:pt x="0" y="116"/>
                  </a:lnTo>
                  <a:lnTo>
                    <a:pt x="24" y="140"/>
                  </a:lnTo>
                  <a:lnTo>
                    <a:pt x="5" y="176"/>
                  </a:lnTo>
                  <a:lnTo>
                    <a:pt x="8" y="186"/>
                  </a:lnTo>
                  <a:lnTo>
                    <a:pt x="38" y="176"/>
                  </a:lnTo>
                  <a:lnTo>
                    <a:pt x="57" y="126"/>
                  </a:lnTo>
                  <a:lnTo>
                    <a:pt x="24" y="103"/>
                  </a:lnTo>
                  <a:lnTo>
                    <a:pt x="30"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6" name="Freeform 221">
              <a:extLst>
                <a:ext uri="{FF2B5EF4-FFF2-40B4-BE49-F238E27FC236}">
                  <a16:creationId xmlns:a16="http://schemas.microsoft.com/office/drawing/2014/main" id="{9CA84C8C-52EF-9ED4-A0C5-EC949F3EFCF4}"/>
                </a:ext>
              </a:extLst>
            </p:cNvPr>
            <p:cNvSpPr>
              <a:spLocks/>
            </p:cNvSpPr>
            <p:nvPr/>
          </p:nvSpPr>
          <p:spPr bwMode="auto">
            <a:xfrm>
              <a:off x="5113338" y="5576888"/>
              <a:ext cx="22225" cy="25400"/>
            </a:xfrm>
            <a:custGeom>
              <a:avLst/>
              <a:gdLst>
                <a:gd name="T0" fmla="*/ 67 w 67"/>
                <a:gd name="T1" fmla="*/ 59 h 82"/>
                <a:gd name="T2" fmla="*/ 66 w 67"/>
                <a:gd name="T3" fmla="*/ 16 h 82"/>
                <a:gd name="T4" fmla="*/ 39 w 67"/>
                <a:gd name="T5" fmla="*/ 0 h 82"/>
                <a:gd name="T6" fmla="*/ 4 w 67"/>
                <a:gd name="T7" fmla="*/ 33 h 82"/>
                <a:gd name="T8" fmla="*/ 0 w 67"/>
                <a:gd name="T9" fmla="*/ 56 h 82"/>
                <a:gd name="T10" fmla="*/ 37 w 67"/>
                <a:gd name="T11" fmla="*/ 82 h 82"/>
                <a:gd name="T12" fmla="*/ 67 w 67"/>
                <a:gd name="T13" fmla="*/ 59 h 82"/>
              </a:gdLst>
              <a:ahLst/>
              <a:cxnLst>
                <a:cxn ang="0">
                  <a:pos x="T0" y="T1"/>
                </a:cxn>
                <a:cxn ang="0">
                  <a:pos x="T2" y="T3"/>
                </a:cxn>
                <a:cxn ang="0">
                  <a:pos x="T4" y="T5"/>
                </a:cxn>
                <a:cxn ang="0">
                  <a:pos x="T6" y="T7"/>
                </a:cxn>
                <a:cxn ang="0">
                  <a:pos x="T8" y="T9"/>
                </a:cxn>
                <a:cxn ang="0">
                  <a:pos x="T10" y="T11"/>
                </a:cxn>
                <a:cxn ang="0">
                  <a:pos x="T12" y="T13"/>
                </a:cxn>
              </a:cxnLst>
              <a:rect l="0" t="0" r="r" b="b"/>
              <a:pathLst>
                <a:path w="67" h="82">
                  <a:moveTo>
                    <a:pt x="67" y="59"/>
                  </a:moveTo>
                  <a:lnTo>
                    <a:pt x="66" y="16"/>
                  </a:lnTo>
                  <a:lnTo>
                    <a:pt x="39" y="0"/>
                  </a:lnTo>
                  <a:lnTo>
                    <a:pt x="4" y="33"/>
                  </a:lnTo>
                  <a:lnTo>
                    <a:pt x="0" y="56"/>
                  </a:lnTo>
                  <a:lnTo>
                    <a:pt x="37" y="82"/>
                  </a:lnTo>
                  <a:lnTo>
                    <a:pt x="67"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7" name="Freeform 222">
              <a:extLst>
                <a:ext uri="{FF2B5EF4-FFF2-40B4-BE49-F238E27FC236}">
                  <a16:creationId xmlns:a16="http://schemas.microsoft.com/office/drawing/2014/main" id="{27752415-41DB-821D-1D1F-76946A8FD351}"/>
                </a:ext>
              </a:extLst>
            </p:cNvPr>
            <p:cNvSpPr>
              <a:spLocks/>
            </p:cNvSpPr>
            <p:nvPr/>
          </p:nvSpPr>
          <p:spPr bwMode="auto">
            <a:xfrm>
              <a:off x="5200650" y="5613400"/>
              <a:ext cx="25400" cy="14288"/>
            </a:xfrm>
            <a:custGeom>
              <a:avLst/>
              <a:gdLst>
                <a:gd name="T0" fmla="*/ 79 w 79"/>
                <a:gd name="T1" fmla="*/ 13 h 42"/>
                <a:gd name="T2" fmla="*/ 35 w 79"/>
                <a:gd name="T3" fmla="*/ 0 h 42"/>
                <a:gd name="T4" fmla="*/ 6 w 79"/>
                <a:gd name="T5" fmla="*/ 16 h 42"/>
                <a:gd name="T6" fmla="*/ 0 w 79"/>
                <a:gd name="T7" fmla="*/ 33 h 42"/>
                <a:gd name="T8" fmla="*/ 36 w 79"/>
                <a:gd name="T9" fmla="*/ 36 h 42"/>
                <a:gd name="T10" fmla="*/ 76 w 79"/>
                <a:gd name="T11" fmla="*/ 42 h 42"/>
                <a:gd name="T12" fmla="*/ 79 w 79"/>
                <a:gd name="T13" fmla="*/ 13 h 42"/>
              </a:gdLst>
              <a:ahLst/>
              <a:cxnLst>
                <a:cxn ang="0">
                  <a:pos x="T0" y="T1"/>
                </a:cxn>
                <a:cxn ang="0">
                  <a:pos x="T2" y="T3"/>
                </a:cxn>
                <a:cxn ang="0">
                  <a:pos x="T4" y="T5"/>
                </a:cxn>
                <a:cxn ang="0">
                  <a:pos x="T6" y="T7"/>
                </a:cxn>
                <a:cxn ang="0">
                  <a:pos x="T8" y="T9"/>
                </a:cxn>
                <a:cxn ang="0">
                  <a:pos x="T10" y="T11"/>
                </a:cxn>
                <a:cxn ang="0">
                  <a:pos x="T12" y="T13"/>
                </a:cxn>
              </a:cxnLst>
              <a:rect l="0" t="0" r="r" b="b"/>
              <a:pathLst>
                <a:path w="79" h="42">
                  <a:moveTo>
                    <a:pt x="79" y="13"/>
                  </a:moveTo>
                  <a:lnTo>
                    <a:pt x="35" y="0"/>
                  </a:lnTo>
                  <a:lnTo>
                    <a:pt x="6" y="16"/>
                  </a:lnTo>
                  <a:lnTo>
                    <a:pt x="0" y="33"/>
                  </a:lnTo>
                  <a:lnTo>
                    <a:pt x="36" y="36"/>
                  </a:lnTo>
                  <a:lnTo>
                    <a:pt x="76" y="42"/>
                  </a:lnTo>
                  <a:lnTo>
                    <a:pt x="79"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8" name="Freeform 223">
              <a:extLst>
                <a:ext uri="{FF2B5EF4-FFF2-40B4-BE49-F238E27FC236}">
                  <a16:creationId xmlns:a16="http://schemas.microsoft.com/office/drawing/2014/main" id="{ABE2FF42-ED89-C8EE-D46F-F9ECF32ED04B}"/>
                </a:ext>
              </a:extLst>
            </p:cNvPr>
            <p:cNvSpPr>
              <a:spLocks/>
            </p:cNvSpPr>
            <p:nvPr/>
          </p:nvSpPr>
          <p:spPr bwMode="auto">
            <a:xfrm>
              <a:off x="5159375" y="5661025"/>
              <a:ext cx="44450" cy="46038"/>
            </a:xfrm>
            <a:custGeom>
              <a:avLst/>
              <a:gdLst>
                <a:gd name="T0" fmla="*/ 90 w 140"/>
                <a:gd name="T1" fmla="*/ 65 h 146"/>
                <a:gd name="T2" fmla="*/ 56 w 140"/>
                <a:gd name="T3" fmla="*/ 53 h 146"/>
                <a:gd name="T4" fmla="*/ 0 w 140"/>
                <a:gd name="T5" fmla="*/ 53 h 146"/>
                <a:gd name="T6" fmla="*/ 14 w 140"/>
                <a:gd name="T7" fmla="*/ 103 h 146"/>
                <a:gd name="T8" fmla="*/ 41 w 140"/>
                <a:gd name="T9" fmla="*/ 146 h 146"/>
                <a:gd name="T10" fmla="*/ 64 w 140"/>
                <a:gd name="T11" fmla="*/ 99 h 146"/>
                <a:gd name="T12" fmla="*/ 81 w 140"/>
                <a:gd name="T13" fmla="*/ 99 h 146"/>
                <a:gd name="T14" fmla="*/ 74 w 140"/>
                <a:gd name="T15" fmla="*/ 122 h 146"/>
                <a:gd name="T16" fmla="*/ 114 w 140"/>
                <a:gd name="T17" fmla="*/ 139 h 146"/>
                <a:gd name="T18" fmla="*/ 104 w 140"/>
                <a:gd name="T19" fmla="*/ 82 h 146"/>
                <a:gd name="T20" fmla="*/ 140 w 140"/>
                <a:gd name="T21" fmla="*/ 22 h 146"/>
                <a:gd name="T22" fmla="*/ 106 w 140"/>
                <a:gd name="T23" fmla="*/ 0 h 146"/>
                <a:gd name="T24" fmla="*/ 90 w 140"/>
                <a:gd name="T25" fmla="*/ 6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 h="146">
                  <a:moveTo>
                    <a:pt x="90" y="65"/>
                  </a:moveTo>
                  <a:lnTo>
                    <a:pt x="56" y="53"/>
                  </a:lnTo>
                  <a:lnTo>
                    <a:pt x="0" y="53"/>
                  </a:lnTo>
                  <a:lnTo>
                    <a:pt x="14" y="103"/>
                  </a:lnTo>
                  <a:lnTo>
                    <a:pt x="41" y="146"/>
                  </a:lnTo>
                  <a:lnTo>
                    <a:pt x="64" y="99"/>
                  </a:lnTo>
                  <a:lnTo>
                    <a:pt x="81" y="99"/>
                  </a:lnTo>
                  <a:lnTo>
                    <a:pt x="74" y="122"/>
                  </a:lnTo>
                  <a:lnTo>
                    <a:pt x="114" y="139"/>
                  </a:lnTo>
                  <a:lnTo>
                    <a:pt x="104" y="82"/>
                  </a:lnTo>
                  <a:lnTo>
                    <a:pt x="140" y="22"/>
                  </a:lnTo>
                  <a:lnTo>
                    <a:pt x="106" y="0"/>
                  </a:lnTo>
                  <a:lnTo>
                    <a:pt x="90"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9" name="Freeform 224">
              <a:extLst>
                <a:ext uri="{FF2B5EF4-FFF2-40B4-BE49-F238E27FC236}">
                  <a16:creationId xmlns:a16="http://schemas.microsoft.com/office/drawing/2014/main" id="{6DE47AA3-5916-F21F-6999-09E4C830D2D1}"/>
                </a:ext>
              </a:extLst>
            </p:cNvPr>
            <p:cNvSpPr>
              <a:spLocks/>
            </p:cNvSpPr>
            <p:nvPr/>
          </p:nvSpPr>
          <p:spPr bwMode="auto">
            <a:xfrm>
              <a:off x="5246688" y="5751513"/>
              <a:ext cx="79375" cy="46038"/>
            </a:xfrm>
            <a:custGeom>
              <a:avLst/>
              <a:gdLst>
                <a:gd name="T0" fmla="*/ 174 w 251"/>
                <a:gd name="T1" fmla="*/ 73 h 146"/>
                <a:gd name="T2" fmla="*/ 204 w 251"/>
                <a:gd name="T3" fmla="*/ 99 h 146"/>
                <a:gd name="T4" fmla="*/ 251 w 251"/>
                <a:gd name="T5" fmla="*/ 76 h 146"/>
                <a:gd name="T6" fmla="*/ 184 w 251"/>
                <a:gd name="T7" fmla="*/ 43 h 146"/>
                <a:gd name="T8" fmla="*/ 180 w 251"/>
                <a:gd name="T9" fmla="*/ 13 h 146"/>
                <a:gd name="T10" fmla="*/ 143 w 251"/>
                <a:gd name="T11" fmla="*/ 0 h 146"/>
                <a:gd name="T12" fmla="*/ 121 w 251"/>
                <a:gd name="T13" fmla="*/ 20 h 146"/>
                <a:gd name="T14" fmla="*/ 77 w 251"/>
                <a:gd name="T15" fmla="*/ 21 h 146"/>
                <a:gd name="T16" fmla="*/ 71 w 251"/>
                <a:gd name="T17" fmla="*/ 44 h 146"/>
                <a:gd name="T18" fmla="*/ 0 w 251"/>
                <a:gd name="T19" fmla="*/ 41 h 146"/>
                <a:gd name="T20" fmla="*/ 4 w 251"/>
                <a:gd name="T21" fmla="*/ 81 h 146"/>
                <a:gd name="T22" fmla="*/ 67 w 251"/>
                <a:gd name="T23" fmla="*/ 107 h 146"/>
                <a:gd name="T24" fmla="*/ 94 w 251"/>
                <a:gd name="T25" fmla="*/ 67 h 146"/>
                <a:gd name="T26" fmla="*/ 137 w 251"/>
                <a:gd name="T27" fmla="*/ 77 h 146"/>
                <a:gd name="T28" fmla="*/ 81 w 251"/>
                <a:gd name="T29" fmla="*/ 113 h 146"/>
                <a:gd name="T30" fmla="*/ 115 w 251"/>
                <a:gd name="T31" fmla="*/ 144 h 146"/>
                <a:gd name="T32" fmla="*/ 171 w 251"/>
                <a:gd name="T33" fmla="*/ 146 h 146"/>
                <a:gd name="T34" fmla="*/ 191 w 251"/>
                <a:gd name="T35" fmla="*/ 122 h 146"/>
                <a:gd name="T36" fmla="*/ 174 w 251"/>
                <a:gd name="T37" fmla="*/ 7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1" h="146">
                  <a:moveTo>
                    <a:pt x="174" y="73"/>
                  </a:moveTo>
                  <a:lnTo>
                    <a:pt x="204" y="99"/>
                  </a:lnTo>
                  <a:lnTo>
                    <a:pt x="251" y="76"/>
                  </a:lnTo>
                  <a:lnTo>
                    <a:pt x="184" y="43"/>
                  </a:lnTo>
                  <a:lnTo>
                    <a:pt x="180" y="13"/>
                  </a:lnTo>
                  <a:lnTo>
                    <a:pt x="143" y="0"/>
                  </a:lnTo>
                  <a:lnTo>
                    <a:pt x="121" y="20"/>
                  </a:lnTo>
                  <a:lnTo>
                    <a:pt x="77" y="21"/>
                  </a:lnTo>
                  <a:lnTo>
                    <a:pt x="71" y="44"/>
                  </a:lnTo>
                  <a:lnTo>
                    <a:pt x="0" y="41"/>
                  </a:lnTo>
                  <a:lnTo>
                    <a:pt x="4" y="81"/>
                  </a:lnTo>
                  <a:lnTo>
                    <a:pt x="67" y="107"/>
                  </a:lnTo>
                  <a:lnTo>
                    <a:pt x="94" y="67"/>
                  </a:lnTo>
                  <a:lnTo>
                    <a:pt x="137" y="77"/>
                  </a:lnTo>
                  <a:lnTo>
                    <a:pt x="81" y="113"/>
                  </a:lnTo>
                  <a:lnTo>
                    <a:pt x="115" y="144"/>
                  </a:lnTo>
                  <a:lnTo>
                    <a:pt x="171" y="146"/>
                  </a:lnTo>
                  <a:lnTo>
                    <a:pt x="191" y="122"/>
                  </a:lnTo>
                  <a:lnTo>
                    <a:pt x="174"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0" name="Freeform 225">
              <a:extLst>
                <a:ext uri="{FF2B5EF4-FFF2-40B4-BE49-F238E27FC236}">
                  <a16:creationId xmlns:a16="http://schemas.microsoft.com/office/drawing/2014/main" id="{6245B88B-145E-E787-88A6-11DAF8D97425}"/>
                </a:ext>
              </a:extLst>
            </p:cNvPr>
            <p:cNvSpPr>
              <a:spLocks/>
            </p:cNvSpPr>
            <p:nvPr/>
          </p:nvSpPr>
          <p:spPr bwMode="auto">
            <a:xfrm>
              <a:off x="5246688" y="5843588"/>
              <a:ext cx="30163" cy="47625"/>
            </a:xfrm>
            <a:custGeom>
              <a:avLst/>
              <a:gdLst>
                <a:gd name="T0" fmla="*/ 74 w 95"/>
                <a:gd name="T1" fmla="*/ 3 h 152"/>
                <a:gd name="T2" fmla="*/ 34 w 95"/>
                <a:gd name="T3" fmla="*/ 0 h 152"/>
                <a:gd name="T4" fmla="*/ 4 w 95"/>
                <a:gd name="T5" fmla="*/ 6 h 152"/>
                <a:gd name="T6" fmla="*/ 0 w 95"/>
                <a:gd name="T7" fmla="*/ 40 h 152"/>
                <a:gd name="T8" fmla="*/ 45 w 95"/>
                <a:gd name="T9" fmla="*/ 70 h 152"/>
                <a:gd name="T10" fmla="*/ 18 w 95"/>
                <a:gd name="T11" fmla="*/ 116 h 152"/>
                <a:gd name="T12" fmla="*/ 58 w 95"/>
                <a:gd name="T13" fmla="*/ 152 h 152"/>
                <a:gd name="T14" fmla="*/ 72 w 95"/>
                <a:gd name="T15" fmla="*/ 109 h 152"/>
                <a:gd name="T16" fmla="*/ 95 w 95"/>
                <a:gd name="T17" fmla="*/ 92 h 152"/>
                <a:gd name="T18" fmla="*/ 90 w 95"/>
                <a:gd name="T19" fmla="*/ 59 h 152"/>
                <a:gd name="T20" fmla="*/ 74 w 95"/>
                <a:gd name="T21" fmla="*/ 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52">
                  <a:moveTo>
                    <a:pt x="74" y="3"/>
                  </a:moveTo>
                  <a:lnTo>
                    <a:pt x="34" y="0"/>
                  </a:lnTo>
                  <a:lnTo>
                    <a:pt x="4" y="6"/>
                  </a:lnTo>
                  <a:lnTo>
                    <a:pt x="0" y="40"/>
                  </a:lnTo>
                  <a:lnTo>
                    <a:pt x="45" y="70"/>
                  </a:lnTo>
                  <a:lnTo>
                    <a:pt x="18" y="116"/>
                  </a:lnTo>
                  <a:lnTo>
                    <a:pt x="58" y="152"/>
                  </a:lnTo>
                  <a:lnTo>
                    <a:pt x="72" y="109"/>
                  </a:lnTo>
                  <a:lnTo>
                    <a:pt x="95" y="92"/>
                  </a:lnTo>
                  <a:lnTo>
                    <a:pt x="90" y="59"/>
                  </a:lnTo>
                  <a:lnTo>
                    <a:pt x="74"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1" name="Freeform 226">
              <a:extLst>
                <a:ext uri="{FF2B5EF4-FFF2-40B4-BE49-F238E27FC236}">
                  <a16:creationId xmlns:a16="http://schemas.microsoft.com/office/drawing/2014/main" id="{58219576-4288-84BC-08A4-A96A49E2F790}"/>
                </a:ext>
              </a:extLst>
            </p:cNvPr>
            <p:cNvSpPr>
              <a:spLocks/>
            </p:cNvSpPr>
            <p:nvPr/>
          </p:nvSpPr>
          <p:spPr bwMode="auto">
            <a:xfrm>
              <a:off x="5262563" y="5951538"/>
              <a:ext cx="31750" cy="26988"/>
            </a:xfrm>
            <a:custGeom>
              <a:avLst/>
              <a:gdLst>
                <a:gd name="T0" fmla="*/ 77 w 100"/>
                <a:gd name="T1" fmla="*/ 51 h 84"/>
                <a:gd name="T2" fmla="*/ 100 w 100"/>
                <a:gd name="T3" fmla="*/ 0 h 84"/>
                <a:gd name="T4" fmla="*/ 46 w 100"/>
                <a:gd name="T5" fmla="*/ 31 h 84"/>
                <a:gd name="T6" fmla="*/ 13 w 100"/>
                <a:gd name="T7" fmla="*/ 38 h 84"/>
                <a:gd name="T8" fmla="*/ 0 w 100"/>
                <a:gd name="T9" fmla="*/ 84 h 84"/>
                <a:gd name="T10" fmla="*/ 46 w 100"/>
                <a:gd name="T11" fmla="*/ 51 h 84"/>
                <a:gd name="T12" fmla="*/ 77 w 100"/>
                <a:gd name="T13" fmla="*/ 51 h 84"/>
              </a:gdLst>
              <a:ahLst/>
              <a:cxnLst>
                <a:cxn ang="0">
                  <a:pos x="T0" y="T1"/>
                </a:cxn>
                <a:cxn ang="0">
                  <a:pos x="T2" y="T3"/>
                </a:cxn>
                <a:cxn ang="0">
                  <a:pos x="T4" y="T5"/>
                </a:cxn>
                <a:cxn ang="0">
                  <a:pos x="T6" y="T7"/>
                </a:cxn>
                <a:cxn ang="0">
                  <a:pos x="T8" y="T9"/>
                </a:cxn>
                <a:cxn ang="0">
                  <a:pos x="T10" y="T11"/>
                </a:cxn>
                <a:cxn ang="0">
                  <a:pos x="T12" y="T13"/>
                </a:cxn>
              </a:cxnLst>
              <a:rect l="0" t="0" r="r" b="b"/>
              <a:pathLst>
                <a:path w="100" h="84">
                  <a:moveTo>
                    <a:pt x="77" y="51"/>
                  </a:moveTo>
                  <a:lnTo>
                    <a:pt x="100" y="0"/>
                  </a:lnTo>
                  <a:lnTo>
                    <a:pt x="46" y="31"/>
                  </a:lnTo>
                  <a:lnTo>
                    <a:pt x="13" y="38"/>
                  </a:lnTo>
                  <a:lnTo>
                    <a:pt x="0" y="84"/>
                  </a:lnTo>
                  <a:lnTo>
                    <a:pt x="46" y="51"/>
                  </a:lnTo>
                  <a:lnTo>
                    <a:pt x="77"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2" name="Freeform 227">
              <a:extLst>
                <a:ext uri="{FF2B5EF4-FFF2-40B4-BE49-F238E27FC236}">
                  <a16:creationId xmlns:a16="http://schemas.microsoft.com/office/drawing/2014/main" id="{13E56299-946D-6B02-B14F-E658779394F3}"/>
                </a:ext>
              </a:extLst>
            </p:cNvPr>
            <p:cNvSpPr>
              <a:spLocks/>
            </p:cNvSpPr>
            <p:nvPr/>
          </p:nvSpPr>
          <p:spPr bwMode="auto">
            <a:xfrm>
              <a:off x="5316538" y="5932488"/>
              <a:ext cx="41275" cy="22225"/>
            </a:xfrm>
            <a:custGeom>
              <a:avLst/>
              <a:gdLst>
                <a:gd name="T0" fmla="*/ 130 w 130"/>
                <a:gd name="T1" fmla="*/ 37 h 74"/>
                <a:gd name="T2" fmla="*/ 127 w 130"/>
                <a:gd name="T3" fmla="*/ 10 h 74"/>
                <a:gd name="T4" fmla="*/ 100 w 130"/>
                <a:gd name="T5" fmla="*/ 10 h 74"/>
                <a:gd name="T6" fmla="*/ 84 w 130"/>
                <a:gd name="T7" fmla="*/ 0 h 74"/>
                <a:gd name="T8" fmla="*/ 67 w 130"/>
                <a:gd name="T9" fmla="*/ 0 h 74"/>
                <a:gd name="T10" fmla="*/ 17 w 130"/>
                <a:gd name="T11" fmla="*/ 15 h 74"/>
                <a:gd name="T12" fmla="*/ 0 w 130"/>
                <a:gd name="T13" fmla="*/ 55 h 74"/>
                <a:gd name="T14" fmla="*/ 40 w 130"/>
                <a:gd name="T15" fmla="*/ 54 h 74"/>
                <a:gd name="T16" fmla="*/ 60 w 130"/>
                <a:gd name="T17" fmla="*/ 74 h 74"/>
                <a:gd name="T18" fmla="*/ 84 w 130"/>
                <a:gd name="T19" fmla="*/ 60 h 74"/>
                <a:gd name="T20" fmla="*/ 80 w 130"/>
                <a:gd name="T21" fmla="*/ 34 h 74"/>
                <a:gd name="T22" fmla="*/ 130 w 130"/>
                <a:gd name="T23"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74">
                  <a:moveTo>
                    <a:pt x="130" y="37"/>
                  </a:moveTo>
                  <a:lnTo>
                    <a:pt x="127" y="10"/>
                  </a:lnTo>
                  <a:lnTo>
                    <a:pt x="100" y="10"/>
                  </a:lnTo>
                  <a:lnTo>
                    <a:pt x="84" y="0"/>
                  </a:lnTo>
                  <a:lnTo>
                    <a:pt x="67" y="0"/>
                  </a:lnTo>
                  <a:lnTo>
                    <a:pt x="17" y="15"/>
                  </a:lnTo>
                  <a:lnTo>
                    <a:pt x="0" y="55"/>
                  </a:lnTo>
                  <a:lnTo>
                    <a:pt x="40" y="54"/>
                  </a:lnTo>
                  <a:lnTo>
                    <a:pt x="60" y="74"/>
                  </a:lnTo>
                  <a:lnTo>
                    <a:pt x="84" y="60"/>
                  </a:lnTo>
                  <a:lnTo>
                    <a:pt x="80" y="34"/>
                  </a:lnTo>
                  <a:lnTo>
                    <a:pt x="130"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3" name="Freeform 228">
              <a:extLst>
                <a:ext uri="{FF2B5EF4-FFF2-40B4-BE49-F238E27FC236}">
                  <a16:creationId xmlns:a16="http://schemas.microsoft.com/office/drawing/2014/main" id="{C8E3BD81-6078-E2EA-637B-2D4AB157D138}"/>
                </a:ext>
              </a:extLst>
            </p:cNvPr>
            <p:cNvSpPr>
              <a:spLocks/>
            </p:cNvSpPr>
            <p:nvPr/>
          </p:nvSpPr>
          <p:spPr bwMode="auto">
            <a:xfrm>
              <a:off x="5354638" y="6049963"/>
              <a:ext cx="41275" cy="31750"/>
            </a:xfrm>
            <a:custGeom>
              <a:avLst/>
              <a:gdLst>
                <a:gd name="T0" fmla="*/ 86 w 130"/>
                <a:gd name="T1" fmla="*/ 0 h 100"/>
                <a:gd name="T2" fmla="*/ 36 w 130"/>
                <a:gd name="T3" fmla="*/ 4 h 100"/>
                <a:gd name="T4" fmla="*/ 7 w 130"/>
                <a:gd name="T5" fmla="*/ 40 h 100"/>
                <a:gd name="T6" fmla="*/ 0 w 130"/>
                <a:gd name="T7" fmla="*/ 80 h 100"/>
                <a:gd name="T8" fmla="*/ 24 w 130"/>
                <a:gd name="T9" fmla="*/ 100 h 100"/>
                <a:gd name="T10" fmla="*/ 17 w 130"/>
                <a:gd name="T11" fmla="*/ 50 h 100"/>
                <a:gd name="T12" fmla="*/ 61 w 130"/>
                <a:gd name="T13" fmla="*/ 30 h 100"/>
                <a:gd name="T14" fmla="*/ 97 w 130"/>
                <a:gd name="T15" fmla="*/ 37 h 100"/>
                <a:gd name="T16" fmla="*/ 110 w 130"/>
                <a:gd name="T17" fmla="*/ 20 h 100"/>
                <a:gd name="T18" fmla="*/ 130 w 130"/>
                <a:gd name="T19" fmla="*/ 10 h 100"/>
                <a:gd name="T20" fmla="*/ 106 w 130"/>
                <a:gd name="T21" fmla="*/ 0 h 100"/>
                <a:gd name="T22" fmla="*/ 86 w 130"/>
                <a:gd name="T2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100">
                  <a:moveTo>
                    <a:pt x="86" y="0"/>
                  </a:moveTo>
                  <a:lnTo>
                    <a:pt x="36" y="4"/>
                  </a:lnTo>
                  <a:lnTo>
                    <a:pt x="7" y="40"/>
                  </a:lnTo>
                  <a:lnTo>
                    <a:pt x="0" y="80"/>
                  </a:lnTo>
                  <a:lnTo>
                    <a:pt x="24" y="100"/>
                  </a:lnTo>
                  <a:lnTo>
                    <a:pt x="17" y="50"/>
                  </a:lnTo>
                  <a:lnTo>
                    <a:pt x="61" y="30"/>
                  </a:lnTo>
                  <a:lnTo>
                    <a:pt x="97" y="37"/>
                  </a:lnTo>
                  <a:lnTo>
                    <a:pt x="110" y="20"/>
                  </a:lnTo>
                  <a:lnTo>
                    <a:pt x="130" y="10"/>
                  </a:lnTo>
                  <a:lnTo>
                    <a:pt x="106" y="0"/>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4" name="Freeform 229">
              <a:extLst>
                <a:ext uri="{FF2B5EF4-FFF2-40B4-BE49-F238E27FC236}">
                  <a16:creationId xmlns:a16="http://schemas.microsoft.com/office/drawing/2014/main" id="{E39C4236-54A6-149B-B021-A4C0253FA7B0}"/>
                </a:ext>
              </a:extLst>
            </p:cNvPr>
            <p:cNvSpPr>
              <a:spLocks/>
            </p:cNvSpPr>
            <p:nvPr/>
          </p:nvSpPr>
          <p:spPr bwMode="auto">
            <a:xfrm>
              <a:off x="5349875" y="6026150"/>
              <a:ext cx="15875" cy="19050"/>
            </a:xfrm>
            <a:custGeom>
              <a:avLst/>
              <a:gdLst>
                <a:gd name="T0" fmla="*/ 0 w 53"/>
                <a:gd name="T1" fmla="*/ 20 h 57"/>
                <a:gd name="T2" fmla="*/ 20 w 53"/>
                <a:gd name="T3" fmla="*/ 23 h 57"/>
                <a:gd name="T4" fmla="*/ 6 w 53"/>
                <a:gd name="T5" fmla="*/ 47 h 57"/>
                <a:gd name="T6" fmla="*/ 13 w 53"/>
                <a:gd name="T7" fmla="*/ 57 h 57"/>
                <a:gd name="T8" fmla="*/ 53 w 53"/>
                <a:gd name="T9" fmla="*/ 40 h 57"/>
                <a:gd name="T10" fmla="*/ 36 w 53"/>
                <a:gd name="T11" fmla="*/ 10 h 57"/>
                <a:gd name="T12" fmla="*/ 6 w 53"/>
                <a:gd name="T13" fmla="*/ 0 h 57"/>
                <a:gd name="T14" fmla="*/ 0 w 53"/>
                <a:gd name="T15" fmla="*/ 20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57">
                  <a:moveTo>
                    <a:pt x="0" y="20"/>
                  </a:moveTo>
                  <a:lnTo>
                    <a:pt x="20" y="23"/>
                  </a:lnTo>
                  <a:lnTo>
                    <a:pt x="6" y="47"/>
                  </a:lnTo>
                  <a:lnTo>
                    <a:pt x="13" y="57"/>
                  </a:lnTo>
                  <a:lnTo>
                    <a:pt x="53" y="40"/>
                  </a:lnTo>
                  <a:lnTo>
                    <a:pt x="36" y="10"/>
                  </a:lnTo>
                  <a:lnTo>
                    <a:pt x="6" y="0"/>
                  </a:lnTo>
                  <a:lnTo>
                    <a:pt x="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5" name="Freeform 230">
              <a:extLst>
                <a:ext uri="{FF2B5EF4-FFF2-40B4-BE49-F238E27FC236}">
                  <a16:creationId xmlns:a16="http://schemas.microsoft.com/office/drawing/2014/main" id="{514B519F-0401-F33B-EE26-328C76458568}"/>
                </a:ext>
              </a:extLst>
            </p:cNvPr>
            <p:cNvSpPr>
              <a:spLocks/>
            </p:cNvSpPr>
            <p:nvPr/>
          </p:nvSpPr>
          <p:spPr bwMode="auto">
            <a:xfrm>
              <a:off x="5330825" y="5999163"/>
              <a:ext cx="9525" cy="14288"/>
            </a:xfrm>
            <a:custGeom>
              <a:avLst/>
              <a:gdLst>
                <a:gd name="T0" fmla="*/ 0 w 26"/>
                <a:gd name="T1" fmla="*/ 27 h 43"/>
                <a:gd name="T2" fmla="*/ 3 w 26"/>
                <a:gd name="T3" fmla="*/ 43 h 43"/>
                <a:gd name="T4" fmla="*/ 23 w 26"/>
                <a:gd name="T5" fmla="*/ 40 h 43"/>
                <a:gd name="T6" fmla="*/ 26 w 26"/>
                <a:gd name="T7" fmla="*/ 20 h 43"/>
                <a:gd name="T8" fmla="*/ 9 w 26"/>
                <a:gd name="T9" fmla="*/ 0 h 43"/>
                <a:gd name="T10" fmla="*/ 0 w 26"/>
                <a:gd name="T11" fmla="*/ 27 h 43"/>
              </a:gdLst>
              <a:ahLst/>
              <a:cxnLst>
                <a:cxn ang="0">
                  <a:pos x="T0" y="T1"/>
                </a:cxn>
                <a:cxn ang="0">
                  <a:pos x="T2" y="T3"/>
                </a:cxn>
                <a:cxn ang="0">
                  <a:pos x="T4" y="T5"/>
                </a:cxn>
                <a:cxn ang="0">
                  <a:pos x="T6" y="T7"/>
                </a:cxn>
                <a:cxn ang="0">
                  <a:pos x="T8" y="T9"/>
                </a:cxn>
                <a:cxn ang="0">
                  <a:pos x="T10" y="T11"/>
                </a:cxn>
              </a:cxnLst>
              <a:rect l="0" t="0" r="r" b="b"/>
              <a:pathLst>
                <a:path w="26" h="43">
                  <a:moveTo>
                    <a:pt x="0" y="27"/>
                  </a:moveTo>
                  <a:lnTo>
                    <a:pt x="3" y="43"/>
                  </a:lnTo>
                  <a:lnTo>
                    <a:pt x="23" y="40"/>
                  </a:lnTo>
                  <a:lnTo>
                    <a:pt x="26" y="20"/>
                  </a:lnTo>
                  <a:lnTo>
                    <a:pt x="9" y="0"/>
                  </a:lnTo>
                  <a:lnTo>
                    <a:pt x="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6" name="Freeform 231">
              <a:extLst>
                <a:ext uri="{FF2B5EF4-FFF2-40B4-BE49-F238E27FC236}">
                  <a16:creationId xmlns:a16="http://schemas.microsoft.com/office/drawing/2014/main" id="{25A257BA-0219-8B55-F447-F601A2E4C446}"/>
                </a:ext>
              </a:extLst>
            </p:cNvPr>
            <p:cNvSpPr>
              <a:spLocks/>
            </p:cNvSpPr>
            <p:nvPr/>
          </p:nvSpPr>
          <p:spPr bwMode="auto">
            <a:xfrm>
              <a:off x="5302250" y="5954713"/>
              <a:ext cx="11113" cy="7938"/>
            </a:xfrm>
            <a:custGeom>
              <a:avLst/>
              <a:gdLst>
                <a:gd name="T0" fmla="*/ 0 w 34"/>
                <a:gd name="T1" fmla="*/ 24 h 24"/>
                <a:gd name="T2" fmla="*/ 34 w 34"/>
                <a:gd name="T3" fmla="*/ 19 h 24"/>
                <a:gd name="T4" fmla="*/ 9 w 34"/>
                <a:gd name="T5" fmla="*/ 0 h 24"/>
                <a:gd name="T6" fmla="*/ 0 w 34"/>
                <a:gd name="T7" fmla="*/ 24 h 24"/>
              </a:gdLst>
              <a:ahLst/>
              <a:cxnLst>
                <a:cxn ang="0">
                  <a:pos x="T0" y="T1"/>
                </a:cxn>
                <a:cxn ang="0">
                  <a:pos x="T2" y="T3"/>
                </a:cxn>
                <a:cxn ang="0">
                  <a:pos x="T4" y="T5"/>
                </a:cxn>
                <a:cxn ang="0">
                  <a:pos x="T6" y="T7"/>
                </a:cxn>
              </a:cxnLst>
              <a:rect l="0" t="0" r="r" b="b"/>
              <a:pathLst>
                <a:path w="34" h="24">
                  <a:moveTo>
                    <a:pt x="0" y="24"/>
                  </a:moveTo>
                  <a:lnTo>
                    <a:pt x="34" y="19"/>
                  </a:lnTo>
                  <a:lnTo>
                    <a:pt x="9" y="0"/>
                  </a:lnTo>
                  <a:lnTo>
                    <a:pt x="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7" name="Freeform 232">
              <a:extLst>
                <a:ext uri="{FF2B5EF4-FFF2-40B4-BE49-F238E27FC236}">
                  <a16:creationId xmlns:a16="http://schemas.microsoft.com/office/drawing/2014/main" id="{E3980794-14B7-894C-51F5-F4FF00E2CE25}"/>
                </a:ext>
              </a:extLst>
            </p:cNvPr>
            <p:cNvSpPr>
              <a:spLocks/>
            </p:cNvSpPr>
            <p:nvPr/>
          </p:nvSpPr>
          <p:spPr bwMode="auto">
            <a:xfrm>
              <a:off x="5427663" y="6102350"/>
              <a:ext cx="55563" cy="65088"/>
            </a:xfrm>
            <a:custGeom>
              <a:avLst/>
              <a:gdLst>
                <a:gd name="T0" fmla="*/ 175 w 175"/>
                <a:gd name="T1" fmla="*/ 0 h 207"/>
                <a:gd name="T2" fmla="*/ 114 w 175"/>
                <a:gd name="T3" fmla="*/ 25 h 207"/>
                <a:gd name="T4" fmla="*/ 68 w 175"/>
                <a:gd name="T5" fmla="*/ 41 h 207"/>
                <a:gd name="T6" fmla="*/ 29 w 175"/>
                <a:gd name="T7" fmla="*/ 95 h 207"/>
                <a:gd name="T8" fmla="*/ 12 w 175"/>
                <a:gd name="T9" fmla="*/ 138 h 207"/>
                <a:gd name="T10" fmla="*/ 0 w 175"/>
                <a:gd name="T11" fmla="*/ 155 h 207"/>
                <a:gd name="T12" fmla="*/ 35 w 175"/>
                <a:gd name="T13" fmla="*/ 154 h 207"/>
                <a:gd name="T14" fmla="*/ 30 w 175"/>
                <a:gd name="T15" fmla="*/ 207 h 207"/>
                <a:gd name="T16" fmla="*/ 90 w 175"/>
                <a:gd name="T17" fmla="*/ 184 h 207"/>
                <a:gd name="T18" fmla="*/ 126 w 175"/>
                <a:gd name="T19" fmla="*/ 110 h 207"/>
                <a:gd name="T20" fmla="*/ 134 w 175"/>
                <a:gd name="T21" fmla="*/ 64 h 207"/>
                <a:gd name="T22" fmla="*/ 175 w 175"/>
                <a:gd name="T23" fmla="*/ 34 h 207"/>
                <a:gd name="T24" fmla="*/ 175 w 175"/>
                <a:gd name="T25"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07">
                  <a:moveTo>
                    <a:pt x="175" y="0"/>
                  </a:moveTo>
                  <a:lnTo>
                    <a:pt x="114" y="25"/>
                  </a:lnTo>
                  <a:lnTo>
                    <a:pt x="68" y="41"/>
                  </a:lnTo>
                  <a:lnTo>
                    <a:pt x="29" y="95"/>
                  </a:lnTo>
                  <a:lnTo>
                    <a:pt x="12" y="138"/>
                  </a:lnTo>
                  <a:lnTo>
                    <a:pt x="0" y="155"/>
                  </a:lnTo>
                  <a:lnTo>
                    <a:pt x="35" y="154"/>
                  </a:lnTo>
                  <a:lnTo>
                    <a:pt x="30" y="207"/>
                  </a:lnTo>
                  <a:lnTo>
                    <a:pt x="90" y="184"/>
                  </a:lnTo>
                  <a:lnTo>
                    <a:pt x="126" y="110"/>
                  </a:lnTo>
                  <a:lnTo>
                    <a:pt x="134" y="64"/>
                  </a:lnTo>
                  <a:lnTo>
                    <a:pt x="175" y="34"/>
                  </a:lnTo>
                  <a:lnTo>
                    <a:pt x="1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8" name="Freeform 233">
              <a:extLst>
                <a:ext uri="{FF2B5EF4-FFF2-40B4-BE49-F238E27FC236}">
                  <a16:creationId xmlns:a16="http://schemas.microsoft.com/office/drawing/2014/main" id="{C4097391-5175-4A14-FF9C-BBF524DE4745}"/>
                </a:ext>
              </a:extLst>
            </p:cNvPr>
            <p:cNvSpPr>
              <a:spLocks/>
            </p:cNvSpPr>
            <p:nvPr/>
          </p:nvSpPr>
          <p:spPr bwMode="auto">
            <a:xfrm>
              <a:off x="4681538" y="5435600"/>
              <a:ext cx="641350" cy="520700"/>
            </a:xfrm>
            <a:custGeom>
              <a:avLst/>
              <a:gdLst>
                <a:gd name="T0" fmla="*/ 1096 w 2020"/>
                <a:gd name="T1" fmla="*/ 1512 h 1640"/>
                <a:gd name="T2" fmla="*/ 1183 w 2020"/>
                <a:gd name="T3" fmla="*/ 1606 h 1640"/>
                <a:gd name="T4" fmla="*/ 1207 w 2020"/>
                <a:gd name="T5" fmla="*/ 1544 h 1640"/>
                <a:gd name="T6" fmla="*/ 1199 w 2020"/>
                <a:gd name="T7" fmla="*/ 1424 h 1640"/>
                <a:gd name="T8" fmla="*/ 1022 w 2020"/>
                <a:gd name="T9" fmla="*/ 1326 h 1640"/>
                <a:gd name="T10" fmla="*/ 887 w 2020"/>
                <a:gd name="T11" fmla="*/ 1251 h 1640"/>
                <a:gd name="T12" fmla="*/ 783 w 2020"/>
                <a:gd name="T13" fmla="*/ 1158 h 1640"/>
                <a:gd name="T14" fmla="*/ 943 w 2020"/>
                <a:gd name="T15" fmla="*/ 1105 h 1640"/>
                <a:gd name="T16" fmla="*/ 878 w 2020"/>
                <a:gd name="T17" fmla="*/ 1029 h 1640"/>
                <a:gd name="T18" fmla="*/ 956 w 2020"/>
                <a:gd name="T19" fmla="*/ 1088 h 1640"/>
                <a:gd name="T20" fmla="*/ 935 w 2020"/>
                <a:gd name="T21" fmla="*/ 939 h 1640"/>
                <a:gd name="T22" fmla="*/ 786 w 2020"/>
                <a:gd name="T23" fmla="*/ 691 h 1640"/>
                <a:gd name="T24" fmla="*/ 847 w 2020"/>
                <a:gd name="T25" fmla="*/ 521 h 1640"/>
                <a:gd name="T26" fmla="*/ 878 w 2020"/>
                <a:gd name="T27" fmla="*/ 561 h 1640"/>
                <a:gd name="T28" fmla="*/ 952 w 2020"/>
                <a:gd name="T29" fmla="*/ 659 h 1640"/>
                <a:gd name="T30" fmla="*/ 1040 w 2020"/>
                <a:gd name="T31" fmla="*/ 782 h 1640"/>
                <a:gd name="T32" fmla="*/ 1038 w 2020"/>
                <a:gd name="T33" fmla="*/ 698 h 1640"/>
                <a:gd name="T34" fmla="*/ 1115 w 2020"/>
                <a:gd name="T35" fmla="*/ 712 h 1640"/>
                <a:gd name="T36" fmla="*/ 1125 w 2020"/>
                <a:gd name="T37" fmla="*/ 658 h 1640"/>
                <a:gd name="T38" fmla="*/ 1238 w 2020"/>
                <a:gd name="T39" fmla="*/ 617 h 1640"/>
                <a:gd name="T40" fmla="*/ 1255 w 2020"/>
                <a:gd name="T41" fmla="*/ 594 h 1640"/>
                <a:gd name="T42" fmla="*/ 1161 w 2020"/>
                <a:gd name="T43" fmla="*/ 538 h 1640"/>
                <a:gd name="T44" fmla="*/ 1177 w 2020"/>
                <a:gd name="T45" fmla="*/ 419 h 1640"/>
                <a:gd name="T46" fmla="*/ 1326 w 2020"/>
                <a:gd name="T47" fmla="*/ 404 h 1640"/>
                <a:gd name="T48" fmla="*/ 1470 w 2020"/>
                <a:gd name="T49" fmla="*/ 390 h 1640"/>
                <a:gd name="T50" fmla="*/ 1559 w 2020"/>
                <a:gd name="T51" fmla="*/ 318 h 1640"/>
                <a:gd name="T52" fmla="*/ 1639 w 2020"/>
                <a:gd name="T53" fmla="*/ 377 h 1640"/>
                <a:gd name="T54" fmla="*/ 1836 w 2020"/>
                <a:gd name="T55" fmla="*/ 439 h 1640"/>
                <a:gd name="T56" fmla="*/ 1860 w 2020"/>
                <a:gd name="T57" fmla="*/ 24 h 1640"/>
                <a:gd name="T58" fmla="*/ 1638 w 2020"/>
                <a:gd name="T59" fmla="*/ 189 h 1640"/>
                <a:gd name="T60" fmla="*/ 1001 w 2020"/>
                <a:gd name="T61" fmla="*/ 151 h 1640"/>
                <a:gd name="T62" fmla="*/ 529 w 2020"/>
                <a:gd name="T63" fmla="*/ 372 h 1640"/>
                <a:gd name="T64" fmla="*/ 301 w 2020"/>
                <a:gd name="T65" fmla="*/ 490 h 1640"/>
                <a:gd name="T66" fmla="*/ 147 w 2020"/>
                <a:gd name="T67" fmla="*/ 793 h 1640"/>
                <a:gd name="T68" fmla="*/ 36 w 2020"/>
                <a:gd name="T69" fmla="*/ 872 h 1640"/>
                <a:gd name="T70" fmla="*/ 88 w 2020"/>
                <a:gd name="T71" fmla="*/ 976 h 1640"/>
                <a:gd name="T72" fmla="*/ 193 w 2020"/>
                <a:gd name="T73" fmla="*/ 1098 h 1640"/>
                <a:gd name="T74" fmla="*/ 240 w 2020"/>
                <a:gd name="T75" fmla="*/ 1091 h 1640"/>
                <a:gd name="T76" fmla="*/ 333 w 2020"/>
                <a:gd name="T77" fmla="*/ 1176 h 1640"/>
                <a:gd name="T78" fmla="*/ 214 w 2020"/>
                <a:gd name="T79" fmla="*/ 1187 h 1640"/>
                <a:gd name="T80" fmla="*/ 311 w 2020"/>
                <a:gd name="T81" fmla="*/ 1277 h 1640"/>
                <a:gd name="T82" fmla="*/ 369 w 2020"/>
                <a:gd name="T83" fmla="*/ 1395 h 1640"/>
                <a:gd name="T84" fmla="*/ 482 w 2020"/>
                <a:gd name="T85" fmla="*/ 1407 h 1640"/>
                <a:gd name="T86" fmla="*/ 508 w 2020"/>
                <a:gd name="T87" fmla="*/ 1382 h 1640"/>
                <a:gd name="T88" fmla="*/ 533 w 2020"/>
                <a:gd name="T89" fmla="*/ 1378 h 1640"/>
                <a:gd name="T90" fmla="*/ 692 w 2020"/>
                <a:gd name="T91" fmla="*/ 1399 h 1640"/>
                <a:gd name="T92" fmla="*/ 796 w 2020"/>
                <a:gd name="T93" fmla="*/ 1431 h 1640"/>
                <a:gd name="T94" fmla="*/ 913 w 2020"/>
                <a:gd name="T95" fmla="*/ 1460 h 1640"/>
                <a:gd name="T96" fmla="*/ 963 w 2020"/>
                <a:gd name="T97" fmla="*/ 1503 h 1640"/>
                <a:gd name="T98" fmla="*/ 940 w 2020"/>
                <a:gd name="T99" fmla="*/ 1550 h 1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20" h="1640">
                  <a:moveTo>
                    <a:pt x="1020" y="1545"/>
                  </a:moveTo>
                  <a:lnTo>
                    <a:pt x="1003" y="1525"/>
                  </a:lnTo>
                  <a:lnTo>
                    <a:pt x="1053" y="1505"/>
                  </a:lnTo>
                  <a:lnTo>
                    <a:pt x="1096" y="1512"/>
                  </a:lnTo>
                  <a:lnTo>
                    <a:pt x="1086" y="1545"/>
                  </a:lnTo>
                  <a:lnTo>
                    <a:pt x="1113" y="1561"/>
                  </a:lnTo>
                  <a:lnTo>
                    <a:pt x="1150" y="1607"/>
                  </a:lnTo>
                  <a:lnTo>
                    <a:pt x="1183" y="1606"/>
                  </a:lnTo>
                  <a:lnTo>
                    <a:pt x="1211" y="1640"/>
                  </a:lnTo>
                  <a:lnTo>
                    <a:pt x="1264" y="1630"/>
                  </a:lnTo>
                  <a:lnTo>
                    <a:pt x="1240" y="1586"/>
                  </a:lnTo>
                  <a:lnTo>
                    <a:pt x="1207" y="1544"/>
                  </a:lnTo>
                  <a:lnTo>
                    <a:pt x="1220" y="1524"/>
                  </a:lnTo>
                  <a:lnTo>
                    <a:pt x="1209" y="1507"/>
                  </a:lnTo>
                  <a:lnTo>
                    <a:pt x="1226" y="1454"/>
                  </a:lnTo>
                  <a:lnTo>
                    <a:pt x="1199" y="1424"/>
                  </a:lnTo>
                  <a:lnTo>
                    <a:pt x="1122" y="1388"/>
                  </a:lnTo>
                  <a:lnTo>
                    <a:pt x="1098" y="1349"/>
                  </a:lnTo>
                  <a:lnTo>
                    <a:pt x="1048" y="1346"/>
                  </a:lnTo>
                  <a:lnTo>
                    <a:pt x="1022" y="1326"/>
                  </a:lnTo>
                  <a:lnTo>
                    <a:pt x="1004" y="1277"/>
                  </a:lnTo>
                  <a:lnTo>
                    <a:pt x="930" y="1234"/>
                  </a:lnTo>
                  <a:lnTo>
                    <a:pt x="930" y="1258"/>
                  </a:lnTo>
                  <a:lnTo>
                    <a:pt x="887" y="1251"/>
                  </a:lnTo>
                  <a:lnTo>
                    <a:pt x="887" y="1221"/>
                  </a:lnTo>
                  <a:lnTo>
                    <a:pt x="837" y="1199"/>
                  </a:lnTo>
                  <a:lnTo>
                    <a:pt x="777" y="1195"/>
                  </a:lnTo>
                  <a:lnTo>
                    <a:pt x="783" y="1158"/>
                  </a:lnTo>
                  <a:lnTo>
                    <a:pt x="833" y="1169"/>
                  </a:lnTo>
                  <a:lnTo>
                    <a:pt x="877" y="1179"/>
                  </a:lnTo>
                  <a:lnTo>
                    <a:pt x="909" y="1161"/>
                  </a:lnTo>
                  <a:lnTo>
                    <a:pt x="943" y="1105"/>
                  </a:lnTo>
                  <a:lnTo>
                    <a:pt x="899" y="1095"/>
                  </a:lnTo>
                  <a:lnTo>
                    <a:pt x="882" y="1075"/>
                  </a:lnTo>
                  <a:lnTo>
                    <a:pt x="896" y="1058"/>
                  </a:lnTo>
                  <a:lnTo>
                    <a:pt x="878" y="1029"/>
                  </a:lnTo>
                  <a:lnTo>
                    <a:pt x="915" y="991"/>
                  </a:lnTo>
                  <a:lnTo>
                    <a:pt x="965" y="1048"/>
                  </a:lnTo>
                  <a:lnTo>
                    <a:pt x="993" y="1081"/>
                  </a:lnTo>
                  <a:lnTo>
                    <a:pt x="956" y="1088"/>
                  </a:lnTo>
                  <a:lnTo>
                    <a:pt x="956" y="1111"/>
                  </a:lnTo>
                  <a:lnTo>
                    <a:pt x="1016" y="1124"/>
                  </a:lnTo>
                  <a:lnTo>
                    <a:pt x="1025" y="1030"/>
                  </a:lnTo>
                  <a:lnTo>
                    <a:pt x="935" y="939"/>
                  </a:lnTo>
                  <a:lnTo>
                    <a:pt x="891" y="922"/>
                  </a:lnTo>
                  <a:lnTo>
                    <a:pt x="880" y="837"/>
                  </a:lnTo>
                  <a:lnTo>
                    <a:pt x="807" y="767"/>
                  </a:lnTo>
                  <a:lnTo>
                    <a:pt x="786" y="691"/>
                  </a:lnTo>
                  <a:lnTo>
                    <a:pt x="801" y="642"/>
                  </a:lnTo>
                  <a:lnTo>
                    <a:pt x="784" y="588"/>
                  </a:lnTo>
                  <a:lnTo>
                    <a:pt x="814" y="541"/>
                  </a:lnTo>
                  <a:lnTo>
                    <a:pt x="847" y="521"/>
                  </a:lnTo>
                  <a:lnTo>
                    <a:pt x="853" y="484"/>
                  </a:lnTo>
                  <a:lnTo>
                    <a:pt x="904" y="498"/>
                  </a:lnTo>
                  <a:lnTo>
                    <a:pt x="894" y="535"/>
                  </a:lnTo>
                  <a:lnTo>
                    <a:pt x="878" y="561"/>
                  </a:lnTo>
                  <a:lnTo>
                    <a:pt x="888" y="594"/>
                  </a:lnTo>
                  <a:lnTo>
                    <a:pt x="898" y="620"/>
                  </a:lnTo>
                  <a:lnTo>
                    <a:pt x="938" y="614"/>
                  </a:lnTo>
                  <a:lnTo>
                    <a:pt x="952" y="659"/>
                  </a:lnTo>
                  <a:lnTo>
                    <a:pt x="1012" y="673"/>
                  </a:lnTo>
                  <a:lnTo>
                    <a:pt x="1025" y="708"/>
                  </a:lnTo>
                  <a:lnTo>
                    <a:pt x="1013" y="759"/>
                  </a:lnTo>
                  <a:lnTo>
                    <a:pt x="1040" y="782"/>
                  </a:lnTo>
                  <a:lnTo>
                    <a:pt x="1050" y="765"/>
                  </a:lnTo>
                  <a:lnTo>
                    <a:pt x="1096" y="798"/>
                  </a:lnTo>
                  <a:lnTo>
                    <a:pt x="1137" y="777"/>
                  </a:lnTo>
                  <a:lnTo>
                    <a:pt x="1038" y="698"/>
                  </a:lnTo>
                  <a:lnTo>
                    <a:pt x="1048" y="665"/>
                  </a:lnTo>
                  <a:lnTo>
                    <a:pt x="1079" y="652"/>
                  </a:lnTo>
                  <a:lnTo>
                    <a:pt x="1112" y="672"/>
                  </a:lnTo>
                  <a:lnTo>
                    <a:pt x="1115" y="712"/>
                  </a:lnTo>
                  <a:lnTo>
                    <a:pt x="1162" y="754"/>
                  </a:lnTo>
                  <a:lnTo>
                    <a:pt x="1209" y="747"/>
                  </a:lnTo>
                  <a:lnTo>
                    <a:pt x="1209" y="707"/>
                  </a:lnTo>
                  <a:lnTo>
                    <a:pt x="1125" y="658"/>
                  </a:lnTo>
                  <a:lnTo>
                    <a:pt x="1121" y="615"/>
                  </a:lnTo>
                  <a:lnTo>
                    <a:pt x="1188" y="591"/>
                  </a:lnTo>
                  <a:lnTo>
                    <a:pt x="1215" y="617"/>
                  </a:lnTo>
                  <a:lnTo>
                    <a:pt x="1238" y="617"/>
                  </a:lnTo>
                  <a:lnTo>
                    <a:pt x="1295" y="679"/>
                  </a:lnTo>
                  <a:lnTo>
                    <a:pt x="1332" y="649"/>
                  </a:lnTo>
                  <a:lnTo>
                    <a:pt x="1301" y="620"/>
                  </a:lnTo>
                  <a:lnTo>
                    <a:pt x="1255" y="594"/>
                  </a:lnTo>
                  <a:lnTo>
                    <a:pt x="1218" y="541"/>
                  </a:lnTo>
                  <a:lnTo>
                    <a:pt x="1215" y="568"/>
                  </a:lnTo>
                  <a:lnTo>
                    <a:pt x="1174" y="561"/>
                  </a:lnTo>
                  <a:lnTo>
                    <a:pt x="1161" y="538"/>
                  </a:lnTo>
                  <a:lnTo>
                    <a:pt x="1183" y="515"/>
                  </a:lnTo>
                  <a:lnTo>
                    <a:pt x="1143" y="499"/>
                  </a:lnTo>
                  <a:lnTo>
                    <a:pt x="1140" y="462"/>
                  </a:lnTo>
                  <a:lnTo>
                    <a:pt x="1177" y="419"/>
                  </a:lnTo>
                  <a:lnTo>
                    <a:pt x="1230" y="451"/>
                  </a:lnTo>
                  <a:lnTo>
                    <a:pt x="1247" y="451"/>
                  </a:lnTo>
                  <a:lnTo>
                    <a:pt x="1296" y="438"/>
                  </a:lnTo>
                  <a:lnTo>
                    <a:pt x="1326" y="404"/>
                  </a:lnTo>
                  <a:lnTo>
                    <a:pt x="1326" y="381"/>
                  </a:lnTo>
                  <a:lnTo>
                    <a:pt x="1416" y="376"/>
                  </a:lnTo>
                  <a:lnTo>
                    <a:pt x="1433" y="393"/>
                  </a:lnTo>
                  <a:lnTo>
                    <a:pt x="1470" y="390"/>
                  </a:lnTo>
                  <a:lnTo>
                    <a:pt x="1502" y="380"/>
                  </a:lnTo>
                  <a:lnTo>
                    <a:pt x="1519" y="356"/>
                  </a:lnTo>
                  <a:lnTo>
                    <a:pt x="1515" y="326"/>
                  </a:lnTo>
                  <a:lnTo>
                    <a:pt x="1559" y="318"/>
                  </a:lnTo>
                  <a:lnTo>
                    <a:pt x="1539" y="352"/>
                  </a:lnTo>
                  <a:lnTo>
                    <a:pt x="1555" y="385"/>
                  </a:lnTo>
                  <a:lnTo>
                    <a:pt x="1582" y="372"/>
                  </a:lnTo>
                  <a:lnTo>
                    <a:pt x="1639" y="377"/>
                  </a:lnTo>
                  <a:lnTo>
                    <a:pt x="1719" y="411"/>
                  </a:lnTo>
                  <a:lnTo>
                    <a:pt x="1756" y="437"/>
                  </a:lnTo>
                  <a:lnTo>
                    <a:pt x="1803" y="440"/>
                  </a:lnTo>
                  <a:lnTo>
                    <a:pt x="1836" y="439"/>
                  </a:lnTo>
                  <a:lnTo>
                    <a:pt x="1984" y="255"/>
                  </a:lnTo>
                  <a:lnTo>
                    <a:pt x="2020" y="72"/>
                  </a:lnTo>
                  <a:lnTo>
                    <a:pt x="1955" y="0"/>
                  </a:lnTo>
                  <a:lnTo>
                    <a:pt x="1860" y="24"/>
                  </a:lnTo>
                  <a:lnTo>
                    <a:pt x="1883" y="67"/>
                  </a:lnTo>
                  <a:lnTo>
                    <a:pt x="1883" y="120"/>
                  </a:lnTo>
                  <a:lnTo>
                    <a:pt x="1837" y="157"/>
                  </a:lnTo>
                  <a:lnTo>
                    <a:pt x="1638" y="189"/>
                  </a:lnTo>
                  <a:lnTo>
                    <a:pt x="1443" y="111"/>
                  </a:lnTo>
                  <a:lnTo>
                    <a:pt x="1310" y="79"/>
                  </a:lnTo>
                  <a:lnTo>
                    <a:pt x="1154" y="167"/>
                  </a:lnTo>
                  <a:lnTo>
                    <a:pt x="1001" y="151"/>
                  </a:lnTo>
                  <a:lnTo>
                    <a:pt x="891" y="235"/>
                  </a:lnTo>
                  <a:lnTo>
                    <a:pt x="775" y="286"/>
                  </a:lnTo>
                  <a:lnTo>
                    <a:pt x="615" y="284"/>
                  </a:lnTo>
                  <a:lnTo>
                    <a:pt x="529" y="372"/>
                  </a:lnTo>
                  <a:lnTo>
                    <a:pt x="422" y="372"/>
                  </a:lnTo>
                  <a:lnTo>
                    <a:pt x="362" y="340"/>
                  </a:lnTo>
                  <a:lnTo>
                    <a:pt x="290" y="390"/>
                  </a:lnTo>
                  <a:lnTo>
                    <a:pt x="301" y="490"/>
                  </a:lnTo>
                  <a:lnTo>
                    <a:pt x="287" y="556"/>
                  </a:lnTo>
                  <a:lnTo>
                    <a:pt x="232" y="613"/>
                  </a:lnTo>
                  <a:lnTo>
                    <a:pt x="159" y="726"/>
                  </a:lnTo>
                  <a:lnTo>
                    <a:pt x="147" y="793"/>
                  </a:lnTo>
                  <a:lnTo>
                    <a:pt x="67" y="833"/>
                  </a:lnTo>
                  <a:lnTo>
                    <a:pt x="0" y="845"/>
                  </a:lnTo>
                  <a:lnTo>
                    <a:pt x="13" y="869"/>
                  </a:lnTo>
                  <a:lnTo>
                    <a:pt x="36" y="872"/>
                  </a:lnTo>
                  <a:lnTo>
                    <a:pt x="33" y="892"/>
                  </a:lnTo>
                  <a:lnTo>
                    <a:pt x="53" y="921"/>
                  </a:lnTo>
                  <a:lnTo>
                    <a:pt x="56" y="972"/>
                  </a:lnTo>
                  <a:lnTo>
                    <a:pt x="88" y="976"/>
                  </a:lnTo>
                  <a:lnTo>
                    <a:pt x="75" y="996"/>
                  </a:lnTo>
                  <a:lnTo>
                    <a:pt x="116" y="1056"/>
                  </a:lnTo>
                  <a:lnTo>
                    <a:pt x="169" y="1058"/>
                  </a:lnTo>
                  <a:lnTo>
                    <a:pt x="193" y="1098"/>
                  </a:lnTo>
                  <a:lnTo>
                    <a:pt x="199" y="1134"/>
                  </a:lnTo>
                  <a:lnTo>
                    <a:pt x="213" y="1151"/>
                  </a:lnTo>
                  <a:lnTo>
                    <a:pt x="223" y="1124"/>
                  </a:lnTo>
                  <a:lnTo>
                    <a:pt x="240" y="1091"/>
                  </a:lnTo>
                  <a:lnTo>
                    <a:pt x="260" y="1117"/>
                  </a:lnTo>
                  <a:lnTo>
                    <a:pt x="310" y="1114"/>
                  </a:lnTo>
                  <a:lnTo>
                    <a:pt x="326" y="1133"/>
                  </a:lnTo>
                  <a:lnTo>
                    <a:pt x="333" y="1176"/>
                  </a:lnTo>
                  <a:lnTo>
                    <a:pt x="306" y="1166"/>
                  </a:lnTo>
                  <a:lnTo>
                    <a:pt x="280" y="1141"/>
                  </a:lnTo>
                  <a:lnTo>
                    <a:pt x="233" y="1154"/>
                  </a:lnTo>
                  <a:lnTo>
                    <a:pt x="214" y="1187"/>
                  </a:lnTo>
                  <a:lnTo>
                    <a:pt x="227" y="1221"/>
                  </a:lnTo>
                  <a:lnTo>
                    <a:pt x="274" y="1230"/>
                  </a:lnTo>
                  <a:lnTo>
                    <a:pt x="284" y="1283"/>
                  </a:lnTo>
                  <a:lnTo>
                    <a:pt x="311" y="1277"/>
                  </a:lnTo>
                  <a:lnTo>
                    <a:pt x="308" y="1309"/>
                  </a:lnTo>
                  <a:lnTo>
                    <a:pt x="335" y="1346"/>
                  </a:lnTo>
                  <a:lnTo>
                    <a:pt x="345" y="1382"/>
                  </a:lnTo>
                  <a:lnTo>
                    <a:pt x="369" y="1395"/>
                  </a:lnTo>
                  <a:lnTo>
                    <a:pt x="375" y="1371"/>
                  </a:lnTo>
                  <a:lnTo>
                    <a:pt x="398" y="1345"/>
                  </a:lnTo>
                  <a:lnTo>
                    <a:pt x="432" y="1395"/>
                  </a:lnTo>
                  <a:lnTo>
                    <a:pt x="482" y="1407"/>
                  </a:lnTo>
                  <a:lnTo>
                    <a:pt x="482" y="1407"/>
                  </a:lnTo>
                  <a:lnTo>
                    <a:pt x="487" y="1402"/>
                  </a:lnTo>
                  <a:lnTo>
                    <a:pt x="497" y="1392"/>
                  </a:lnTo>
                  <a:lnTo>
                    <a:pt x="508" y="1382"/>
                  </a:lnTo>
                  <a:lnTo>
                    <a:pt x="514" y="1378"/>
                  </a:lnTo>
                  <a:lnTo>
                    <a:pt x="518" y="1377"/>
                  </a:lnTo>
                  <a:lnTo>
                    <a:pt x="518" y="1377"/>
                  </a:lnTo>
                  <a:lnTo>
                    <a:pt x="533" y="1378"/>
                  </a:lnTo>
                  <a:lnTo>
                    <a:pt x="553" y="1380"/>
                  </a:lnTo>
                  <a:lnTo>
                    <a:pt x="578" y="1384"/>
                  </a:lnTo>
                  <a:lnTo>
                    <a:pt x="659" y="1372"/>
                  </a:lnTo>
                  <a:lnTo>
                    <a:pt x="692" y="1399"/>
                  </a:lnTo>
                  <a:lnTo>
                    <a:pt x="735" y="1376"/>
                  </a:lnTo>
                  <a:lnTo>
                    <a:pt x="772" y="1398"/>
                  </a:lnTo>
                  <a:lnTo>
                    <a:pt x="786" y="1388"/>
                  </a:lnTo>
                  <a:lnTo>
                    <a:pt x="796" y="1431"/>
                  </a:lnTo>
                  <a:lnTo>
                    <a:pt x="842" y="1434"/>
                  </a:lnTo>
                  <a:lnTo>
                    <a:pt x="836" y="1391"/>
                  </a:lnTo>
                  <a:lnTo>
                    <a:pt x="886" y="1447"/>
                  </a:lnTo>
                  <a:lnTo>
                    <a:pt x="913" y="1460"/>
                  </a:lnTo>
                  <a:lnTo>
                    <a:pt x="939" y="1453"/>
                  </a:lnTo>
                  <a:lnTo>
                    <a:pt x="979" y="1469"/>
                  </a:lnTo>
                  <a:lnTo>
                    <a:pt x="993" y="1499"/>
                  </a:lnTo>
                  <a:lnTo>
                    <a:pt x="963" y="1503"/>
                  </a:lnTo>
                  <a:lnTo>
                    <a:pt x="926" y="1493"/>
                  </a:lnTo>
                  <a:lnTo>
                    <a:pt x="886" y="1513"/>
                  </a:lnTo>
                  <a:lnTo>
                    <a:pt x="916" y="1530"/>
                  </a:lnTo>
                  <a:lnTo>
                    <a:pt x="940" y="1550"/>
                  </a:lnTo>
                  <a:lnTo>
                    <a:pt x="1020" y="15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9" name="Freeform 238">
              <a:extLst>
                <a:ext uri="{FF2B5EF4-FFF2-40B4-BE49-F238E27FC236}">
                  <a16:creationId xmlns:a16="http://schemas.microsoft.com/office/drawing/2014/main" id="{8762BB5F-CB89-B473-8DA6-8203B8618159}"/>
                </a:ext>
              </a:extLst>
            </p:cNvPr>
            <p:cNvSpPr>
              <a:spLocks/>
            </p:cNvSpPr>
            <p:nvPr/>
          </p:nvSpPr>
          <p:spPr bwMode="auto">
            <a:xfrm>
              <a:off x="5429250" y="6083300"/>
              <a:ext cx="11113" cy="9525"/>
            </a:xfrm>
            <a:custGeom>
              <a:avLst/>
              <a:gdLst>
                <a:gd name="T0" fmla="*/ 0 w 37"/>
                <a:gd name="T1" fmla="*/ 30 h 30"/>
                <a:gd name="T2" fmla="*/ 29 w 37"/>
                <a:gd name="T3" fmla="*/ 28 h 30"/>
                <a:gd name="T4" fmla="*/ 37 w 37"/>
                <a:gd name="T5" fmla="*/ 6 h 30"/>
                <a:gd name="T6" fmla="*/ 24 w 37"/>
                <a:gd name="T7" fmla="*/ 0 h 30"/>
                <a:gd name="T8" fmla="*/ 0 w 37"/>
                <a:gd name="T9" fmla="*/ 30 h 30"/>
              </a:gdLst>
              <a:ahLst/>
              <a:cxnLst>
                <a:cxn ang="0">
                  <a:pos x="T0" y="T1"/>
                </a:cxn>
                <a:cxn ang="0">
                  <a:pos x="T2" y="T3"/>
                </a:cxn>
                <a:cxn ang="0">
                  <a:pos x="T4" y="T5"/>
                </a:cxn>
                <a:cxn ang="0">
                  <a:pos x="T6" y="T7"/>
                </a:cxn>
                <a:cxn ang="0">
                  <a:pos x="T8" y="T9"/>
                </a:cxn>
              </a:cxnLst>
              <a:rect l="0" t="0" r="r" b="b"/>
              <a:pathLst>
                <a:path w="37" h="30">
                  <a:moveTo>
                    <a:pt x="0" y="30"/>
                  </a:moveTo>
                  <a:lnTo>
                    <a:pt x="29" y="28"/>
                  </a:lnTo>
                  <a:lnTo>
                    <a:pt x="37" y="6"/>
                  </a:lnTo>
                  <a:lnTo>
                    <a:pt x="24" y="0"/>
                  </a:lnTo>
                  <a:lnTo>
                    <a:pt x="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40" name="Group 984">
            <a:extLst>
              <a:ext uri="{FF2B5EF4-FFF2-40B4-BE49-F238E27FC236}">
                <a16:creationId xmlns:a16="http://schemas.microsoft.com/office/drawing/2014/main" id="{BB8AD510-C4F3-2057-347F-C7F2E038DAC3}"/>
              </a:ext>
            </a:extLst>
          </p:cNvPr>
          <p:cNvGrpSpPr/>
          <p:nvPr/>
        </p:nvGrpSpPr>
        <p:grpSpPr>
          <a:xfrm>
            <a:off x="12886896" y="7642392"/>
            <a:ext cx="1838325" cy="747712"/>
            <a:chOff x="5219700" y="5402263"/>
            <a:chExt cx="1838325" cy="747712"/>
          </a:xfrm>
          <a:solidFill>
            <a:schemeClr val="bg1">
              <a:lumMod val="75000"/>
            </a:schemeClr>
          </a:solidFill>
        </p:grpSpPr>
        <p:sp>
          <p:nvSpPr>
            <p:cNvPr id="241" name="Freeform 234">
              <a:extLst>
                <a:ext uri="{FF2B5EF4-FFF2-40B4-BE49-F238E27FC236}">
                  <a16:creationId xmlns:a16="http://schemas.microsoft.com/office/drawing/2014/main" id="{860F5D2B-7EE3-AB49-866E-B54F6066AC0A}"/>
                </a:ext>
              </a:extLst>
            </p:cNvPr>
            <p:cNvSpPr>
              <a:spLocks/>
            </p:cNvSpPr>
            <p:nvPr/>
          </p:nvSpPr>
          <p:spPr bwMode="auto">
            <a:xfrm>
              <a:off x="5392738" y="5602288"/>
              <a:ext cx="19050" cy="11113"/>
            </a:xfrm>
            <a:custGeom>
              <a:avLst/>
              <a:gdLst>
                <a:gd name="T0" fmla="*/ 59 w 59"/>
                <a:gd name="T1" fmla="*/ 2 h 35"/>
                <a:gd name="T2" fmla="*/ 37 w 59"/>
                <a:gd name="T3" fmla="*/ 25 h 35"/>
                <a:gd name="T4" fmla="*/ 10 w 59"/>
                <a:gd name="T5" fmla="*/ 35 h 35"/>
                <a:gd name="T6" fmla="*/ 0 w 59"/>
                <a:gd name="T7" fmla="*/ 25 h 35"/>
                <a:gd name="T8" fmla="*/ 0 w 59"/>
                <a:gd name="T9" fmla="*/ 0 h 35"/>
                <a:gd name="T10" fmla="*/ 59 w 59"/>
                <a:gd name="T11" fmla="*/ 2 h 35"/>
              </a:gdLst>
              <a:ahLst/>
              <a:cxnLst>
                <a:cxn ang="0">
                  <a:pos x="T0" y="T1"/>
                </a:cxn>
                <a:cxn ang="0">
                  <a:pos x="T2" y="T3"/>
                </a:cxn>
                <a:cxn ang="0">
                  <a:pos x="T4" y="T5"/>
                </a:cxn>
                <a:cxn ang="0">
                  <a:pos x="T6" y="T7"/>
                </a:cxn>
                <a:cxn ang="0">
                  <a:pos x="T8" y="T9"/>
                </a:cxn>
                <a:cxn ang="0">
                  <a:pos x="T10" y="T11"/>
                </a:cxn>
              </a:cxnLst>
              <a:rect l="0" t="0" r="r" b="b"/>
              <a:pathLst>
                <a:path w="59" h="35">
                  <a:moveTo>
                    <a:pt x="59" y="2"/>
                  </a:moveTo>
                  <a:lnTo>
                    <a:pt x="37" y="25"/>
                  </a:lnTo>
                  <a:lnTo>
                    <a:pt x="10" y="35"/>
                  </a:lnTo>
                  <a:lnTo>
                    <a:pt x="0" y="25"/>
                  </a:lnTo>
                  <a:lnTo>
                    <a:pt x="0" y="0"/>
                  </a:lnTo>
                  <a:lnTo>
                    <a:pt x="59"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2" name="Freeform 235">
              <a:extLst>
                <a:ext uri="{FF2B5EF4-FFF2-40B4-BE49-F238E27FC236}">
                  <a16:creationId xmlns:a16="http://schemas.microsoft.com/office/drawing/2014/main" id="{FC724C1C-D076-DCD5-4FE5-42EC841E2E76}"/>
                </a:ext>
              </a:extLst>
            </p:cNvPr>
            <p:cNvSpPr>
              <a:spLocks/>
            </p:cNvSpPr>
            <p:nvPr/>
          </p:nvSpPr>
          <p:spPr bwMode="auto">
            <a:xfrm>
              <a:off x="5400675" y="5614988"/>
              <a:ext cx="4763" cy="7938"/>
            </a:xfrm>
            <a:custGeom>
              <a:avLst/>
              <a:gdLst>
                <a:gd name="T0" fmla="*/ 17 w 17"/>
                <a:gd name="T1" fmla="*/ 23 h 23"/>
                <a:gd name="T2" fmla="*/ 17 w 17"/>
                <a:gd name="T3" fmla="*/ 0 h 23"/>
                <a:gd name="T4" fmla="*/ 0 w 17"/>
                <a:gd name="T5" fmla="*/ 17 h 23"/>
                <a:gd name="T6" fmla="*/ 17 w 17"/>
                <a:gd name="T7" fmla="*/ 23 h 23"/>
              </a:gdLst>
              <a:ahLst/>
              <a:cxnLst>
                <a:cxn ang="0">
                  <a:pos x="T0" y="T1"/>
                </a:cxn>
                <a:cxn ang="0">
                  <a:pos x="T2" y="T3"/>
                </a:cxn>
                <a:cxn ang="0">
                  <a:pos x="T4" y="T5"/>
                </a:cxn>
                <a:cxn ang="0">
                  <a:pos x="T6" y="T7"/>
                </a:cxn>
              </a:cxnLst>
              <a:rect l="0" t="0" r="r" b="b"/>
              <a:pathLst>
                <a:path w="17" h="23">
                  <a:moveTo>
                    <a:pt x="17" y="23"/>
                  </a:moveTo>
                  <a:lnTo>
                    <a:pt x="17" y="0"/>
                  </a:lnTo>
                  <a:lnTo>
                    <a:pt x="0" y="17"/>
                  </a:lnTo>
                  <a:lnTo>
                    <a:pt x="1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3" name="Freeform 236">
              <a:extLst>
                <a:ext uri="{FF2B5EF4-FFF2-40B4-BE49-F238E27FC236}">
                  <a16:creationId xmlns:a16="http://schemas.microsoft.com/office/drawing/2014/main" id="{620F6350-B19A-4AB6-EBD5-DA9A778C59E1}"/>
                </a:ext>
              </a:extLst>
            </p:cNvPr>
            <p:cNvSpPr>
              <a:spLocks/>
            </p:cNvSpPr>
            <p:nvPr/>
          </p:nvSpPr>
          <p:spPr bwMode="auto">
            <a:xfrm>
              <a:off x="5270500" y="5407025"/>
              <a:ext cx="1787525" cy="742950"/>
            </a:xfrm>
            <a:custGeom>
              <a:avLst/>
              <a:gdLst>
                <a:gd name="T0" fmla="*/ 5556 w 5629"/>
                <a:gd name="T1" fmla="*/ 1717 h 2342"/>
                <a:gd name="T2" fmla="*/ 4893 w 5629"/>
                <a:gd name="T3" fmla="*/ 1861 h 2342"/>
                <a:gd name="T4" fmla="*/ 3818 w 5629"/>
                <a:gd name="T5" fmla="*/ 1928 h 2342"/>
                <a:gd name="T6" fmla="*/ 3169 w 5629"/>
                <a:gd name="T7" fmla="*/ 2046 h 2342"/>
                <a:gd name="T8" fmla="*/ 2965 w 5629"/>
                <a:gd name="T9" fmla="*/ 2335 h 2342"/>
                <a:gd name="T10" fmla="*/ 3045 w 5629"/>
                <a:gd name="T11" fmla="*/ 2021 h 2342"/>
                <a:gd name="T12" fmla="*/ 2689 w 5629"/>
                <a:gd name="T13" fmla="*/ 2057 h 2342"/>
                <a:gd name="T14" fmla="*/ 2318 w 5629"/>
                <a:gd name="T15" fmla="*/ 2276 h 2342"/>
                <a:gd name="T16" fmla="*/ 1838 w 5629"/>
                <a:gd name="T17" fmla="*/ 2184 h 2342"/>
                <a:gd name="T18" fmla="*/ 1396 w 5629"/>
                <a:gd name="T19" fmla="*/ 2072 h 2342"/>
                <a:gd name="T20" fmla="*/ 1248 w 5629"/>
                <a:gd name="T21" fmla="*/ 2226 h 2342"/>
                <a:gd name="T22" fmla="*/ 907 w 5629"/>
                <a:gd name="T23" fmla="*/ 2160 h 2342"/>
                <a:gd name="T24" fmla="*/ 740 w 5629"/>
                <a:gd name="T25" fmla="*/ 2062 h 2342"/>
                <a:gd name="T26" fmla="*/ 604 w 5629"/>
                <a:gd name="T27" fmla="*/ 2196 h 2342"/>
                <a:gd name="T28" fmla="*/ 596 w 5629"/>
                <a:gd name="T29" fmla="*/ 2096 h 2342"/>
                <a:gd name="T30" fmla="*/ 397 w 5629"/>
                <a:gd name="T31" fmla="*/ 2124 h 2342"/>
                <a:gd name="T32" fmla="*/ 590 w 5629"/>
                <a:gd name="T33" fmla="*/ 2043 h 2342"/>
                <a:gd name="T34" fmla="*/ 692 w 5629"/>
                <a:gd name="T35" fmla="*/ 1956 h 2342"/>
                <a:gd name="T36" fmla="*/ 459 w 5629"/>
                <a:gd name="T37" fmla="*/ 1977 h 2342"/>
                <a:gd name="T38" fmla="*/ 428 w 5629"/>
                <a:gd name="T39" fmla="*/ 1928 h 2342"/>
                <a:gd name="T40" fmla="*/ 361 w 5629"/>
                <a:gd name="T41" fmla="*/ 1839 h 2342"/>
                <a:gd name="T42" fmla="*/ 360 w 5629"/>
                <a:gd name="T43" fmla="*/ 1700 h 2342"/>
                <a:gd name="T44" fmla="*/ 165 w 5629"/>
                <a:gd name="T45" fmla="*/ 1572 h 2342"/>
                <a:gd name="T46" fmla="*/ 85 w 5629"/>
                <a:gd name="T47" fmla="*/ 1480 h 2342"/>
                <a:gd name="T48" fmla="*/ 97 w 5629"/>
                <a:gd name="T49" fmla="*/ 1357 h 2342"/>
                <a:gd name="T50" fmla="*/ 177 w 5629"/>
                <a:gd name="T51" fmla="*/ 1436 h 2342"/>
                <a:gd name="T52" fmla="*/ 334 w 5629"/>
                <a:gd name="T53" fmla="*/ 1458 h 2342"/>
                <a:gd name="T54" fmla="*/ 210 w 5629"/>
                <a:gd name="T55" fmla="*/ 1320 h 2342"/>
                <a:gd name="T56" fmla="*/ 212 w 5629"/>
                <a:gd name="T57" fmla="*/ 1253 h 2342"/>
                <a:gd name="T58" fmla="*/ 144 w 5629"/>
                <a:gd name="T59" fmla="*/ 1117 h 2342"/>
                <a:gd name="T60" fmla="*/ 266 w 5629"/>
                <a:gd name="T61" fmla="*/ 1034 h 2342"/>
                <a:gd name="T62" fmla="*/ 0 w 5629"/>
                <a:gd name="T63" fmla="*/ 1073 h 2342"/>
                <a:gd name="T64" fmla="*/ 88 w 5629"/>
                <a:gd name="T65" fmla="*/ 813 h 2342"/>
                <a:gd name="T66" fmla="*/ 283 w 5629"/>
                <a:gd name="T67" fmla="*/ 682 h 2342"/>
                <a:gd name="T68" fmla="*/ 504 w 5629"/>
                <a:gd name="T69" fmla="*/ 699 h 2342"/>
                <a:gd name="T70" fmla="*/ 527 w 5629"/>
                <a:gd name="T71" fmla="*/ 679 h 2342"/>
                <a:gd name="T72" fmla="*/ 917 w 5629"/>
                <a:gd name="T73" fmla="*/ 686 h 2342"/>
                <a:gd name="T74" fmla="*/ 856 w 5629"/>
                <a:gd name="T75" fmla="*/ 593 h 2342"/>
                <a:gd name="T76" fmla="*/ 1129 w 5629"/>
                <a:gd name="T77" fmla="*/ 561 h 2342"/>
                <a:gd name="T78" fmla="*/ 942 w 5629"/>
                <a:gd name="T79" fmla="*/ 530 h 2342"/>
                <a:gd name="T80" fmla="*/ 892 w 5629"/>
                <a:gd name="T81" fmla="*/ 407 h 2342"/>
                <a:gd name="T82" fmla="*/ 1175 w 5629"/>
                <a:gd name="T83" fmla="*/ 407 h 2342"/>
                <a:gd name="T84" fmla="*/ 1746 w 5629"/>
                <a:gd name="T85" fmla="*/ 227 h 2342"/>
                <a:gd name="T86" fmla="*/ 2574 w 5629"/>
                <a:gd name="T87" fmla="*/ 60 h 2342"/>
                <a:gd name="T88" fmla="*/ 2848 w 5629"/>
                <a:gd name="T89" fmla="*/ 170 h 2342"/>
                <a:gd name="T90" fmla="*/ 3133 w 5629"/>
                <a:gd name="T91" fmla="*/ 310 h 2342"/>
                <a:gd name="T92" fmla="*/ 3382 w 5629"/>
                <a:gd name="T93" fmla="*/ 410 h 2342"/>
                <a:gd name="T94" fmla="*/ 3744 w 5629"/>
                <a:gd name="T95" fmla="*/ 433 h 2342"/>
                <a:gd name="T96" fmla="*/ 4506 w 5629"/>
                <a:gd name="T97" fmla="*/ 292 h 2342"/>
                <a:gd name="T98" fmla="*/ 4943 w 5629"/>
                <a:gd name="T99" fmla="*/ 51 h 2342"/>
                <a:gd name="T100" fmla="*/ 5301 w 5629"/>
                <a:gd name="T101" fmla="*/ 375 h 2342"/>
                <a:gd name="T102" fmla="*/ 5562 w 5629"/>
                <a:gd name="T103" fmla="*/ 829 h 2342"/>
                <a:gd name="T104" fmla="*/ 5479 w 5629"/>
                <a:gd name="T105" fmla="*/ 982 h 2342"/>
                <a:gd name="T106" fmla="*/ 5508 w 5629"/>
                <a:gd name="T107" fmla="*/ 1093 h 2342"/>
                <a:gd name="T108" fmla="*/ 5538 w 5629"/>
                <a:gd name="T109" fmla="*/ 1255 h 2342"/>
                <a:gd name="T110" fmla="*/ 5528 w 5629"/>
                <a:gd name="T111" fmla="*/ 1379 h 2342"/>
                <a:gd name="T112" fmla="*/ 5530 w 5629"/>
                <a:gd name="T113" fmla="*/ 1503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29" h="2342">
                  <a:moveTo>
                    <a:pt x="5530" y="1503"/>
                  </a:moveTo>
                  <a:lnTo>
                    <a:pt x="5530" y="1503"/>
                  </a:lnTo>
                  <a:lnTo>
                    <a:pt x="5533" y="1519"/>
                  </a:lnTo>
                  <a:lnTo>
                    <a:pt x="5537" y="1548"/>
                  </a:lnTo>
                  <a:lnTo>
                    <a:pt x="5546" y="1620"/>
                  </a:lnTo>
                  <a:lnTo>
                    <a:pt x="5556" y="1717"/>
                  </a:lnTo>
                  <a:lnTo>
                    <a:pt x="5431" y="1786"/>
                  </a:lnTo>
                  <a:lnTo>
                    <a:pt x="5356" y="1724"/>
                  </a:lnTo>
                  <a:lnTo>
                    <a:pt x="5249" y="1737"/>
                  </a:lnTo>
                  <a:lnTo>
                    <a:pt x="5164" y="1769"/>
                  </a:lnTo>
                  <a:lnTo>
                    <a:pt x="5077" y="1751"/>
                  </a:lnTo>
                  <a:lnTo>
                    <a:pt x="4893" y="1861"/>
                  </a:lnTo>
                  <a:lnTo>
                    <a:pt x="4821" y="1797"/>
                  </a:lnTo>
                  <a:lnTo>
                    <a:pt x="4676" y="1842"/>
                  </a:lnTo>
                  <a:lnTo>
                    <a:pt x="4466" y="1870"/>
                  </a:lnTo>
                  <a:lnTo>
                    <a:pt x="4116" y="2018"/>
                  </a:lnTo>
                  <a:lnTo>
                    <a:pt x="3980" y="2051"/>
                  </a:lnTo>
                  <a:lnTo>
                    <a:pt x="3818" y="1928"/>
                  </a:lnTo>
                  <a:lnTo>
                    <a:pt x="3687" y="1922"/>
                  </a:lnTo>
                  <a:lnTo>
                    <a:pt x="3446" y="2020"/>
                  </a:lnTo>
                  <a:lnTo>
                    <a:pt x="3360" y="2012"/>
                  </a:lnTo>
                  <a:lnTo>
                    <a:pt x="3287" y="1930"/>
                  </a:lnTo>
                  <a:lnTo>
                    <a:pt x="3245" y="1963"/>
                  </a:lnTo>
                  <a:lnTo>
                    <a:pt x="3169" y="2046"/>
                  </a:lnTo>
                  <a:lnTo>
                    <a:pt x="3173" y="2162"/>
                  </a:lnTo>
                  <a:lnTo>
                    <a:pt x="3097" y="2222"/>
                  </a:lnTo>
                  <a:lnTo>
                    <a:pt x="3091" y="2303"/>
                  </a:lnTo>
                  <a:lnTo>
                    <a:pt x="3034" y="2313"/>
                  </a:lnTo>
                  <a:lnTo>
                    <a:pt x="3012" y="2342"/>
                  </a:lnTo>
                  <a:lnTo>
                    <a:pt x="2965" y="2335"/>
                  </a:lnTo>
                  <a:lnTo>
                    <a:pt x="2977" y="2310"/>
                  </a:lnTo>
                  <a:lnTo>
                    <a:pt x="2954" y="2274"/>
                  </a:lnTo>
                  <a:lnTo>
                    <a:pt x="2931" y="2231"/>
                  </a:lnTo>
                  <a:lnTo>
                    <a:pt x="2953" y="2154"/>
                  </a:lnTo>
                  <a:lnTo>
                    <a:pt x="3042" y="2081"/>
                  </a:lnTo>
                  <a:lnTo>
                    <a:pt x="3045" y="2021"/>
                  </a:lnTo>
                  <a:lnTo>
                    <a:pt x="2989" y="1982"/>
                  </a:lnTo>
                  <a:lnTo>
                    <a:pt x="2918" y="2032"/>
                  </a:lnTo>
                  <a:lnTo>
                    <a:pt x="2889" y="2082"/>
                  </a:lnTo>
                  <a:lnTo>
                    <a:pt x="2853" y="2115"/>
                  </a:lnTo>
                  <a:lnTo>
                    <a:pt x="2736" y="2107"/>
                  </a:lnTo>
                  <a:lnTo>
                    <a:pt x="2689" y="2057"/>
                  </a:lnTo>
                  <a:lnTo>
                    <a:pt x="2585" y="2032"/>
                  </a:lnTo>
                  <a:lnTo>
                    <a:pt x="2516" y="2089"/>
                  </a:lnTo>
                  <a:lnTo>
                    <a:pt x="2449" y="2122"/>
                  </a:lnTo>
                  <a:lnTo>
                    <a:pt x="2417" y="2202"/>
                  </a:lnTo>
                  <a:lnTo>
                    <a:pt x="2350" y="2219"/>
                  </a:lnTo>
                  <a:lnTo>
                    <a:pt x="2318" y="2276"/>
                  </a:lnTo>
                  <a:lnTo>
                    <a:pt x="2174" y="2287"/>
                  </a:lnTo>
                  <a:lnTo>
                    <a:pt x="2108" y="2281"/>
                  </a:lnTo>
                  <a:lnTo>
                    <a:pt x="2068" y="2308"/>
                  </a:lnTo>
                  <a:lnTo>
                    <a:pt x="1998" y="2333"/>
                  </a:lnTo>
                  <a:lnTo>
                    <a:pt x="1911" y="2280"/>
                  </a:lnTo>
                  <a:lnTo>
                    <a:pt x="1838" y="2184"/>
                  </a:lnTo>
                  <a:lnTo>
                    <a:pt x="1766" y="2152"/>
                  </a:lnTo>
                  <a:lnTo>
                    <a:pt x="1703" y="2099"/>
                  </a:lnTo>
                  <a:lnTo>
                    <a:pt x="1646" y="2086"/>
                  </a:lnTo>
                  <a:lnTo>
                    <a:pt x="1569" y="2041"/>
                  </a:lnTo>
                  <a:lnTo>
                    <a:pt x="1449" y="2032"/>
                  </a:lnTo>
                  <a:lnTo>
                    <a:pt x="1396" y="2072"/>
                  </a:lnTo>
                  <a:lnTo>
                    <a:pt x="1383" y="2129"/>
                  </a:lnTo>
                  <a:lnTo>
                    <a:pt x="1381" y="2172"/>
                  </a:lnTo>
                  <a:lnTo>
                    <a:pt x="1308" y="2249"/>
                  </a:lnTo>
                  <a:lnTo>
                    <a:pt x="1265" y="2249"/>
                  </a:lnTo>
                  <a:lnTo>
                    <a:pt x="1267" y="2226"/>
                  </a:lnTo>
                  <a:lnTo>
                    <a:pt x="1248" y="2226"/>
                  </a:lnTo>
                  <a:lnTo>
                    <a:pt x="1228" y="2273"/>
                  </a:lnTo>
                  <a:lnTo>
                    <a:pt x="1188" y="2289"/>
                  </a:lnTo>
                  <a:lnTo>
                    <a:pt x="1131" y="2307"/>
                  </a:lnTo>
                  <a:lnTo>
                    <a:pt x="1052" y="2295"/>
                  </a:lnTo>
                  <a:lnTo>
                    <a:pt x="987" y="2248"/>
                  </a:lnTo>
                  <a:lnTo>
                    <a:pt x="907" y="2160"/>
                  </a:lnTo>
                  <a:lnTo>
                    <a:pt x="899" y="2100"/>
                  </a:lnTo>
                  <a:lnTo>
                    <a:pt x="846" y="2084"/>
                  </a:lnTo>
                  <a:lnTo>
                    <a:pt x="860" y="2140"/>
                  </a:lnTo>
                  <a:lnTo>
                    <a:pt x="803" y="2144"/>
                  </a:lnTo>
                  <a:lnTo>
                    <a:pt x="763" y="2104"/>
                  </a:lnTo>
                  <a:lnTo>
                    <a:pt x="740" y="2062"/>
                  </a:lnTo>
                  <a:lnTo>
                    <a:pt x="717" y="2065"/>
                  </a:lnTo>
                  <a:lnTo>
                    <a:pt x="680" y="2042"/>
                  </a:lnTo>
                  <a:lnTo>
                    <a:pt x="653" y="2079"/>
                  </a:lnTo>
                  <a:lnTo>
                    <a:pt x="663" y="2132"/>
                  </a:lnTo>
                  <a:lnTo>
                    <a:pt x="624" y="2176"/>
                  </a:lnTo>
                  <a:lnTo>
                    <a:pt x="604" y="2196"/>
                  </a:lnTo>
                  <a:lnTo>
                    <a:pt x="584" y="2192"/>
                  </a:lnTo>
                  <a:lnTo>
                    <a:pt x="611" y="2156"/>
                  </a:lnTo>
                  <a:lnTo>
                    <a:pt x="594" y="2149"/>
                  </a:lnTo>
                  <a:lnTo>
                    <a:pt x="567" y="2169"/>
                  </a:lnTo>
                  <a:lnTo>
                    <a:pt x="567" y="2127"/>
                  </a:lnTo>
                  <a:lnTo>
                    <a:pt x="596" y="2096"/>
                  </a:lnTo>
                  <a:lnTo>
                    <a:pt x="586" y="2090"/>
                  </a:lnTo>
                  <a:lnTo>
                    <a:pt x="526" y="2093"/>
                  </a:lnTo>
                  <a:lnTo>
                    <a:pt x="480" y="2130"/>
                  </a:lnTo>
                  <a:lnTo>
                    <a:pt x="430" y="2118"/>
                  </a:lnTo>
                  <a:lnTo>
                    <a:pt x="413" y="2134"/>
                  </a:lnTo>
                  <a:lnTo>
                    <a:pt x="397" y="2124"/>
                  </a:lnTo>
                  <a:lnTo>
                    <a:pt x="397" y="2098"/>
                  </a:lnTo>
                  <a:lnTo>
                    <a:pt x="429" y="2071"/>
                  </a:lnTo>
                  <a:lnTo>
                    <a:pt x="476" y="2068"/>
                  </a:lnTo>
                  <a:lnTo>
                    <a:pt x="519" y="2070"/>
                  </a:lnTo>
                  <a:lnTo>
                    <a:pt x="573" y="2076"/>
                  </a:lnTo>
                  <a:lnTo>
                    <a:pt x="590" y="2043"/>
                  </a:lnTo>
                  <a:lnTo>
                    <a:pt x="573" y="2013"/>
                  </a:lnTo>
                  <a:lnTo>
                    <a:pt x="595" y="1996"/>
                  </a:lnTo>
                  <a:lnTo>
                    <a:pt x="619" y="2010"/>
                  </a:lnTo>
                  <a:lnTo>
                    <a:pt x="645" y="1983"/>
                  </a:lnTo>
                  <a:lnTo>
                    <a:pt x="695" y="1966"/>
                  </a:lnTo>
                  <a:lnTo>
                    <a:pt x="692" y="1956"/>
                  </a:lnTo>
                  <a:lnTo>
                    <a:pt x="595" y="1959"/>
                  </a:lnTo>
                  <a:lnTo>
                    <a:pt x="555" y="1957"/>
                  </a:lnTo>
                  <a:lnTo>
                    <a:pt x="528" y="1987"/>
                  </a:lnTo>
                  <a:lnTo>
                    <a:pt x="516" y="1991"/>
                  </a:lnTo>
                  <a:lnTo>
                    <a:pt x="489" y="1991"/>
                  </a:lnTo>
                  <a:lnTo>
                    <a:pt x="459" y="1977"/>
                  </a:lnTo>
                  <a:lnTo>
                    <a:pt x="429" y="1982"/>
                  </a:lnTo>
                  <a:lnTo>
                    <a:pt x="396" y="2022"/>
                  </a:lnTo>
                  <a:lnTo>
                    <a:pt x="372" y="2012"/>
                  </a:lnTo>
                  <a:lnTo>
                    <a:pt x="359" y="1968"/>
                  </a:lnTo>
                  <a:lnTo>
                    <a:pt x="374" y="1935"/>
                  </a:lnTo>
                  <a:lnTo>
                    <a:pt x="428" y="1928"/>
                  </a:lnTo>
                  <a:lnTo>
                    <a:pt x="445" y="1925"/>
                  </a:lnTo>
                  <a:lnTo>
                    <a:pt x="445" y="1898"/>
                  </a:lnTo>
                  <a:lnTo>
                    <a:pt x="448" y="1868"/>
                  </a:lnTo>
                  <a:lnTo>
                    <a:pt x="415" y="1868"/>
                  </a:lnTo>
                  <a:lnTo>
                    <a:pt x="398" y="1873"/>
                  </a:lnTo>
                  <a:lnTo>
                    <a:pt x="361" y="1839"/>
                  </a:lnTo>
                  <a:lnTo>
                    <a:pt x="358" y="1809"/>
                  </a:lnTo>
                  <a:lnTo>
                    <a:pt x="347" y="1780"/>
                  </a:lnTo>
                  <a:lnTo>
                    <a:pt x="300" y="1740"/>
                  </a:lnTo>
                  <a:lnTo>
                    <a:pt x="317" y="1723"/>
                  </a:lnTo>
                  <a:lnTo>
                    <a:pt x="343" y="1737"/>
                  </a:lnTo>
                  <a:lnTo>
                    <a:pt x="360" y="1700"/>
                  </a:lnTo>
                  <a:lnTo>
                    <a:pt x="346" y="1656"/>
                  </a:lnTo>
                  <a:lnTo>
                    <a:pt x="325" y="1634"/>
                  </a:lnTo>
                  <a:lnTo>
                    <a:pt x="272" y="1604"/>
                  </a:lnTo>
                  <a:lnTo>
                    <a:pt x="218" y="1525"/>
                  </a:lnTo>
                  <a:lnTo>
                    <a:pt x="178" y="1526"/>
                  </a:lnTo>
                  <a:lnTo>
                    <a:pt x="165" y="1572"/>
                  </a:lnTo>
                  <a:lnTo>
                    <a:pt x="142" y="1563"/>
                  </a:lnTo>
                  <a:lnTo>
                    <a:pt x="95" y="1519"/>
                  </a:lnTo>
                  <a:lnTo>
                    <a:pt x="48" y="1507"/>
                  </a:lnTo>
                  <a:lnTo>
                    <a:pt x="64" y="1454"/>
                  </a:lnTo>
                  <a:lnTo>
                    <a:pt x="90" y="1460"/>
                  </a:lnTo>
                  <a:lnTo>
                    <a:pt x="85" y="1480"/>
                  </a:lnTo>
                  <a:lnTo>
                    <a:pt x="101" y="1486"/>
                  </a:lnTo>
                  <a:lnTo>
                    <a:pt x="130" y="1452"/>
                  </a:lnTo>
                  <a:lnTo>
                    <a:pt x="114" y="1430"/>
                  </a:lnTo>
                  <a:lnTo>
                    <a:pt x="87" y="1417"/>
                  </a:lnTo>
                  <a:lnTo>
                    <a:pt x="74" y="1363"/>
                  </a:lnTo>
                  <a:lnTo>
                    <a:pt x="97" y="1357"/>
                  </a:lnTo>
                  <a:lnTo>
                    <a:pt x="133" y="1367"/>
                  </a:lnTo>
                  <a:lnTo>
                    <a:pt x="144" y="1403"/>
                  </a:lnTo>
                  <a:lnTo>
                    <a:pt x="140" y="1436"/>
                  </a:lnTo>
                  <a:lnTo>
                    <a:pt x="154" y="1463"/>
                  </a:lnTo>
                  <a:lnTo>
                    <a:pt x="187" y="1473"/>
                  </a:lnTo>
                  <a:lnTo>
                    <a:pt x="177" y="1436"/>
                  </a:lnTo>
                  <a:lnTo>
                    <a:pt x="184" y="1419"/>
                  </a:lnTo>
                  <a:lnTo>
                    <a:pt x="197" y="1429"/>
                  </a:lnTo>
                  <a:lnTo>
                    <a:pt x="201" y="1473"/>
                  </a:lnTo>
                  <a:lnTo>
                    <a:pt x="237" y="1451"/>
                  </a:lnTo>
                  <a:lnTo>
                    <a:pt x="281" y="1458"/>
                  </a:lnTo>
                  <a:lnTo>
                    <a:pt x="334" y="1458"/>
                  </a:lnTo>
                  <a:lnTo>
                    <a:pt x="314" y="1431"/>
                  </a:lnTo>
                  <a:lnTo>
                    <a:pt x="268" y="1428"/>
                  </a:lnTo>
                  <a:lnTo>
                    <a:pt x="244" y="1426"/>
                  </a:lnTo>
                  <a:lnTo>
                    <a:pt x="224" y="1402"/>
                  </a:lnTo>
                  <a:lnTo>
                    <a:pt x="190" y="1347"/>
                  </a:lnTo>
                  <a:lnTo>
                    <a:pt x="210" y="1320"/>
                  </a:lnTo>
                  <a:lnTo>
                    <a:pt x="233" y="1332"/>
                  </a:lnTo>
                  <a:lnTo>
                    <a:pt x="266" y="1292"/>
                  </a:lnTo>
                  <a:lnTo>
                    <a:pt x="279" y="1259"/>
                  </a:lnTo>
                  <a:lnTo>
                    <a:pt x="269" y="1246"/>
                  </a:lnTo>
                  <a:lnTo>
                    <a:pt x="225" y="1266"/>
                  </a:lnTo>
                  <a:lnTo>
                    <a:pt x="212" y="1253"/>
                  </a:lnTo>
                  <a:lnTo>
                    <a:pt x="208" y="1206"/>
                  </a:lnTo>
                  <a:lnTo>
                    <a:pt x="229" y="1183"/>
                  </a:lnTo>
                  <a:lnTo>
                    <a:pt x="208" y="1161"/>
                  </a:lnTo>
                  <a:lnTo>
                    <a:pt x="175" y="1141"/>
                  </a:lnTo>
                  <a:lnTo>
                    <a:pt x="164" y="1117"/>
                  </a:lnTo>
                  <a:lnTo>
                    <a:pt x="144" y="1117"/>
                  </a:lnTo>
                  <a:lnTo>
                    <a:pt x="144" y="1088"/>
                  </a:lnTo>
                  <a:lnTo>
                    <a:pt x="167" y="1090"/>
                  </a:lnTo>
                  <a:lnTo>
                    <a:pt x="214" y="1077"/>
                  </a:lnTo>
                  <a:lnTo>
                    <a:pt x="214" y="1064"/>
                  </a:lnTo>
                  <a:lnTo>
                    <a:pt x="251" y="1060"/>
                  </a:lnTo>
                  <a:lnTo>
                    <a:pt x="266" y="1034"/>
                  </a:lnTo>
                  <a:lnTo>
                    <a:pt x="256" y="1003"/>
                  </a:lnTo>
                  <a:lnTo>
                    <a:pt x="171" y="1031"/>
                  </a:lnTo>
                  <a:lnTo>
                    <a:pt x="130" y="1031"/>
                  </a:lnTo>
                  <a:lnTo>
                    <a:pt x="84" y="1028"/>
                  </a:lnTo>
                  <a:lnTo>
                    <a:pt x="47" y="1071"/>
                  </a:lnTo>
                  <a:lnTo>
                    <a:pt x="0" y="1073"/>
                  </a:lnTo>
                  <a:lnTo>
                    <a:pt x="3" y="1032"/>
                  </a:lnTo>
                  <a:lnTo>
                    <a:pt x="17" y="1009"/>
                  </a:lnTo>
                  <a:lnTo>
                    <a:pt x="20" y="966"/>
                  </a:lnTo>
                  <a:lnTo>
                    <a:pt x="6" y="923"/>
                  </a:lnTo>
                  <a:lnTo>
                    <a:pt x="29" y="863"/>
                  </a:lnTo>
                  <a:lnTo>
                    <a:pt x="88" y="813"/>
                  </a:lnTo>
                  <a:lnTo>
                    <a:pt x="91" y="790"/>
                  </a:lnTo>
                  <a:lnTo>
                    <a:pt x="120" y="753"/>
                  </a:lnTo>
                  <a:lnTo>
                    <a:pt x="164" y="743"/>
                  </a:lnTo>
                  <a:lnTo>
                    <a:pt x="201" y="696"/>
                  </a:lnTo>
                  <a:lnTo>
                    <a:pt x="244" y="688"/>
                  </a:lnTo>
                  <a:lnTo>
                    <a:pt x="283" y="682"/>
                  </a:lnTo>
                  <a:lnTo>
                    <a:pt x="307" y="658"/>
                  </a:lnTo>
                  <a:lnTo>
                    <a:pt x="357" y="668"/>
                  </a:lnTo>
                  <a:lnTo>
                    <a:pt x="377" y="710"/>
                  </a:lnTo>
                  <a:lnTo>
                    <a:pt x="403" y="727"/>
                  </a:lnTo>
                  <a:lnTo>
                    <a:pt x="477" y="726"/>
                  </a:lnTo>
                  <a:lnTo>
                    <a:pt x="504" y="699"/>
                  </a:lnTo>
                  <a:lnTo>
                    <a:pt x="450" y="667"/>
                  </a:lnTo>
                  <a:lnTo>
                    <a:pt x="454" y="647"/>
                  </a:lnTo>
                  <a:lnTo>
                    <a:pt x="503" y="639"/>
                  </a:lnTo>
                  <a:lnTo>
                    <a:pt x="563" y="646"/>
                  </a:lnTo>
                  <a:lnTo>
                    <a:pt x="561" y="673"/>
                  </a:lnTo>
                  <a:lnTo>
                    <a:pt x="527" y="679"/>
                  </a:lnTo>
                  <a:lnTo>
                    <a:pt x="604" y="718"/>
                  </a:lnTo>
                  <a:lnTo>
                    <a:pt x="684" y="712"/>
                  </a:lnTo>
                  <a:lnTo>
                    <a:pt x="780" y="684"/>
                  </a:lnTo>
                  <a:lnTo>
                    <a:pt x="850" y="676"/>
                  </a:lnTo>
                  <a:lnTo>
                    <a:pt x="880" y="686"/>
                  </a:lnTo>
                  <a:lnTo>
                    <a:pt x="917" y="686"/>
                  </a:lnTo>
                  <a:lnTo>
                    <a:pt x="916" y="646"/>
                  </a:lnTo>
                  <a:lnTo>
                    <a:pt x="899" y="636"/>
                  </a:lnTo>
                  <a:lnTo>
                    <a:pt x="854" y="650"/>
                  </a:lnTo>
                  <a:lnTo>
                    <a:pt x="830" y="637"/>
                  </a:lnTo>
                  <a:lnTo>
                    <a:pt x="800" y="617"/>
                  </a:lnTo>
                  <a:lnTo>
                    <a:pt x="856" y="593"/>
                  </a:lnTo>
                  <a:lnTo>
                    <a:pt x="866" y="577"/>
                  </a:lnTo>
                  <a:lnTo>
                    <a:pt x="953" y="579"/>
                  </a:lnTo>
                  <a:lnTo>
                    <a:pt x="990" y="576"/>
                  </a:lnTo>
                  <a:lnTo>
                    <a:pt x="998" y="556"/>
                  </a:lnTo>
                  <a:lnTo>
                    <a:pt x="1059" y="558"/>
                  </a:lnTo>
                  <a:lnTo>
                    <a:pt x="1129" y="561"/>
                  </a:lnTo>
                  <a:lnTo>
                    <a:pt x="1105" y="544"/>
                  </a:lnTo>
                  <a:lnTo>
                    <a:pt x="1059" y="539"/>
                  </a:lnTo>
                  <a:lnTo>
                    <a:pt x="1015" y="539"/>
                  </a:lnTo>
                  <a:lnTo>
                    <a:pt x="998" y="556"/>
                  </a:lnTo>
                  <a:lnTo>
                    <a:pt x="958" y="546"/>
                  </a:lnTo>
                  <a:lnTo>
                    <a:pt x="942" y="530"/>
                  </a:lnTo>
                  <a:lnTo>
                    <a:pt x="945" y="497"/>
                  </a:lnTo>
                  <a:lnTo>
                    <a:pt x="915" y="483"/>
                  </a:lnTo>
                  <a:lnTo>
                    <a:pt x="888" y="460"/>
                  </a:lnTo>
                  <a:lnTo>
                    <a:pt x="895" y="451"/>
                  </a:lnTo>
                  <a:lnTo>
                    <a:pt x="878" y="438"/>
                  </a:lnTo>
                  <a:lnTo>
                    <a:pt x="892" y="407"/>
                  </a:lnTo>
                  <a:lnTo>
                    <a:pt x="904" y="371"/>
                  </a:lnTo>
                  <a:lnTo>
                    <a:pt x="957" y="364"/>
                  </a:lnTo>
                  <a:lnTo>
                    <a:pt x="1004" y="396"/>
                  </a:lnTo>
                  <a:lnTo>
                    <a:pt x="1041" y="383"/>
                  </a:lnTo>
                  <a:lnTo>
                    <a:pt x="1108" y="402"/>
                  </a:lnTo>
                  <a:lnTo>
                    <a:pt x="1175" y="407"/>
                  </a:lnTo>
                  <a:lnTo>
                    <a:pt x="1290" y="371"/>
                  </a:lnTo>
                  <a:lnTo>
                    <a:pt x="1411" y="406"/>
                  </a:lnTo>
                  <a:lnTo>
                    <a:pt x="1464" y="402"/>
                  </a:lnTo>
                  <a:lnTo>
                    <a:pt x="1554" y="391"/>
                  </a:lnTo>
                  <a:lnTo>
                    <a:pt x="1577" y="322"/>
                  </a:lnTo>
                  <a:lnTo>
                    <a:pt x="1746" y="227"/>
                  </a:lnTo>
                  <a:lnTo>
                    <a:pt x="1921" y="126"/>
                  </a:lnTo>
                  <a:lnTo>
                    <a:pt x="2021" y="101"/>
                  </a:lnTo>
                  <a:lnTo>
                    <a:pt x="2110" y="58"/>
                  </a:lnTo>
                  <a:lnTo>
                    <a:pt x="2144" y="31"/>
                  </a:lnTo>
                  <a:lnTo>
                    <a:pt x="2400" y="39"/>
                  </a:lnTo>
                  <a:lnTo>
                    <a:pt x="2574" y="60"/>
                  </a:lnTo>
                  <a:lnTo>
                    <a:pt x="2631" y="46"/>
                  </a:lnTo>
                  <a:lnTo>
                    <a:pt x="2667" y="6"/>
                  </a:lnTo>
                  <a:lnTo>
                    <a:pt x="2707" y="0"/>
                  </a:lnTo>
                  <a:lnTo>
                    <a:pt x="2755" y="121"/>
                  </a:lnTo>
                  <a:lnTo>
                    <a:pt x="2808" y="134"/>
                  </a:lnTo>
                  <a:lnTo>
                    <a:pt x="2848" y="170"/>
                  </a:lnTo>
                  <a:lnTo>
                    <a:pt x="2905" y="180"/>
                  </a:lnTo>
                  <a:lnTo>
                    <a:pt x="2975" y="146"/>
                  </a:lnTo>
                  <a:lnTo>
                    <a:pt x="2999" y="156"/>
                  </a:lnTo>
                  <a:lnTo>
                    <a:pt x="3029" y="179"/>
                  </a:lnTo>
                  <a:lnTo>
                    <a:pt x="3080" y="295"/>
                  </a:lnTo>
                  <a:lnTo>
                    <a:pt x="3133" y="310"/>
                  </a:lnTo>
                  <a:lnTo>
                    <a:pt x="3159" y="297"/>
                  </a:lnTo>
                  <a:lnTo>
                    <a:pt x="3185" y="295"/>
                  </a:lnTo>
                  <a:lnTo>
                    <a:pt x="3218" y="325"/>
                  </a:lnTo>
                  <a:lnTo>
                    <a:pt x="3250" y="345"/>
                  </a:lnTo>
                  <a:lnTo>
                    <a:pt x="3326" y="364"/>
                  </a:lnTo>
                  <a:lnTo>
                    <a:pt x="3382" y="410"/>
                  </a:lnTo>
                  <a:lnTo>
                    <a:pt x="3415" y="427"/>
                  </a:lnTo>
                  <a:lnTo>
                    <a:pt x="3422" y="396"/>
                  </a:lnTo>
                  <a:lnTo>
                    <a:pt x="3448" y="396"/>
                  </a:lnTo>
                  <a:lnTo>
                    <a:pt x="3536" y="444"/>
                  </a:lnTo>
                  <a:lnTo>
                    <a:pt x="3627" y="474"/>
                  </a:lnTo>
                  <a:lnTo>
                    <a:pt x="3744" y="433"/>
                  </a:lnTo>
                  <a:lnTo>
                    <a:pt x="3950" y="390"/>
                  </a:lnTo>
                  <a:lnTo>
                    <a:pt x="4182" y="425"/>
                  </a:lnTo>
                  <a:lnTo>
                    <a:pt x="4253" y="431"/>
                  </a:lnTo>
                  <a:lnTo>
                    <a:pt x="4400" y="339"/>
                  </a:lnTo>
                  <a:lnTo>
                    <a:pt x="4449" y="332"/>
                  </a:lnTo>
                  <a:lnTo>
                    <a:pt x="4506" y="292"/>
                  </a:lnTo>
                  <a:lnTo>
                    <a:pt x="4671" y="101"/>
                  </a:lnTo>
                  <a:lnTo>
                    <a:pt x="4703" y="119"/>
                  </a:lnTo>
                  <a:lnTo>
                    <a:pt x="4796" y="97"/>
                  </a:lnTo>
                  <a:lnTo>
                    <a:pt x="4849" y="95"/>
                  </a:lnTo>
                  <a:lnTo>
                    <a:pt x="4885" y="42"/>
                  </a:lnTo>
                  <a:lnTo>
                    <a:pt x="4943" y="51"/>
                  </a:lnTo>
                  <a:lnTo>
                    <a:pt x="4992" y="139"/>
                  </a:lnTo>
                  <a:lnTo>
                    <a:pt x="5050" y="169"/>
                  </a:lnTo>
                  <a:lnTo>
                    <a:pt x="5072" y="209"/>
                  </a:lnTo>
                  <a:lnTo>
                    <a:pt x="5118" y="261"/>
                  </a:lnTo>
                  <a:lnTo>
                    <a:pt x="5216" y="314"/>
                  </a:lnTo>
                  <a:lnTo>
                    <a:pt x="5301" y="375"/>
                  </a:lnTo>
                  <a:lnTo>
                    <a:pt x="5311" y="508"/>
                  </a:lnTo>
                  <a:lnTo>
                    <a:pt x="5285" y="588"/>
                  </a:lnTo>
                  <a:lnTo>
                    <a:pt x="5326" y="721"/>
                  </a:lnTo>
                  <a:lnTo>
                    <a:pt x="5420" y="746"/>
                  </a:lnTo>
                  <a:lnTo>
                    <a:pt x="5503" y="714"/>
                  </a:lnTo>
                  <a:lnTo>
                    <a:pt x="5562" y="829"/>
                  </a:lnTo>
                  <a:lnTo>
                    <a:pt x="5629" y="859"/>
                  </a:lnTo>
                  <a:lnTo>
                    <a:pt x="5467" y="891"/>
                  </a:lnTo>
                  <a:lnTo>
                    <a:pt x="5467" y="891"/>
                  </a:lnTo>
                  <a:lnTo>
                    <a:pt x="5469" y="910"/>
                  </a:lnTo>
                  <a:lnTo>
                    <a:pt x="5476" y="956"/>
                  </a:lnTo>
                  <a:lnTo>
                    <a:pt x="5479" y="982"/>
                  </a:lnTo>
                  <a:lnTo>
                    <a:pt x="5484" y="1008"/>
                  </a:lnTo>
                  <a:lnTo>
                    <a:pt x="5489" y="1030"/>
                  </a:lnTo>
                  <a:lnTo>
                    <a:pt x="5494" y="1047"/>
                  </a:lnTo>
                  <a:lnTo>
                    <a:pt x="5494" y="1047"/>
                  </a:lnTo>
                  <a:lnTo>
                    <a:pt x="5501" y="1066"/>
                  </a:lnTo>
                  <a:lnTo>
                    <a:pt x="5508" y="1093"/>
                  </a:lnTo>
                  <a:lnTo>
                    <a:pt x="5517" y="1125"/>
                  </a:lnTo>
                  <a:lnTo>
                    <a:pt x="5523" y="1159"/>
                  </a:lnTo>
                  <a:lnTo>
                    <a:pt x="5530" y="1193"/>
                  </a:lnTo>
                  <a:lnTo>
                    <a:pt x="5536" y="1223"/>
                  </a:lnTo>
                  <a:lnTo>
                    <a:pt x="5538" y="1246"/>
                  </a:lnTo>
                  <a:lnTo>
                    <a:pt x="5538" y="1255"/>
                  </a:lnTo>
                  <a:lnTo>
                    <a:pt x="5537" y="1261"/>
                  </a:lnTo>
                  <a:lnTo>
                    <a:pt x="5537" y="1261"/>
                  </a:lnTo>
                  <a:lnTo>
                    <a:pt x="5535" y="1276"/>
                  </a:lnTo>
                  <a:lnTo>
                    <a:pt x="5532" y="1303"/>
                  </a:lnTo>
                  <a:lnTo>
                    <a:pt x="5530" y="1339"/>
                  </a:lnTo>
                  <a:lnTo>
                    <a:pt x="5528" y="1379"/>
                  </a:lnTo>
                  <a:lnTo>
                    <a:pt x="5528" y="1419"/>
                  </a:lnTo>
                  <a:lnTo>
                    <a:pt x="5527" y="1456"/>
                  </a:lnTo>
                  <a:lnTo>
                    <a:pt x="5528" y="1485"/>
                  </a:lnTo>
                  <a:lnTo>
                    <a:pt x="5529" y="1495"/>
                  </a:lnTo>
                  <a:lnTo>
                    <a:pt x="5530" y="1503"/>
                  </a:lnTo>
                  <a:lnTo>
                    <a:pt x="5530" y="15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4" name="Freeform 237">
              <a:extLst>
                <a:ext uri="{FF2B5EF4-FFF2-40B4-BE49-F238E27FC236}">
                  <a16:creationId xmlns:a16="http://schemas.microsoft.com/office/drawing/2014/main" id="{3BF2CB71-C24C-CDB0-232D-D37F1139A325}"/>
                </a:ext>
              </a:extLst>
            </p:cNvPr>
            <p:cNvSpPr>
              <a:spLocks/>
            </p:cNvSpPr>
            <p:nvPr/>
          </p:nvSpPr>
          <p:spPr bwMode="auto">
            <a:xfrm>
              <a:off x="5264150" y="5402263"/>
              <a:ext cx="292100" cy="261938"/>
            </a:xfrm>
            <a:custGeom>
              <a:avLst/>
              <a:gdLst>
                <a:gd name="T0" fmla="*/ 75 w 920"/>
                <a:gd name="T1" fmla="*/ 640 h 823"/>
                <a:gd name="T2" fmla="*/ 131 w 920"/>
                <a:gd name="T3" fmla="*/ 606 h 823"/>
                <a:gd name="T4" fmla="*/ 201 w 920"/>
                <a:gd name="T5" fmla="*/ 590 h 823"/>
                <a:gd name="T6" fmla="*/ 234 w 920"/>
                <a:gd name="T7" fmla="*/ 579 h 823"/>
                <a:gd name="T8" fmla="*/ 234 w 920"/>
                <a:gd name="T9" fmla="*/ 609 h 823"/>
                <a:gd name="T10" fmla="*/ 208 w 920"/>
                <a:gd name="T11" fmla="*/ 619 h 823"/>
                <a:gd name="T12" fmla="*/ 138 w 920"/>
                <a:gd name="T13" fmla="*/ 663 h 823"/>
                <a:gd name="T14" fmla="*/ 78 w 920"/>
                <a:gd name="T15" fmla="*/ 703 h 823"/>
                <a:gd name="T16" fmla="*/ 41 w 920"/>
                <a:gd name="T17" fmla="*/ 720 h 823"/>
                <a:gd name="T18" fmla="*/ 23 w 920"/>
                <a:gd name="T19" fmla="*/ 747 h 823"/>
                <a:gd name="T20" fmla="*/ 46 w 920"/>
                <a:gd name="T21" fmla="*/ 770 h 823"/>
                <a:gd name="T22" fmla="*/ 39 w 920"/>
                <a:gd name="T23" fmla="*/ 799 h 823"/>
                <a:gd name="T24" fmla="*/ 26 w 920"/>
                <a:gd name="T25" fmla="*/ 819 h 823"/>
                <a:gd name="T26" fmla="*/ 36 w 920"/>
                <a:gd name="T27" fmla="*/ 823 h 823"/>
                <a:gd name="T28" fmla="*/ 96 w 920"/>
                <a:gd name="T29" fmla="*/ 793 h 823"/>
                <a:gd name="T30" fmla="*/ 96 w 920"/>
                <a:gd name="T31" fmla="*/ 762 h 823"/>
                <a:gd name="T32" fmla="*/ 152 w 920"/>
                <a:gd name="T33" fmla="*/ 716 h 823"/>
                <a:gd name="T34" fmla="*/ 201 w 920"/>
                <a:gd name="T35" fmla="*/ 659 h 823"/>
                <a:gd name="T36" fmla="*/ 291 w 920"/>
                <a:gd name="T37" fmla="*/ 615 h 823"/>
                <a:gd name="T38" fmla="*/ 370 w 920"/>
                <a:gd name="T39" fmla="*/ 571 h 823"/>
                <a:gd name="T40" fmla="*/ 404 w 920"/>
                <a:gd name="T41" fmla="*/ 534 h 823"/>
                <a:gd name="T42" fmla="*/ 433 w 920"/>
                <a:gd name="T43" fmla="*/ 464 h 823"/>
                <a:gd name="T44" fmla="*/ 476 w 920"/>
                <a:gd name="T45" fmla="*/ 451 h 823"/>
                <a:gd name="T46" fmla="*/ 553 w 920"/>
                <a:gd name="T47" fmla="*/ 469 h 823"/>
                <a:gd name="T48" fmla="*/ 632 w 920"/>
                <a:gd name="T49" fmla="*/ 443 h 823"/>
                <a:gd name="T50" fmla="*/ 672 w 920"/>
                <a:gd name="T51" fmla="*/ 446 h 823"/>
                <a:gd name="T52" fmla="*/ 749 w 920"/>
                <a:gd name="T53" fmla="*/ 458 h 823"/>
                <a:gd name="T54" fmla="*/ 806 w 920"/>
                <a:gd name="T55" fmla="*/ 461 h 823"/>
                <a:gd name="T56" fmla="*/ 836 w 920"/>
                <a:gd name="T57" fmla="*/ 464 h 823"/>
                <a:gd name="T58" fmla="*/ 886 w 920"/>
                <a:gd name="T59" fmla="*/ 471 h 823"/>
                <a:gd name="T60" fmla="*/ 893 w 920"/>
                <a:gd name="T61" fmla="*/ 451 h 823"/>
                <a:gd name="T62" fmla="*/ 908 w 920"/>
                <a:gd name="T63" fmla="*/ 418 h 823"/>
                <a:gd name="T64" fmla="*/ 903 w 920"/>
                <a:gd name="T65" fmla="*/ 412 h 823"/>
                <a:gd name="T66" fmla="*/ 913 w 920"/>
                <a:gd name="T67" fmla="*/ 401 h 823"/>
                <a:gd name="T68" fmla="*/ 920 w 920"/>
                <a:gd name="T69" fmla="*/ 381 h 823"/>
                <a:gd name="T70" fmla="*/ 902 w 920"/>
                <a:gd name="T71" fmla="*/ 350 h 823"/>
                <a:gd name="T72" fmla="*/ 882 w 920"/>
                <a:gd name="T73" fmla="*/ 360 h 823"/>
                <a:gd name="T74" fmla="*/ 838 w 920"/>
                <a:gd name="T75" fmla="*/ 351 h 823"/>
                <a:gd name="T76" fmla="*/ 735 w 920"/>
                <a:gd name="T77" fmla="*/ 299 h 823"/>
                <a:gd name="T78" fmla="*/ 651 w 920"/>
                <a:gd name="T79" fmla="*/ 240 h 823"/>
                <a:gd name="T80" fmla="*/ 610 w 920"/>
                <a:gd name="T81" fmla="*/ 144 h 823"/>
                <a:gd name="T82" fmla="*/ 589 w 920"/>
                <a:gd name="T83" fmla="*/ 28 h 823"/>
                <a:gd name="T84" fmla="*/ 525 w 920"/>
                <a:gd name="T85" fmla="*/ 38 h 823"/>
                <a:gd name="T86" fmla="*/ 476 w 920"/>
                <a:gd name="T87" fmla="*/ 66 h 823"/>
                <a:gd name="T88" fmla="*/ 409 w 920"/>
                <a:gd name="T89" fmla="*/ 66 h 823"/>
                <a:gd name="T90" fmla="*/ 403 w 920"/>
                <a:gd name="T91" fmla="*/ 39 h 823"/>
                <a:gd name="T92" fmla="*/ 309 w 920"/>
                <a:gd name="T93" fmla="*/ 0 h 823"/>
                <a:gd name="T94" fmla="*/ 286 w 920"/>
                <a:gd name="T95" fmla="*/ 24 h 823"/>
                <a:gd name="T96" fmla="*/ 209 w 920"/>
                <a:gd name="T97" fmla="*/ 38 h 823"/>
                <a:gd name="T98" fmla="*/ 180 w 920"/>
                <a:gd name="T99" fmla="*/ 95 h 823"/>
                <a:gd name="T100" fmla="*/ 119 w 920"/>
                <a:gd name="T101" fmla="*/ 102 h 823"/>
                <a:gd name="T102" fmla="*/ 184 w 920"/>
                <a:gd name="T103" fmla="*/ 174 h 823"/>
                <a:gd name="T104" fmla="*/ 148 w 920"/>
                <a:gd name="T105" fmla="*/ 357 h 823"/>
                <a:gd name="T106" fmla="*/ 0 w 920"/>
                <a:gd name="T107" fmla="*/ 541 h 823"/>
                <a:gd name="T108" fmla="*/ 7 w 920"/>
                <a:gd name="T109" fmla="*/ 571 h 823"/>
                <a:gd name="T110" fmla="*/ 21 w 920"/>
                <a:gd name="T111" fmla="*/ 621 h 823"/>
                <a:gd name="T112" fmla="*/ 75 w 920"/>
                <a:gd name="T113" fmla="*/ 640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0" h="823">
                  <a:moveTo>
                    <a:pt x="75" y="640"/>
                  </a:moveTo>
                  <a:lnTo>
                    <a:pt x="131" y="606"/>
                  </a:lnTo>
                  <a:lnTo>
                    <a:pt x="201" y="590"/>
                  </a:lnTo>
                  <a:lnTo>
                    <a:pt x="234" y="579"/>
                  </a:lnTo>
                  <a:lnTo>
                    <a:pt x="234" y="609"/>
                  </a:lnTo>
                  <a:lnTo>
                    <a:pt x="208" y="619"/>
                  </a:lnTo>
                  <a:lnTo>
                    <a:pt x="138" y="663"/>
                  </a:lnTo>
                  <a:lnTo>
                    <a:pt x="78" y="703"/>
                  </a:lnTo>
                  <a:lnTo>
                    <a:pt x="41" y="720"/>
                  </a:lnTo>
                  <a:lnTo>
                    <a:pt x="23" y="747"/>
                  </a:lnTo>
                  <a:lnTo>
                    <a:pt x="46" y="770"/>
                  </a:lnTo>
                  <a:lnTo>
                    <a:pt x="39" y="799"/>
                  </a:lnTo>
                  <a:lnTo>
                    <a:pt x="26" y="819"/>
                  </a:lnTo>
                  <a:lnTo>
                    <a:pt x="36" y="823"/>
                  </a:lnTo>
                  <a:lnTo>
                    <a:pt x="96" y="793"/>
                  </a:lnTo>
                  <a:lnTo>
                    <a:pt x="96" y="762"/>
                  </a:lnTo>
                  <a:lnTo>
                    <a:pt x="152" y="716"/>
                  </a:lnTo>
                  <a:lnTo>
                    <a:pt x="201" y="659"/>
                  </a:lnTo>
                  <a:lnTo>
                    <a:pt x="291" y="615"/>
                  </a:lnTo>
                  <a:lnTo>
                    <a:pt x="370" y="571"/>
                  </a:lnTo>
                  <a:lnTo>
                    <a:pt x="404" y="534"/>
                  </a:lnTo>
                  <a:lnTo>
                    <a:pt x="433" y="464"/>
                  </a:lnTo>
                  <a:lnTo>
                    <a:pt x="476" y="451"/>
                  </a:lnTo>
                  <a:lnTo>
                    <a:pt x="553" y="469"/>
                  </a:lnTo>
                  <a:lnTo>
                    <a:pt x="632" y="443"/>
                  </a:lnTo>
                  <a:lnTo>
                    <a:pt x="672" y="446"/>
                  </a:lnTo>
                  <a:lnTo>
                    <a:pt x="749" y="458"/>
                  </a:lnTo>
                  <a:lnTo>
                    <a:pt x="806" y="461"/>
                  </a:lnTo>
                  <a:lnTo>
                    <a:pt x="836" y="464"/>
                  </a:lnTo>
                  <a:lnTo>
                    <a:pt x="886" y="471"/>
                  </a:lnTo>
                  <a:lnTo>
                    <a:pt x="893" y="451"/>
                  </a:lnTo>
                  <a:lnTo>
                    <a:pt x="908" y="418"/>
                  </a:lnTo>
                  <a:lnTo>
                    <a:pt x="903" y="412"/>
                  </a:lnTo>
                  <a:lnTo>
                    <a:pt x="913" y="401"/>
                  </a:lnTo>
                  <a:lnTo>
                    <a:pt x="920" y="381"/>
                  </a:lnTo>
                  <a:lnTo>
                    <a:pt x="902" y="350"/>
                  </a:lnTo>
                  <a:lnTo>
                    <a:pt x="882" y="360"/>
                  </a:lnTo>
                  <a:lnTo>
                    <a:pt x="838" y="351"/>
                  </a:lnTo>
                  <a:lnTo>
                    <a:pt x="735" y="299"/>
                  </a:lnTo>
                  <a:lnTo>
                    <a:pt x="651" y="240"/>
                  </a:lnTo>
                  <a:lnTo>
                    <a:pt x="610" y="144"/>
                  </a:lnTo>
                  <a:lnTo>
                    <a:pt x="589" y="28"/>
                  </a:lnTo>
                  <a:lnTo>
                    <a:pt x="525" y="38"/>
                  </a:lnTo>
                  <a:lnTo>
                    <a:pt x="476" y="66"/>
                  </a:lnTo>
                  <a:lnTo>
                    <a:pt x="409" y="66"/>
                  </a:lnTo>
                  <a:lnTo>
                    <a:pt x="403" y="39"/>
                  </a:lnTo>
                  <a:lnTo>
                    <a:pt x="309" y="0"/>
                  </a:lnTo>
                  <a:lnTo>
                    <a:pt x="286" y="24"/>
                  </a:lnTo>
                  <a:lnTo>
                    <a:pt x="209" y="38"/>
                  </a:lnTo>
                  <a:lnTo>
                    <a:pt x="180" y="95"/>
                  </a:lnTo>
                  <a:lnTo>
                    <a:pt x="119" y="102"/>
                  </a:lnTo>
                  <a:lnTo>
                    <a:pt x="184" y="174"/>
                  </a:lnTo>
                  <a:lnTo>
                    <a:pt x="148" y="357"/>
                  </a:lnTo>
                  <a:lnTo>
                    <a:pt x="0" y="541"/>
                  </a:lnTo>
                  <a:lnTo>
                    <a:pt x="7" y="571"/>
                  </a:lnTo>
                  <a:lnTo>
                    <a:pt x="21" y="621"/>
                  </a:lnTo>
                  <a:lnTo>
                    <a:pt x="75" y="6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5" name="Freeform 239">
              <a:extLst>
                <a:ext uri="{FF2B5EF4-FFF2-40B4-BE49-F238E27FC236}">
                  <a16:creationId xmlns:a16="http://schemas.microsoft.com/office/drawing/2014/main" id="{7C1BA450-F1F3-22D4-176F-583DDCBDE55D}"/>
                </a:ext>
              </a:extLst>
            </p:cNvPr>
            <p:cNvSpPr>
              <a:spLocks/>
            </p:cNvSpPr>
            <p:nvPr/>
          </p:nvSpPr>
          <p:spPr bwMode="auto">
            <a:xfrm>
              <a:off x="5219700" y="5638800"/>
              <a:ext cx="31750" cy="22225"/>
            </a:xfrm>
            <a:custGeom>
              <a:avLst/>
              <a:gdLst>
                <a:gd name="T0" fmla="*/ 72 w 102"/>
                <a:gd name="T1" fmla="*/ 0 h 69"/>
                <a:gd name="T2" fmla="*/ 18 w 102"/>
                <a:gd name="T3" fmla="*/ 36 h 69"/>
                <a:gd name="T4" fmla="*/ 0 w 102"/>
                <a:gd name="T5" fmla="*/ 66 h 69"/>
                <a:gd name="T6" fmla="*/ 79 w 102"/>
                <a:gd name="T7" fmla="*/ 69 h 69"/>
                <a:gd name="T8" fmla="*/ 102 w 102"/>
                <a:gd name="T9" fmla="*/ 42 h 69"/>
                <a:gd name="T10" fmla="*/ 92 w 102"/>
                <a:gd name="T11" fmla="*/ 10 h 69"/>
                <a:gd name="T12" fmla="*/ 72 w 102"/>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102" h="69">
                  <a:moveTo>
                    <a:pt x="72" y="0"/>
                  </a:moveTo>
                  <a:lnTo>
                    <a:pt x="18" y="36"/>
                  </a:lnTo>
                  <a:lnTo>
                    <a:pt x="0" y="66"/>
                  </a:lnTo>
                  <a:lnTo>
                    <a:pt x="79" y="69"/>
                  </a:lnTo>
                  <a:lnTo>
                    <a:pt x="102" y="42"/>
                  </a:lnTo>
                  <a:lnTo>
                    <a:pt x="92" y="10"/>
                  </a:lnTo>
                  <a:lnTo>
                    <a:pt x="7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46" name="Freeform 240">
            <a:extLst>
              <a:ext uri="{FF2B5EF4-FFF2-40B4-BE49-F238E27FC236}">
                <a16:creationId xmlns:a16="http://schemas.microsoft.com/office/drawing/2014/main" id="{517BE1D4-3D29-A8CA-D10D-CB3AAA98BB03}"/>
              </a:ext>
            </a:extLst>
          </p:cNvPr>
          <p:cNvSpPr>
            <a:spLocks/>
          </p:cNvSpPr>
          <p:nvPr/>
        </p:nvSpPr>
        <p:spPr bwMode="auto">
          <a:xfrm>
            <a:off x="10278634" y="7483642"/>
            <a:ext cx="0" cy="1588"/>
          </a:xfrm>
          <a:custGeom>
            <a:avLst/>
            <a:gdLst>
              <a:gd name="T0" fmla="*/ 2 w 3"/>
              <a:gd name="T1" fmla="*/ 5 h 5"/>
              <a:gd name="T2" fmla="*/ 0 w 3"/>
              <a:gd name="T3" fmla="*/ 2 h 5"/>
              <a:gd name="T4" fmla="*/ 3 w 3"/>
              <a:gd name="T5" fmla="*/ 0 h 5"/>
              <a:gd name="T6" fmla="*/ 2 w 3"/>
              <a:gd name="T7" fmla="*/ 5 h 5"/>
            </a:gdLst>
            <a:ahLst/>
            <a:cxnLst>
              <a:cxn ang="0">
                <a:pos x="T0" y="T1"/>
              </a:cxn>
              <a:cxn ang="0">
                <a:pos x="T2" y="T3"/>
              </a:cxn>
              <a:cxn ang="0">
                <a:pos x="T4" y="T5"/>
              </a:cxn>
              <a:cxn ang="0">
                <a:pos x="T6" y="T7"/>
              </a:cxn>
            </a:cxnLst>
            <a:rect l="0" t="0" r="r" b="b"/>
            <a:pathLst>
              <a:path w="3" h="5">
                <a:moveTo>
                  <a:pt x="2" y="5"/>
                </a:moveTo>
                <a:lnTo>
                  <a:pt x="0" y="2"/>
                </a:lnTo>
                <a:lnTo>
                  <a:pt x="3" y="0"/>
                </a:lnTo>
                <a:lnTo>
                  <a:pt x="2" y="5"/>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247" name="Group 986">
            <a:extLst>
              <a:ext uri="{FF2B5EF4-FFF2-40B4-BE49-F238E27FC236}">
                <a16:creationId xmlns:a16="http://schemas.microsoft.com/office/drawing/2014/main" id="{9D70482A-B2EB-0E85-C36B-BC0B3AC9BD3E}"/>
              </a:ext>
            </a:extLst>
          </p:cNvPr>
          <p:cNvGrpSpPr/>
          <p:nvPr/>
        </p:nvGrpSpPr>
        <p:grpSpPr>
          <a:xfrm>
            <a:off x="9553146" y="7440779"/>
            <a:ext cx="1309688" cy="952500"/>
            <a:chOff x="1885950" y="5200650"/>
            <a:chExt cx="1309688" cy="952500"/>
          </a:xfrm>
          <a:solidFill>
            <a:schemeClr val="bg2"/>
          </a:solidFill>
        </p:grpSpPr>
        <p:sp>
          <p:nvSpPr>
            <p:cNvPr id="248" name="Freeform 241">
              <a:extLst>
                <a:ext uri="{FF2B5EF4-FFF2-40B4-BE49-F238E27FC236}">
                  <a16:creationId xmlns:a16="http://schemas.microsoft.com/office/drawing/2014/main" id="{D83A7300-87A4-9318-ACA4-F93B2631C543}"/>
                </a:ext>
              </a:extLst>
            </p:cNvPr>
            <p:cNvSpPr>
              <a:spLocks/>
            </p:cNvSpPr>
            <p:nvPr/>
          </p:nvSpPr>
          <p:spPr bwMode="auto">
            <a:xfrm>
              <a:off x="2908300" y="5819775"/>
              <a:ext cx="30163" cy="20638"/>
            </a:xfrm>
            <a:custGeom>
              <a:avLst/>
              <a:gdLst>
                <a:gd name="T0" fmla="*/ 37 w 94"/>
                <a:gd name="T1" fmla="*/ 30 h 69"/>
                <a:gd name="T2" fmla="*/ 17 w 94"/>
                <a:gd name="T3" fmla="*/ 0 h 69"/>
                <a:gd name="T4" fmla="*/ 0 w 94"/>
                <a:gd name="T5" fmla="*/ 37 h 69"/>
                <a:gd name="T6" fmla="*/ 14 w 94"/>
                <a:gd name="T7" fmla="*/ 60 h 69"/>
                <a:gd name="T8" fmla="*/ 37 w 94"/>
                <a:gd name="T9" fmla="*/ 47 h 69"/>
                <a:gd name="T10" fmla="*/ 77 w 94"/>
                <a:gd name="T11" fmla="*/ 49 h 69"/>
                <a:gd name="T12" fmla="*/ 94 w 94"/>
                <a:gd name="T13" fmla="*/ 69 h 69"/>
                <a:gd name="T14" fmla="*/ 87 w 94"/>
                <a:gd name="T15" fmla="*/ 32 h 69"/>
                <a:gd name="T16" fmla="*/ 37 w 94"/>
                <a:gd name="T17" fmla="*/ 3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69">
                  <a:moveTo>
                    <a:pt x="37" y="30"/>
                  </a:moveTo>
                  <a:lnTo>
                    <a:pt x="17" y="0"/>
                  </a:lnTo>
                  <a:lnTo>
                    <a:pt x="0" y="37"/>
                  </a:lnTo>
                  <a:lnTo>
                    <a:pt x="14" y="60"/>
                  </a:lnTo>
                  <a:lnTo>
                    <a:pt x="37" y="47"/>
                  </a:lnTo>
                  <a:lnTo>
                    <a:pt x="77" y="49"/>
                  </a:lnTo>
                  <a:lnTo>
                    <a:pt x="94" y="69"/>
                  </a:lnTo>
                  <a:lnTo>
                    <a:pt x="87" y="32"/>
                  </a:lnTo>
                  <a:lnTo>
                    <a:pt x="37"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9" name="Freeform 242">
              <a:extLst>
                <a:ext uri="{FF2B5EF4-FFF2-40B4-BE49-F238E27FC236}">
                  <a16:creationId xmlns:a16="http://schemas.microsoft.com/office/drawing/2014/main" id="{BC77C394-423C-594D-A636-05A3C641DB66}"/>
                </a:ext>
              </a:extLst>
            </p:cNvPr>
            <p:cNvSpPr>
              <a:spLocks/>
            </p:cNvSpPr>
            <p:nvPr/>
          </p:nvSpPr>
          <p:spPr bwMode="auto">
            <a:xfrm>
              <a:off x="2892425" y="5775325"/>
              <a:ext cx="42863" cy="41275"/>
            </a:xfrm>
            <a:custGeom>
              <a:avLst/>
              <a:gdLst>
                <a:gd name="T0" fmla="*/ 74 w 133"/>
                <a:gd name="T1" fmla="*/ 120 h 127"/>
                <a:gd name="T2" fmla="*/ 130 w 133"/>
                <a:gd name="T3" fmla="*/ 26 h 127"/>
                <a:gd name="T4" fmla="*/ 133 w 133"/>
                <a:gd name="T5" fmla="*/ 0 h 127"/>
                <a:gd name="T6" fmla="*/ 77 w 133"/>
                <a:gd name="T7" fmla="*/ 4 h 127"/>
                <a:gd name="T8" fmla="*/ 23 w 133"/>
                <a:gd name="T9" fmla="*/ 44 h 127"/>
                <a:gd name="T10" fmla="*/ 0 w 133"/>
                <a:gd name="T11" fmla="*/ 94 h 127"/>
                <a:gd name="T12" fmla="*/ 18 w 133"/>
                <a:gd name="T13" fmla="*/ 118 h 127"/>
                <a:gd name="T14" fmla="*/ 50 w 133"/>
                <a:gd name="T15" fmla="*/ 107 h 127"/>
                <a:gd name="T16" fmla="*/ 61 w 133"/>
                <a:gd name="T17" fmla="*/ 127 h 127"/>
                <a:gd name="T18" fmla="*/ 74 w 133"/>
                <a:gd name="T19" fmla="*/ 12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27">
                  <a:moveTo>
                    <a:pt x="74" y="120"/>
                  </a:moveTo>
                  <a:lnTo>
                    <a:pt x="130" y="26"/>
                  </a:lnTo>
                  <a:lnTo>
                    <a:pt x="133" y="0"/>
                  </a:lnTo>
                  <a:lnTo>
                    <a:pt x="77" y="4"/>
                  </a:lnTo>
                  <a:lnTo>
                    <a:pt x="23" y="44"/>
                  </a:lnTo>
                  <a:lnTo>
                    <a:pt x="0" y="94"/>
                  </a:lnTo>
                  <a:lnTo>
                    <a:pt x="18" y="118"/>
                  </a:lnTo>
                  <a:lnTo>
                    <a:pt x="50" y="107"/>
                  </a:lnTo>
                  <a:lnTo>
                    <a:pt x="61" y="127"/>
                  </a:lnTo>
                  <a:lnTo>
                    <a:pt x="74"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0" name="Freeform 243">
              <a:extLst>
                <a:ext uri="{FF2B5EF4-FFF2-40B4-BE49-F238E27FC236}">
                  <a16:creationId xmlns:a16="http://schemas.microsoft.com/office/drawing/2014/main" id="{62B1C40F-43A1-956D-299C-3427EDFEB058}"/>
                </a:ext>
              </a:extLst>
            </p:cNvPr>
            <p:cNvSpPr>
              <a:spLocks/>
            </p:cNvSpPr>
            <p:nvPr/>
          </p:nvSpPr>
          <p:spPr bwMode="auto">
            <a:xfrm>
              <a:off x="3003550" y="5667375"/>
              <a:ext cx="107950" cy="93663"/>
            </a:xfrm>
            <a:custGeom>
              <a:avLst/>
              <a:gdLst>
                <a:gd name="T0" fmla="*/ 309 w 340"/>
                <a:gd name="T1" fmla="*/ 99 h 295"/>
                <a:gd name="T2" fmla="*/ 256 w 340"/>
                <a:gd name="T3" fmla="*/ 103 h 295"/>
                <a:gd name="T4" fmla="*/ 249 w 340"/>
                <a:gd name="T5" fmla="*/ 82 h 295"/>
                <a:gd name="T6" fmla="*/ 269 w 340"/>
                <a:gd name="T7" fmla="*/ 49 h 295"/>
                <a:gd name="T8" fmla="*/ 236 w 340"/>
                <a:gd name="T9" fmla="*/ 66 h 295"/>
                <a:gd name="T10" fmla="*/ 239 w 340"/>
                <a:gd name="T11" fmla="*/ 50 h 295"/>
                <a:gd name="T12" fmla="*/ 285 w 340"/>
                <a:gd name="T13" fmla="*/ 12 h 295"/>
                <a:gd name="T14" fmla="*/ 278 w 340"/>
                <a:gd name="T15" fmla="*/ 0 h 295"/>
                <a:gd name="T16" fmla="*/ 166 w 340"/>
                <a:gd name="T17" fmla="*/ 43 h 295"/>
                <a:gd name="T18" fmla="*/ 119 w 340"/>
                <a:gd name="T19" fmla="*/ 67 h 295"/>
                <a:gd name="T20" fmla="*/ 53 w 340"/>
                <a:gd name="T21" fmla="*/ 115 h 295"/>
                <a:gd name="T22" fmla="*/ 0 w 340"/>
                <a:gd name="T23" fmla="*/ 142 h 295"/>
                <a:gd name="T24" fmla="*/ 8 w 340"/>
                <a:gd name="T25" fmla="*/ 217 h 295"/>
                <a:gd name="T26" fmla="*/ 38 w 340"/>
                <a:gd name="T27" fmla="*/ 224 h 295"/>
                <a:gd name="T28" fmla="*/ 40 w 340"/>
                <a:gd name="T29" fmla="*/ 180 h 295"/>
                <a:gd name="T30" fmla="*/ 90 w 340"/>
                <a:gd name="T31" fmla="*/ 174 h 295"/>
                <a:gd name="T32" fmla="*/ 120 w 340"/>
                <a:gd name="T33" fmla="*/ 197 h 295"/>
                <a:gd name="T34" fmla="*/ 118 w 340"/>
                <a:gd name="T35" fmla="*/ 246 h 295"/>
                <a:gd name="T36" fmla="*/ 171 w 340"/>
                <a:gd name="T37" fmla="*/ 263 h 295"/>
                <a:gd name="T38" fmla="*/ 205 w 340"/>
                <a:gd name="T39" fmla="*/ 282 h 295"/>
                <a:gd name="T40" fmla="*/ 205 w 340"/>
                <a:gd name="T41" fmla="*/ 295 h 295"/>
                <a:gd name="T42" fmla="*/ 274 w 340"/>
                <a:gd name="T43" fmla="*/ 269 h 295"/>
                <a:gd name="T44" fmla="*/ 294 w 340"/>
                <a:gd name="T45" fmla="*/ 228 h 295"/>
                <a:gd name="T46" fmla="*/ 314 w 340"/>
                <a:gd name="T47" fmla="*/ 192 h 295"/>
                <a:gd name="T48" fmla="*/ 340 w 340"/>
                <a:gd name="T49" fmla="*/ 145 h 295"/>
                <a:gd name="T50" fmla="*/ 333 w 340"/>
                <a:gd name="T51" fmla="*/ 105 h 295"/>
                <a:gd name="T52" fmla="*/ 309 w 340"/>
                <a:gd name="T53" fmla="*/ 9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0" h="295">
                  <a:moveTo>
                    <a:pt x="309" y="99"/>
                  </a:moveTo>
                  <a:lnTo>
                    <a:pt x="256" y="103"/>
                  </a:lnTo>
                  <a:lnTo>
                    <a:pt x="249" y="82"/>
                  </a:lnTo>
                  <a:lnTo>
                    <a:pt x="269" y="49"/>
                  </a:lnTo>
                  <a:lnTo>
                    <a:pt x="236" y="66"/>
                  </a:lnTo>
                  <a:lnTo>
                    <a:pt x="239" y="50"/>
                  </a:lnTo>
                  <a:lnTo>
                    <a:pt x="285" y="12"/>
                  </a:lnTo>
                  <a:lnTo>
                    <a:pt x="278" y="0"/>
                  </a:lnTo>
                  <a:lnTo>
                    <a:pt x="166" y="43"/>
                  </a:lnTo>
                  <a:lnTo>
                    <a:pt x="119" y="67"/>
                  </a:lnTo>
                  <a:lnTo>
                    <a:pt x="53" y="115"/>
                  </a:lnTo>
                  <a:lnTo>
                    <a:pt x="0" y="142"/>
                  </a:lnTo>
                  <a:lnTo>
                    <a:pt x="8" y="217"/>
                  </a:lnTo>
                  <a:lnTo>
                    <a:pt x="38" y="224"/>
                  </a:lnTo>
                  <a:lnTo>
                    <a:pt x="40" y="180"/>
                  </a:lnTo>
                  <a:lnTo>
                    <a:pt x="90" y="174"/>
                  </a:lnTo>
                  <a:lnTo>
                    <a:pt x="120" y="197"/>
                  </a:lnTo>
                  <a:lnTo>
                    <a:pt x="118" y="246"/>
                  </a:lnTo>
                  <a:lnTo>
                    <a:pt x="171" y="263"/>
                  </a:lnTo>
                  <a:lnTo>
                    <a:pt x="205" y="282"/>
                  </a:lnTo>
                  <a:lnTo>
                    <a:pt x="205" y="295"/>
                  </a:lnTo>
                  <a:lnTo>
                    <a:pt x="274" y="269"/>
                  </a:lnTo>
                  <a:lnTo>
                    <a:pt x="294" y="228"/>
                  </a:lnTo>
                  <a:lnTo>
                    <a:pt x="314" y="192"/>
                  </a:lnTo>
                  <a:lnTo>
                    <a:pt x="340" y="145"/>
                  </a:lnTo>
                  <a:lnTo>
                    <a:pt x="333" y="105"/>
                  </a:lnTo>
                  <a:lnTo>
                    <a:pt x="309" y="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1" name="Freeform 244">
              <a:extLst>
                <a:ext uri="{FF2B5EF4-FFF2-40B4-BE49-F238E27FC236}">
                  <a16:creationId xmlns:a16="http://schemas.microsoft.com/office/drawing/2014/main" id="{9213AF2D-1918-47CC-2B80-C91853AE2C2B}"/>
                </a:ext>
              </a:extLst>
            </p:cNvPr>
            <p:cNvSpPr>
              <a:spLocks/>
            </p:cNvSpPr>
            <p:nvPr/>
          </p:nvSpPr>
          <p:spPr bwMode="auto">
            <a:xfrm>
              <a:off x="3135313" y="5661025"/>
              <a:ext cx="60325" cy="33338"/>
            </a:xfrm>
            <a:custGeom>
              <a:avLst/>
              <a:gdLst>
                <a:gd name="T0" fmla="*/ 186 w 190"/>
                <a:gd name="T1" fmla="*/ 46 h 107"/>
                <a:gd name="T2" fmla="*/ 122 w 190"/>
                <a:gd name="T3" fmla="*/ 0 h 107"/>
                <a:gd name="T4" fmla="*/ 0 w 190"/>
                <a:gd name="T5" fmla="*/ 17 h 107"/>
                <a:gd name="T6" fmla="*/ 6 w 190"/>
                <a:gd name="T7" fmla="*/ 48 h 107"/>
                <a:gd name="T8" fmla="*/ 26 w 190"/>
                <a:gd name="T9" fmla="*/ 48 h 107"/>
                <a:gd name="T10" fmla="*/ 30 w 190"/>
                <a:gd name="T11" fmla="*/ 81 h 107"/>
                <a:gd name="T12" fmla="*/ 113 w 190"/>
                <a:gd name="T13" fmla="*/ 76 h 107"/>
                <a:gd name="T14" fmla="*/ 150 w 190"/>
                <a:gd name="T15" fmla="*/ 107 h 107"/>
                <a:gd name="T16" fmla="*/ 190 w 190"/>
                <a:gd name="T17" fmla="*/ 82 h 107"/>
                <a:gd name="T18" fmla="*/ 186 w 190"/>
                <a:gd name="T19" fmla="*/ 4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07">
                  <a:moveTo>
                    <a:pt x="186" y="46"/>
                  </a:moveTo>
                  <a:lnTo>
                    <a:pt x="122" y="0"/>
                  </a:lnTo>
                  <a:lnTo>
                    <a:pt x="0" y="17"/>
                  </a:lnTo>
                  <a:lnTo>
                    <a:pt x="6" y="48"/>
                  </a:lnTo>
                  <a:lnTo>
                    <a:pt x="26" y="48"/>
                  </a:lnTo>
                  <a:lnTo>
                    <a:pt x="30" y="81"/>
                  </a:lnTo>
                  <a:lnTo>
                    <a:pt x="113" y="76"/>
                  </a:lnTo>
                  <a:lnTo>
                    <a:pt x="150" y="107"/>
                  </a:lnTo>
                  <a:lnTo>
                    <a:pt x="190" y="82"/>
                  </a:lnTo>
                  <a:lnTo>
                    <a:pt x="186"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2" name="Freeform 245">
              <a:extLst>
                <a:ext uri="{FF2B5EF4-FFF2-40B4-BE49-F238E27FC236}">
                  <a16:creationId xmlns:a16="http://schemas.microsoft.com/office/drawing/2014/main" id="{0222F4D0-FA93-9CDC-E6D9-72DC71DED400}"/>
                </a:ext>
              </a:extLst>
            </p:cNvPr>
            <p:cNvSpPr>
              <a:spLocks/>
            </p:cNvSpPr>
            <p:nvPr/>
          </p:nvSpPr>
          <p:spPr bwMode="auto">
            <a:xfrm>
              <a:off x="1885950" y="5200650"/>
              <a:ext cx="1203325" cy="952500"/>
            </a:xfrm>
            <a:custGeom>
              <a:avLst/>
              <a:gdLst>
                <a:gd name="T0" fmla="*/ 3760 w 3792"/>
                <a:gd name="T1" fmla="*/ 681 h 3004"/>
                <a:gd name="T2" fmla="*/ 3752 w 3792"/>
                <a:gd name="T3" fmla="*/ 585 h 3004"/>
                <a:gd name="T4" fmla="*/ 3742 w 3792"/>
                <a:gd name="T5" fmla="*/ 545 h 3004"/>
                <a:gd name="T6" fmla="*/ 3704 w 3792"/>
                <a:gd name="T7" fmla="*/ 498 h 3004"/>
                <a:gd name="T8" fmla="*/ 3481 w 3792"/>
                <a:gd name="T9" fmla="*/ 537 h 3004"/>
                <a:gd name="T10" fmla="*/ 3318 w 3792"/>
                <a:gd name="T11" fmla="*/ 512 h 3004"/>
                <a:gd name="T12" fmla="*/ 3137 w 3792"/>
                <a:gd name="T13" fmla="*/ 368 h 3004"/>
                <a:gd name="T14" fmla="*/ 2941 w 3792"/>
                <a:gd name="T15" fmla="*/ 409 h 3004"/>
                <a:gd name="T16" fmla="*/ 2553 w 3792"/>
                <a:gd name="T17" fmla="*/ 320 h 3004"/>
                <a:gd name="T18" fmla="*/ 2369 w 3792"/>
                <a:gd name="T19" fmla="*/ 205 h 3004"/>
                <a:gd name="T20" fmla="*/ 2302 w 3792"/>
                <a:gd name="T21" fmla="*/ 140 h 3004"/>
                <a:gd name="T22" fmla="*/ 2281 w 3792"/>
                <a:gd name="T23" fmla="*/ 146 h 3004"/>
                <a:gd name="T24" fmla="*/ 2255 w 3792"/>
                <a:gd name="T25" fmla="*/ 159 h 3004"/>
                <a:gd name="T26" fmla="*/ 2223 w 3792"/>
                <a:gd name="T27" fmla="*/ 155 h 3004"/>
                <a:gd name="T28" fmla="*/ 2071 w 3792"/>
                <a:gd name="T29" fmla="*/ 175 h 3004"/>
                <a:gd name="T30" fmla="*/ 1901 w 3792"/>
                <a:gd name="T31" fmla="*/ 143 h 3004"/>
                <a:gd name="T32" fmla="*/ 1755 w 3792"/>
                <a:gd name="T33" fmla="*/ 138 h 3004"/>
                <a:gd name="T34" fmla="*/ 1655 w 3792"/>
                <a:gd name="T35" fmla="*/ 126 h 3004"/>
                <a:gd name="T36" fmla="*/ 1372 w 3792"/>
                <a:gd name="T37" fmla="*/ 128 h 3004"/>
                <a:gd name="T38" fmla="*/ 1077 w 3792"/>
                <a:gd name="T39" fmla="*/ 61 h 3004"/>
                <a:gd name="T40" fmla="*/ 987 w 3792"/>
                <a:gd name="T41" fmla="*/ 78 h 3004"/>
                <a:gd name="T42" fmla="*/ 527 w 3792"/>
                <a:gd name="T43" fmla="*/ 3 h 3004"/>
                <a:gd name="T44" fmla="*/ 454 w 3792"/>
                <a:gd name="T45" fmla="*/ 7 h 3004"/>
                <a:gd name="T46" fmla="*/ 301 w 3792"/>
                <a:gd name="T47" fmla="*/ 95 h 3004"/>
                <a:gd name="T48" fmla="*/ 322 w 3792"/>
                <a:gd name="T49" fmla="*/ 140 h 3004"/>
                <a:gd name="T50" fmla="*/ 295 w 3792"/>
                <a:gd name="T51" fmla="*/ 148 h 3004"/>
                <a:gd name="T52" fmla="*/ 136 w 3792"/>
                <a:gd name="T53" fmla="*/ 173 h 3004"/>
                <a:gd name="T54" fmla="*/ 56 w 3792"/>
                <a:gd name="T55" fmla="*/ 233 h 3004"/>
                <a:gd name="T56" fmla="*/ 23 w 3792"/>
                <a:gd name="T57" fmla="*/ 342 h 3004"/>
                <a:gd name="T58" fmla="*/ 94 w 3792"/>
                <a:gd name="T59" fmla="*/ 396 h 3004"/>
                <a:gd name="T60" fmla="*/ 118 w 3792"/>
                <a:gd name="T61" fmla="*/ 521 h 3004"/>
                <a:gd name="T62" fmla="*/ 149 w 3792"/>
                <a:gd name="T63" fmla="*/ 604 h 3004"/>
                <a:gd name="T64" fmla="*/ 227 w 3792"/>
                <a:gd name="T65" fmla="*/ 703 h 3004"/>
                <a:gd name="T66" fmla="*/ 370 w 3792"/>
                <a:gd name="T67" fmla="*/ 711 h 3004"/>
                <a:gd name="T68" fmla="*/ 467 w 3792"/>
                <a:gd name="T69" fmla="*/ 746 h 3004"/>
                <a:gd name="T70" fmla="*/ 677 w 3792"/>
                <a:gd name="T71" fmla="*/ 729 h 3004"/>
                <a:gd name="T72" fmla="*/ 928 w 3792"/>
                <a:gd name="T73" fmla="*/ 856 h 3004"/>
                <a:gd name="T74" fmla="*/ 740 w 3792"/>
                <a:gd name="T75" fmla="*/ 1100 h 3004"/>
                <a:gd name="T76" fmla="*/ 730 w 3792"/>
                <a:gd name="T77" fmla="*/ 1412 h 3004"/>
                <a:gd name="T78" fmla="*/ 627 w 3792"/>
                <a:gd name="T79" fmla="*/ 1797 h 3004"/>
                <a:gd name="T80" fmla="*/ 711 w 3792"/>
                <a:gd name="T81" fmla="*/ 2195 h 3004"/>
                <a:gd name="T82" fmla="*/ 569 w 3792"/>
                <a:gd name="T83" fmla="*/ 2449 h 3004"/>
                <a:gd name="T84" fmla="*/ 647 w 3792"/>
                <a:gd name="T85" fmla="*/ 2570 h 3004"/>
                <a:gd name="T86" fmla="*/ 787 w 3792"/>
                <a:gd name="T87" fmla="*/ 2573 h 3004"/>
                <a:gd name="T88" fmla="*/ 926 w 3792"/>
                <a:gd name="T89" fmla="*/ 2794 h 3004"/>
                <a:gd name="T90" fmla="*/ 1014 w 3792"/>
                <a:gd name="T91" fmla="*/ 2942 h 3004"/>
                <a:gd name="T92" fmla="*/ 1128 w 3792"/>
                <a:gd name="T93" fmla="*/ 2981 h 3004"/>
                <a:gd name="T94" fmla="*/ 1283 w 3792"/>
                <a:gd name="T95" fmla="*/ 2823 h 3004"/>
                <a:gd name="T96" fmla="*/ 1509 w 3792"/>
                <a:gd name="T97" fmla="*/ 2735 h 3004"/>
                <a:gd name="T98" fmla="*/ 1922 w 3792"/>
                <a:gd name="T99" fmla="*/ 2735 h 3004"/>
                <a:gd name="T100" fmla="*/ 2185 w 3792"/>
                <a:gd name="T101" fmla="*/ 2733 h 3004"/>
                <a:gd name="T102" fmla="*/ 2280 w 3792"/>
                <a:gd name="T103" fmla="*/ 2583 h 3004"/>
                <a:gd name="T104" fmla="*/ 2372 w 3792"/>
                <a:gd name="T105" fmla="*/ 2419 h 3004"/>
                <a:gd name="T106" fmla="*/ 2578 w 3792"/>
                <a:gd name="T107" fmla="*/ 2417 h 3004"/>
                <a:gd name="T108" fmla="*/ 2617 w 3792"/>
                <a:gd name="T109" fmla="*/ 2251 h 3004"/>
                <a:gd name="T110" fmla="*/ 2692 w 3792"/>
                <a:gd name="T111" fmla="*/ 2088 h 3004"/>
                <a:gd name="T112" fmla="*/ 2868 w 3792"/>
                <a:gd name="T113" fmla="*/ 1970 h 3004"/>
                <a:gd name="T114" fmla="*/ 2780 w 3792"/>
                <a:gd name="T115" fmla="*/ 1901 h 3004"/>
                <a:gd name="T116" fmla="*/ 2715 w 3792"/>
                <a:gd name="T117" fmla="*/ 1722 h 3004"/>
                <a:gd name="T118" fmla="*/ 3031 w 3792"/>
                <a:gd name="T119" fmla="*/ 1211 h 3004"/>
                <a:gd name="T120" fmla="*/ 3061 w 3792"/>
                <a:gd name="T121" fmla="*/ 1204 h 3004"/>
                <a:gd name="T122" fmla="*/ 3279 w 3792"/>
                <a:gd name="T123" fmla="*/ 1027 h 3004"/>
                <a:gd name="T124" fmla="*/ 3604 w 3792"/>
                <a:gd name="T125" fmla="*/ 821 h 3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2" h="3004">
                  <a:moveTo>
                    <a:pt x="3727" y="761"/>
                  </a:moveTo>
                  <a:lnTo>
                    <a:pt x="3746" y="717"/>
                  </a:lnTo>
                  <a:lnTo>
                    <a:pt x="3760" y="681"/>
                  </a:lnTo>
                  <a:lnTo>
                    <a:pt x="3719" y="641"/>
                  </a:lnTo>
                  <a:lnTo>
                    <a:pt x="3728" y="602"/>
                  </a:lnTo>
                  <a:lnTo>
                    <a:pt x="3752" y="585"/>
                  </a:lnTo>
                  <a:lnTo>
                    <a:pt x="3775" y="590"/>
                  </a:lnTo>
                  <a:lnTo>
                    <a:pt x="3792" y="564"/>
                  </a:lnTo>
                  <a:lnTo>
                    <a:pt x="3742" y="545"/>
                  </a:lnTo>
                  <a:lnTo>
                    <a:pt x="3754" y="495"/>
                  </a:lnTo>
                  <a:lnTo>
                    <a:pt x="3722" y="476"/>
                  </a:lnTo>
                  <a:lnTo>
                    <a:pt x="3704" y="498"/>
                  </a:lnTo>
                  <a:lnTo>
                    <a:pt x="3621" y="502"/>
                  </a:lnTo>
                  <a:lnTo>
                    <a:pt x="3544" y="543"/>
                  </a:lnTo>
                  <a:lnTo>
                    <a:pt x="3481" y="537"/>
                  </a:lnTo>
                  <a:lnTo>
                    <a:pt x="3414" y="508"/>
                  </a:lnTo>
                  <a:lnTo>
                    <a:pt x="3344" y="501"/>
                  </a:lnTo>
                  <a:lnTo>
                    <a:pt x="3318" y="512"/>
                  </a:lnTo>
                  <a:lnTo>
                    <a:pt x="3258" y="499"/>
                  </a:lnTo>
                  <a:lnTo>
                    <a:pt x="3234" y="437"/>
                  </a:lnTo>
                  <a:lnTo>
                    <a:pt x="3137" y="368"/>
                  </a:lnTo>
                  <a:lnTo>
                    <a:pt x="3040" y="362"/>
                  </a:lnTo>
                  <a:lnTo>
                    <a:pt x="2997" y="412"/>
                  </a:lnTo>
                  <a:lnTo>
                    <a:pt x="2941" y="409"/>
                  </a:lnTo>
                  <a:lnTo>
                    <a:pt x="2824" y="403"/>
                  </a:lnTo>
                  <a:lnTo>
                    <a:pt x="2700" y="342"/>
                  </a:lnTo>
                  <a:lnTo>
                    <a:pt x="2553" y="320"/>
                  </a:lnTo>
                  <a:lnTo>
                    <a:pt x="2493" y="267"/>
                  </a:lnTo>
                  <a:lnTo>
                    <a:pt x="2369" y="242"/>
                  </a:lnTo>
                  <a:lnTo>
                    <a:pt x="2369" y="205"/>
                  </a:lnTo>
                  <a:lnTo>
                    <a:pt x="2334" y="163"/>
                  </a:lnTo>
                  <a:lnTo>
                    <a:pt x="2302" y="163"/>
                  </a:lnTo>
                  <a:lnTo>
                    <a:pt x="2302" y="140"/>
                  </a:lnTo>
                  <a:lnTo>
                    <a:pt x="2291" y="137"/>
                  </a:lnTo>
                  <a:lnTo>
                    <a:pt x="2290" y="147"/>
                  </a:lnTo>
                  <a:lnTo>
                    <a:pt x="2281" y="146"/>
                  </a:lnTo>
                  <a:lnTo>
                    <a:pt x="2278" y="137"/>
                  </a:lnTo>
                  <a:lnTo>
                    <a:pt x="2260" y="156"/>
                  </a:lnTo>
                  <a:lnTo>
                    <a:pt x="2255" y="159"/>
                  </a:lnTo>
                  <a:lnTo>
                    <a:pt x="2236" y="154"/>
                  </a:lnTo>
                  <a:lnTo>
                    <a:pt x="2241" y="145"/>
                  </a:lnTo>
                  <a:lnTo>
                    <a:pt x="2223" y="155"/>
                  </a:lnTo>
                  <a:lnTo>
                    <a:pt x="2187" y="188"/>
                  </a:lnTo>
                  <a:lnTo>
                    <a:pt x="2101" y="191"/>
                  </a:lnTo>
                  <a:lnTo>
                    <a:pt x="2071" y="175"/>
                  </a:lnTo>
                  <a:lnTo>
                    <a:pt x="2015" y="155"/>
                  </a:lnTo>
                  <a:lnTo>
                    <a:pt x="1964" y="139"/>
                  </a:lnTo>
                  <a:lnTo>
                    <a:pt x="1901" y="143"/>
                  </a:lnTo>
                  <a:lnTo>
                    <a:pt x="1842" y="154"/>
                  </a:lnTo>
                  <a:lnTo>
                    <a:pt x="1792" y="140"/>
                  </a:lnTo>
                  <a:lnTo>
                    <a:pt x="1755" y="138"/>
                  </a:lnTo>
                  <a:lnTo>
                    <a:pt x="1725" y="98"/>
                  </a:lnTo>
                  <a:lnTo>
                    <a:pt x="1705" y="95"/>
                  </a:lnTo>
                  <a:lnTo>
                    <a:pt x="1655" y="126"/>
                  </a:lnTo>
                  <a:lnTo>
                    <a:pt x="1611" y="116"/>
                  </a:lnTo>
                  <a:lnTo>
                    <a:pt x="1518" y="134"/>
                  </a:lnTo>
                  <a:lnTo>
                    <a:pt x="1372" y="128"/>
                  </a:lnTo>
                  <a:lnTo>
                    <a:pt x="1215" y="96"/>
                  </a:lnTo>
                  <a:lnTo>
                    <a:pt x="1128" y="84"/>
                  </a:lnTo>
                  <a:lnTo>
                    <a:pt x="1077" y="61"/>
                  </a:lnTo>
                  <a:lnTo>
                    <a:pt x="1067" y="51"/>
                  </a:lnTo>
                  <a:lnTo>
                    <a:pt x="1037" y="45"/>
                  </a:lnTo>
                  <a:lnTo>
                    <a:pt x="987" y="78"/>
                  </a:lnTo>
                  <a:lnTo>
                    <a:pt x="651" y="85"/>
                  </a:lnTo>
                  <a:lnTo>
                    <a:pt x="557" y="39"/>
                  </a:lnTo>
                  <a:lnTo>
                    <a:pt x="527" y="3"/>
                  </a:lnTo>
                  <a:lnTo>
                    <a:pt x="484" y="0"/>
                  </a:lnTo>
                  <a:lnTo>
                    <a:pt x="477" y="20"/>
                  </a:lnTo>
                  <a:lnTo>
                    <a:pt x="454" y="7"/>
                  </a:lnTo>
                  <a:lnTo>
                    <a:pt x="404" y="17"/>
                  </a:lnTo>
                  <a:lnTo>
                    <a:pt x="341" y="65"/>
                  </a:lnTo>
                  <a:lnTo>
                    <a:pt x="301" y="95"/>
                  </a:lnTo>
                  <a:lnTo>
                    <a:pt x="312" y="130"/>
                  </a:lnTo>
                  <a:lnTo>
                    <a:pt x="342" y="120"/>
                  </a:lnTo>
                  <a:lnTo>
                    <a:pt x="322" y="140"/>
                  </a:lnTo>
                  <a:lnTo>
                    <a:pt x="342" y="167"/>
                  </a:lnTo>
                  <a:lnTo>
                    <a:pt x="299" y="170"/>
                  </a:lnTo>
                  <a:lnTo>
                    <a:pt x="295" y="148"/>
                  </a:lnTo>
                  <a:lnTo>
                    <a:pt x="252" y="158"/>
                  </a:lnTo>
                  <a:lnTo>
                    <a:pt x="193" y="192"/>
                  </a:lnTo>
                  <a:lnTo>
                    <a:pt x="136" y="173"/>
                  </a:lnTo>
                  <a:lnTo>
                    <a:pt x="103" y="213"/>
                  </a:lnTo>
                  <a:lnTo>
                    <a:pt x="96" y="233"/>
                  </a:lnTo>
                  <a:lnTo>
                    <a:pt x="56" y="233"/>
                  </a:lnTo>
                  <a:lnTo>
                    <a:pt x="3" y="313"/>
                  </a:lnTo>
                  <a:lnTo>
                    <a:pt x="0" y="357"/>
                  </a:lnTo>
                  <a:lnTo>
                    <a:pt x="23" y="342"/>
                  </a:lnTo>
                  <a:lnTo>
                    <a:pt x="43" y="365"/>
                  </a:lnTo>
                  <a:lnTo>
                    <a:pt x="41" y="399"/>
                  </a:lnTo>
                  <a:lnTo>
                    <a:pt x="94" y="396"/>
                  </a:lnTo>
                  <a:lnTo>
                    <a:pt x="78" y="465"/>
                  </a:lnTo>
                  <a:lnTo>
                    <a:pt x="138" y="461"/>
                  </a:lnTo>
                  <a:lnTo>
                    <a:pt x="118" y="521"/>
                  </a:lnTo>
                  <a:lnTo>
                    <a:pt x="153" y="540"/>
                  </a:lnTo>
                  <a:lnTo>
                    <a:pt x="186" y="587"/>
                  </a:lnTo>
                  <a:lnTo>
                    <a:pt x="149" y="604"/>
                  </a:lnTo>
                  <a:lnTo>
                    <a:pt x="140" y="716"/>
                  </a:lnTo>
                  <a:lnTo>
                    <a:pt x="143" y="778"/>
                  </a:lnTo>
                  <a:lnTo>
                    <a:pt x="227" y="703"/>
                  </a:lnTo>
                  <a:lnTo>
                    <a:pt x="290" y="662"/>
                  </a:lnTo>
                  <a:lnTo>
                    <a:pt x="340" y="662"/>
                  </a:lnTo>
                  <a:lnTo>
                    <a:pt x="370" y="711"/>
                  </a:lnTo>
                  <a:lnTo>
                    <a:pt x="364" y="758"/>
                  </a:lnTo>
                  <a:lnTo>
                    <a:pt x="398" y="778"/>
                  </a:lnTo>
                  <a:lnTo>
                    <a:pt x="467" y="746"/>
                  </a:lnTo>
                  <a:lnTo>
                    <a:pt x="574" y="749"/>
                  </a:lnTo>
                  <a:lnTo>
                    <a:pt x="604" y="785"/>
                  </a:lnTo>
                  <a:lnTo>
                    <a:pt x="677" y="729"/>
                  </a:lnTo>
                  <a:lnTo>
                    <a:pt x="840" y="750"/>
                  </a:lnTo>
                  <a:lnTo>
                    <a:pt x="855" y="813"/>
                  </a:lnTo>
                  <a:lnTo>
                    <a:pt x="928" y="856"/>
                  </a:lnTo>
                  <a:lnTo>
                    <a:pt x="883" y="939"/>
                  </a:lnTo>
                  <a:lnTo>
                    <a:pt x="800" y="1009"/>
                  </a:lnTo>
                  <a:lnTo>
                    <a:pt x="740" y="1100"/>
                  </a:lnTo>
                  <a:lnTo>
                    <a:pt x="731" y="1179"/>
                  </a:lnTo>
                  <a:lnTo>
                    <a:pt x="766" y="1281"/>
                  </a:lnTo>
                  <a:lnTo>
                    <a:pt x="730" y="1412"/>
                  </a:lnTo>
                  <a:lnTo>
                    <a:pt x="748" y="1538"/>
                  </a:lnTo>
                  <a:lnTo>
                    <a:pt x="596" y="1681"/>
                  </a:lnTo>
                  <a:lnTo>
                    <a:pt x="627" y="1797"/>
                  </a:lnTo>
                  <a:lnTo>
                    <a:pt x="694" y="1900"/>
                  </a:lnTo>
                  <a:lnTo>
                    <a:pt x="646" y="2112"/>
                  </a:lnTo>
                  <a:lnTo>
                    <a:pt x="711" y="2195"/>
                  </a:lnTo>
                  <a:lnTo>
                    <a:pt x="704" y="2222"/>
                  </a:lnTo>
                  <a:lnTo>
                    <a:pt x="615" y="2325"/>
                  </a:lnTo>
                  <a:lnTo>
                    <a:pt x="569" y="2449"/>
                  </a:lnTo>
                  <a:lnTo>
                    <a:pt x="581" y="2565"/>
                  </a:lnTo>
                  <a:lnTo>
                    <a:pt x="637" y="2548"/>
                  </a:lnTo>
                  <a:lnTo>
                    <a:pt x="647" y="2570"/>
                  </a:lnTo>
                  <a:lnTo>
                    <a:pt x="670" y="2540"/>
                  </a:lnTo>
                  <a:lnTo>
                    <a:pt x="701" y="2567"/>
                  </a:lnTo>
                  <a:lnTo>
                    <a:pt x="787" y="2573"/>
                  </a:lnTo>
                  <a:lnTo>
                    <a:pt x="915" y="2691"/>
                  </a:lnTo>
                  <a:lnTo>
                    <a:pt x="899" y="2771"/>
                  </a:lnTo>
                  <a:lnTo>
                    <a:pt x="926" y="2794"/>
                  </a:lnTo>
                  <a:lnTo>
                    <a:pt x="919" y="2830"/>
                  </a:lnTo>
                  <a:lnTo>
                    <a:pt x="987" y="2939"/>
                  </a:lnTo>
                  <a:lnTo>
                    <a:pt x="1014" y="2942"/>
                  </a:lnTo>
                  <a:lnTo>
                    <a:pt x="1057" y="2955"/>
                  </a:lnTo>
                  <a:lnTo>
                    <a:pt x="1077" y="2971"/>
                  </a:lnTo>
                  <a:lnTo>
                    <a:pt x="1128" y="2981"/>
                  </a:lnTo>
                  <a:lnTo>
                    <a:pt x="1161" y="3004"/>
                  </a:lnTo>
                  <a:lnTo>
                    <a:pt x="1187" y="2947"/>
                  </a:lnTo>
                  <a:lnTo>
                    <a:pt x="1283" y="2823"/>
                  </a:lnTo>
                  <a:lnTo>
                    <a:pt x="1406" y="2820"/>
                  </a:lnTo>
                  <a:lnTo>
                    <a:pt x="1469" y="2779"/>
                  </a:lnTo>
                  <a:lnTo>
                    <a:pt x="1509" y="2735"/>
                  </a:lnTo>
                  <a:lnTo>
                    <a:pt x="1688" y="2744"/>
                  </a:lnTo>
                  <a:lnTo>
                    <a:pt x="1792" y="2760"/>
                  </a:lnTo>
                  <a:lnTo>
                    <a:pt x="1922" y="2735"/>
                  </a:lnTo>
                  <a:lnTo>
                    <a:pt x="1992" y="2768"/>
                  </a:lnTo>
                  <a:lnTo>
                    <a:pt x="2115" y="2706"/>
                  </a:lnTo>
                  <a:lnTo>
                    <a:pt x="2185" y="2733"/>
                  </a:lnTo>
                  <a:lnTo>
                    <a:pt x="2215" y="2713"/>
                  </a:lnTo>
                  <a:lnTo>
                    <a:pt x="2244" y="2633"/>
                  </a:lnTo>
                  <a:lnTo>
                    <a:pt x="2280" y="2583"/>
                  </a:lnTo>
                  <a:lnTo>
                    <a:pt x="2283" y="2499"/>
                  </a:lnTo>
                  <a:lnTo>
                    <a:pt x="2356" y="2476"/>
                  </a:lnTo>
                  <a:lnTo>
                    <a:pt x="2372" y="2419"/>
                  </a:lnTo>
                  <a:lnTo>
                    <a:pt x="2442" y="2425"/>
                  </a:lnTo>
                  <a:lnTo>
                    <a:pt x="2528" y="2404"/>
                  </a:lnTo>
                  <a:lnTo>
                    <a:pt x="2578" y="2417"/>
                  </a:lnTo>
                  <a:lnTo>
                    <a:pt x="2592" y="2394"/>
                  </a:lnTo>
                  <a:lnTo>
                    <a:pt x="2565" y="2351"/>
                  </a:lnTo>
                  <a:lnTo>
                    <a:pt x="2617" y="2251"/>
                  </a:lnTo>
                  <a:lnTo>
                    <a:pt x="2630" y="2190"/>
                  </a:lnTo>
                  <a:lnTo>
                    <a:pt x="2676" y="2130"/>
                  </a:lnTo>
                  <a:lnTo>
                    <a:pt x="2692" y="2088"/>
                  </a:lnTo>
                  <a:lnTo>
                    <a:pt x="2759" y="2067"/>
                  </a:lnTo>
                  <a:lnTo>
                    <a:pt x="2821" y="1990"/>
                  </a:lnTo>
                  <a:lnTo>
                    <a:pt x="2868" y="1970"/>
                  </a:lnTo>
                  <a:lnTo>
                    <a:pt x="2845" y="1943"/>
                  </a:lnTo>
                  <a:lnTo>
                    <a:pt x="2827" y="1907"/>
                  </a:lnTo>
                  <a:lnTo>
                    <a:pt x="2780" y="1901"/>
                  </a:lnTo>
                  <a:lnTo>
                    <a:pt x="2720" y="1768"/>
                  </a:lnTo>
                  <a:lnTo>
                    <a:pt x="2682" y="1743"/>
                  </a:lnTo>
                  <a:lnTo>
                    <a:pt x="2715" y="1722"/>
                  </a:lnTo>
                  <a:lnTo>
                    <a:pt x="2714" y="1626"/>
                  </a:lnTo>
                  <a:lnTo>
                    <a:pt x="2975" y="1256"/>
                  </a:lnTo>
                  <a:lnTo>
                    <a:pt x="3031" y="1211"/>
                  </a:lnTo>
                  <a:lnTo>
                    <a:pt x="3024" y="1231"/>
                  </a:lnTo>
                  <a:lnTo>
                    <a:pt x="3037" y="1248"/>
                  </a:lnTo>
                  <a:lnTo>
                    <a:pt x="3061" y="1204"/>
                  </a:lnTo>
                  <a:lnTo>
                    <a:pt x="3011" y="1165"/>
                  </a:lnTo>
                  <a:lnTo>
                    <a:pt x="3066" y="1095"/>
                  </a:lnTo>
                  <a:lnTo>
                    <a:pt x="3279" y="1027"/>
                  </a:lnTo>
                  <a:lnTo>
                    <a:pt x="3422" y="979"/>
                  </a:lnTo>
                  <a:lnTo>
                    <a:pt x="3511" y="866"/>
                  </a:lnTo>
                  <a:lnTo>
                    <a:pt x="3604" y="821"/>
                  </a:lnTo>
                  <a:lnTo>
                    <a:pt x="3727" y="7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53" name="Freeform 246">
            <a:extLst>
              <a:ext uri="{FF2B5EF4-FFF2-40B4-BE49-F238E27FC236}">
                <a16:creationId xmlns:a16="http://schemas.microsoft.com/office/drawing/2014/main" id="{7A2D4566-CA69-4DFA-B6E5-0AF40A580F2B}"/>
              </a:ext>
            </a:extLst>
          </p:cNvPr>
          <p:cNvSpPr>
            <a:spLocks/>
          </p:cNvSpPr>
          <p:nvPr/>
        </p:nvSpPr>
        <p:spPr bwMode="auto">
          <a:xfrm>
            <a:off x="10580259" y="7572542"/>
            <a:ext cx="34925" cy="30163"/>
          </a:xfrm>
          <a:custGeom>
            <a:avLst/>
            <a:gdLst>
              <a:gd name="T0" fmla="*/ 110 w 110"/>
              <a:gd name="T1" fmla="*/ 82 h 93"/>
              <a:gd name="T2" fmla="*/ 84 w 110"/>
              <a:gd name="T3" fmla="*/ 93 h 93"/>
              <a:gd name="T4" fmla="*/ 24 w 110"/>
              <a:gd name="T5" fmla="*/ 80 h 93"/>
              <a:gd name="T6" fmla="*/ 0 w 110"/>
              <a:gd name="T7" fmla="*/ 18 h 93"/>
              <a:gd name="T8" fmla="*/ 63 w 110"/>
              <a:gd name="T9" fmla="*/ 0 h 93"/>
              <a:gd name="T10" fmla="*/ 110 w 110"/>
              <a:gd name="T11" fmla="*/ 37 h 93"/>
              <a:gd name="T12" fmla="*/ 110 w 110"/>
              <a:gd name="T13" fmla="*/ 82 h 93"/>
            </a:gdLst>
            <a:ahLst/>
            <a:cxnLst>
              <a:cxn ang="0">
                <a:pos x="T0" y="T1"/>
              </a:cxn>
              <a:cxn ang="0">
                <a:pos x="T2" y="T3"/>
              </a:cxn>
              <a:cxn ang="0">
                <a:pos x="T4" y="T5"/>
              </a:cxn>
              <a:cxn ang="0">
                <a:pos x="T6" y="T7"/>
              </a:cxn>
              <a:cxn ang="0">
                <a:pos x="T8" y="T9"/>
              </a:cxn>
              <a:cxn ang="0">
                <a:pos x="T10" y="T11"/>
              </a:cxn>
              <a:cxn ang="0">
                <a:pos x="T12" y="T13"/>
              </a:cxn>
            </a:cxnLst>
            <a:rect l="0" t="0" r="r" b="b"/>
            <a:pathLst>
              <a:path w="110" h="93">
                <a:moveTo>
                  <a:pt x="110" y="82"/>
                </a:moveTo>
                <a:lnTo>
                  <a:pt x="84" y="93"/>
                </a:lnTo>
                <a:lnTo>
                  <a:pt x="24" y="80"/>
                </a:lnTo>
                <a:lnTo>
                  <a:pt x="0" y="18"/>
                </a:lnTo>
                <a:lnTo>
                  <a:pt x="63" y="0"/>
                </a:lnTo>
                <a:lnTo>
                  <a:pt x="110" y="37"/>
                </a:lnTo>
                <a:lnTo>
                  <a:pt x="110" y="82"/>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4" name="Freeform 249">
            <a:extLst>
              <a:ext uri="{FF2B5EF4-FFF2-40B4-BE49-F238E27FC236}">
                <a16:creationId xmlns:a16="http://schemas.microsoft.com/office/drawing/2014/main" id="{5940A8B1-90E5-B29F-7AA2-274120F18583}"/>
              </a:ext>
            </a:extLst>
          </p:cNvPr>
          <p:cNvSpPr>
            <a:spLocks/>
          </p:cNvSpPr>
          <p:nvPr/>
        </p:nvSpPr>
        <p:spPr bwMode="auto">
          <a:xfrm>
            <a:off x="11588321" y="7616992"/>
            <a:ext cx="14288" cy="12700"/>
          </a:xfrm>
          <a:custGeom>
            <a:avLst/>
            <a:gdLst>
              <a:gd name="T0" fmla="*/ 36 w 46"/>
              <a:gd name="T1" fmla="*/ 38 h 42"/>
              <a:gd name="T2" fmla="*/ 15 w 46"/>
              <a:gd name="T3" fmla="*/ 42 h 42"/>
              <a:gd name="T4" fmla="*/ 0 w 46"/>
              <a:gd name="T5" fmla="*/ 23 h 42"/>
              <a:gd name="T6" fmla="*/ 5 w 46"/>
              <a:gd name="T7" fmla="*/ 2 h 42"/>
              <a:gd name="T8" fmla="*/ 36 w 46"/>
              <a:gd name="T9" fmla="*/ 0 h 42"/>
              <a:gd name="T10" fmla="*/ 46 w 46"/>
              <a:gd name="T11" fmla="*/ 13 h 42"/>
              <a:gd name="T12" fmla="*/ 36 w 46"/>
              <a:gd name="T13" fmla="*/ 38 h 42"/>
            </a:gdLst>
            <a:ahLst/>
            <a:cxnLst>
              <a:cxn ang="0">
                <a:pos x="T0" y="T1"/>
              </a:cxn>
              <a:cxn ang="0">
                <a:pos x="T2" y="T3"/>
              </a:cxn>
              <a:cxn ang="0">
                <a:pos x="T4" y="T5"/>
              </a:cxn>
              <a:cxn ang="0">
                <a:pos x="T6" y="T7"/>
              </a:cxn>
              <a:cxn ang="0">
                <a:pos x="T8" y="T9"/>
              </a:cxn>
              <a:cxn ang="0">
                <a:pos x="T10" y="T11"/>
              </a:cxn>
              <a:cxn ang="0">
                <a:pos x="T12" y="T13"/>
              </a:cxn>
            </a:cxnLst>
            <a:rect l="0" t="0" r="r" b="b"/>
            <a:pathLst>
              <a:path w="46" h="42">
                <a:moveTo>
                  <a:pt x="36" y="38"/>
                </a:moveTo>
                <a:lnTo>
                  <a:pt x="15" y="42"/>
                </a:lnTo>
                <a:lnTo>
                  <a:pt x="0" y="23"/>
                </a:lnTo>
                <a:lnTo>
                  <a:pt x="5" y="2"/>
                </a:lnTo>
                <a:lnTo>
                  <a:pt x="36" y="0"/>
                </a:lnTo>
                <a:lnTo>
                  <a:pt x="46" y="13"/>
                </a:lnTo>
                <a:lnTo>
                  <a:pt x="36" y="38"/>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5" name="Freeform 250">
            <a:extLst>
              <a:ext uri="{FF2B5EF4-FFF2-40B4-BE49-F238E27FC236}">
                <a16:creationId xmlns:a16="http://schemas.microsoft.com/office/drawing/2014/main" id="{F37B504E-4DED-0252-55E0-8F889BD7E6D8}"/>
              </a:ext>
            </a:extLst>
          </p:cNvPr>
          <p:cNvSpPr>
            <a:spLocks/>
          </p:cNvSpPr>
          <p:nvPr/>
        </p:nvSpPr>
        <p:spPr bwMode="auto">
          <a:xfrm>
            <a:off x="11637534" y="7405854"/>
            <a:ext cx="12700" cy="15875"/>
          </a:xfrm>
          <a:custGeom>
            <a:avLst/>
            <a:gdLst>
              <a:gd name="T0" fmla="*/ 32 w 39"/>
              <a:gd name="T1" fmla="*/ 40 h 48"/>
              <a:gd name="T2" fmla="*/ 14 w 39"/>
              <a:gd name="T3" fmla="*/ 48 h 48"/>
              <a:gd name="T4" fmla="*/ 0 w 39"/>
              <a:gd name="T5" fmla="*/ 39 h 48"/>
              <a:gd name="T6" fmla="*/ 3 w 39"/>
              <a:gd name="T7" fmla="*/ 18 h 48"/>
              <a:gd name="T8" fmla="*/ 27 w 39"/>
              <a:gd name="T9" fmla="*/ 0 h 48"/>
              <a:gd name="T10" fmla="*/ 39 w 39"/>
              <a:gd name="T11" fmla="*/ 7 h 48"/>
              <a:gd name="T12" fmla="*/ 32 w 39"/>
              <a:gd name="T13" fmla="*/ 40 h 48"/>
            </a:gdLst>
            <a:ahLst/>
            <a:cxnLst>
              <a:cxn ang="0">
                <a:pos x="T0" y="T1"/>
              </a:cxn>
              <a:cxn ang="0">
                <a:pos x="T2" y="T3"/>
              </a:cxn>
              <a:cxn ang="0">
                <a:pos x="T4" y="T5"/>
              </a:cxn>
              <a:cxn ang="0">
                <a:pos x="T6" y="T7"/>
              </a:cxn>
              <a:cxn ang="0">
                <a:pos x="T8" y="T9"/>
              </a:cxn>
              <a:cxn ang="0">
                <a:pos x="T10" y="T11"/>
              </a:cxn>
              <a:cxn ang="0">
                <a:pos x="T12" y="T13"/>
              </a:cxn>
            </a:cxnLst>
            <a:rect l="0" t="0" r="r" b="b"/>
            <a:pathLst>
              <a:path w="39" h="48">
                <a:moveTo>
                  <a:pt x="32" y="40"/>
                </a:moveTo>
                <a:lnTo>
                  <a:pt x="14" y="48"/>
                </a:lnTo>
                <a:lnTo>
                  <a:pt x="0" y="39"/>
                </a:lnTo>
                <a:lnTo>
                  <a:pt x="3" y="18"/>
                </a:lnTo>
                <a:lnTo>
                  <a:pt x="27" y="0"/>
                </a:lnTo>
                <a:lnTo>
                  <a:pt x="39" y="7"/>
                </a:lnTo>
                <a:lnTo>
                  <a:pt x="32" y="4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6" name="Freeform 251">
            <a:extLst>
              <a:ext uri="{FF2B5EF4-FFF2-40B4-BE49-F238E27FC236}">
                <a16:creationId xmlns:a16="http://schemas.microsoft.com/office/drawing/2014/main" id="{B8FDBD2B-01C8-FC4F-A656-D24FF39F0F31}"/>
              </a:ext>
            </a:extLst>
          </p:cNvPr>
          <p:cNvSpPr>
            <a:spLocks/>
          </p:cNvSpPr>
          <p:nvPr/>
        </p:nvSpPr>
        <p:spPr bwMode="auto">
          <a:xfrm>
            <a:off x="11166046" y="7424904"/>
            <a:ext cx="17463" cy="9525"/>
          </a:xfrm>
          <a:custGeom>
            <a:avLst/>
            <a:gdLst>
              <a:gd name="T0" fmla="*/ 11 w 55"/>
              <a:gd name="T1" fmla="*/ 10 h 33"/>
              <a:gd name="T2" fmla="*/ 0 w 55"/>
              <a:gd name="T3" fmla="*/ 33 h 33"/>
              <a:gd name="T4" fmla="*/ 55 w 55"/>
              <a:gd name="T5" fmla="*/ 18 h 33"/>
              <a:gd name="T6" fmla="*/ 41 w 55"/>
              <a:gd name="T7" fmla="*/ 0 h 33"/>
              <a:gd name="T8" fmla="*/ 11 w 55"/>
              <a:gd name="T9" fmla="*/ 10 h 33"/>
            </a:gdLst>
            <a:ahLst/>
            <a:cxnLst>
              <a:cxn ang="0">
                <a:pos x="T0" y="T1"/>
              </a:cxn>
              <a:cxn ang="0">
                <a:pos x="T2" y="T3"/>
              </a:cxn>
              <a:cxn ang="0">
                <a:pos x="T4" y="T5"/>
              </a:cxn>
              <a:cxn ang="0">
                <a:pos x="T6" y="T7"/>
              </a:cxn>
              <a:cxn ang="0">
                <a:pos x="T8" y="T9"/>
              </a:cxn>
            </a:cxnLst>
            <a:rect l="0" t="0" r="r" b="b"/>
            <a:pathLst>
              <a:path w="55" h="33">
                <a:moveTo>
                  <a:pt x="11" y="10"/>
                </a:moveTo>
                <a:lnTo>
                  <a:pt x="0" y="33"/>
                </a:lnTo>
                <a:lnTo>
                  <a:pt x="55" y="18"/>
                </a:lnTo>
                <a:lnTo>
                  <a:pt x="41" y="0"/>
                </a:lnTo>
                <a:lnTo>
                  <a:pt x="11" y="1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257" name="Group 991">
            <a:extLst>
              <a:ext uri="{FF2B5EF4-FFF2-40B4-BE49-F238E27FC236}">
                <a16:creationId xmlns:a16="http://schemas.microsoft.com/office/drawing/2014/main" id="{7D58F867-D1FD-8C68-7EC3-48575DD749E1}"/>
              </a:ext>
            </a:extLst>
          </p:cNvPr>
          <p:cNvGrpSpPr/>
          <p:nvPr/>
        </p:nvGrpSpPr>
        <p:grpSpPr>
          <a:xfrm>
            <a:off x="11099371" y="6980404"/>
            <a:ext cx="1114425" cy="1341438"/>
            <a:chOff x="3432175" y="4740275"/>
            <a:chExt cx="1114425" cy="1341438"/>
          </a:xfrm>
          <a:solidFill>
            <a:schemeClr val="bg2"/>
          </a:solidFill>
        </p:grpSpPr>
        <p:sp>
          <p:nvSpPr>
            <p:cNvPr id="258" name="Freeform 247">
              <a:extLst>
                <a:ext uri="{FF2B5EF4-FFF2-40B4-BE49-F238E27FC236}">
                  <a16:creationId xmlns:a16="http://schemas.microsoft.com/office/drawing/2014/main" id="{A0C7FF1E-25D9-98C4-A1B3-1041DDA15E27}"/>
                </a:ext>
              </a:extLst>
            </p:cNvPr>
            <p:cNvSpPr>
              <a:spLocks/>
            </p:cNvSpPr>
            <p:nvPr/>
          </p:nvSpPr>
          <p:spPr bwMode="auto">
            <a:xfrm>
              <a:off x="3544888" y="5532438"/>
              <a:ext cx="160338" cy="285750"/>
            </a:xfrm>
            <a:custGeom>
              <a:avLst/>
              <a:gdLst>
                <a:gd name="T0" fmla="*/ 459 w 507"/>
                <a:gd name="T1" fmla="*/ 105 h 900"/>
                <a:gd name="T2" fmla="*/ 432 w 507"/>
                <a:gd name="T3" fmla="*/ 26 h 900"/>
                <a:gd name="T4" fmla="*/ 395 w 507"/>
                <a:gd name="T5" fmla="*/ 26 h 900"/>
                <a:gd name="T6" fmla="*/ 335 w 507"/>
                <a:gd name="T7" fmla="*/ 0 h 900"/>
                <a:gd name="T8" fmla="*/ 318 w 507"/>
                <a:gd name="T9" fmla="*/ 0 h 900"/>
                <a:gd name="T10" fmla="*/ 305 w 507"/>
                <a:gd name="T11" fmla="*/ 34 h 900"/>
                <a:gd name="T12" fmla="*/ 263 w 507"/>
                <a:gd name="T13" fmla="*/ 64 h 900"/>
                <a:gd name="T14" fmla="*/ 196 w 507"/>
                <a:gd name="T15" fmla="*/ 104 h 900"/>
                <a:gd name="T16" fmla="*/ 173 w 507"/>
                <a:gd name="T17" fmla="*/ 154 h 900"/>
                <a:gd name="T18" fmla="*/ 110 w 507"/>
                <a:gd name="T19" fmla="*/ 148 h 900"/>
                <a:gd name="T20" fmla="*/ 56 w 507"/>
                <a:gd name="T21" fmla="*/ 122 h 900"/>
                <a:gd name="T22" fmla="*/ 32 w 507"/>
                <a:gd name="T23" fmla="*/ 86 h 900"/>
                <a:gd name="T24" fmla="*/ 62 w 507"/>
                <a:gd name="T25" fmla="*/ 39 h 900"/>
                <a:gd name="T26" fmla="*/ 42 w 507"/>
                <a:gd name="T27" fmla="*/ 22 h 900"/>
                <a:gd name="T28" fmla="*/ 29 w 507"/>
                <a:gd name="T29" fmla="*/ 69 h 900"/>
                <a:gd name="T30" fmla="*/ 2 w 507"/>
                <a:gd name="T31" fmla="*/ 86 h 900"/>
                <a:gd name="T32" fmla="*/ 20 w 507"/>
                <a:gd name="T33" fmla="*/ 162 h 900"/>
                <a:gd name="T34" fmla="*/ 0 w 507"/>
                <a:gd name="T35" fmla="*/ 205 h 900"/>
                <a:gd name="T36" fmla="*/ 14 w 507"/>
                <a:gd name="T37" fmla="*/ 272 h 900"/>
                <a:gd name="T38" fmla="*/ 28 w 507"/>
                <a:gd name="T39" fmla="*/ 242 h 900"/>
                <a:gd name="T40" fmla="*/ 78 w 507"/>
                <a:gd name="T41" fmla="*/ 274 h 900"/>
                <a:gd name="T42" fmla="*/ 108 w 507"/>
                <a:gd name="T43" fmla="*/ 331 h 900"/>
                <a:gd name="T44" fmla="*/ 89 w 507"/>
                <a:gd name="T45" fmla="*/ 373 h 900"/>
                <a:gd name="T46" fmla="*/ 109 w 507"/>
                <a:gd name="T47" fmla="*/ 403 h 900"/>
                <a:gd name="T48" fmla="*/ 82 w 507"/>
                <a:gd name="T49" fmla="*/ 470 h 900"/>
                <a:gd name="T50" fmla="*/ 127 w 507"/>
                <a:gd name="T51" fmla="*/ 506 h 900"/>
                <a:gd name="T52" fmla="*/ 113 w 507"/>
                <a:gd name="T53" fmla="*/ 549 h 900"/>
                <a:gd name="T54" fmla="*/ 61 w 507"/>
                <a:gd name="T55" fmla="*/ 703 h 900"/>
                <a:gd name="T56" fmla="*/ 102 w 507"/>
                <a:gd name="T57" fmla="*/ 756 h 900"/>
                <a:gd name="T58" fmla="*/ 105 w 507"/>
                <a:gd name="T59" fmla="*/ 835 h 900"/>
                <a:gd name="T60" fmla="*/ 126 w 507"/>
                <a:gd name="T61" fmla="*/ 851 h 900"/>
                <a:gd name="T62" fmla="*/ 99 w 507"/>
                <a:gd name="T63" fmla="*/ 851 h 900"/>
                <a:gd name="T64" fmla="*/ 110 w 507"/>
                <a:gd name="T65" fmla="*/ 885 h 900"/>
                <a:gd name="T66" fmla="*/ 137 w 507"/>
                <a:gd name="T67" fmla="*/ 875 h 900"/>
                <a:gd name="T68" fmla="*/ 173 w 507"/>
                <a:gd name="T69" fmla="*/ 900 h 900"/>
                <a:gd name="T70" fmla="*/ 219 w 507"/>
                <a:gd name="T71" fmla="*/ 890 h 900"/>
                <a:gd name="T72" fmla="*/ 259 w 507"/>
                <a:gd name="T73" fmla="*/ 887 h 900"/>
                <a:gd name="T74" fmla="*/ 286 w 507"/>
                <a:gd name="T75" fmla="*/ 860 h 900"/>
                <a:gd name="T76" fmla="*/ 289 w 507"/>
                <a:gd name="T77" fmla="*/ 797 h 900"/>
                <a:gd name="T78" fmla="*/ 345 w 507"/>
                <a:gd name="T79" fmla="*/ 760 h 900"/>
                <a:gd name="T80" fmla="*/ 378 w 507"/>
                <a:gd name="T81" fmla="*/ 792 h 900"/>
                <a:gd name="T82" fmla="*/ 409 w 507"/>
                <a:gd name="T83" fmla="*/ 826 h 900"/>
                <a:gd name="T84" fmla="*/ 452 w 507"/>
                <a:gd name="T85" fmla="*/ 759 h 900"/>
                <a:gd name="T86" fmla="*/ 451 w 507"/>
                <a:gd name="T87" fmla="*/ 650 h 900"/>
                <a:gd name="T88" fmla="*/ 477 w 507"/>
                <a:gd name="T89" fmla="*/ 539 h 900"/>
                <a:gd name="T90" fmla="*/ 502 w 507"/>
                <a:gd name="T91" fmla="*/ 444 h 900"/>
                <a:gd name="T92" fmla="*/ 459 w 507"/>
                <a:gd name="T93" fmla="*/ 407 h 900"/>
                <a:gd name="T94" fmla="*/ 471 w 507"/>
                <a:gd name="T95" fmla="*/ 360 h 900"/>
                <a:gd name="T96" fmla="*/ 504 w 507"/>
                <a:gd name="T97" fmla="*/ 330 h 900"/>
                <a:gd name="T98" fmla="*/ 507 w 507"/>
                <a:gd name="T99" fmla="*/ 241 h 900"/>
                <a:gd name="T100" fmla="*/ 456 w 507"/>
                <a:gd name="T101" fmla="*/ 158 h 900"/>
                <a:gd name="T102" fmla="*/ 459 w 507"/>
                <a:gd name="T103" fmla="*/ 105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7" h="900">
                  <a:moveTo>
                    <a:pt x="459" y="105"/>
                  </a:moveTo>
                  <a:lnTo>
                    <a:pt x="432" y="26"/>
                  </a:lnTo>
                  <a:lnTo>
                    <a:pt x="395" y="26"/>
                  </a:lnTo>
                  <a:lnTo>
                    <a:pt x="335" y="0"/>
                  </a:lnTo>
                  <a:lnTo>
                    <a:pt x="318" y="0"/>
                  </a:lnTo>
                  <a:lnTo>
                    <a:pt x="305" y="34"/>
                  </a:lnTo>
                  <a:lnTo>
                    <a:pt x="263" y="64"/>
                  </a:lnTo>
                  <a:lnTo>
                    <a:pt x="196" y="104"/>
                  </a:lnTo>
                  <a:lnTo>
                    <a:pt x="173" y="154"/>
                  </a:lnTo>
                  <a:lnTo>
                    <a:pt x="110" y="148"/>
                  </a:lnTo>
                  <a:lnTo>
                    <a:pt x="56" y="122"/>
                  </a:lnTo>
                  <a:lnTo>
                    <a:pt x="32" y="86"/>
                  </a:lnTo>
                  <a:lnTo>
                    <a:pt x="62" y="39"/>
                  </a:lnTo>
                  <a:lnTo>
                    <a:pt x="42" y="22"/>
                  </a:lnTo>
                  <a:lnTo>
                    <a:pt x="29" y="69"/>
                  </a:lnTo>
                  <a:lnTo>
                    <a:pt x="2" y="86"/>
                  </a:lnTo>
                  <a:lnTo>
                    <a:pt x="20" y="162"/>
                  </a:lnTo>
                  <a:lnTo>
                    <a:pt x="0" y="205"/>
                  </a:lnTo>
                  <a:lnTo>
                    <a:pt x="14" y="272"/>
                  </a:lnTo>
                  <a:lnTo>
                    <a:pt x="28" y="242"/>
                  </a:lnTo>
                  <a:lnTo>
                    <a:pt x="78" y="274"/>
                  </a:lnTo>
                  <a:lnTo>
                    <a:pt x="108" y="331"/>
                  </a:lnTo>
                  <a:lnTo>
                    <a:pt x="89" y="373"/>
                  </a:lnTo>
                  <a:lnTo>
                    <a:pt x="109" y="403"/>
                  </a:lnTo>
                  <a:lnTo>
                    <a:pt x="82" y="470"/>
                  </a:lnTo>
                  <a:lnTo>
                    <a:pt x="127" y="506"/>
                  </a:lnTo>
                  <a:lnTo>
                    <a:pt x="113" y="549"/>
                  </a:lnTo>
                  <a:lnTo>
                    <a:pt x="61" y="703"/>
                  </a:lnTo>
                  <a:lnTo>
                    <a:pt x="102" y="756"/>
                  </a:lnTo>
                  <a:lnTo>
                    <a:pt x="105" y="835"/>
                  </a:lnTo>
                  <a:lnTo>
                    <a:pt x="126" y="851"/>
                  </a:lnTo>
                  <a:lnTo>
                    <a:pt x="99" y="851"/>
                  </a:lnTo>
                  <a:lnTo>
                    <a:pt x="110" y="885"/>
                  </a:lnTo>
                  <a:lnTo>
                    <a:pt x="137" y="875"/>
                  </a:lnTo>
                  <a:lnTo>
                    <a:pt x="173" y="900"/>
                  </a:lnTo>
                  <a:lnTo>
                    <a:pt x="219" y="890"/>
                  </a:lnTo>
                  <a:lnTo>
                    <a:pt x="259" y="887"/>
                  </a:lnTo>
                  <a:lnTo>
                    <a:pt x="286" y="860"/>
                  </a:lnTo>
                  <a:lnTo>
                    <a:pt x="289" y="797"/>
                  </a:lnTo>
                  <a:lnTo>
                    <a:pt x="345" y="760"/>
                  </a:lnTo>
                  <a:lnTo>
                    <a:pt x="378" y="792"/>
                  </a:lnTo>
                  <a:lnTo>
                    <a:pt x="409" y="826"/>
                  </a:lnTo>
                  <a:lnTo>
                    <a:pt x="452" y="759"/>
                  </a:lnTo>
                  <a:lnTo>
                    <a:pt x="451" y="650"/>
                  </a:lnTo>
                  <a:lnTo>
                    <a:pt x="477" y="539"/>
                  </a:lnTo>
                  <a:lnTo>
                    <a:pt x="502" y="444"/>
                  </a:lnTo>
                  <a:lnTo>
                    <a:pt x="459" y="407"/>
                  </a:lnTo>
                  <a:lnTo>
                    <a:pt x="471" y="360"/>
                  </a:lnTo>
                  <a:lnTo>
                    <a:pt x="504" y="330"/>
                  </a:lnTo>
                  <a:lnTo>
                    <a:pt x="507" y="241"/>
                  </a:lnTo>
                  <a:lnTo>
                    <a:pt x="456" y="158"/>
                  </a:lnTo>
                  <a:lnTo>
                    <a:pt x="459" y="105"/>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59" name="Freeform 248">
              <a:extLst>
                <a:ext uri="{FF2B5EF4-FFF2-40B4-BE49-F238E27FC236}">
                  <a16:creationId xmlns:a16="http://schemas.microsoft.com/office/drawing/2014/main" id="{500CF2FB-FE74-C222-0B5B-3DA8AF6CFB86}"/>
                </a:ext>
              </a:extLst>
            </p:cNvPr>
            <p:cNvSpPr>
              <a:spLocks/>
            </p:cNvSpPr>
            <p:nvPr/>
          </p:nvSpPr>
          <p:spPr bwMode="auto">
            <a:xfrm>
              <a:off x="3432175" y="4740275"/>
              <a:ext cx="1114425" cy="1195388"/>
            </a:xfrm>
            <a:custGeom>
              <a:avLst/>
              <a:gdLst>
                <a:gd name="T0" fmla="*/ 3242 w 3513"/>
                <a:gd name="T1" fmla="*/ 2628 h 3761"/>
                <a:gd name="T2" fmla="*/ 2756 w 3513"/>
                <a:gd name="T3" fmla="*/ 2371 h 3761"/>
                <a:gd name="T4" fmla="*/ 2788 w 3513"/>
                <a:gd name="T5" fmla="*/ 2188 h 3761"/>
                <a:gd name="T6" fmla="*/ 2658 w 3513"/>
                <a:gd name="T7" fmla="*/ 2166 h 3761"/>
                <a:gd name="T8" fmla="*/ 2457 w 3513"/>
                <a:gd name="T9" fmla="*/ 2121 h 3761"/>
                <a:gd name="T10" fmla="*/ 2045 w 3513"/>
                <a:gd name="T11" fmla="*/ 1507 h 3761"/>
                <a:gd name="T12" fmla="*/ 1641 w 3513"/>
                <a:gd name="T13" fmla="*/ 1086 h 3761"/>
                <a:gd name="T14" fmla="*/ 1626 w 3513"/>
                <a:gd name="T15" fmla="*/ 821 h 3761"/>
                <a:gd name="T16" fmla="*/ 1784 w 3513"/>
                <a:gd name="T17" fmla="*/ 663 h 3761"/>
                <a:gd name="T18" fmla="*/ 2044 w 3513"/>
                <a:gd name="T19" fmla="*/ 615 h 3761"/>
                <a:gd name="T20" fmla="*/ 1988 w 3513"/>
                <a:gd name="T21" fmla="*/ 510 h 3761"/>
                <a:gd name="T22" fmla="*/ 2026 w 3513"/>
                <a:gd name="T23" fmla="*/ 239 h 3761"/>
                <a:gd name="T24" fmla="*/ 1566 w 3513"/>
                <a:gd name="T25" fmla="*/ 0 h 3761"/>
                <a:gd name="T26" fmla="*/ 1072 w 3513"/>
                <a:gd name="T27" fmla="*/ 89 h 3761"/>
                <a:gd name="T28" fmla="*/ 975 w 3513"/>
                <a:gd name="T29" fmla="*/ 369 h 3761"/>
                <a:gd name="T30" fmla="*/ 778 w 3513"/>
                <a:gd name="T31" fmla="*/ 347 h 3761"/>
                <a:gd name="T32" fmla="*/ 636 w 3513"/>
                <a:gd name="T33" fmla="*/ 501 h 3761"/>
                <a:gd name="T34" fmla="*/ 613 w 3513"/>
                <a:gd name="T35" fmla="*/ 491 h 3761"/>
                <a:gd name="T36" fmla="*/ 603 w 3513"/>
                <a:gd name="T37" fmla="*/ 478 h 3761"/>
                <a:gd name="T38" fmla="*/ 595 w 3513"/>
                <a:gd name="T39" fmla="*/ 417 h 3761"/>
                <a:gd name="T40" fmla="*/ 504 w 3513"/>
                <a:gd name="T41" fmla="*/ 525 h 3761"/>
                <a:gd name="T42" fmla="*/ 537 w 3513"/>
                <a:gd name="T43" fmla="*/ 434 h 3761"/>
                <a:gd name="T44" fmla="*/ 451 w 3513"/>
                <a:gd name="T45" fmla="*/ 314 h 3761"/>
                <a:gd name="T46" fmla="*/ 192 w 3513"/>
                <a:gd name="T47" fmla="*/ 442 h 3761"/>
                <a:gd name="T48" fmla="*/ 108 w 3513"/>
                <a:gd name="T49" fmla="*/ 749 h 3761"/>
                <a:gd name="T50" fmla="*/ 80 w 3513"/>
                <a:gd name="T51" fmla="*/ 1014 h 3761"/>
                <a:gd name="T52" fmla="*/ 230 w 3513"/>
                <a:gd name="T53" fmla="*/ 1239 h 3761"/>
                <a:gd name="T54" fmla="*/ 264 w 3513"/>
                <a:gd name="T55" fmla="*/ 1367 h 3761"/>
                <a:gd name="T56" fmla="*/ 463 w 3513"/>
                <a:gd name="T57" fmla="*/ 1233 h 3761"/>
                <a:gd name="T58" fmla="*/ 729 w 3513"/>
                <a:gd name="T59" fmla="*/ 1204 h 3761"/>
                <a:gd name="T60" fmla="*/ 1021 w 3513"/>
                <a:gd name="T61" fmla="*/ 1430 h 3761"/>
                <a:gd name="T62" fmla="*/ 1088 w 3513"/>
                <a:gd name="T63" fmla="*/ 1805 h 3761"/>
                <a:gd name="T64" fmla="*/ 1179 w 3513"/>
                <a:gd name="T65" fmla="*/ 1894 h 3761"/>
                <a:gd name="T66" fmla="*/ 1266 w 3513"/>
                <a:gd name="T67" fmla="*/ 2025 h 3761"/>
                <a:gd name="T68" fmla="*/ 1494 w 3513"/>
                <a:gd name="T69" fmla="*/ 2152 h 3761"/>
                <a:gd name="T70" fmla="*/ 1907 w 3513"/>
                <a:gd name="T71" fmla="*/ 2454 h 3761"/>
                <a:gd name="T72" fmla="*/ 2225 w 3513"/>
                <a:gd name="T73" fmla="*/ 2637 h 3761"/>
                <a:gd name="T74" fmla="*/ 2366 w 3513"/>
                <a:gd name="T75" fmla="*/ 2693 h 3761"/>
                <a:gd name="T76" fmla="*/ 2531 w 3513"/>
                <a:gd name="T77" fmla="*/ 2937 h 3761"/>
                <a:gd name="T78" fmla="*/ 2770 w 3513"/>
                <a:gd name="T79" fmla="*/ 3246 h 3761"/>
                <a:gd name="T80" fmla="*/ 2759 w 3513"/>
                <a:gd name="T81" fmla="*/ 3426 h 3761"/>
                <a:gd name="T82" fmla="*/ 2700 w 3513"/>
                <a:gd name="T83" fmla="*/ 3573 h 3761"/>
                <a:gd name="T84" fmla="*/ 2712 w 3513"/>
                <a:gd name="T85" fmla="*/ 3761 h 3761"/>
                <a:gd name="T86" fmla="*/ 2815 w 3513"/>
                <a:gd name="T87" fmla="*/ 3664 h 3761"/>
                <a:gd name="T88" fmla="*/ 3038 w 3513"/>
                <a:gd name="T89" fmla="*/ 3304 h 3761"/>
                <a:gd name="T90" fmla="*/ 3059 w 3513"/>
                <a:gd name="T91" fmla="*/ 3095 h 3761"/>
                <a:gd name="T92" fmla="*/ 2943 w 3513"/>
                <a:gd name="T93" fmla="*/ 2820 h 3761"/>
                <a:gd name="T94" fmla="*/ 3152 w 3513"/>
                <a:gd name="T95" fmla="*/ 2745 h 3761"/>
                <a:gd name="T96" fmla="*/ 3471 w 3513"/>
                <a:gd name="T97" fmla="*/ 2961 h 3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13" h="3761">
                  <a:moveTo>
                    <a:pt x="3470" y="2782"/>
                  </a:moveTo>
                  <a:lnTo>
                    <a:pt x="3392" y="2716"/>
                  </a:lnTo>
                  <a:lnTo>
                    <a:pt x="3349" y="2667"/>
                  </a:lnTo>
                  <a:lnTo>
                    <a:pt x="3242" y="2628"/>
                  </a:lnTo>
                  <a:lnTo>
                    <a:pt x="3133" y="2517"/>
                  </a:lnTo>
                  <a:lnTo>
                    <a:pt x="2973" y="2448"/>
                  </a:lnTo>
                  <a:lnTo>
                    <a:pt x="2816" y="2386"/>
                  </a:lnTo>
                  <a:lnTo>
                    <a:pt x="2756" y="2371"/>
                  </a:lnTo>
                  <a:lnTo>
                    <a:pt x="2722" y="2301"/>
                  </a:lnTo>
                  <a:lnTo>
                    <a:pt x="2728" y="2265"/>
                  </a:lnTo>
                  <a:lnTo>
                    <a:pt x="2761" y="2221"/>
                  </a:lnTo>
                  <a:lnTo>
                    <a:pt x="2788" y="2188"/>
                  </a:lnTo>
                  <a:lnTo>
                    <a:pt x="2747" y="2118"/>
                  </a:lnTo>
                  <a:lnTo>
                    <a:pt x="2710" y="2119"/>
                  </a:lnTo>
                  <a:lnTo>
                    <a:pt x="2673" y="2132"/>
                  </a:lnTo>
                  <a:lnTo>
                    <a:pt x="2658" y="2166"/>
                  </a:lnTo>
                  <a:lnTo>
                    <a:pt x="2634" y="2159"/>
                  </a:lnTo>
                  <a:lnTo>
                    <a:pt x="2631" y="2136"/>
                  </a:lnTo>
                  <a:lnTo>
                    <a:pt x="2544" y="2190"/>
                  </a:lnTo>
                  <a:lnTo>
                    <a:pt x="2457" y="2121"/>
                  </a:lnTo>
                  <a:lnTo>
                    <a:pt x="2337" y="2052"/>
                  </a:lnTo>
                  <a:lnTo>
                    <a:pt x="2232" y="1941"/>
                  </a:lnTo>
                  <a:lnTo>
                    <a:pt x="2127" y="1749"/>
                  </a:lnTo>
                  <a:lnTo>
                    <a:pt x="2045" y="1507"/>
                  </a:lnTo>
                  <a:lnTo>
                    <a:pt x="1941" y="1448"/>
                  </a:lnTo>
                  <a:lnTo>
                    <a:pt x="1776" y="1310"/>
                  </a:lnTo>
                  <a:lnTo>
                    <a:pt x="1665" y="1189"/>
                  </a:lnTo>
                  <a:lnTo>
                    <a:pt x="1641" y="1086"/>
                  </a:lnTo>
                  <a:lnTo>
                    <a:pt x="1644" y="994"/>
                  </a:lnTo>
                  <a:lnTo>
                    <a:pt x="1683" y="940"/>
                  </a:lnTo>
                  <a:lnTo>
                    <a:pt x="1683" y="893"/>
                  </a:lnTo>
                  <a:lnTo>
                    <a:pt x="1626" y="821"/>
                  </a:lnTo>
                  <a:lnTo>
                    <a:pt x="1621" y="767"/>
                  </a:lnTo>
                  <a:lnTo>
                    <a:pt x="1652" y="701"/>
                  </a:lnTo>
                  <a:lnTo>
                    <a:pt x="1684" y="697"/>
                  </a:lnTo>
                  <a:lnTo>
                    <a:pt x="1784" y="663"/>
                  </a:lnTo>
                  <a:lnTo>
                    <a:pt x="1887" y="606"/>
                  </a:lnTo>
                  <a:lnTo>
                    <a:pt x="1937" y="623"/>
                  </a:lnTo>
                  <a:lnTo>
                    <a:pt x="1990" y="595"/>
                  </a:lnTo>
                  <a:lnTo>
                    <a:pt x="2044" y="615"/>
                  </a:lnTo>
                  <a:lnTo>
                    <a:pt x="2073" y="619"/>
                  </a:lnTo>
                  <a:lnTo>
                    <a:pt x="2086" y="585"/>
                  </a:lnTo>
                  <a:lnTo>
                    <a:pt x="2068" y="549"/>
                  </a:lnTo>
                  <a:lnTo>
                    <a:pt x="1988" y="510"/>
                  </a:lnTo>
                  <a:lnTo>
                    <a:pt x="2024" y="457"/>
                  </a:lnTo>
                  <a:lnTo>
                    <a:pt x="2018" y="425"/>
                  </a:lnTo>
                  <a:lnTo>
                    <a:pt x="1960" y="364"/>
                  </a:lnTo>
                  <a:lnTo>
                    <a:pt x="2026" y="239"/>
                  </a:lnTo>
                  <a:lnTo>
                    <a:pt x="1914" y="183"/>
                  </a:lnTo>
                  <a:lnTo>
                    <a:pt x="1687" y="176"/>
                  </a:lnTo>
                  <a:lnTo>
                    <a:pt x="1634" y="92"/>
                  </a:lnTo>
                  <a:lnTo>
                    <a:pt x="1566" y="0"/>
                  </a:lnTo>
                  <a:lnTo>
                    <a:pt x="1331" y="51"/>
                  </a:lnTo>
                  <a:lnTo>
                    <a:pt x="1260" y="122"/>
                  </a:lnTo>
                  <a:lnTo>
                    <a:pt x="1149" y="88"/>
                  </a:lnTo>
                  <a:lnTo>
                    <a:pt x="1072" y="89"/>
                  </a:lnTo>
                  <a:lnTo>
                    <a:pt x="1110" y="165"/>
                  </a:lnTo>
                  <a:lnTo>
                    <a:pt x="1100" y="212"/>
                  </a:lnTo>
                  <a:lnTo>
                    <a:pt x="994" y="302"/>
                  </a:lnTo>
                  <a:lnTo>
                    <a:pt x="975" y="369"/>
                  </a:lnTo>
                  <a:lnTo>
                    <a:pt x="955" y="365"/>
                  </a:lnTo>
                  <a:lnTo>
                    <a:pt x="895" y="326"/>
                  </a:lnTo>
                  <a:lnTo>
                    <a:pt x="838" y="313"/>
                  </a:lnTo>
                  <a:lnTo>
                    <a:pt x="778" y="347"/>
                  </a:lnTo>
                  <a:lnTo>
                    <a:pt x="678" y="328"/>
                  </a:lnTo>
                  <a:lnTo>
                    <a:pt x="654" y="362"/>
                  </a:lnTo>
                  <a:lnTo>
                    <a:pt x="667" y="491"/>
                  </a:lnTo>
                  <a:lnTo>
                    <a:pt x="636" y="501"/>
                  </a:lnTo>
                  <a:lnTo>
                    <a:pt x="636" y="501"/>
                  </a:lnTo>
                  <a:lnTo>
                    <a:pt x="631" y="499"/>
                  </a:lnTo>
                  <a:lnTo>
                    <a:pt x="620" y="495"/>
                  </a:lnTo>
                  <a:lnTo>
                    <a:pt x="613" y="491"/>
                  </a:lnTo>
                  <a:lnTo>
                    <a:pt x="607" y="488"/>
                  </a:lnTo>
                  <a:lnTo>
                    <a:pt x="604" y="483"/>
                  </a:lnTo>
                  <a:lnTo>
                    <a:pt x="603" y="481"/>
                  </a:lnTo>
                  <a:lnTo>
                    <a:pt x="603" y="478"/>
                  </a:lnTo>
                  <a:lnTo>
                    <a:pt x="603" y="478"/>
                  </a:lnTo>
                  <a:lnTo>
                    <a:pt x="602" y="415"/>
                  </a:lnTo>
                  <a:lnTo>
                    <a:pt x="599" y="412"/>
                  </a:lnTo>
                  <a:lnTo>
                    <a:pt x="595" y="417"/>
                  </a:lnTo>
                  <a:lnTo>
                    <a:pt x="571" y="433"/>
                  </a:lnTo>
                  <a:lnTo>
                    <a:pt x="548" y="495"/>
                  </a:lnTo>
                  <a:lnTo>
                    <a:pt x="507" y="558"/>
                  </a:lnTo>
                  <a:lnTo>
                    <a:pt x="504" y="525"/>
                  </a:lnTo>
                  <a:lnTo>
                    <a:pt x="468" y="499"/>
                  </a:lnTo>
                  <a:lnTo>
                    <a:pt x="485" y="487"/>
                  </a:lnTo>
                  <a:lnTo>
                    <a:pt x="525" y="486"/>
                  </a:lnTo>
                  <a:lnTo>
                    <a:pt x="537" y="434"/>
                  </a:lnTo>
                  <a:lnTo>
                    <a:pt x="596" y="410"/>
                  </a:lnTo>
                  <a:lnTo>
                    <a:pt x="525" y="350"/>
                  </a:lnTo>
                  <a:lnTo>
                    <a:pt x="470" y="281"/>
                  </a:lnTo>
                  <a:lnTo>
                    <a:pt x="451" y="314"/>
                  </a:lnTo>
                  <a:lnTo>
                    <a:pt x="415" y="321"/>
                  </a:lnTo>
                  <a:lnTo>
                    <a:pt x="352" y="431"/>
                  </a:lnTo>
                  <a:lnTo>
                    <a:pt x="282" y="451"/>
                  </a:lnTo>
                  <a:lnTo>
                    <a:pt x="192" y="442"/>
                  </a:lnTo>
                  <a:lnTo>
                    <a:pt x="76" y="502"/>
                  </a:lnTo>
                  <a:lnTo>
                    <a:pt x="50" y="572"/>
                  </a:lnTo>
                  <a:lnTo>
                    <a:pt x="77" y="636"/>
                  </a:lnTo>
                  <a:lnTo>
                    <a:pt x="108" y="749"/>
                  </a:lnTo>
                  <a:lnTo>
                    <a:pt x="33" y="842"/>
                  </a:lnTo>
                  <a:lnTo>
                    <a:pt x="0" y="911"/>
                  </a:lnTo>
                  <a:lnTo>
                    <a:pt x="64" y="981"/>
                  </a:lnTo>
                  <a:lnTo>
                    <a:pt x="80" y="1014"/>
                  </a:lnTo>
                  <a:lnTo>
                    <a:pt x="72" y="1084"/>
                  </a:lnTo>
                  <a:lnTo>
                    <a:pt x="53" y="1183"/>
                  </a:lnTo>
                  <a:lnTo>
                    <a:pt x="156" y="1225"/>
                  </a:lnTo>
                  <a:lnTo>
                    <a:pt x="230" y="1239"/>
                  </a:lnTo>
                  <a:lnTo>
                    <a:pt x="256" y="1304"/>
                  </a:lnTo>
                  <a:lnTo>
                    <a:pt x="287" y="1315"/>
                  </a:lnTo>
                  <a:lnTo>
                    <a:pt x="291" y="1340"/>
                  </a:lnTo>
                  <a:lnTo>
                    <a:pt x="264" y="1367"/>
                  </a:lnTo>
                  <a:lnTo>
                    <a:pt x="285" y="1410"/>
                  </a:lnTo>
                  <a:lnTo>
                    <a:pt x="345" y="1397"/>
                  </a:lnTo>
                  <a:lnTo>
                    <a:pt x="390" y="1350"/>
                  </a:lnTo>
                  <a:lnTo>
                    <a:pt x="463" y="1233"/>
                  </a:lnTo>
                  <a:lnTo>
                    <a:pt x="506" y="1186"/>
                  </a:lnTo>
                  <a:lnTo>
                    <a:pt x="609" y="1175"/>
                  </a:lnTo>
                  <a:lnTo>
                    <a:pt x="662" y="1194"/>
                  </a:lnTo>
                  <a:lnTo>
                    <a:pt x="729" y="1204"/>
                  </a:lnTo>
                  <a:lnTo>
                    <a:pt x="834" y="1292"/>
                  </a:lnTo>
                  <a:lnTo>
                    <a:pt x="937" y="1318"/>
                  </a:lnTo>
                  <a:lnTo>
                    <a:pt x="1011" y="1343"/>
                  </a:lnTo>
                  <a:lnTo>
                    <a:pt x="1021" y="1430"/>
                  </a:lnTo>
                  <a:lnTo>
                    <a:pt x="1039" y="1523"/>
                  </a:lnTo>
                  <a:lnTo>
                    <a:pt x="1093" y="1689"/>
                  </a:lnTo>
                  <a:lnTo>
                    <a:pt x="1111" y="1761"/>
                  </a:lnTo>
                  <a:lnTo>
                    <a:pt x="1088" y="1805"/>
                  </a:lnTo>
                  <a:lnTo>
                    <a:pt x="1094" y="1821"/>
                  </a:lnTo>
                  <a:lnTo>
                    <a:pt x="1135" y="1814"/>
                  </a:lnTo>
                  <a:lnTo>
                    <a:pt x="1195" y="1847"/>
                  </a:lnTo>
                  <a:lnTo>
                    <a:pt x="1179" y="1894"/>
                  </a:lnTo>
                  <a:lnTo>
                    <a:pt x="1233" y="1909"/>
                  </a:lnTo>
                  <a:lnTo>
                    <a:pt x="1286" y="1955"/>
                  </a:lnTo>
                  <a:lnTo>
                    <a:pt x="1249" y="1985"/>
                  </a:lnTo>
                  <a:lnTo>
                    <a:pt x="1266" y="2025"/>
                  </a:lnTo>
                  <a:lnTo>
                    <a:pt x="1296" y="1999"/>
                  </a:lnTo>
                  <a:lnTo>
                    <a:pt x="1376" y="1984"/>
                  </a:lnTo>
                  <a:lnTo>
                    <a:pt x="1453" y="2070"/>
                  </a:lnTo>
                  <a:lnTo>
                    <a:pt x="1494" y="2152"/>
                  </a:lnTo>
                  <a:lnTo>
                    <a:pt x="1558" y="2206"/>
                  </a:lnTo>
                  <a:lnTo>
                    <a:pt x="1679" y="2341"/>
                  </a:lnTo>
                  <a:lnTo>
                    <a:pt x="1843" y="2462"/>
                  </a:lnTo>
                  <a:lnTo>
                    <a:pt x="1907" y="2454"/>
                  </a:lnTo>
                  <a:lnTo>
                    <a:pt x="1970" y="2490"/>
                  </a:lnTo>
                  <a:lnTo>
                    <a:pt x="2064" y="2467"/>
                  </a:lnTo>
                  <a:lnTo>
                    <a:pt x="2148" y="2575"/>
                  </a:lnTo>
                  <a:lnTo>
                    <a:pt x="2225" y="2637"/>
                  </a:lnTo>
                  <a:lnTo>
                    <a:pt x="2282" y="2647"/>
                  </a:lnTo>
                  <a:lnTo>
                    <a:pt x="2255" y="2704"/>
                  </a:lnTo>
                  <a:lnTo>
                    <a:pt x="2282" y="2723"/>
                  </a:lnTo>
                  <a:lnTo>
                    <a:pt x="2366" y="2693"/>
                  </a:lnTo>
                  <a:lnTo>
                    <a:pt x="2424" y="2789"/>
                  </a:lnTo>
                  <a:lnTo>
                    <a:pt x="2420" y="2825"/>
                  </a:lnTo>
                  <a:lnTo>
                    <a:pt x="2457" y="2901"/>
                  </a:lnTo>
                  <a:lnTo>
                    <a:pt x="2531" y="2937"/>
                  </a:lnTo>
                  <a:lnTo>
                    <a:pt x="2618" y="2919"/>
                  </a:lnTo>
                  <a:lnTo>
                    <a:pt x="2674" y="2988"/>
                  </a:lnTo>
                  <a:lnTo>
                    <a:pt x="2709" y="3111"/>
                  </a:lnTo>
                  <a:lnTo>
                    <a:pt x="2770" y="3246"/>
                  </a:lnTo>
                  <a:lnTo>
                    <a:pt x="2808" y="3305"/>
                  </a:lnTo>
                  <a:lnTo>
                    <a:pt x="2811" y="3349"/>
                  </a:lnTo>
                  <a:lnTo>
                    <a:pt x="2803" y="3409"/>
                  </a:lnTo>
                  <a:lnTo>
                    <a:pt x="2759" y="3426"/>
                  </a:lnTo>
                  <a:lnTo>
                    <a:pt x="2706" y="3449"/>
                  </a:lnTo>
                  <a:lnTo>
                    <a:pt x="2692" y="3479"/>
                  </a:lnTo>
                  <a:lnTo>
                    <a:pt x="2723" y="3526"/>
                  </a:lnTo>
                  <a:lnTo>
                    <a:pt x="2700" y="3573"/>
                  </a:lnTo>
                  <a:lnTo>
                    <a:pt x="2634" y="3596"/>
                  </a:lnTo>
                  <a:lnTo>
                    <a:pt x="2634" y="3626"/>
                  </a:lnTo>
                  <a:lnTo>
                    <a:pt x="2669" y="3722"/>
                  </a:lnTo>
                  <a:lnTo>
                    <a:pt x="2712" y="3761"/>
                  </a:lnTo>
                  <a:lnTo>
                    <a:pt x="2765" y="3741"/>
                  </a:lnTo>
                  <a:lnTo>
                    <a:pt x="2765" y="3741"/>
                  </a:lnTo>
                  <a:lnTo>
                    <a:pt x="2815" y="3664"/>
                  </a:lnTo>
                  <a:lnTo>
                    <a:pt x="2815" y="3664"/>
                  </a:lnTo>
                  <a:lnTo>
                    <a:pt x="2943" y="3527"/>
                  </a:lnTo>
                  <a:lnTo>
                    <a:pt x="2945" y="3430"/>
                  </a:lnTo>
                  <a:lnTo>
                    <a:pt x="2942" y="3355"/>
                  </a:lnTo>
                  <a:lnTo>
                    <a:pt x="3038" y="3304"/>
                  </a:lnTo>
                  <a:lnTo>
                    <a:pt x="3105" y="3293"/>
                  </a:lnTo>
                  <a:lnTo>
                    <a:pt x="3107" y="3240"/>
                  </a:lnTo>
                  <a:lnTo>
                    <a:pt x="3087" y="3157"/>
                  </a:lnTo>
                  <a:lnTo>
                    <a:pt x="3059" y="3095"/>
                  </a:lnTo>
                  <a:lnTo>
                    <a:pt x="2962" y="3036"/>
                  </a:lnTo>
                  <a:lnTo>
                    <a:pt x="2902" y="2984"/>
                  </a:lnTo>
                  <a:lnTo>
                    <a:pt x="2967" y="2873"/>
                  </a:lnTo>
                  <a:lnTo>
                    <a:pt x="2943" y="2820"/>
                  </a:lnTo>
                  <a:lnTo>
                    <a:pt x="3015" y="2736"/>
                  </a:lnTo>
                  <a:lnTo>
                    <a:pt x="3142" y="2715"/>
                  </a:lnTo>
                  <a:lnTo>
                    <a:pt x="3176" y="2732"/>
                  </a:lnTo>
                  <a:lnTo>
                    <a:pt x="3152" y="2745"/>
                  </a:lnTo>
                  <a:lnTo>
                    <a:pt x="3156" y="2785"/>
                  </a:lnTo>
                  <a:lnTo>
                    <a:pt x="3323" y="2813"/>
                  </a:lnTo>
                  <a:lnTo>
                    <a:pt x="3367" y="2912"/>
                  </a:lnTo>
                  <a:lnTo>
                    <a:pt x="3471" y="2961"/>
                  </a:lnTo>
                  <a:lnTo>
                    <a:pt x="3488" y="2904"/>
                  </a:lnTo>
                  <a:lnTo>
                    <a:pt x="3513" y="2842"/>
                  </a:lnTo>
                  <a:lnTo>
                    <a:pt x="3470" y="2782"/>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60" name="Freeform 252">
              <a:extLst>
                <a:ext uri="{FF2B5EF4-FFF2-40B4-BE49-F238E27FC236}">
                  <a16:creationId xmlns:a16="http://schemas.microsoft.com/office/drawing/2014/main" id="{613BFCA5-A98F-A2A8-3A48-679D5712ECCF}"/>
                </a:ext>
              </a:extLst>
            </p:cNvPr>
            <p:cNvSpPr>
              <a:spLocks/>
            </p:cNvSpPr>
            <p:nvPr/>
          </p:nvSpPr>
          <p:spPr bwMode="auto">
            <a:xfrm>
              <a:off x="3740150" y="5319713"/>
              <a:ext cx="38100" cy="28575"/>
            </a:xfrm>
            <a:custGeom>
              <a:avLst/>
              <a:gdLst>
                <a:gd name="T0" fmla="*/ 73 w 120"/>
                <a:gd name="T1" fmla="*/ 27 h 87"/>
                <a:gd name="T2" fmla="*/ 0 w 120"/>
                <a:gd name="T3" fmla="*/ 34 h 87"/>
                <a:gd name="T4" fmla="*/ 20 w 120"/>
                <a:gd name="T5" fmla="*/ 63 h 87"/>
                <a:gd name="T6" fmla="*/ 73 w 120"/>
                <a:gd name="T7" fmla="*/ 57 h 87"/>
                <a:gd name="T8" fmla="*/ 87 w 120"/>
                <a:gd name="T9" fmla="*/ 87 h 87"/>
                <a:gd name="T10" fmla="*/ 110 w 120"/>
                <a:gd name="T11" fmla="*/ 82 h 87"/>
                <a:gd name="T12" fmla="*/ 97 w 120"/>
                <a:gd name="T13" fmla="*/ 53 h 87"/>
                <a:gd name="T14" fmla="*/ 117 w 120"/>
                <a:gd name="T15" fmla="*/ 47 h 87"/>
                <a:gd name="T16" fmla="*/ 120 w 120"/>
                <a:gd name="T17" fmla="*/ 27 h 87"/>
                <a:gd name="T18" fmla="*/ 109 w 120"/>
                <a:gd name="T19" fmla="*/ 0 h 87"/>
                <a:gd name="T20" fmla="*/ 73 w 120"/>
                <a:gd name="T21" fmla="*/ 2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87">
                  <a:moveTo>
                    <a:pt x="73" y="27"/>
                  </a:moveTo>
                  <a:lnTo>
                    <a:pt x="0" y="34"/>
                  </a:lnTo>
                  <a:lnTo>
                    <a:pt x="20" y="63"/>
                  </a:lnTo>
                  <a:lnTo>
                    <a:pt x="73" y="57"/>
                  </a:lnTo>
                  <a:lnTo>
                    <a:pt x="87" y="87"/>
                  </a:lnTo>
                  <a:lnTo>
                    <a:pt x="110" y="82"/>
                  </a:lnTo>
                  <a:lnTo>
                    <a:pt x="97" y="53"/>
                  </a:lnTo>
                  <a:lnTo>
                    <a:pt x="117" y="47"/>
                  </a:lnTo>
                  <a:lnTo>
                    <a:pt x="120" y="27"/>
                  </a:lnTo>
                  <a:lnTo>
                    <a:pt x="109" y="0"/>
                  </a:lnTo>
                  <a:lnTo>
                    <a:pt x="73" y="27"/>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61" name="Freeform 253">
              <a:extLst>
                <a:ext uri="{FF2B5EF4-FFF2-40B4-BE49-F238E27FC236}">
                  <a16:creationId xmlns:a16="http://schemas.microsoft.com/office/drawing/2014/main" id="{72635102-B277-3843-303F-30A58BF9C7D7}"/>
                </a:ext>
              </a:extLst>
            </p:cNvPr>
            <p:cNvSpPr>
              <a:spLocks/>
            </p:cNvSpPr>
            <p:nvPr/>
          </p:nvSpPr>
          <p:spPr bwMode="auto">
            <a:xfrm>
              <a:off x="4194175" y="5853113"/>
              <a:ext cx="15875" cy="17463"/>
            </a:xfrm>
            <a:custGeom>
              <a:avLst/>
              <a:gdLst>
                <a:gd name="T0" fmla="*/ 14 w 47"/>
                <a:gd name="T1" fmla="*/ 0 h 53"/>
                <a:gd name="T2" fmla="*/ 0 w 47"/>
                <a:gd name="T3" fmla="*/ 13 h 53"/>
                <a:gd name="T4" fmla="*/ 27 w 47"/>
                <a:gd name="T5" fmla="*/ 53 h 53"/>
                <a:gd name="T6" fmla="*/ 47 w 47"/>
                <a:gd name="T7" fmla="*/ 11 h 53"/>
                <a:gd name="T8" fmla="*/ 14 w 47"/>
                <a:gd name="T9" fmla="*/ 0 h 53"/>
              </a:gdLst>
              <a:ahLst/>
              <a:cxnLst>
                <a:cxn ang="0">
                  <a:pos x="T0" y="T1"/>
                </a:cxn>
                <a:cxn ang="0">
                  <a:pos x="T2" y="T3"/>
                </a:cxn>
                <a:cxn ang="0">
                  <a:pos x="T4" y="T5"/>
                </a:cxn>
                <a:cxn ang="0">
                  <a:pos x="T6" y="T7"/>
                </a:cxn>
                <a:cxn ang="0">
                  <a:pos x="T8" y="T9"/>
                </a:cxn>
              </a:cxnLst>
              <a:rect l="0" t="0" r="r" b="b"/>
              <a:pathLst>
                <a:path w="47" h="53">
                  <a:moveTo>
                    <a:pt x="14" y="0"/>
                  </a:moveTo>
                  <a:lnTo>
                    <a:pt x="0" y="13"/>
                  </a:lnTo>
                  <a:lnTo>
                    <a:pt x="27" y="53"/>
                  </a:lnTo>
                  <a:lnTo>
                    <a:pt x="47" y="11"/>
                  </a:lnTo>
                  <a:lnTo>
                    <a:pt x="14"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62" name="Freeform 254">
              <a:extLst>
                <a:ext uri="{FF2B5EF4-FFF2-40B4-BE49-F238E27FC236}">
                  <a16:creationId xmlns:a16="http://schemas.microsoft.com/office/drawing/2014/main" id="{32C138B3-4194-80B5-6F97-D6B0DAA792B8}"/>
                </a:ext>
              </a:extLst>
            </p:cNvPr>
            <p:cNvSpPr>
              <a:spLocks/>
            </p:cNvSpPr>
            <p:nvPr/>
          </p:nvSpPr>
          <p:spPr bwMode="auto">
            <a:xfrm>
              <a:off x="3883025" y="6049963"/>
              <a:ext cx="19050" cy="17463"/>
            </a:xfrm>
            <a:custGeom>
              <a:avLst/>
              <a:gdLst>
                <a:gd name="T0" fmla="*/ 0 w 57"/>
                <a:gd name="T1" fmla="*/ 14 h 54"/>
                <a:gd name="T2" fmla="*/ 27 w 57"/>
                <a:gd name="T3" fmla="*/ 54 h 54"/>
                <a:gd name="T4" fmla="*/ 57 w 57"/>
                <a:gd name="T5" fmla="*/ 34 h 54"/>
                <a:gd name="T6" fmla="*/ 14 w 57"/>
                <a:gd name="T7" fmla="*/ 0 h 54"/>
                <a:gd name="T8" fmla="*/ 0 w 57"/>
                <a:gd name="T9" fmla="*/ 14 h 54"/>
              </a:gdLst>
              <a:ahLst/>
              <a:cxnLst>
                <a:cxn ang="0">
                  <a:pos x="T0" y="T1"/>
                </a:cxn>
                <a:cxn ang="0">
                  <a:pos x="T2" y="T3"/>
                </a:cxn>
                <a:cxn ang="0">
                  <a:pos x="T4" y="T5"/>
                </a:cxn>
                <a:cxn ang="0">
                  <a:pos x="T6" y="T7"/>
                </a:cxn>
                <a:cxn ang="0">
                  <a:pos x="T8" y="T9"/>
                </a:cxn>
              </a:cxnLst>
              <a:rect l="0" t="0" r="r" b="b"/>
              <a:pathLst>
                <a:path w="57" h="54">
                  <a:moveTo>
                    <a:pt x="0" y="14"/>
                  </a:moveTo>
                  <a:lnTo>
                    <a:pt x="27" y="54"/>
                  </a:lnTo>
                  <a:lnTo>
                    <a:pt x="57" y="34"/>
                  </a:lnTo>
                  <a:lnTo>
                    <a:pt x="14" y="0"/>
                  </a:lnTo>
                  <a:lnTo>
                    <a:pt x="0" y="14"/>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63" name="Freeform 255">
              <a:extLst>
                <a:ext uri="{FF2B5EF4-FFF2-40B4-BE49-F238E27FC236}">
                  <a16:creationId xmlns:a16="http://schemas.microsoft.com/office/drawing/2014/main" id="{0CE71ED5-653D-2B5E-0C40-7D3574D13107}"/>
                </a:ext>
              </a:extLst>
            </p:cNvPr>
            <p:cNvSpPr>
              <a:spLocks/>
            </p:cNvSpPr>
            <p:nvPr/>
          </p:nvSpPr>
          <p:spPr bwMode="auto">
            <a:xfrm>
              <a:off x="3963988" y="5888038"/>
              <a:ext cx="296863" cy="193675"/>
            </a:xfrm>
            <a:custGeom>
              <a:avLst/>
              <a:gdLst>
                <a:gd name="T0" fmla="*/ 911 w 935"/>
                <a:gd name="T1" fmla="*/ 0 h 612"/>
                <a:gd name="T2" fmla="*/ 885 w 935"/>
                <a:gd name="T3" fmla="*/ 23 h 612"/>
                <a:gd name="T4" fmla="*/ 828 w 935"/>
                <a:gd name="T5" fmla="*/ 28 h 612"/>
                <a:gd name="T6" fmla="*/ 796 w 935"/>
                <a:gd name="T7" fmla="*/ 51 h 612"/>
                <a:gd name="T8" fmla="*/ 712 w 935"/>
                <a:gd name="T9" fmla="*/ 42 h 612"/>
                <a:gd name="T10" fmla="*/ 642 w 935"/>
                <a:gd name="T11" fmla="*/ 79 h 612"/>
                <a:gd name="T12" fmla="*/ 556 w 935"/>
                <a:gd name="T13" fmla="*/ 99 h 612"/>
                <a:gd name="T14" fmla="*/ 486 w 935"/>
                <a:gd name="T15" fmla="*/ 80 h 612"/>
                <a:gd name="T16" fmla="*/ 409 w 935"/>
                <a:gd name="T17" fmla="*/ 108 h 612"/>
                <a:gd name="T18" fmla="*/ 339 w 935"/>
                <a:gd name="T19" fmla="*/ 115 h 612"/>
                <a:gd name="T20" fmla="*/ 309 w 935"/>
                <a:gd name="T21" fmla="*/ 69 h 612"/>
                <a:gd name="T22" fmla="*/ 269 w 935"/>
                <a:gd name="T23" fmla="*/ 66 h 612"/>
                <a:gd name="T24" fmla="*/ 228 w 935"/>
                <a:gd name="T25" fmla="*/ 43 h 612"/>
                <a:gd name="T26" fmla="*/ 179 w 935"/>
                <a:gd name="T27" fmla="*/ 90 h 612"/>
                <a:gd name="T28" fmla="*/ 149 w 935"/>
                <a:gd name="T29" fmla="*/ 100 h 612"/>
                <a:gd name="T30" fmla="*/ 119 w 935"/>
                <a:gd name="T31" fmla="*/ 64 h 612"/>
                <a:gd name="T32" fmla="*/ 108 w 935"/>
                <a:gd name="T33" fmla="*/ 43 h 612"/>
                <a:gd name="T34" fmla="*/ 78 w 935"/>
                <a:gd name="T35" fmla="*/ 38 h 612"/>
                <a:gd name="T36" fmla="*/ 79 w 935"/>
                <a:gd name="T37" fmla="*/ 71 h 612"/>
                <a:gd name="T38" fmla="*/ 42 w 935"/>
                <a:gd name="T39" fmla="*/ 88 h 612"/>
                <a:gd name="T40" fmla="*/ 0 w 935"/>
                <a:gd name="T41" fmla="*/ 152 h 612"/>
                <a:gd name="T42" fmla="*/ 27 w 935"/>
                <a:gd name="T43" fmla="*/ 244 h 612"/>
                <a:gd name="T44" fmla="*/ 140 w 935"/>
                <a:gd name="T45" fmla="*/ 263 h 612"/>
                <a:gd name="T46" fmla="*/ 164 w 935"/>
                <a:gd name="T47" fmla="*/ 286 h 612"/>
                <a:gd name="T48" fmla="*/ 274 w 935"/>
                <a:gd name="T49" fmla="*/ 338 h 612"/>
                <a:gd name="T50" fmla="*/ 406 w 935"/>
                <a:gd name="T51" fmla="*/ 440 h 612"/>
                <a:gd name="T52" fmla="*/ 523 w 935"/>
                <a:gd name="T53" fmla="*/ 442 h 612"/>
                <a:gd name="T54" fmla="*/ 616 w 935"/>
                <a:gd name="T55" fmla="*/ 534 h 612"/>
                <a:gd name="T56" fmla="*/ 690 w 935"/>
                <a:gd name="T57" fmla="*/ 563 h 612"/>
                <a:gd name="T58" fmla="*/ 763 w 935"/>
                <a:gd name="T59" fmla="*/ 589 h 612"/>
                <a:gd name="T60" fmla="*/ 803 w 935"/>
                <a:gd name="T61" fmla="*/ 612 h 612"/>
                <a:gd name="T62" fmla="*/ 830 w 935"/>
                <a:gd name="T63" fmla="*/ 598 h 612"/>
                <a:gd name="T64" fmla="*/ 810 w 935"/>
                <a:gd name="T65" fmla="*/ 543 h 612"/>
                <a:gd name="T66" fmla="*/ 859 w 935"/>
                <a:gd name="T67" fmla="*/ 479 h 612"/>
                <a:gd name="T68" fmla="*/ 871 w 935"/>
                <a:gd name="T69" fmla="*/ 406 h 612"/>
                <a:gd name="T70" fmla="*/ 828 w 935"/>
                <a:gd name="T71" fmla="*/ 350 h 612"/>
                <a:gd name="T72" fmla="*/ 828 w 935"/>
                <a:gd name="T73" fmla="*/ 350 h 612"/>
                <a:gd name="T74" fmla="*/ 823 w 935"/>
                <a:gd name="T75" fmla="*/ 273 h 612"/>
                <a:gd name="T76" fmla="*/ 823 w 935"/>
                <a:gd name="T77" fmla="*/ 273 h 612"/>
                <a:gd name="T78" fmla="*/ 826 w 935"/>
                <a:gd name="T79" fmla="*/ 265 h 612"/>
                <a:gd name="T80" fmla="*/ 832 w 935"/>
                <a:gd name="T81" fmla="*/ 250 h 612"/>
                <a:gd name="T82" fmla="*/ 851 w 935"/>
                <a:gd name="T83" fmla="*/ 208 h 612"/>
                <a:gd name="T84" fmla="*/ 879 w 935"/>
                <a:gd name="T85" fmla="*/ 150 h 612"/>
                <a:gd name="T86" fmla="*/ 932 w 935"/>
                <a:gd name="T87" fmla="*/ 57 h 612"/>
                <a:gd name="T88" fmla="*/ 922 w 935"/>
                <a:gd name="T89" fmla="*/ 20 h 612"/>
                <a:gd name="T90" fmla="*/ 935 w 935"/>
                <a:gd name="T91" fmla="*/ 0 h 612"/>
                <a:gd name="T92" fmla="*/ 911 w 935"/>
                <a:gd name="T93" fmla="*/ 0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35" h="612">
                  <a:moveTo>
                    <a:pt x="911" y="0"/>
                  </a:moveTo>
                  <a:lnTo>
                    <a:pt x="885" y="23"/>
                  </a:lnTo>
                  <a:lnTo>
                    <a:pt x="828" y="28"/>
                  </a:lnTo>
                  <a:lnTo>
                    <a:pt x="796" y="51"/>
                  </a:lnTo>
                  <a:lnTo>
                    <a:pt x="712" y="42"/>
                  </a:lnTo>
                  <a:lnTo>
                    <a:pt x="642" y="79"/>
                  </a:lnTo>
                  <a:lnTo>
                    <a:pt x="556" y="99"/>
                  </a:lnTo>
                  <a:lnTo>
                    <a:pt x="486" y="80"/>
                  </a:lnTo>
                  <a:lnTo>
                    <a:pt x="409" y="108"/>
                  </a:lnTo>
                  <a:lnTo>
                    <a:pt x="339" y="115"/>
                  </a:lnTo>
                  <a:lnTo>
                    <a:pt x="309" y="69"/>
                  </a:lnTo>
                  <a:lnTo>
                    <a:pt x="269" y="66"/>
                  </a:lnTo>
                  <a:lnTo>
                    <a:pt x="228" y="43"/>
                  </a:lnTo>
                  <a:lnTo>
                    <a:pt x="179" y="90"/>
                  </a:lnTo>
                  <a:lnTo>
                    <a:pt x="149" y="100"/>
                  </a:lnTo>
                  <a:lnTo>
                    <a:pt x="119" y="64"/>
                  </a:lnTo>
                  <a:lnTo>
                    <a:pt x="108" y="43"/>
                  </a:lnTo>
                  <a:lnTo>
                    <a:pt x="78" y="38"/>
                  </a:lnTo>
                  <a:lnTo>
                    <a:pt x="79" y="71"/>
                  </a:lnTo>
                  <a:lnTo>
                    <a:pt x="42" y="88"/>
                  </a:lnTo>
                  <a:lnTo>
                    <a:pt x="0" y="152"/>
                  </a:lnTo>
                  <a:lnTo>
                    <a:pt x="27" y="244"/>
                  </a:lnTo>
                  <a:lnTo>
                    <a:pt x="140" y="263"/>
                  </a:lnTo>
                  <a:lnTo>
                    <a:pt x="164" y="286"/>
                  </a:lnTo>
                  <a:lnTo>
                    <a:pt x="274" y="338"/>
                  </a:lnTo>
                  <a:lnTo>
                    <a:pt x="406" y="440"/>
                  </a:lnTo>
                  <a:lnTo>
                    <a:pt x="523" y="442"/>
                  </a:lnTo>
                  <a:lnTo>
                    <a:pt x="616" y="534"/>
                  </a:lnTo>
                  <a:lnTo>
                    <a:pt x="690" y="563"/>
                  </a:lnTo>
                  <a:lnTo>
                    <a:pt x="763" y="589"/>
                  </a:lnTo>
                  <a:lnTo>
                    <a:pt x="803" y="612"/>
                  </a:lnTo>
                  <a:lnTo>
                    <a:pt x="830" y="598"/>
                  </a:lnTo>
                  <a:lnTo>
                    <a:pt x="810" y="543"/>
                  </a:lnTo>
                  <a:lnTo>
                    <a:pt x="859" y="479"/>
                  </a:lnTo>
                  <a:lnTo>
                    <a:pt x="871" y="406"/>
                  </a:lnTo>
                  <a:lnTo>
                    <a:pt x="828" y="350"/>
                  </a:lnTo>
                  <a:lnTo>
                    <a:pt x="828" y="350"/>
                  </a:lnTo>
                  <a:lnTo>
                    <a:pt x="823" y="273"/>
                  </a:lnTo>
                  <a:lnTo>
                    <a:pt x="823" y="273"/>
                  </a:lnTo>
                  <a:lnTo>
                    <a:pt x="826" y="265"/>
                  </a:lnTo>
                  <a:lnTo>
                    <a:pt x="832" y="250"/>
                  </a:lnTo>
                  <a:lnTo>
                    <a:pt x="851" y="208"/>
                  </a:lnTo>
                  <a:lnTo>
                    <a:pt x="879" y="150"/>
                  </a:lnTo>
                  <a:lnTo>
                    <a:pt x="932" y="57"/>
                  </a:lnTo>
                  <a:lnTo>
                    <a:pt x="922" y="20"/>
                  </a:lnTo>
                  <a:lnTo>
                    <a:pt x="935" y="0"/>
                  </a:lnTo>
                  <a:lnTo>
                    <a:pt x="911"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64" name="Freeform 256">
            <a:extLst>
              <a:ext uri="{FF2B5EF4-FFF2-40B4-BE49-F238E27FC236}">
                <a16:creationId xmlns:a16="http://schemas.microsoft.com/office/drawing/2014/main" id="{317A0912-4A29-6CDD-4206-630A6B5827D2}"/>
              </a:ext>
            </a:extLst>
          </p:cNvPr>
          <p:cNvSpPr>
            <a:spLocks/>
          </p:cNvSpPr>
          <p:nvPr/>
        </p:nvSpPr>
        <p:spPr bwMode="auto">
          <a:xfrm>
            <a:off x="11588321" y="7616992"/>
            <a:ext cx="14288" cy="12700"/>
          </a:xfrm>
          <a:custGeom>
            <a:avLst/>
            <a:gdLst>
              <a:gd name="T0" fmla="*/ 46 w 46"/>
              <a:gd name="T1" fmla="*/ 13 h 42"/>
              <a:gd name="T2" fmla="*/ 36 w 46"/>
              <a:gd name="T3" fmla="*/ 38 h 42"/>
              <a:gd name="T4" fmla="*/ 15 w 46"/>
              <a:gd name="T5" fmla="*/ 42 h 42"/>
              <a:gd name="T6" fmla="*/ 0 w 46"/>
              <a:gd name="T7" fmla="*/ 23 h 42"/>
              <a:gd name="T8" fmla="*/ 5 w 46"/>
              <a:gd name="T9" fmla="*/ 2 h 42"/>
              <a:gd name="T10" fmla="*/ 36 w 46"/>
              <a:gd name="T11" fmla="*/ 0 h 42"/>
              <a:gd name="T12" fmla="*/ 46 w 46"/>
              <a:gd name="T13" fmla="*/ 13 h 42"/>
            </a:gdLst>
            <a:ahLst/>
            <a:cxnLst>
              <a:cxn ang="0">
                <a:pos x="T0" y="T1"/>
              </a:cxn>
              <a:cxn ang="0">
                <a:pos x="T2" y="T3"/>
              </a:cxn>
              <a:cxn ang="0">
                <a:pos x="T4" y="T5"/>
              </a:cxn>
              <a:cxn ang="0">
                <a:pos x="T6" y="T7"/>
              </a:cxn>
              <a:cxn ang="0">
                <a:pos x="T8" y="T9"/>
              </a:cxn>
              <a:cxn ang="0">
                <a:pos x="T10" y="T11"/>
              </a:cxn>
              <a:cxn ang="0">
                <a:pos x="T12" y="T13"/>
              </a:cxn>
            </a:cxnLst>
            <a:rect l="0" t="0" r="r" b="b"/>
            <a:pathLst>
              <a:path w="46" h="42">
                <a:moveTo>
                  <a:pt x="46" y="13"/>
                </a:moveTo>
                <a:lnTo>
                  <a:pt x="36" y="38"/>
                </a:lnTo>
                <a:lnTo>
                  <a:pt x="15" y="42"/>
                </a:lnTo>
                <a:lnTo>
                  <a:pt x="0" y="23"/>
                </a:lnTo>
                <a:lnTo>
                  <a:pt x="5" y="2"/>
                </a:lnTo>
                <a:lnTo>
                  <a:pt x="36" y="0"/>
                </a:lnTo>
                <a:lnTo>
                  <a:pt x="46" y="13"/>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5" name="Freeform 257">
            <a:extLst>
              <a:ext uri="{FF2B5EF4-FFF2-40B4-BE49-F238E27FC236}">
                <a16:creationId xmlns:a16="http://schemas.microsoft.com/office/drawing/2014/main" id="{63035C64-BDE7-07E4-BE63-B28170089EE2}"/>
              </a:ext>
            </a:extLst>
          </p:cNvPr>
          <p:cNvSpPr>
            <a:spLocks/>
          </p:cNvSpPr>
          <p:nvPr/>
        </p:nvSpPr>
        <p:spPr bwMode="auto">
          <a:xfrm>
            <a:off x="11637534" y="7405854"/>
            <a:ext cx="12700" cy="15875"/>
          </a:xfrm>
          <a:custGeom>
            <a:avLst/>
            <a:gdLst>
              <a:gd name="T0" fmla="*/ 39 w 39"/>
              <a:gd name="T1" fmla="*/ 7 h 48"/>
              <a:gd name="T2" fmla="*/ 32 w 39"/>
              <a:gd name="T3" fmla="*/ 40 h 48"/>
              <a:gd name="T4" fmla="*/ 14 w 39"/>
              <a:gd name="T5" fmla="*/ 48 h 48"/>
              <a:gd name="T6" fmla="*/ 0 w 39"/>
              <a:gd name="T7" fmla="*/ 39 h 48"/>
              <a:gd name="T8" fmla="*/ 3 w 39"/>
              <a:gd name="T9" fmla="*/ 18 h 48"/>
              <a:gd name="T10" fmla="*/ 27 w 39"/>
              <a:gd name="T11" fmla="*/ 0 h 48"/>
              <a:gd name="T12" fmla="*/ 39 w 39"/>
              <a:gd name="T13" fmla="*/ 7 h 48"/>
            </a:gdLst>
            <a:ahLst/>
            <a:cxnLst>
              <a:cxn ang="0">
                <a:pos x="T0" y="T1"/>
              </a:cxn>
              <a:cxn ang="0">
                <a:pos x="T2" y="T3"/>
              </a:cxn>
              <a:cxn ang="0">
                <a:pos x="T4" y="T5"/>
              </a:cxn>
              <a:cxn ang="0">
                <a:pos x="T6" y="T7"/>
              </a:cxn>
              <a:cxn ang="0">
                <a:pos x="T8" y="T9"/>
              </a:cxn>
              <a:cxn ang="0">
                <a:pos x="T10" y="T11"/>
              </a:cxn>
              <a:cxn ang="0">
                <a:pos x="T12" y="T13"/>
              </a:cxn>
            </a:cxnLst>
            <a:rect l="0" t="0" r="r" b="b"/>
            <a:pathLst>
              <a:path w="39" h="48">
                <a:moveTo>
                  <a:pt x="39" y="7"/>
                </a:moveTo>
                <a:lnTo>
                  <a:pt x="32" y="40"/>
                </a:lnTo>
                <a:lnTo>
                  <a:pt x="14" y="48"/>
                </a:lnTo>
                <a:lnTo>
                  <a:pt x="0" y="39"/>
                </a:lnTo>
                <a:lnTo>
                  <a:pt x="3" y="18"/>
                </a:lnTo>
                <a:lnTo>
                  <a:pt x="27" y="0"/>
                </a:lnTo>
                <a:lnTo>
                  <a:pt x="39" y="7"/>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266" name="Group 994">
            <a:extLst>
              <a:ext uri="{FF2B5EF4-FFF2-40B4-BE49-F238E27FC236}">
                <a16:creationId xmlns:a16="http://schemas.microsoft.com/office/drawing/2014/main" id="{236B3FC7-7BD3-2691-A43A-7EC28E9F62A6}"/>
              </a:ext>
            </a:extLst>
          </p:cNvPr>
          <p:cNvGrpSpPr/>
          <p:nvPr/>
        </p:nvGrpSpPr>
        <p:grpSpPr>
          <a:xfrm>
            <a:off x="11794696" y="8383754"/>
            <a:ext cx="46038" cy="26988"/>
            <a:chOff x="4127500" y="6143625"/>
            <a:chExt cx="46038" cy="26988"/>
          </a:xfrm>
          <a:solidFill>
            <a:schemeClr val="bg1">
              <a:lumMod val="75000"/>
            </a:schemeClr>
          </a:solidFill>
        </p:grpSpPr>
        <p:sp>
          <p:nvSpPr>
            <p:cNvPr id="267" name="Freeform 258">
              <a:extLst>
                <a:ext uri="{FF2B5EF4-FFF2-40B4-BE49-F238E27FC236}">
                  <a16:creationId xmlns:a16="http://schemas.microsoft.com/office/drawing/2014/main" id="{86338DE0-D9D7-A589-A8E4-634DBB740260}"/>
                </a:ext>
              </a:extLst>
            </p:cNvPr>
            <p:cNvSpPr>
              <a:spLocks/>
            </p:cNvSpPr>
            <p:nvPr/>
          </p:nvSpPr>
          <p:spPr bwMode="auto">
            <a:xfrm>
              <a:off x="4127500" y="6143625"/>
              <a:ext cx="17463" cy="12700"/>
            </a:xfrm>
            <a:custGeom>
              <a:avLst/>
              <a:gdLst>
                <a:gd name="T0" fmla="*/ 57 w 57"/>
                <a:gd name="T1" fmla="*/ 24 h 44"/>
                <a:gd name="T2" fmla="*/ 27 w 57"/>
                <a:gd name="T3" fmla="*/ 44 h 44"/>
                <a:gd name="T4" fmla="*/ 0 w 57"/>
                <a:gd name="T5" fmla="*/ 4 h 44"/>
                <a:gd name="T6" fmla="*/ 46 w 57"/>
                <a:gd name="T7" fmla="*/ 0 h 44"/>
                <a:gd name="T8" fmla="*/ 57 w 57"/>
                <a:gd name="T9" fmla="*/ 24 h 44"/>
              </a:gdLst>
              <a:ahLst/>
              <a:cxnLst>
                <a:cxn ang="0">
                  <a:pos x="T0" y="T1"/>
                </a:cxn>
                <a:cxn ang="0">
                  <a:pos x="T2" y="T3"/>
                </a:cxn>
                <a:cxn ang="0">
                  <a:pos x="T4" y="T5"/>
                </a:cxn>
                <a:cxn ang="0">
                  <a:pos x="T6" y="T7"/>
                </a:cxn>
                <a:cxn ang="0">
                  <a:pos x="T8" y="T9"/>
                </a:cxn>
              </a:cxnLst>
              <a:rect l="0" t="0" r="r" b="b"/>
              <a:pathLst>
                <a:path w="57" h="44">
                  <a:moveTo>
                    <a:pt x="57" y="24"/>
                  </a:moveTo>
                  <a:lnTo>
                    <a:pt x="27" y="44"/>
                  </a:lnTo>
                  <a:lnTo>
                    <a:pt x="0" y="4"/>
                  </a:lnTo>
                  <a:lnTo>
                    <a:pt x="46" y="0"/>
                  </a:lnTo>
                  <a:lnTo>
                    <a:pt x="57" y="24"/>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68" name="Freeform 259">
              <a:extLst>
                <a:ext uri="{FF2B5EF4-FFF2-40B4-BE49-F238E27FC236}">
                  <a16:creationId xmlns:a16="http://schemas.microsoft.com/office/drawing/2014/main" id="{5DA80CA4-378A-D6EF-E8F4-212D67DDEB97}"/>
                </a:ext>
              </a:extLst>
            </p:cNvPr>
            <p:cNvSpPr>
              <a:spLocks/>
            </p:cNvSpPr>
            <p:nvPr/>
          </p:nvSpPr>
          <p:spPr bwMode="auto">
            <a:xfrm>
              <a:off x="4141788" y="6154738"/>
              <a:ext cx="31750" cy="15875"/>
            </a:xfrm>
            <a:custGeom>
              <a:avLst/>
              <a:gdLst>
                <a:gd name="T0" fmla="*/ 69 w 97"/>
                <a:gd name="T1" fmla="*/ 0 h 53"/>
                <a:gd name="T2" fmla="*/ 33 w 97"/>
                <a:gd name="T3" fmla="*/ 0 h 53"/>
                <a:gd name="T4" fmla="*/ 0 w 97"/>
                <a:gd name="T5" fmla="*/ 14 h 53"/>
                <a:gd name="T6" fmla="*/ 30 w 97"/>
                <a:gd name="T7" fmla="*/ 50 h 53"/>
                <a:gd name="T8" fmla="*/ 43 w 97"/>
                <a:gd name="T9" fmla="*/ 53 h 53"/>
                <a:gd name="T10" fmla="*/ 80 w 97"/>
                <a:gd name="T11" fmla="*/ 50 h 53"/>
                <a:gd name="T12" fmla="*/ 97 w 97"/>
                <a:gd name="T13" fmla="*/ 23 h 53"/>
                <a:gd name="T14" fmla="*/ 69 w 97"/>
                <a:gd name="T15" fmla="*/ 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53">
                  <a:moveTo>
                    <a:pt x="69" y="0"/>
                  </a:moveTo>
                  <a:lnTo>
                    <a:pt x="33" y="0"/>
                  </a:lnTo>
                  <a:lnTo>
                    <a:pt x="0" y="14"/>
                  </a:lnTo>
                  <a:lnTo>
                    <a:pt x="30" y="50"/>
                  </a:lnTo>
                  <a:lnTo>
                    <a:pt x="43" y="53"/>
                  </a:lnTo>
                  <a:lnTo>
                    <a:pt x="80" y="50"/>
                  </a:lnTo>
                  <a:lnTo>
                    <a:pt x="97" y="23"/>
                  </a:lnTo>
                  <a:lnTo>
                    <a:pt x="69"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69" name="Group 995">
            <a:extLst>
              <a:ext uri="{FF2B5EF4-FFF2-40B4-BE49-F238E27FC236}">
                <a16:creationId xmlns:a16="http://schemas.microsoft.com/office/drawing/2014/main" id="{6FCCA923-1B75-7484-21D9-43CD309B43E3}"/>
              </a:ext>
            </a:extLst>
          </p:cNvPr>
          <p:cNvGrpSpPr/>
          <p:nvPr/>
        </p:nvGrpSpPr>
        <p:grpSpPr>
          <a:xfrm>
            <a:off x="9980184" y="6413667"/>
            <a:ext cx="1374775" cy="1339850"/>
            <a:chOff x="2312988" y="4173538"/>
            <a:chExt cx="1374775" cy="1339850"/>
          </a:xfrm>
          <a:solidFill>
            <a:schemeClr val="bg1">
              <a:lumMod val="75000"/>
            </a:schemeClr>
          </a:solidFill>
        </p:grpSpPr>
        <p:grpSp>
          <p:nvGrpSpPr>
            <p:cNvPr id="270" name="Group 1082">
              <a:extLst>
                <a:ext uri="{FF2B5EF4-FFF2-40B4-BE49-F238E27FC236}">
                  <a16:creationId xmlns:a16="http://schemas.microsoft.com/office/drawing/2014/main" id="{2F49D2FB-E18A-8ECB-A5AC-E7AA8E342CCD}"/>
                </a:ext>
              </a:extLst>
            </p:cNvPr>
            <p:cNvGrpSpPr/>
            <p:nvPr/>
          </p:nvGrpSpPr>
          <p:grpSpPr>
            <a:xfrm>
              <a:off x="2312988" y="4173538"/>
              <a:ext cx="1246188" cy="1198563"/>
              <a:chOff x="2312988" y="4173538"/>
              <a:chExt cx="1246188" cy="1198563"/>
            </a:xfrm>
            <a:grpFill/>
          </p:grpSpPr>
          <p:sp>
            <p:nvSpPr>
              <p:cNvPr id="272" name="Freeform 261">
                <a:extLst>
                  <a:ext uri="{FF2B5EF4-FFF2-40B4-BE49-F238E27FC236}">
                    <a16:creationId xmlns:a16="http://schemas.microsoft.com/office/drawing/2014/main" id="{BDDE966A-5BF7-9934-F4CF-897828635E57}"/>
                  </a:ext>
                </a:extLst>
              </p:cNvPr>
              <p:cNvSpPr>
                <a:spLocks/>
              </p:cNvSpPr>
              <p:nvPr/>
            </p:nvSpPr>
            <p:spPr bwMode="auto">
              <a:xfrm>
                <a:off x="2646363" y="4870450"/>
                <a:ext cx="12700" cy="15875"/>
              </a:xfrm>
              <a:custGeom>
                <a:avLst/>
                <a:gdLst>
                  <a:gd name="T0" fmla="*/ 24 w 38"/>
                  <a:gd name="T1" fmla="*/ 23 h 49"/>
                  <a:gd name="T2" fmla="*/ 38 w 38"/>
                  <a:gd name="T3" fmla="*/ 49 h 49"/>
                  <a:gd name="T4" fmla="*/ 1 w 38"/>
                  <a:gd name="T5" fmla="*/ 23 h 49"/>
                  <a:gd name="T6" fmla="*/ 0 w 38"/>
                  <a:gd name="T7" fmla="*/ 0 h 49"/>
                  <a:gd name="T8" fmla="*/ 24 w 38"/>
                  <a:gd name="T9" fmla="*/ 23 h 49"/>
                </a:gdLst>
                <a:ahLst/>
                <a:cxnLst>
                  <a:cxn ang="0">
                    <a:pos x="T0" y="T1"/>
                  </a:cxn>
                  <a:cxn ang="0">
                    <a:pos x="T2" y="T3"/>
                  </a:cxn>
                  <a:cxn ang="0">
                    <a:pos x="T4" y="T5"/>
                  </a:cxn>
                  <a:cxn ang="0">
                    <a:pos x="T6" y="T7"/>
                  </a:cxn>
                  <a:cxn ang="0">
                    <a:pos x="T8" y="T9"/>
                  </a:cxn>
                </a:cxnLst>
                <a:rect l="0" t="0" r="r" b="b"/>
                <a:pathLst>
                  <a:path w="38" h="49">
                    <a:moveTo>
                      <a:pt x="24" y="23"/>
                    </a:moveTo>
                    <a:lnTo>
                      <a:pt x="38" y="49"/>
                    </a:lnTo>
                    <a:lnTo>
                      <a:pt x="1" y="23"/>
                    </a:lnTo>
                    <a:lnTo>
                      <a:pt x="0" y="0"/>
                    </a:lnTo>
                    <a:lnTo>
                      <a:pt x="24"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3" name="Freeform 262">
                <a:extLst>
                  <a:ext uri="{FF2B5EF4-FFF2-40B4-BE49-F238E27FC236}">
                    <a16:creationId xmlns:a16="http://schemas.microsoft.com/office/drawing/2014/main" id="{B88E028D-8A09-40AD-FF52-6D63F67E9357}"/>
                  </a:ext>
                </a:extLst>
              </p:cNvPr>
              <p:cNvSpPr>
                <a:spLocks/>
              </p:cNvSpPr>
              <p:nvPr/>
            </p:nvSpPr>
            <p:spPr bwMode="auto">
              <a:xfrm>
                <a:off x="2312988" y="4173538"/>
                <a:ext cx="1246188" cy="1198563"/>
              </a:xfrm>
              <a:custGeom>
                <a:avLst/>
                <a:gdLst>
                  <a:gd name="T0" fmla="*/ 3773 w 3923"/>
                  <a:gd name="T1" fmla="*/ 862 h 3774"/>
                  <a:gd name="T2" fmla="*/ 3285 w 3923"/>
                  <a:gd name="T3" fmla="*/ 741 h 3774"/>
                  <a:gd name="T4" fmla="*/ 2940 w 3923"/>
                  <a:gd name="T5" fmla="*/ 545 h 3774"/>
                  <a:gd name="T6" fmla="*/ 2672 w 3923"/>
                  <a:gd name="T7" fmla="*/ 381 h 3774"/>
                  <a:gd name="T8" fmla="*/ 2367 w 3923"/>
                  <a:gd name="T9" fmla="*/ 138 h 3774"/>
                  <a:gd name="T10" fmla="*/ 2178 w 3923"/>
                  <a:gd name="T11" fmla="*/ 10 h 3774"/>
                  <a:gd name="T12" fmla="*/ 1916 w 3923"/>
                  <a:gd name="T13" fmla="*/ 146 h 3774"/>
                  <a:gd name="T14" fmla="*/ 1922 w 3923"/>
                  <a:gd name="T15" fmla="*/ 388 h 3774"/>
                  <a:gd name="T16" fmla="*/ 1508 w 3923"/>
                  <a:gd name="T17" fmla="*/ 631 h 3774"/>
                  <a:gd name="T18" fmla="*/ 1515 w 3923"/>
                  <a:gd name="T19" fmla="*/ 740 h 3774"/>
                  <a:gd name="T20" fmla="*/ 1196 w 3923"/>
                  <a:gd name="T21" fmla="*/ 777 h 3774"/>
                  <a:gd name="T22" fmla="*/ 1058 w 3923"/>
                  <a:gd name="T23" fmla="*/ 648 h 3774"/>
                  <a:gd name="T24" fmla="*/ 845 w 3923"/>
                  <a:gd name="T25" fmla="*/ 617 h 3774"/>
                  <a:gd name="T26" fmla="*/ 954 w 3923"/>
                  <a:gd name="T27" fmla="*/ 858 h 3774"/>
                  <a:gd name="T28" fmla="*/ 986 w 3923"/>
                  <a:gd name="T29" fmla="*/ 1156 h 3774"/>
                  <a:gd name="T30" fmla="*/ 749 w 3923"/>
                  <a:gd name="T31" fmla="*/ 1119 h 3774"/>
                  <a:gd name="T32" fmla="*/ 432 w 3923"/>
                  <a:gd name="T33" fmla="*/ 1062 h 3774"/>
                  <a:gd name="T34" fmla="*/ 283 w 3923"/>
                  <a:gd name="T35" fmla="*/ 1110 h 3774"/>
                  <a:gd name="T36" fmla="*/ 47 w 3923"/>
                  <a:gd name="T37" fmla="*/ 1181 h 3774"/>
                  <a:gd name="T38" fmla="*/ 60 w 3923"/>
                  <a:gd name="T39" fmla="*/ 1244 h 3774"/>
                  <a:gd name="T40" fmla="*/ 85 w 3923"/>
                  <a:gd name="T41" fmla="*/ 1287 h 3774"/>
                  <a:gd name="T42" fmla="*/ 105 w 3923"/>
                  <a:gd name="T43" fmla="*/ 1330 h 3774"/>
                  <a:gd name="T44" fmla="*/ 36 w 3923"/>
                  <a:gd name="T45" fmla="*/ 1427 h 3774"/>
                  <a:gd name="T46" fmla="*/ 246 w 3923"/>
                  <a:gd name="T47" fmla="*/ 1462 h 3774"/>
                  <a:gd name="T48" fmla="*/ 457 w 3923"/>
                  <a:gd name="T49" fmla="*/ 1540 h 3774"/>
                  <a:gd name="T50" fmla="*/ 617 w 3923"/>
                  <a:gd name="T51" fmla="*/ 1628 h 3774"/>
                  <a:gd name="T52" fmla="*/ 709 w 3923"/>
                  <a:gd name="T53" fmla="*/ 1737 h 3774"/>
                  <a:gd name="T54" fmla="*/ 888 w 3923"/>
                  <a:gd name="T55" fmla="*/ 1778 h 3774"/>
                  <a:gd name="T56" fmla="*/ 860 w 3923"/>
                  <a:gd name="T57" fmla="*/ 1944 h 3774"/>
                  <a:gd name="T58" fmla="*/ 1092 w 3923"/>
                  <a:gd name="T59" fmla="*/ 2200 h 3774"/>
                  <a:gd name="T60" fmla="*/ 1104 w 3923"/>
                  <a:gd name="T61" fmla="*/ 2370 h 3774"/>
                  <a:gd name="T62" fmla="*/ 1250 w 3923"/>
                  <a:gd name="T63" fmla="*/ 2627 h 3774"/>
                  <a:gd name="T64" fmla="*/ 1163 w 3923"/>
                  <a:gd name="T65" fmla="*/ 2549 h 3774"/>
                  <a:gd name="T66" fmla="*/ 1103 w 3923"/>
                  <a:gd name="T67" fmla="*/ 2837 h 3774"/>
                  <a:gd name="T68" fmla="*/ 1076 w 3923"/>
                  <a:gd name="T69" fmla="*/ 3007 h 3774"/>
                  <a:gd name="T70" fmla="*/ 989 w 3923"/>
                  <a:gd name="T71" fmla="*/ 3394 h 3774"/>
                  <a:gd name="T72" fmla="*/ 1355 w 3923"/>
                  <a:gd name="T73" fmla="*/ 3573 h 3774"/>
                  <a:gd name="T74" fmla="*/ 1792 w 3923"/>
                  <a:gd name="T75" fmla="*/ 3599 h 3774"/>
                  <a:gd name="T76" fmla="*/ 2069 w 3923"/>
                  <a:gd name="T77" fmla="*/ 3739 h 3774"/>
                  <a:gd name="T78" fmla="*/ 2377 w 3923"/>
                  <a:gd name="T79" fmla="*/ 3707 h 3774"/>
                  <a:gd name="T80" fmla="*/ 2334 w 3923"/>
                  <a:gd name="T81" fmla="*/ 3588 h 3774"/>
                  <a:gd name="T82" fmla="*/ 2615 w 3923"/>
                  <a:gd name="T83" fmla="*/ 3316 h 3774"/>
                  <a:gd name="T84" fmla="*/ 2939 w 3923"/>
                  <a:gd name="T85" fmla="*/ 3346 h 3774"/>
                  <a:gd name="T86" fmla="*/ 3450 w 3923"/>
                  <a:gd name="T87" fmla="*/ 3447 h 3774"/>
                  <a:gd name="T88" fmla="*/ 3669 w 3923"/>
                  <a:gd name="T89" fmla="*/ 3245 h 3774"/>
                  <a:gd name="T90" fmla="*/ 3668 w 3923"/>
                  <a:gd name="T91" fmla="*/ 3235 h 3774"/>
                  <a:gd name="T92" fmla="*/ 3678 w 3923"/>
                  <a:gd name="T93" fmla="*/ 3227 h 3774"/>
                  <a:gd name="T94" fmla="*/ 3696 w 3923"/>
                  <a:gd name="T95" fmla="*/ 3230 h 3774"/>
                  <a:gd name="T96" fmla="*/ 3792 w 3923"/>
                  <a:gd name="T97" fmla="*/ 3200 h 3774"/>
                  <a:gd name="T98" fmla="*/ 3779 w 3923"/>
                  <a:gd name="T99" fmla="*/ 3089 h 3774"/>
                  <a:gd name="T100" fmla="*/ 3603 w 3923"/>
                  <a:gd name="T101" fmla="*/ 2799 h 3774"/>
                  <a:gd name="T102" fmla="*/ 3600 w 3923"/>
                  <a:gd name="T103" fmla="*/ 2421 h 3774"/>
                  <a:gd name="T104" fmla="*/ 3514 w 3923"/>
                  <a:gd name="T105" fmla="*/ 2125 h 3774"/>
                  <a:gd name="T106" fmla="*/ 3281 w 3923"/>
                  <a:gd name="T107" fmla="*/ 2208 h 3774"/>
                  <a:gd name="T108" fmla="*/ 3415 w 3923"/>
                  <a:gd name="T109" fmla="*/ 1852 h 3774"/>
                  <a:gd name="T110" fmla="*/ 3573 w 3923"/>
                  <a:gd name="T111" fmla="*/ 1601 h 3774"/>
                  <a:gd name="T112" fmla="*/ 3756 w 3923"/>
                  <a:gd name="T113" fmla="*/ 1265 h 3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23" h="3774">
                    <a:moveTo>
                      <a:pt x="3785" y="1092"/>
                    </a:moveTo>
                    <a:lnTo>
                      <a:pt x="3861" y="985"/>
                    </a:lnTo>
                    <a:lnTo>
                      <a:pt x="3923" y="930"/>
                    </a:lnTo>
                    <a:lnTo>
                      <a:pt x="3907" y="905"/>
                    </a:lnTo>
                    <a:lnTo>
                      <a:pt x="3773" y="862"/>
                    </a:lnTo>
                    <a:lnTo>
                      <a:pt x="3713" y="870"/>
                    </a:lnTo>
                    <a:lnTo>
                      <a:pt x="3626" y="833"/>
                    </a:lnTo>
                    <a:lnTo>
                      <a:pt x="3486" y="826"/>
                    </a:lnTo>
                    <a:lnTo>
                      <a:pt x="3372" y="710"/>
                    </a:lnTo>
                    <a:lnTo>
                      <a:pt x="3285" y="741"/>
                    </a:lnTo>
                    <a:lnTo>
                      <a:pt x="3238" y="731"/>
                    </a:lnTo>
                    <a:lnTo>
                      <a:pt x="3205" y="692"/>
                    </a:lnTo>
                    <a:lnTo>
                      <a:pt x="3105" y="706"/>
                    </a:lnTo>
                    <a:lnTo>
                      <a:pt x="2994" y="641"/>
                    </a:lnTo>
                    <a:lnTo>
                      <a:pt x="2940" y="545"/>
                    </a:lnTo>
                    <a:lnTo>
                      <a:pt x="2926" y="446"/>
                    </a:lnTo>
                    <a:lnTo>
                      <a:pt x="2896" y="426"/>
                    </a:lnTo>
                    <a:lnTo>
                      <a:pt x="2833" y="512"/>
                    </a:lnTo>
                    <a:lnTo>
                      <a:pt x="2727" y="487"/>
                    </a:lnTo>
                    <a:lnTo>
                      <a:pt x="2672" y="381"/>
                    </a:lnTo>
                    <a:lnTo>
                      <a:pt x="2617" y="268"/>
                    </a:lnTo>
                    <a:lnTo>
                      <a:pt x="2498" y="273"/>
                    </a:lnTo>
                    <a:lnTo>
                      <a:pt x="2448" y="244"/>
                    </a:lnTo>
                    <a:lnTo>
                      <a:pt x="2420" y="158"/>
                    </a:lnTo>
                    <a:lnTo>
                      <a:pt x="2367" y="138"/>
                    </a:lnTo>
                    <a:lnTo>
                      <a:pt x="2273" y="169"/>
                    </a:lnTo>
                    <a:lnTo>
                      <a:pt x="2260" y="112"/>
                    </a:lnTo>
                    <a:lnTo>
                      <a:pt x="2233" y="63"/>
                    </a:lnTo>
                    <a:lnTo>
                      <a:pt x="2238" y="0"/>
                    </a:lnTo>
                    <a:lnTo>
                      <a:pt x="2178" y="10"/>
                    </a:lnTo>
                    <a:lnTo>
                      <a:pt x="2069" y="31"/>
                    </a:lnTo>
                    <a:lnTo>
                      <a:pt x="2009" y="42"/>
                    </a:lnTo>
                    <a:lnTo>
                      <a:pt x="1962" y="66"/>
                    </a:lnTo>
                    <a:lnTo>
                      <a:pt x="1906" y="129"/>
                    </a:lnTo>
                    <a:lnTo>
                      <a:pt x="1916" y="146"/>
                    </a:lnTo>
                    <a:lnTo>
                      <a:pt x="1924" y="275"/>
                    </a:lnTo>
                    <a:lnTo>
                      <a:pt x="1909" y="305"/>
                    </a:lnTo>
                    <a:lnTo>
                      <a:pt x="1915" y="349"/>
                    </a:lnTo>
                    <a:lnTo>
                      <a:pt x="1949" y="374"/>
                    </a:lnTo>
                    <a:lnTo>
                      <a:pt x="1922" y="388"/>
                    </a:lnTo>
                    <a:lnTo>
                      <a:pt x="1863" y="458"/>
                    </a:lnTo>
                    <a:lnTo>
                      <a:pt x="1770" y="526"/>
                    </a:lnTo>
                    <a:lnTo>
                      <a:pt x="1697" y="546"/>
                    </a:lnTo>
                    <a:lnTo>
                      <a:pt x="1614" y="567"/>
                    </a:lnTo>
                    <a:lnTo>
                      <a:pt x="1508" y="631"/>
                    </a:lnTo>
                    <a:lnTo>
                      <a:pt x="1482" y="684"/>
                    </a:lnTo>
                    <a:lnTo>
                      <a:pt x="1479" y="717"/>
                    </a:lnTo>
                    <a:lnTo>
                      <a:pt x="1525" y="723"/>
                    </a:lnTo>
                    <a:lnTo>
                      <a:pt x="1609" y="749"/>
                    </a:lnTo>
                    <a:lnTo>
                      <a:pt x="1515" y="740"/>
                    </a:lnTo>
                    <a:lnTo>
                      <a:pt x="1473" y="770"/>
                    </a:lnTo>
                    <a:lnTo>
                      <a:pt x="1416" y="808"/>
                    </a:lnTo>
                    <a:lnTo>
                      <a:pt x="1309" y="812"/>
                    </a:lnTo>
                    <a:lnTo>
                      <a:pt x="1262" y="805"/>
                    </a:lnTo>
                    <a:lnTo>
                      <a:pt x="1196" y="777"/>
                    </a:lnTo>
                    <a:lnTo>
                      <a:pt x="1133" y="797"/>
                    </a:lnTo>
                    <a:lnTo>
                      <a:pt x="1090" y="778"/>
                    </a:lnTo>
                    <a:lnTo>
                      <a:pt x="1048" y="717"/>
                    </a:lnTo>
                    <a:lnTo>
                      <a:pt x="1072" y="684"/>
                    </a:lnTo>
                    <a:lnTo>
                      <a:pt x="1058" y="648"/>
                    </a:lnTo>
                    <a:lnTo>
                      <a:pt x="998" y="655"/>
                    </a:lnTo>
                    <a:lnTo>
                      <a:pt x="958" y="672"/>
                    </a:lnTo>
                    <a:lnTo>
                      <a:pt x="905" y="633"/>
                    </a:lnTo>
                    <a:lnTo>
                      <a:pt x="865" y="626"/>
                    </a:lnTo>
                    <a:lnTo>
                      <a:pt x="845" y="617"/>
                    </a:lnTo>
                    <a:lnTo>
                      <a:pt x="845" y="639"/>
                    </a:lnTo>
                    <a:lnTo>
                      <a:pt x="892" y="703"/>
                    </a:lnTo>
                    <a:lnTo>
                      <a:pt x="909" y="775"/>
                    </a:lnTo>
                    <a:lnTo>
                      <a:pt x="949" y="808"/>
                    </a:lnTo>
                    <a:lnTo>
                      <a:pt x="954" y="858"/>
                    </a:lnTo>
                    <a:lnTo>
                      <a:pt x="975" y="1061"/>
                    </a:lnTo>
                    <a:lnTo>
                      <a:pt x="1006" y="1116"/>
                    </a:lnTo>
                    <a:lnTo>
                      <a:pt x="1029" y="1136"/>
                    </a:lnTo>
                    <a:lnTo>
                      <a:pt x="1016" y="1163"/>
                    </a:lnTo>
                    <a:lnTo>
                      <a:pt x="986" y="1156"/>
                    </a:lnTo>
                    <a:lnTo>
                      <a:pt x="933" y="1150"/>
                    </a:lnTo>
                    <a:lnTo>
                      <a:pt x="906" y="1104"/>
                    </a:lnTo>
                    <a:lnTo>
                      <a:pt x="856" y="1114"/>
                    </a:lnTo>
                    <a:lnTo>
                      <a:pt x="797" y="1152"/>
                    </a:lnTo>
                    <a:lnTo>
                      <a:pt x="749" y="1119"/>
                    </a:lnTo>
                    <a:lnTo>
                      <a:pt x="696" y="1142"/>
                    </a:lnTo>
                    <a:lnTo>
                      <a:pt x="636" y="1176"/>
                    </a:lnTo>
                    <a:lnTo>
                      <a:pt x="563" y="1097"/>
                    </a:lnTo>
                    <a:lnTo>
                      <a:pt x="536" y="1061"/>
                    </a:lnTo>
                    <a:lnTo>
                      <a:pt x="432" y="1062"/>
                    </a:lnTo>
                    <a:lnTo>
                      <a:pt x="385" y="1043"/>
                    </a:lnTo>
                    <a:lnTo>
                      <a:pt x="372" y="1066"/>
                    </a:lnTo>
                    <a:lnTo>
                      <a:pt x="362" y="1109"/>
                    </a:lnTo>
                    <a:lnTo>
                      <a:pt x="319" y="1100"/>
                    </a:lnTo>
                    <a:lnTo>
                      <a:pt x="283" y="1110"/>
                    </a:lnTo>
                    <a:lnTo>
                      <a:pt x="283" y="1133"/>
                    </a:lnTo>
                    <a:lnTo>
                      <a:pt x="233" y="1113"/>
                    </a:lnTo>
                    <a:lnTo>
                      <a:pt x="186" y="1127"/>
                    </a:lnTo>
                    <a:lnTo>
                      <a:pt x="112" y="1124"/>
                    </a:lnTo>
                    <a:lnTo>
                      <a:pt x="47" y="1181"/>
                    </a:lnTo>
                    <a:lnTo>
                      <a:pt x="17" y="1209"/>
                    </a:lnTo>
                    <a:lnTo>
                      <a:pt x="0" y="1226"/>
                    </a:lnTo>
                    <a:lnTo>
                      <a:pt x="4" y="1258"/>
                    </a:lnTo>
                    <a:lnTo>
                      <a:pt x="31" y="1271"/>
                    </a:lnTo>
                    <a:lnTo>
                      <a:pt x="60" y="1244"/>
                    </a:lnTo>
                    <a:lnTo>
                      <a:pt x="80" y="1261"/>
                    </a:lnTo>
                    <a:lnTo>
                      <a:pt x="117" y="1253"/>
                    </a:lnTo>
                    <a:lnTo>
                      <a:pt x="161" y="1300"/>
                    </a:lnTo>
                    <a:lnTo>
                      <a:pt x="131" y="1300"/>
                    </a:lnTo>
                    <a:lnTo>
                      <a:pt x="85" y="1287"/>
                    </a:lnTo>
                    <a:lnTo>
                      <a:pt x="65" y="1275"/>
                    </a:lnTo>
                    <a:lnTo>
                      <a:pt x="44" y="1291"/>
                    </a:lnTo>
                    <a:lnTo>
                      <a:pt x="51" y="1367"/>
                    </a:lnTo>
                    <a:lnTo>
                      <a:pt x="71" y="1340"/>
                    </a:lnTo>
                    <a:lnTo>
                      <a:pt x="105" y="1330"/>
                    </a:lnTo>
                    <a:lnTo>
                      <a:pt x="151" y="1363"/>
                    </a:lnTo>
                    <a:lnTo>
                      <a:pt x="131" y="1387"/>
                    </a:lnTo>
                    <a:lnTo>
                      <a:pt x="75" y="1387"/>
                    </a:lnTo>
                    <a:lnTo>
                      <a:pt x="26" y="1410"/>
                    </a:lnTo>
                    <a:lnTo>
                      <a:pt x="36" y="1427"/>
                    </a:lnTo>
                    <a:lnTo>
                      <a:pt x="96" y="1439"/>
                    </a:lnTo>
                    <a:lnTo>
                      <a:pt x="119" y="1453"/>
                    </a:lnTo>
                    <a:lnTo>
                      <a:pt x="133" y="1513"/>
                    </a:lnTo>
                    <a:lnTo>
                      <a:pt x="186" y="1505"/>
                    </a:lnTo>
                    <a:lnTo>
                      <a:pt x="246" y="1462"/>
                    </a:lnTo>
                    <a:lnTo>
                      <a:pt x="286" y="1475"/>
                    </a:lnTo>
                    <a:lnTo>
                      <a:pt x="313" y="1511"/>
                    </a:lnTo>
                    <a:lnTo>
                      <a:pt x="370" y="1521"/>
                    </a:lnTo>
                    <a:lnTo>
                      <a:pt x="417" y="1543"/>
                    </a:lnTo>
                    <a:lnTo>
                      <a:pt x="457" y="1540"/>
                    </a:lnTo>
                    <a:lnTo>
                      <a:pt x="524" y="1625"/>
                    </a:lnTo>
                    <a:lnTo>
                      <a:pt x="560" y="1622"/>
                    </a:lnTo>
                    <a:lnTo>
                      <a:pt x="587" y="1591"/>
                    </a:lnTo>
                    <a:lnTo>
                      <a:pt x="607" y="1631"/>
                    </a:lnTo>
                    <a:lnTo>
                      <a:pt x="617" y="1628"/>
                    </a:lnTo>
                    <a:lnTo>
                      <a:pt x="641" y="1601"/>
                    </a:lnTo>
                    <a:lnTo>
                      <a:pt x="694" y="1637"/>
                    </a:lnTo>
                    <a:lnTo>
                      <a:pt x="748" y="1657"/>
                    </a:lnTo>
                    <a:lnTo>
                      <a:pt x="697" y="1690"/>
                    </a:lnTo>
                    <a:lnTo>
                      <a:pt x="709" y="1737"/>
                    </a:lnTo>
                    <a:lnTo>
                      <a:pt x="784" y="1739"/>
                    </a:lnTo>
                    <a:lnTo>
                      <a:pt x="845" y="1722"/>
                    </a:lnTo>
                    <a:lnTo>
                      <a:pt x="898" y="1751"/>
                    </a:lnTo>
                    <a:lnTo>
                      <a:pt x="915" y="1785"/>
                    </a:lnTo>
                    <a:lnTo>
                      <a:pt x="888" y="1778"/>
                    </a:lnTo>
                    <a:lnTo>
                      <a:pt x="848" y="1765"/>
                    </a:lnTo>
                    <a:lnTo>
                      <a:pt x="809" y="1808"/>
                    </a:lnTo>
                    <a:lnTo>
                      <a:pt x="859" y="1828"/>
                    </a:lnTo>
                    <a:lnTo>
                      <a:pt x="820" y="1908"/>
                    </a:lnTo>
                    <a:lnTo>
                      <a:pt x="860" y="1944"/>
                    </a:lnTo>
                    <a:lnTo>
                      <a:pt x="918" y="2037"/>
                    </a:lnTo>
                    <a:lnTo>
                      <a:pt x="925" y="2063"/>
                    </a:lnTo>
                    <a:lnTo>
                      <a:pt x="1062" y="2165"/>
                    </a:lnTo>
                    <a:lnTo>
                      <a:pt x="1109" y="2168"/>
                    </a:lnTo>
                    <a:lnTo>
                      <a:pt x="1092" y="2200"/>
                    </a:lnTo>
                    <a:lnTo>
                      <a:pt x="1129" y="2220"/>
                    </a:lnTo>
                    <a:lnTo>
                      <a:pt x="1180" y="2290"/>
                    </a:lnTo>
                    <a:lnTo>
                      <a:pt x="1150" y="2306"/>
                    </a:lnTo>
                    <a:lnTo>
                      <a:pt x="1133" y="2343"/>
                    </a:lnTo>
                    <a:lnTo>
                      <a:pt x="1104" y="2370"/>
                    </a:lnTo>
                    <a:lnTo>
                      <a:pt x="1107" y="2403"/>
                    </a:lnTo>
                    <a:lnTo>
                      <a:pt x="1178" y="2446"/>
                    </a:lnTo>
                    <a:lnTo>
                      <a:pt x="1187" y="2489"/>
                    </a:lnTo>
                    <a:lnTo>
                      <a:pt x="1223" y="2541"/>
                    </a:lnTo>
                    <a:lnTo>
                      <a:pt x="1250" y="2627"/>
                    </a:lnTo>
                    <a:lnTo>
                      <a:pt x="1260" y="2687"/>
                    </a:lnTo>
                    <a:lnTo>
                      <a:pt x="1282" y="2716"/>
                    </a:lnTo>
                    <a:lnTo>
                      <a:pt x="1253" y="2694"/>
                    </a:lnTo>
                    <a:lnTo>
                      <a:pt x="1231" y="2635"/>
                    </a:lnTo>
                    <a:lnTo>
                      <a:pt x="1163" y="2549"/>
                    </a:lnTo>
                    <a:lnTo>
                      <a:pt x="1157" y="2498"/>
                    </a:lnTo>
                    <a:lnTo>
                      <a:pt x="1141" y="2498"/>
                    </a:lnTo>
                    <a:lnTo>
                      <a:pt x="1135" y="2519"/>
                    </a:lnTo>
                    <a:lnTo>
                      <a:pt x="1136" y="2585"/>
                    </a:lnTo>
                    <a:lnTo>
                      <a:pt x="1103" y="2837"/>
                    </a:lnTo>
                    <a:lnTo>
                      <a:pt x="1125" y="2843"/>
                    </a:lnTo>
                    <a:lnTo>
                      <a:pt x="1138" y="2874"/>
                    </a:lnTo>
                    <a:lnTo>
                      <a:pt x="1118" y="2899"/>
                    </a:lnTo>
                    <a:lnTo>
                      <a:pt x="1100" y="2852"/>
                    </a:lnTo>
                    <a:lnTo>
                      <a:pt x="1076" y="3007"/>
                    </a:lnTo>
                    <a:lnTo>
                      <a:pt x="1029" y="3231"/>
                    </a:lnTo>
                    <a:lnTo>
                      <a:pt x="982" y="3345"/>
                    </a:lnTo>
                    <a:lnTo>
                      <a:pt x="957" y="3371"/>
                    </a:lnTo>
                    <a:lnTo>
                      <a:pt x="957" y="3394"/>
                    </a:lnTo>
                    <a:lnTo>
                      <a:pt x="989" y="3394"/>
                    </a:lnTo>
                    <a:lnTo>
                      <a:pt x="1024" y="3436"/>
                    </a:lnTo>
                    <a:lnTo>
                      <a:pt x="1024" y="3473"/>
                    </a:lnTo>
                    <a:lnTo>
                      <a:pt x="1148" y="3498"/>
                    </a:lnTo>
                    <a:lnTo>
                      <a:pt x="1208" y="3551"/>
                    </a:lnTo>
                    <a:lnTo>
                      <a:pt x="1355" y="3573"/>
                    </a:lnTo>
                    <a:lnTo>
                      <a:pt x="1479" y="3634"/>
                    </a:lnTo>
                    <a:lnTo>
                      <a:pt x="1596" y="3640"/>
                    </a:lnTo>
                    <a:lnTo>
                      <a:pt x="1652" y="3643"/>
                    </a:lnTo>
                    <a:lnTo>
                      <a:pt x="1695" y="3593"/>
                    </a:lnTo>
                    <a:lnTo>
                      <a:pt x="1792" y="3599"/>
                    </a:lnTo>
                    <a:lnTo>
                      <a:pt x="1889" y="3668"/>
                    </a:lnTo>
                    <a:lnTo>
                      <a:pt x="1952" y="3650"/>
                    </a:lnTo>
                    <a:lnTo>
                      <a:pt x="1999" y="3687"/>
                    </a:lnTo>
                    <a:lnTo>
                      <a:pt x="1999" y="3732"/>
                    </a:lnTo>
                    <a:lnTo>
                      <a:pt x="2069" y="3739"/>
                    </a:lnTo>
                    <a:lnTo>
                      <a:pt x="2136" y="3768"/>
                    </a:lnTo>
                    <a:lnTo>
                      <a:pt x="2199" y="3774"/>
                    </a:lnTo>
                    <a:lnTo>
                      <a:pt x="2276" y="3733"/>
                    </a:lnTo>
                    <a:lnTo>
                      <a:pt x="2359" y="3729"/>
                    </a:lnTo>
                    <a:lnTo>
                      <a:pt x="2377" y="3707"/>
                    </a:lnTo>
                    <a:lnTo>
                      <a:pt x="2362" y="3663"/>
                    </a:lnTo>
                    <a:lnTo>
                      <a:pt x="2374" y="3613"/>
                    </a:lnTo>
                    <a:lnTo>
                      <a:pt x="2364" y="3570"/>
                    </a:lnTo>
                    <a:lnTo>
                      <a:pt x="2361" y="3603"/>
                    </a:lnTo>
                    <a:lnTo>
                      <a:pt x="2334" y="3588"/>
                    </a:lnTo>
                    <a:lnTo>
                      <a:pt x="2361" y="3551"/>
                    </a:lnTo>
                    <a:lnTo>
                      <a:pt x="2387" y="3444"/>
                    </a:lnTo>
                    <a:lnTo>
                      <a:pt x="2503" y="3403"/>
                    </a:lnTo>
                    <a:lnTo>
                      <a:pt x="2559" y="3369"/>
                    </a:lnTo>
                    <a:lnTo>
                      <a:pt x="2615" y="3316"/>
                    </a:lnTo>
                    <a:lnTo>
                      <a:pt x="2672" y="3299"/>
                    </a:lnTo>
                    <a:lnTo>
                      <a:pt x="2749" y="3338"/>
                    </a:lnTo>
                    <a:lnTo>
                      <a:pt x="2816" y="3350"/>
                    </a:lnTo>
                    <a:lnTo>
                      <a:pt x="2866" y="3393"/>
                    </a:lnTo>
                    <a:lnTo>
                      <a:pt x="2939" y="3346"/>
                    </a:lnTo>
                    <a:lnTo>
                      <a:pt x="3056" y="3395"/>
                    </a:lnTo>
                    <a:lnTo>
                      <a:pt x="3080" y="3434"/>
                    </a:lnTo>
                    <a:lnTo>
                      <a:pt x="3220" y="3493"/>
                    </a:lnTo>
                    <a:lnTo>
                      <a:pt x="3354" y="3488"/>
                    </a:lnTo>
                    <a:lnTo>
                      <a:pt x="3450" y="3447"/>
                    </a:lnTo>
                    <a:lnTo>
                      <a:pt x="3519" y="3340"/>
                    </a:lnTo>
                    <a:lnTo>
                      <a:pt x="3596" y="3300"/>
                    </a:lnTo>
                    <a:lnTo>
                      <a:pt x="3676" y="3243"/>
                    </a:lnTo>
                    <a:lnTo>
                      <a:pt x="3676" y="3243"/>
                    </a:lnTo>
                    <a:lnTo>
                      <a:pt x="3669" y="3245"/>
                    </a:lnTo>
                    <a:lnTo>
                      <a:pt x="3667" y="3244"/>
                    </a:lnTo>
                    <a:lnTo>
                      <a:pt x="3666" y="3244"/>
                    </a:lnTo>
                    <a:lnTo>
                      <a:pt x="3666" y="3244"/>
                    </a:lnTo>
                    <a:lnTo>
                      <a:pt x="3668" y="3235"/>
                    </a:lnTo>
                    <a:lnTo>
                      <a:pt x="3668" y="3235"/>
                    </a:lnTo>
                    <a:lnTo>
                      <a:pt x="3669" y="3232"/>
                    </a:lnTo>
                    <a:lnTo>
                      <a:pt x="3671" y="3230"/>
                    </a:lnTo>
                    <a:lnTo>
                      <a:pt x="3675" y="3228"/>
                    </a:lnTo>
                    <a:lnTo>
                      <a:pt x="3678" y="3227"/>
                    </a:lnTo>
                    <a:lnTo>
                      <a:pt x="3678" y="3227"/>
                    </a:lnTo>
                    <a:lnTo>
                      <a:pt x="3683" y="3227"/>
                    </a:lnTo>
                    <a:lnTo>
                      <a:pt x="3687" y="3225"/>
                    </a:lnTo>
                    <a:lnTo>
                      <a:pt x="3697" y="3227"/>
                    </a:lnTo>
                    <a:lnTo>
                      <a:pt x="3697" y="3227"/>
                    </a:lnTo>
                    <a:lnTo>
                      <a:pt x="3696" y="3230"/>
                    </a:lnTo>
                    <a:lnTo>
                      <a:pt x="3701" y="3227"/>
                    </a:lnTo>
                    <a:lnTo>
                      <a:pt x="3737" y="3215"/>
                    </a:lnTo>
                    <a:lnTo>
                      <a:pt x="3748" y="3192"/>
                    </a:lnTo>
                    <a:lnTo>
                      <a:pt x="3778" y="3182"/>
                    </a:lnTo>
                    <a:lnTo>
                      <a:pt x="3792" y="3200"/>
                    </a:lnTo>
                    <a:lnTo>
                      <a:pt x="3808" y="3195"/>
                    </a:lnTo>
                    <a:lnTo>
                      <a:pt x="3787" y="3152"/>
                    </a:lnTo>
                    <a:lnTo>
                      <a:pt x="3814" y="3125"/>
                    </a:lnTo>
                    <a:lnTo>
                      <a:pt x="3810" y="3100"/>
                    </a:lnTo>
                    <a:lnTo>
                      <a:pt x="3779" y="3089"/>
                    </a:lnTo>
                    <a:lnTo>
                      <a:pt x="3753" y="3024"/>
                    </a:lnTo>
                    <a:lnTo>
                      <a:pt x="3679" y="3010"/>
                    </a:lnTo>
                    <a:lnTo>
                      <a:pt x="3576" y="2968"/>
                    </a:lnTo>
                    <a:lnTo>
                      <a:pt x="3595" y="2869"/>
                    </a:lnTo>
                    <a:lnTo>
                      <a:pt x="3603" y="2799"/>
                    </a:lnTo>
                    <a:lnTo>
                      <a:pt x="3587" y="2766"/>
                    </a:lnTo>
                    <a:lnTo>
                      <a:pt x="3523" y="2696"/>
                    </a:lnTo>
                    <a:lnTo>
                      <a:pt x="3556" y="2627"/>
                    </a:lnTo>
                    <a:lnTo>
                      <a:pt x="3631" y="2534"/>
                    </a:lnTo>
                    <a:lnTo>
                      <a:pt x="3600" y="2421"/>
                    </a:lnTo>
                    <a:lnTo>
                      <a:pt x="3573" y="2357"/>
                    </a:lnTo>
                    <a:lnTo>
                      <a:pt x="3599" y="2287"/>
                    </a:lnTo>
                    <a:lnTo>
                      <a:pt x="3524" y="2122"/>
                    </a:lnTo>
                    <a:lnTo>
                      <a:pt x="3521" y="2119"/>
                    </a:lnTo>
                    <a:lnTo>
                      <a:pt x="3514" y="2125"/>
                    </a:lnTo>
                    <a:lnTo>
                      <a:pt x="3442" y="2101"/>
                    </a:lnTo>
                    <a:lnTo>
                      <a:pt x="3383" y="2132"/>
                    </a:lnTo>
                    <a:lnTo>
                      <a:pt x="3347" y="2134"/>
                    </a:lnTo>
                    <a:lnTo>
                      <a:pt x="3301" y="2204"/>
                    </a:lnTo>
                    <a:lnTo>
                      <a:pt x="3281" y="2208"/>
                    </a:lnTo>
                    <a:lnTo>
                      <a:pt x="3285" y="2098"/>
                    </a:lnTo>
                    <a:lnTo>
                      <a:pt x="3327" y="2041"/>
                    </a:lnTo>
                    <a:lnTo>
                      <a:pt x="3333" y="1982"/>
                    </a:lnTo>
                    <a:lnTo>
                      <a:pt x="3406" y="1898"/>
                    </a:lnTo>
                    <a:lnTo>
                      <a:pt x="3415" y="1852"/>
                    </a:lnTo>
                    <a:lnTo>
                      <a:pt x="3469" y="1815"/>
                    </a:lnTo>
                    <a:lnTo>
                      <a:pt x="3484" y="1765"/>
                    </a:lnTo>
                    <a:lnTo>
                      <a:pt x="3593" y="1697"/>
                    </a:lnTo>
                    <a:lnTo>
                      <a:pt x="3570" y="1661"/>
                    </a:lnTo>
                    <a:lnTo>
                      <a:pt x="3573" y="1601"/>
                    </a:lnTo>
                    <a:lnTo>
                      <a:pt x="3622" y="1598"/>
                    </a:lnTo>
                    <a:lnTo>
                      <a:pt x="3657" y="1617"/>
                    </a:lnTo>
                    <a:lnTo>
                      <a:pt x="3703" y="1570"/>
                    </a:lnTo>
                    <a:lnTo>
                      <a:pt x="3688" y="1457"/>
                    </a:lnTo>
                    <a:lnTo>
                      <a:pt x="3756" y="1265"/>
                    </a:lnTo>
                    <a:lnTo>
                      <a:pt x="3785" y="109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4" name="Freeform 263">
                <a:extLst>
                  <a:ext uri="{FF2B5EF4-FFF2-40B4-BE49-F238E27FC236}">
                    <a16:creationId xmlns:a16="http://schemas.microsoft.com/office/drawing/2014/main" id="{B599FBEE-B453-35C4-2FFA-1C1FE4342497}"/>
                  </a:ext>
                </a:extLst>
              </p:cNvPr>
              <p:cNvSpPr>
                <a:spLocks/>
              </p:cNvSpPr>
              <p:nvPr/>
            </p:nvSpPr>
            <p:spPr bwMode="auto">
              <a:xfrm>
                <a:off x="2647950" y="4902200"/>
                <a:ext cx="19050" cy="20638"/>
              </a:xfrm>
              <a:custGeom>
                <a:avLst/>
                <a:gdLst>
                  <a:gd name="T0" fmla="*/ 63 w 63"/>
                  <a:gd name="T1" fmla="*/ 39 h 65"/>
                  <a:gd name="T2" fmla="*/ 37 w 63"/>
                  <a:gd name="T3" fmla="*/ 0 h 65"/>
                  <a:gd name="T4" fmla="*/ 0 w 63"/>
                  <a:gd name="T5" fmla="*/ 3 h 65"/>
                  <a:gd name="T6" fmla="*/ 51 w 63"/>
                  <a:gd name="T7" fmla="*/ 65 h 65"/>
                  <a:gd name="T8" fmla="*/ 63 w 63"/>
                  <a:gd name="T9" fmla="*/ 39 h 65"/>
                </a:gdLst>
                <a:ahLst/>
                <a:cxnLst>
                  <a:cxn ang="0">
                    <a:pos x="T0" y="T1"/>
                  </a:cxn>
                  <a:cxn ang="0">
                    <a:pos x="T2" y="T3"/>
                  </a:cxn>
                  <a:cxn ang="0">
                    <a:pos x="T4" y="T5"/>
                  </a:cxn>
                  <a:cxn ang="0">
                    <a:pos x="T6" y="T7"/>
                  </a:cxn>
                  <a:cxn ang="0">
                    <a:pos x="T8" y="T9"/>
                  </a:cxn>
                </a:cxnLst>
                <a:rect l="0" t="0" r="r" b="b"/>
                <a:pathLst>
                  <a:path w="63" h="65">
                    <a:moveTo>
                      <a:pt x="63" y="39"/>
                    </a:moveTo>
                    <a:lnTo>
                      <a:pt x="37" y="0"/>
                    </a:lnTo>
                    <a:lnTo>
                      <a:pt x="0" y="3"/>
                    </a:lnTo>
                    <a:lnTo>
                      <a:pt x="51" y="65"/>
                    </a:lnTo>
                    <a:lnTo>
                      <a:pt x="63"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71" name="Freeform 264">
              <a:extLst>
                <a:ext uri="{FF2B5EF4-FFF2-40B4-BE49-F238E27FC236}">
                  <a16:creationId xmlns:a16="http://schemas.microsoft.com/office/drawing/2014/main" id="{556B20A0-6011-D284-2AC2-1B371752FD08}"/>
                </a:ext>
              </a:extLst>
            </p:cNvPr>
            <p:cNvSpPr>
              <a:spLocks/>
            </p:cNvSpPr>
            <p:nvPr/>
          </p:nvSpPr>
          <p:spPr bwMode="auto">
            <a:xfrm>
              <a:off x="3594100" y="5294313"/>
              <a:ext cx="93663" cy="219075"/>
            </a:xfrm>
            <a:custGeom>
              <a:avLst/>
              <a:gdLst>
                <a:gd name="T0" fmla="*/ 252 w 293"/>
                <a:gd name="T1" fmla="*/ 176 h 691"/>
                <a:gd name="T2" fmla="*/ 262 w 293"/>
                <a:gd name="T3" fmla="*/ 129 h 691"/>
                <a:gd name="T4" fmla="*/ 256 w 293"/>
                <a:gd name="T5" fmla="*/ 0 h 691"/>
                <a:gd name="T6" fmla="*/ 224 w 293"/>
                <a:gd name="T7" fmla="*/ 10 h 691"/>
                <a:gd name="T8" fmla="*/ 200 w 293"/>
                <a:gd name="T9" fmla="*/ 74 h 691"/>
                <a:gd name="T10" fmla="*/ 212 w 293"/>
                <a:gd name="T11" fmla="*/ 124 h 691"/>
                <a:gd name="T12" fmla="*/ 188 w 293"/>
                <a:gd name="T13" fmla="*/ 147 h 691"/>
                <a:gd name="T14" fmla="*/ 148 w 293"/>
                <a:gd name="T15" fmla="*/ 127 h 691"/>
                <a:gd name="T16" fmla="*/ 105 w 293"/>
                <a:gd name="T17" fmla="*/ 161 h 691"/>
                <a:gd name="T18" fmla="*/ 92 w 293"/>
                <a:gd name="T19" fmla="*/ 197 h 691"/>
                <a:gd name="T20" fmla="*/ 29 w 293"/>
                <a:gd name="T21" fmla="*/ 231 h 691"/>
                <a:gd name="T22" fmla="*/ 33 w 293"/>
                <a:gd name="T23" fmla="*/ 301 h 691"/>
                <a:gd name="T24" fmla="*/ 3 w 293"/>
                <a:gd name="T25" fmla="*/ 308 h 691"/>
                <a:gd name="T26" fmla="*/ 0 w 293"/>
                <a:gd name="T27" fmla="*/ 348 h 691"/>
                <a:gd name="T28" fmla="*/ 20 w 293"/>
                <a:gd name="T29" fmla="*/ 390 h 691"/>
                <a:gd name="T30" fmla="*/ 34 w 293"/>
                <a:gd name="T31" fmla="*/ 424 h 691"/>
                <a:gd name="T32" fmla="*/ 34 w 293"/>
                <a:gd name="T33" fmla="*/ 470 h 691"/>
                <a:gd name="T34" fmla="*/ 44 w 293"/>
                <a:gd name="T35" fmla="*/ 480 h 691"/>
                <a:gd name="T36" fmla="*/ 41 w 293"/>
                <a:gd name="T37" fmla="*/ 509 h 691"/>
                <a:gd name="T38" fmla="*/ 28 w 293"/>
                <a:gd name="T39" fmla="*/ 529 h 691"/>
                <a:gd name="T40" fmla="*/ 64 w 293"/>
                <a:gd name="T41" fmla="*/ 546 h 691"/>
                <a:gd name="T42" fmla="*/ 86 w 293"/>
                <a:gd name="T43" fmla="*/ 556 h 691"/>
                <a:gd name="T44" fmla="*/ 62 w 293"/>
                <a:gd name="T45" fmla="*/ 613 h 691"/>
                <a:gd name="T46" fmla="*/ 96 w 293"/>
                <a:gd name="T47" fmla="*/ 639 h 691"/>
                <a:gd name="T48" fmla="*/ 126 w 293"/>
                <a:gd name="T49" fmla="*/ 652 h 691"/>
                <a:gd name="T50" fmla="*/ 129 w 293"/>
                <a:gd name="T51" fmla="*/ 669 h 691"/>
                <a:gd name="T52" fmla="*/ 153 w 293"/>
                <a:gd name="T53" fmla="*/ 675 h 691"/>
                <a:gd name="T54" fmla="*/ 179 w 293"/>
                <a:gd name="T55" fmla="*/ 691 h 691"/>
                <a:gd name="T56" fmla="*/ 183 w 293"/>
                <a:gd name="T57" fmla="*/ 671 h 691"/>
                <a:gd name="T58" fmla="*/ 209 w 293"/>
                <a:gd name="T59" fmla="*/ 611 h 691"/>
                <a:gd name="T60" fmla="*/ 238 w 293"/>
                <a:gd name="T61" fmla="*/ 538 h 691"/>
                <a:gd name="T62" fmla="*/ 248 w 293"/>
                <a:gd name="T63" fmla="*/ 492 h 691"/>
                <a:gd name="T64" fmla="*/ 284 w 293"/>
                <a:gd name="T65" fmla="*/ 401 h 691"/>
                <a:gd name="T66" fmla="*/ 293 w 293"/>
                <a:gd name="T67" fmla="*/ 262 h 691"/>
                <a:gd name="T68" fmla="*/ 252 w 293"/>
                <a:gd name="T69" fmla="*/ 176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3" h="691">
                  <a:moveTo>
                    <a:pt x="252" y="176"/>
                  </a:moveTo>
                  <a:lnTo>
                    <a:pt x="262" y="129"/>
                  </a:lnTo>
                  <a:lnTo>
                    <a:pt x="256" y="0"/>
                  </a:lnTo>
                  <a:lnTo>
                    <a:pt x="224" y="10"/>
                  </a:lnTo>
                  <a:lnTo>
                    <a:pt x="200" y="74"/>
                  </a:lnTo>
                  <a:lnTo>
                    <a:pt x="212" y="124"/>
                  </a:lnTo>
                  <a:lnTo>
                    <a:pt x="188" y="147"/>
                  </a:lnTo>
                  <a:lnTo>
                    <a:pt x="148" y="127"/>
                  </a:lnTo>
                  <a:lnTo>
                    <a:pt x="105" y="161"/>
                  </a:lnTo>
                  <a:lnTo>
                    <a:pt x="92" y="197"/>
                  </a:lnTo>
                  <a:lnTo>
                    <a:pt x="29" y="231"/>
                  </a:lnTo>
                  <a:lnTo>
                    <a:pt x="33" y="301"/>
                  </a:lnTo>
                  <a:lnTo>
                    <a:pt x="3" y="308"/>
                  </a:lnTo>
                  <a:lnTo>
                    <a:pt x="0" y="348"/>
                  </a:lnTo>
                  <a:lnTo>
                    <a:pt x="20" y="390"/>
                  </a:lnTo>
                  <a:lnTo>
                    <a:pt x="34" y="424"/>
                  </a:lnTo>
                  <a:lnTo>
                    <a:pt x="34" y="470"/>
                  </a:lnTo>
                  <a:lnTo>
                    <a:pt x="44" y="480"/>
                  </a:lnTo>
                  <a:lnTo>
                    <a:pt x="41" y="509"/>
                  </a:lnTo>
                  <a:lnTo>
                    <a:pt x="28" y="529"/>
                  </a:lnTo>
                  <a:lnTo>
                    <a:pt x="64" y="546"/>
                  </a:lnTo>
                  <a:lnTo>
                    <a:pt x="86" y="556"/>
                  </a:lnTo>
                  <a:lnTo>
                    <a:pt x="62" y="613"/>
                  </a:lnTo>
                  <a:lnTo>
                    <a:pt x="96" y="639"/>
                  </a:lnTo>
                  <a:lnTo>
                    <a:pt x="126" y="652"/>
                  </a:lnTo>
                  <a:lnTo>
                    <a:pt x="129" y="669"/>
                  </a:lnTo>
                  <a:lnTo>
                    <a:pt x="153" y="675"/>
                  </a:lnTo>
                  <a:lnTo>
                    <a:pt x="179" y="691"/>
                  </a:lnTo>
                  <a:lnTo>
                    <a:pt x="183" y="671"/>
                  </a:lnTo>
                  <a:lnTo>
                    <a:pt x="209" y="611"/>
                  </a:lnTo>
                  <a:lnTo>
                    <a:pt x="238" y="538"/>
                  </a:lnTo>
                  <a:lnTo>
                    <a:pt x="248" y="492"/>
                  </a:lnTo>
                  <a:lnTo>
                    <a:pt x="284" y="401"/>
                  </a:lnTo>
                  <a:lnTo>
                    <a:pt x="293" y="262"/>
                  </a:lnTo>
                  <a:lnTo>
                    <a:pt x="252" y="176"/>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75" name="Group 996">
            <a:extLst>
              <a:ext uri="{FF2B5EF4-FFF2-40B4-BE49-F238E27FC236}">
                <a16:creationId xmlns:a16="http://schemas.microsoft.com/office/drawing/2014/main" id="{A09B4F16-2F2F-EA09-2A6C-95AFBCB15FE0}"/>
              </a:ext>
            </a:extLst>
          </p:cNvPr>
          <p:cNvGrpSpPr/>
          <p:nvPr/>
        </p:nvGrpSpPr>
        <p:grpSpPr>
          <a:xfrm>
            <a:off x="11734371" y="7051842"/>
            <a:ext cx="555625" cy="565150"/>
            <a:chOff x="4067175" y="4811713"/>
            <a:chExt cx="555625" cy="565150"/>
          </a:xfrm>
          <a:solidFill>
            <a:schemeClr val="bg1">
              <a:lumMod val="75000"/>
            </a:schemeClr>
          </a:solidFill>
        </p:grpSpPr>
        <p:sp>
          <p:nvSpPr>
            <p:cNvPr id="276" name="Freeform 265">
              <a:extLst>
                <a:ext uri="{FF2B5EF4-FFF2-40B4-BE49-F238E27FC236}">
                  <a16:creationId xmlns:a16="http://schemas.microsoft.com/office/drawing/2014/main" id="{9B4826B8-9DC9-5FD4-537A-AB7FF1574611}"/>
                </a:ext>
              </a:extLst>
            </p:cNvPr>
            <p:cNvSpPr>
              <a:spLocks/>
            </p:cNvSpPr>
            <p:nvPr/>
          </p:nvSpPr>
          <p:spPr bwMode="auto">
            <a:xfrm>
              <a:off x="4137025" y="5010150"/>
              <a:ext cx="26988" cy="66675"/>
            </a:xfrm>
            <a:custGeom>
              <a:avLst/>
              <a:gdLst>
                <a:gd name="T0" fmla="*/ 68 w 85"/>
                <a:gd name="T1" fmla="*/ 99 h 211"/>
                <a:gd name="T2" fmla="*/ 85 w 85"/>
                <a:gd name="T3" fmla="*/ 211 h 211"/>
                <a:gd name="T4" fmla="*/ 65 w 85"/>
                <a:gd name="T5" fmla="*/ 209 h 211"/>
                <a:gd name="T6" fmla="*/ 51 w 85"/>
                <a:gd name="T7" fmla="*/ 191 h 211"/>
                <a:gd name="T8" fmla="*/ 21 w 85"/>
                <a:gd name="T9" fmla="*/ 161 h 211"/>
                <a:gd name="T10" fmla="*/ 10 w 85"/>
                <a:gd name="T11" fmla="*/ 125 h 211"/>
                <a:gd name="T12" fmla="*/ 17 w 85"/>
                <a:gd name="T13" fmla="*/ 105 h 211"/>
                <a:gd name="T14" fmla="*/ 35 w 85"/>
                <a:gd name="T15" fmla="*/ 119 h 211"/>
                <a:gd name="T16" fmla="*/ 39 w 85"/>
                <a:gd name="T17" fmla="*/ 105 h 211"/>
                <a:gd name="T18" fmla="*/ 39 w 85"/>
                <a:gd name="T19" fmla="*/ 76 h 211"/>
                <a:gd name="T20" fmla="*/ 0 w 85"/>
                <a:gd name="T21" fmla="*/ 31 h 211"/>
                <a:gd name="T22" fmla="*/ 4 w 85"/>
                <a:gd name="T23" fmla="*/ 0 h 211"/>
                <a:gd name="T24" fmla="*/ 29 w 85"/>
                <a:gd name="T25" fmla="*/ 3 h 211"/>
                <a:gd name="T26" fmla="*/ 33 w 85"/>
                <a:gd name="T27" fmla="*/ 45 h 211"/>
                <a:gd name="T28" fmla="*/ 48 w 85"/>
                <a:gd name="T29" fmla="*/ 63 h 211"/>
                <a:gd name="T30" fmla="*/ 68 w 85"/>
                <a:gd name="T31" fmla="*/ 9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211">
                  <a:moveTo>
                    <a:pt x="68" y="99"/>
                  </a:moveTo>
                  <a:lnTo>
                    <a:pt x="85" y="211"/>
                  </a:lnTo>
                  <a:lnTo>
                    <a:pt x="65" y="209"/>
                  </a:lnTo>
                  <a:lnTo>
                    <a:pt x="51" y="191"/>
                  </a:lnTo>
                  <a:lnTo>
                    <a:pt x="21" y="161"/>
                  </a:lnTo>
                  <a:lnTo>
                    <a:pt x="10" y="125"/>
                  </a:lnTo>
                  <a:lnTo>
                    <a:pt x="17" y="105"/>
                  </a:lnTo>
                  <a:lnTo>
                    <a:pt x="35" y="119"/>
                  </a:lnTo>
                  <a:lnTo>
                    <a:pt x="39" y="105"/>
                  </a:lnTo>
                  <a:lnTo>
                    <a:pt x="39" y="76"/>
                  </a:lnTo>
                  <a:lnTo>
                    <a:pt x="0" y="31"/>
                  </a:lnTo>
                  <a:lnTo>
                    <a:pt x="4" y="0"/>
                  </a:lnTo>
                  <a:lnTo>
                    <a:pt x="29" y="3"/>
                  </a:lnTo>
                  <a:lnTo>
                    <a:pt x="33" y="45"/>
                  </a:lnTo>
                  <a:lnTo>
                    <a:pt x="48" y="63"/>
                  </a:lnTo>
                  <a:lnTo>
                    <a:pt x="68" y="99"/>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77" name="Freeform 266">
              <a:extLst>
                <a:ext uri="{FF2B5EF4-FFF2-40B4-BE49-F238E27FC236}">
                  <a16:creationId xmlns:a16="http://schemas.microsoft.com/office/drawing/2014/main" id="{38829ADB-431D-B141-8DB1-72347C1A6934}"/>
                </a:ext>
              </a:extLst>
            </p:cNvPr>
            <p:cNvSpPr>
              <a:spLocks/>
            </p:cNvSpPr>
            <p:nvPr/>
          </p:nvSpPr>
          <p:spPr bwMode="auto">
            <a:xfrm>
              <a:off x="4141788" y="5073650"/>
              <a:ext cx="20638" cy="28575"/>
            </a:xfrm>
            <a:custGeom>
              <a:avLst/>
              <a:gdLst>
                <a:gd name="T0" fmla="*/ 18 w 67"/>
                <a:gd name="T1" fmla="*/ 0 h 93"/>
                <a:gd name="T2" fmla="*/ 0 w 67"/>
                <a:gd name="T3" fmla="*/ 7 h 93"/>
                <a:gd name="T4" fmla="*/ 5 w 67"/>
                <a:gd name="T5" fmla="*/ 34 h 93"/>
                <a:gd name="T6" fmla="*/ 25 w 67"/>
                <a:gd name="T7" fmla="*/ 60 h 93"/>
                <a:gd name="T8" fmla="*/ 45 w 67"/>
                <a:gd name="T9" fmla="*/ 69 h 93"/>
                <a:gd name="T10" fmla="*/ 54 w 67"/>
                <a:gd name="T11" fmla="*/ 93 h 93"/>
                <a:gd name="T12" fmla="*/ 67 w 67"/>
                <a:gd name="T13" fmla="*/ 90 h 93"/>
                <a:gd name="T14" fmla="*/ 65 w 67"/>
                <a:gd name="T15" fmla="*/ 54 h 93"/>
                <a:gd name="T16" fmla="*/ 18 w 67"/>
                <a:gd name="T1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93">
                  <a:moveTo>
                    <a:pt x="18" y="0"/>
                  </a:moveTo>
                  <a:lnTo>
                    <a:pt x="0" y="7"/>
                  </a:lnTo>
                  <a:lnTo>
                    <a:pt x="5" y="34"/>
                  </a:lnTo>
                  <a:lnTo>
                    <a:pt x="25" y="60"/>
                  </a:lnTo>
                  <a:lnTo>
                    <a:pt x="45" y="69"/>
                  </a:lnTo>
                  <a:lnTo>
                    <a:pt x="54" y="93"/>
                  </a:lnTo>
                  <a:lnTo>
                    <a:pt x="67" y="90"/>
                  </a:lnTo>
                  <a:lnTo>
                    <a:pt x="65" y="54"/>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78" name="Freeform 267">
              <a:extLst>
                <a:ext uri="{FF2B5EF4-FFF2-40B4-BE49-F238E27FC236}">
                  <a16:creationId xmlns:a16="http://schemas.microsoft.com/office/drawing/2014/main" id="{95EADF43-62DF-4533-E583-EE2B568F5EB4}"/>
                </a:ext>
              </a:extLst>
            </p:cNvPr>
            <p:cNvSpPr>
              <a:spLocks/>
            </p:cNvSpPr>
            <p:nvPr/>
          </p:nvSpPr>
          <p:spPr bwMode="auto">
            <a:xfrm>
              <a:off x="4175125" y="5118100"/>
              <a:ext cx="38100" cy="38100"/>
            </a:xfrm>
            <a:custGeom>
              <a:avLst/>
              <a:gdLst>
                <a:gd name="T0" fmla="*/ 0 w 121"/>
                <a:gd name="T1" fmla="*/ 0 h 123"/>
                <a:gd name="T2" fmla="*/ 27 w 121"/>
                <a:gd name="T3" fmla="*/ 44 h 123"/>
                <a:gd name="T4" fmla="*/ 65 w 121"/>
                <a:gd name="T5" fmla="*/ 91 h 123"/>
                <a:gd name="T6" fmla="*/ 121 w 121"/>
                <a:gd name="T7" fmla="*/ 123 h 123"/>
                <a:gd name="T8" fmla="*/ 76 w 121"/>
                <a:gd name="T9" fmla="*/ 75 h 123"/>
                <a:gd name="T10" fmla="*/ 0 w 121"/>
                <a:gd name="T11" fmla="*/ 0 h 123"/>
              </a:gdLst>
              <a:ahLst/>
              <a:cxnLst>
                <a:cxn ang="0">
                  <a:pos x="T0" y="T1"/>
                </a:cxn>
                <a:cxn ang="0">
                  <a:pos x="T2" y="T3"/>
                </a:cxn>
                <a:cxn ang="0">
                  <a:pos x="T4" y="T5"/>
                </a:cxn>
                <a:cxn ang="0">
                  <a:pos x="T6" y="T7"/>
                </a:cxn>
                <a:cxn ang="0">
                  <a:pos x="T8" y="T9"/>
                </a:cxn>
                <a:cxn ang="0">
                  <a:pos x="T10" y="T11"/>
                </a:cxn>
              </a:cxnLst>
              <a:rect l="0" t="0" r="r" b="b"/>
              <a:pathLst>
                <a:path w="121" h="123">
                  <a:moveTo>
                    <a:pt x="0" y="0"/>
                  </a:moveTo>
                  <a:lnTo>
                    <a:pt x="27" y="44"/>
                  </a:lnTo>
                  <a:lnTo>
                    <a:pt x="65" y="91"/>
                  </a:lnTo>
                  <a:lnTo>
                    <a:pt x="121" y="123"/>
                  </a:lnTo>
                  <a:lnTo>
                    <a:pt x="76" y="75"/>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79" name="Freeform 268">
              <a:extLst>
                <a:ext uri="{FF2B5EF4-FFF2-40B4-BE49-F238E27FC236}">
                  <a16:creationId xmlns:a16="http://schemas.microsoft.com/office/drawing/2014/main" id="{6FDF31D7-14A7-B660-AE18-661FFC1CAE04}"/>
                </a:ext>
              </a:extLst>
            </p:cNvPr>
            <p:cNvSpPr>
              <a:spLocks/>
            </p:cNvSpPr>
            <p:nvPr/>
          </p:nvSpPr>
          <p:spPr bwMode="auto">
            <a:xfrm>
              <a:off x="4184650" y="5075238"/>
              <a:ext cx="42863" cy="38100"/>
            </a:xfrm>
            <a:custGeom>
              <a:avLst/>
              <a:gdLst>
                <a:gd name="T0" fmla="*/ 80 w 133"/>
                <a:gd name="T1" fmla="*/ 41 h 120"/>
                <a:gd name="T2" fmla="*/ 14 w 133"/>
                <a:gd name="T3" fmla="*/ 0 h 120"/>
                <a:gd name="T4" fmla="*/ 0 w 133"/>
                <a:gd name="T5" fmla="*/ 2 h 120"/>
                <a:gd name="T6" fmla="*/ 10 w 133"/>
                <a:gd name="T7" fmla="*/ 27 h 120"/>
                <a:gd name="T8" fmla="*/ 37 w 133"/>
                <a:gd name="T9" fmla="*/ 63 h 120"/>
                <a:gd name="T10" fmla="*/ 75 w 133"/>
                <a:gd name="T11" fmla="*/ 101 h 120"/>
                <a:gd name="T12" fmla="*/ 71 w 133"/>
                <a:gd name="T13" fmla="*/ 75 h 120"/>
                <a:gd name="T14" fmla="*/ 129 w 133"/>
                <a:gd name="T15" fmla="*/ 120 h 120"/>
                <a:gd name="T16" fmla="*/ 133 w 133"/>
                <a:gd name="T17" fmla="*/ 109 h 120"/>
                <a:gd name="T18" fmla="*/ 106 w 133"/>
                <a:gd name="T19" fmla="*/ 88 h 120"/>
                <a:gd name="T20" fmla="*/ 66 w 133"/>
                <a:gd name="T21" fmla="*/ 52 h 120"/>
                <a:gd name="T22" fmla="*/ 86 w 133"/>
                <a:gd name="T23" fmla="*/ 57 h 120"/>
                <a:gd name="T24" fmla="*/ 80 w 133"/>
                <a:gd name="T25" fmla="*/ 4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20">
                  <a:moveTo>
                    <a:pt x="80" y="41"/>
                  </a:moveTo>
                  <a:lnTo>
                    <a:pt x="14" y="0"/>
                  </a:lnTo>
                  <a:lnTo>
                    <a:pt x="0" y="2"/>
                  </a:lnTo>
                  <a:lnTo>
                    <a:pt x="10" y="27"/>
                  </a:lnTo>
                  <a:lnTo>
                    <a:pt x="37" y="63"/>
                  </a:lnTo>
                  <a:lnTo>
                    <a:pt x="75" y="101"/>
                  </a:lnTo>
                  <a:lnTo>
                    <a:pt x="71" y="75"/>
                  </a:lnTo>
                  <a:lnTo>
                    <a:pt x="129" y="120"/>
                  </a:lnTo>
                  <a:lnTo>
                    <a:pt x="133" y="109"/>
                  </a:lnTo>
                  <a:lnTo>
                    <a:pt x="106" y="88"/>
                  </a:lnTo>
                  <a:lnTo>
                    <a:pt x="66" y="52"/>
                  </a:lnTo>
                  <a:lnTo>
                    <a:pt x="86" y="57"/>
                  </a:lnTo>
                  <a:lnTo>
                    <a:pt x="80" y="41"/>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80" name="Freeform 269">
              <a:extLst>
                <a:ext uri="{FF2B5EF4-FFF2-40B4-BE49-F238E27FC236}">
                  <a16:creationId xmlns:a16="http://schemas.microsoft.com/office/drawing/2014/main" id="{4549713C-DF80-3F0B-3856-AA41E4A46F63}"/>
                </a:ext>
              </a:extLst>
            </p:cNvPr>
            <p:cNvSpPr>
              <a:spLocks/>
            </p:cNvSpPr>
            <p:nvPr/>
          </p:nvSpPr>
          <p:spPr bwMode="auto">
            <a:xfrm>
              <a:off x="4203700" y="5111750"/>
              <a:ext cx="14288" cy="11113"/>
            </a:xfrm>
            <a:custGeom>
              <a:avLst/>
              <a:gdLst>
                <a:gd name="T0" fmla="*/ 29 w 42"/>
                <a:gd name="T1" fmla="*/ 33 h 33"/>
                <a:gd name="T2" fmla="*/ 42 w 42"/>
                <a:gd name="T3" fmla="*/ 19 h 33"/>
                <a:gd name="T4" fmla="*/ 0 w 42"/>
                <a:gd name="T5" fmla="*/ 0 h 33"/>
                <a:gd name="T6" fmla="*/ 29 w 42"/>
                <a:gd name="T7" fmla="*/ 33 h 33"/>
              </a:gdLst>
              <a:ahLst/>
              <a:cxnLst>
                <a:cxn ang="0">
                  <a:pos x="T0" y="T1"/>
                </a:cxn>
                <a:cxn ang="0">
                  <a:pos x="T2" y="T3"/>
                </a:cxn>
                <a:cxn ang="0">
                  <a:pos x="T4" y="T5"/>
                </a:cxn>
                <a:cxn ang="0">
                  <a:pos x="T6" y="T7"/>
                </a:cxn>
              </a:cxnLst>
              <a:rect l="0" t="0" r="r" b="b"/>
              <a:pathLst>
                <a:path w="42" h="33">
                  <a:moveTo>
                    <a:pt x="29" y="33"/>
                  </a:moveTo>
                  <a:lnTo>
                    <a:pt x="42" y="19"/>
                  </a:lnTo>
                  <a:lnTo>
                    <a:pt x="0" y="0"/>
                  </a:lnTo>
                  <a:lnTo>
                    <a:pt x="29" y="33"/>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81" name="Freeform 270">
              <a:extLst>
                <a:ext uri="{FF2B5EF4-FFF2-40B4-BE49-F238E27FC236}">
                  <a16:creationId xmlns:a16="http://schemas.microsoft.com/office/drawing/2014/main" id="{E010F013-AC14-4C15-BE7E-E741443CF5B3}"/>
                </a:ext>
              </a:extLst>
            </p:cNvPr>
            <p:cNvSpPr>
              <a:spLocks/>
            </p:cNvSpPr>
            <p:nvPr/>
          </p:nvSpPr>
          <p:spPr bwMode="auto">
            <a:xfrm>
              <a:off x="4156075" y="5003800"/>
              <a:ext cx="44450" cy="57150"/>
            </a:xfrm>
            <a:custGeom>
              <a:avLst/>
              <a:gdLst>
                <a:gd name="T0" fmla="*/ 73 w 140"/>
                <a:gd name="T1" fmla="*/ 135 h 180"/>
                <a:gd name="T2" fmla="*/ 111 w 140"/>
                <a:gd name="T3" fmla="*/ 156 h 180"/>
                <a:gd name="T4" fmla="*/ 131 w 140"/>
                <a:gd name="T5" fmla="*/ 165 h 180"/>
                <a:gd name="T6" fmla="*/ 140 w 140"/>
                <a:gd name="T7" fmla="*/ 180 h 180"/>
                <a:gd name="T8" fmla="*/ 117 w 140"/>
                <a:gd name="T9" fmla="*/ 132 h 180"/>
                <a:gd name="T10" fmla="*/ 92 w 140"/>
                <a:gd name="T11" fmla="*/ 103 h 180"/>
                <a:gd name="T12" fmla="*/ 105 w 140"/>
                <a:gd name="T13" fmla="*/ 83 h 180"/>
                <a:gd name="T14" fmla="*/ 90 w 140"/>
                <a:gd name="T15" fmla="*/ 70 h 180"/>
                <a:gd name="T16" fmla="*/ 43 w 140"/>
                <a:gd name="T17" fmla="*/ 0 h 180"/>
                <a:gd name="T18" fmla="*/ 25 w 140"/>
                <a:gd name="T19" fmla="*/ 0 h 180"/>
                <a:gd name="T20" fmla="*/ 25 w 140"/>
                <a:gd name="T21" fmla="*/ 27 h 180"/>
                <a:gd name="T22" fmla="*/ 0 w 140"/>
                <a:gd name="T23" fmla="*/ 29 h 180"/>
                <a:gd name="T24" fmla="*/ 5 w 140"/>
                <a:gd name="T25" fmla="*/ 64 h 180"/>
                <a:gd name="T26" fmla="*/ 51 w 140"/>
                <a:gd name="T27" fmla="*/ 95 h 180"/>
                <a:gd name="T28" fmla="*/ 61 w 140"/>
                <a:gd name="T29" fmla="*/ 97 h 180"/>
                <a:gd name="T30" fmla="*/ 73 w 140"/>
                <a:gd name="T31" fmla="*/ 13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0" h="180">
                  <a:moveTo>
                    <a:pt x="73" y="135"/>
                  </a:moveTo>
                  <a:lnTo>
                    <a:pt x="111" y="156"/>
                  </a:lnTo>
                  <a:lnTo>
                    <a:pt x="131" y="165"/>
                  </a:lnTo>
                  <a:lnTo>
                    <a:pt x="140" y="180"/>
                  </a:lnTo>
                  <a:lnTo>
                    <a:pt x="117" y="132"/>
                  </a:lnTo>
                  <a:lnTo>
                    <a:pt x="92" y="103"/>
                  </a:lnTo>
                  <a:lnTo>
                    <a:pt x="105" y="83"/>
                  </a:lnTo>
                  <a:lnTo>
                    <a:pt x="90" y="70"/>
                  </a:lnTo>
                  <a:lnTo>
                    <a:pt x="43" y="0"/>
                  </a:lnTo>
                  <a:lnTo>
                    <a:pt x="25" y="0"/>
                  </a:lnTo>
                  <a:lnTo>
                    <a:pt x="25" y="27"/>
                  </a:lnTo>
                  <a:lnTo>
                    <a:pt x="0" y="29"/>
                  </a:lnTo>
                  <a:lnTo>
                    <a:pt x="5" y="64"/>
                  </a:lnTo>
                  <a:lnTo>
                    <a:pt x="51" y="95"/>
                  </a:lnTo>
                  <a:lnTo>
                    <a:pt x="61" y="97"/>
                  </a:lnTo>
                  <a:lnTo>
                    <a:pt x="73" y="135"/>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82" name="Freeform 271">
              <a:extLst>
                <a:ext uri="{FF2B5EF4-FFF2-40B4-BE49-F238E27FC236}">
                  <a16:creationId xmlns:a16="http://schemas.microsoft.com/office/drawing/2014/main" id="{2C195A88-4B90-1715-7032-F64152C3AF0A}"/>
                </a:ext>
              </a:extLst>
            </p:cNvPr>
            <p:cNvSpPr>
              <a:spLocks/>
            </p:cNvSpPr>
            <p:nvPr/>
          </p:nvSpPr>
          <p:spPr bwMode="auto">
            <a:xfrm>
              <a:off x="4178300" y="5057775"/>
              <a:ext cx="19050" cy="17463"/>
            </a:xfrm>
            <a:custGeom>
              <a:avLst/>
              <a:gdLst>
                <a:gd name="T0" fmla="*/ 47 w 61"/>
                <a:gd name="T1" fmla="*/ 37 h 55"/>
                <a:gd name="T2" fmla="*/ 20 w 61"/>
                <a:gd name="T3" fmla="*/ 0 h 55"/>
                <a:gd name="T4" fmla="*/ 0 w 61"/>
                <a:gd name="T5" fmla="*/ 9 h 55"/>
                <a:gd name="T6" fmla="*/ 9 w 61"/>
                <a:gd name="T7" fmla="*/ 26 h 55"/>
                <a:gd name="T8" fmla="*/ 61 w 61"/>
                <a:gd name="T9" fmla="*/ 55 h 55"/>
                <a:gd name="T10" fmla="*/ 47 w 61"/>
                <a:gd name="T11" fmla="*/ 37 h 55"/>
              </a:gdLst>
              <a:ahLst/>
              <a:cxnLst>
                <a:cxn ang="0">
                  <a:pos x="T0" y="T1"/>
                </a:cxn>
                <a:cxn ang="0">
                  <a:pos x="T2" y="T3"/>
                </a:cxn>
                <a:cxn ang="0">
                  <a:pos x="T4" y="T5"/>
                </a:cxn>
                <a:cxn ang="0">
                  <a:pos x="T6" y="T7"/>
                </a:cxn>
                <a:cxn ang="0">
                  <a:pos x="T8" y="T9"/>
                </a:cxn>
                <a:cxn ang="0">
                  <a:pos x="T10" y="T11"/>
                </a:cxn>
              </a:cxnLst>
              <a:rect l="0" t="0" r="r" b="b"/>
              <a:pathLst>
                <a:path w="61" h="55">
                  <a:moveTo>
                    <a:pt x="47" y="37"/>
                  </a:moveTo>
                  <a:lnTo>
                    <a:pt x="20" y="0"/>
                  </a:lnTo>
                  <a:lnTo>
                    <a:pt x="0" y="9"/>
                  </a:lnTo>
                  <a:lnTo>
                    <a:pt x="9" y="26"/>
                  </a:lnTo>
                  <a:lnTo>
                    <a:pt x="61" y="55"/>
                  </a:lnTo>
                  <a:lnTo>
                    <a:pt x="47" y="37"/>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83" name="Freeform 272">
              <a:extLst>
                <a:ext uri="{FF2B5EF4-FFF2-40B4-BE49-F238E27FC236}">
                  <a16:creationId xmlns:a16="http://schemas.microsoft.com/office/drawing/2014/main" id="{636C9A34-0511-9F65-8594-BDC2EBD91653}"/>
                </a:ext>
              </a:extLst>
            </p:cNvPr>
            <p:cNvSpPr>
              <a:spLocks/>
            </p:cNvSpPr>
            <p:nvPr/>
          </p:nvSpPr>
          <p:spPr bwMode="auto">
            <a:xfrm>
              <a:off x="4314825" y="5237163"/>
              <a:ext cx="23813" cy="9525"/>
            </a:xfrm>
            <a:custGeom>
              <a:avLst/>
              <a:gdLst>
                <a:gd name="T0" fmla="*/ 0 w 78"/>
                <a:gd name="T1" fmla="*/ 1 h 31"/>
                <a:gd name="T2" fmla="*/ 47 w 78"/>
                <a:gd name="T3" fmla="*/ 27 h 31"/>
                <a:gd name="T4" fmla="*/ 78 w 78"/>
                <a:gd name="T5" fmla="*/ 31 h 31"/>
                <a:gd name="T6" fmla="*/ 28 w 78"/>
                <a:gd name="T7" fmla="*/ 0 h 31"/>
                <a:gd name="T8" fmla="*/ 0 w 78"/>
                <a:gd name="T9" fmla="*/ 1 h 31"/>
              </a:gdLst>
              <a:ahLst/>
              <a:cxnLst>
                <a:cxn ang="0">
                  <a:pos x="T0" y="T1"/>
                </a:cxn>
                <a:cxn ang="0">
                  <a:pos x="T2" y="T3"/>
                </a:cxn>
                <a:cxn ang="0">
                  <a:pos x="T4" y="T5"/>
                </a:cxn>
                <a:cxn ang="0">
                  <a:pos x="T6" y="T7"/>
                </a:cxn>
                <a:cxn ang="0">
                  <a:pos x="T8" y="T9"/>
                </a:cxn>
              </a:cxnLst>
              <a:rect l="0" t="0" r="r" b="b"/>
              <a:pathLst>
                <a:path w="78" h="31">
                  <a:moveTo>
                    <a:pt x="0" y="1"/>
                  </a:moveTo>
                  <a:lnTo>
                    <a:pt x="47" y="27"/>
                  </a:lnTo>
                  <a:lnTo>
                    <a:pt x="78" y="31"/>
                  </a:lnTo>
                  <a:lnTo>
                    <a:pt x="28" y="0"/>
                  </a:ln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84" name="Freeform 273">
              <a:extLst>
                <a:ext uri="{FF2B5EF4-FFF2-40B4-BE49-F238E27FC236}">
                  <a16:creationId xmlns:a16="http://schemas.microsoft.com/office/drawing/2014/main" id="{58BA5F8E-32CC-484D-FB81-FB7F6D32D84E}"/>
                </a:ext>
              </a:extLst>
            </p:cNvPr>
            <p:cNvSpPr>
              <a:spLocks/>
            </p:cNvSpPr>
            <p:nvPr/>
          </p:nvSpPr>
          <p:spPr bwMode="auto">
            <a:xfrm>
              <a:off x="4344988" y="5241925"/>
              <a:ext cx="36513" cy="14288"/>
            </a:xfrm>
            <a:custGeom>
              <a:avLst/>
              <a:gdLst>
                <a:gd name="T0" fmla="*/ 50 w 116"/>
                <a:gd name="T1" fmla="*/ 42 h 46"/>
                <a:gd name="T2" fmla="*/ 105 w 116"/>
                <a:gd name="T3" fmla="*/ 46 h 46"/>
                <a:gd name="T4" fmla="*/ 116 w 116"/>
                <a:gd name="T5" fmla="*/ 26 h 46"/>
                <a:gd name="T6" fmla="*/ 63 w 116"/>
                <a:gd name="T7" fmla="*/ 0 h 46"/>
                <a:gd name="T8" fmla="*/ 0 w 116"/>
                <a:gd name="T9" fmla="*/ 1 h 46"/>
                <a:gd name="T10" fmla="*/ 1 w 116"/>
                <a:gd name="T11" fmla="*/ 16 h 46"/>
                <a:gd name="T12" fmla="*/ 12 w 116"/>
                <a:gd name="T13" fmla="*/ 31 h 46"/>
                <a:gd name="T14" fmla="*/ 50 w 116"/>
                <a:gd name="T15" fmla="*/ 42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46">
                  <a:moveTo>
                    <a:pt x="50" y="42"/>
                  </a:moveTo>
                  <a:lnTo>
                    <a:pt x="105" y="46"/>
                  </a:lnTo>
                  <a:lnTo>
                    <a:pt x="116" y="26"/>
                  </a:lnTo>
                  <a:lnTo>
                    <a:pt x="63" y="0"/>
                  </a:lnTo>
                  <a:lnTo>
                    <a:pt x="0" y="1"/>
                  </a:lnTo>
                  <a:lnTo>
                    <a:pt x="1" y="16"/>
                  </a:lnTo>
                  <a:lnTo>
                    <a:pt x="12" y="31"/>
                  </a:lnTo>
                  <a:lnTo>
                    <a:pt x="50" y="42"/>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85" name="Freeform 274">
              <a:extLst>
                <a:ext uri="{FF2B5EF4-FFF2-40B4-BE49-F238E27FC236}">
                  <a16:creationId xmlns:a16="http://schemas.microsoft.com/office/drawing/2014/main" id="{52814C52-7A15-97CF-C122-1CF88FD2C224}"/>
                </a:ext>
              </a:extLst>
            </p:cNvPr>
            <p:cNvSpPr>
              <a:spLocks/>
            </p:cNvSpPr>
            <p:nvPr/>
          </p:nvSpPr>
          <p:spPr bwMode="auto">
            <a:xfrm>
              <a:off x="4340225" y="5260975"/>
              <a:ext cx="60325" cy="15875"/>
            </a:xfrm>
            <a:custGeom>
              <a:avLst/>
              <a:gdLst>
                <a:gd name="T0" fmla="*/ 194 w 194"/>
                <a:gd name="T1" fmla="*/ 47 h 47"/>
                <a:gd name="T2" fmla="*/ 194 w 194"/>
                <a:gd name="T3" fmla="*/ 33 h 47"/>
                <a:gd name="T4" fmla="*/ 94 w 194"/>
                <a:gd name="T5" fmla="*/ 21 h 47"/>
                <a:gd name="T6" fmla="*/ 0 w 194"/>
                <a:gd name="T7" fmla="*/ 0 h 47"/>
                <a:gd name="T8" fmla="*/ 9 w 194"/>
                <a:gd name="T9" fmla="*/ 23 h 47"/>
                <a:gd name="T10" fmla="*/ 96 w 194"/>
                <a:gd name="T11" fmla="*/ 44 h 47"/>
                <a:gd name="T12" fmla="*/ 194 w 194"/>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94" h="47">
                  <a:moveTo>
                    <a:pt x="194" y="47"/>
                  </a:moveTo>
                  <a:lnTo>
                    <a:pt x="194" y="33"/>
                  </a:lnTo>
                  <a:lnTo>
                    <a:pt x="94" y="21"/>
                  </a:lnTo>
                  <a:lnTo>
                    <a:pt x="0" y="0"/>
                  </a:lnTo>
                  <a:lnTo>
                    <a:pt x="9" y="23"/>
                  </a:lnTo>
                  <a:lnTo>
                    <a:pt x="96" y="44"/>
                  </a:lnTo>
                  <a:lnTo>
                    <a:pt x="194" y="47"/>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86" name="Freeform 275">
              <a:extLst>
                <a:ext uri="{FF2B5EF4-FFF2-40B4-BE49-F238E27FC236}">
                  <a16:creationId xmlns:a16="http://schemas.microsoft.com/office/drawing/2014/main" id="{900C2EC5-EBF6-959B-AC4E-2AC715621C19}"/>
                </a:ext>
              </a:extLst>
            </p:cNvPr>
            <p:cNvSpPr>
              <a:spLocks/>
            </p:cNvSpPr>
            <p:nvPr/>
          </p:nvSpPr>
          <p:spPr bwMode="auto">
            <a:xfrm>
              <a:off x="4311650" y="5281613"/>
              <a:ext cx="12700" cy="12700"/>
            </a:xfrm>
            <a:custGeom>
              <a:avLst/>
              <a:gdLst>
                <a:gd name="T0" fmla="*/ 0 w 43"/>
                <a:gd name="T1" fmla="*/ 9 h 41"/>
                <a:gd name="T2" fmla="*/ 7 w 43"/>
                <a:gd name="T3" fmla="*/ 27 h 41"/>
                <a:gd name="T4" fmla="*/ 9 w 43"/>
                <a:gd name="T5" fmla="*/ 41 h 41"/>
                <a:gd name="T6" fmla="*/ 43 w 43"/>
                <a:gd name="T7" fmla="*/ 6 h 41"/>
                <a:gd name="T8" fmla="*/ 27 w 43"/>
                <a:gd name="T9" fmla="*/ 0 h 41"/>
                <a:gd name="T10" fmla="*/ 0 w 43"/>
                <a:gd name="T11" fmla="*/ 9 h 41"/>
              </a:gdLst>
              <a:ahLst/>
              <a:cxnLst>
                <a:cxn ang="0">
                  <a:pos x="T0" y="T1"/>
                </a:cxn>
                <a:cxn ang="0">
                  <a:pos x="T2" y="T3"/>
                </a:cxn>
                <a:cxn ang="0">
                  <a:pos x="T4" y="T5"/>
                </a:cxn>
                <a:cxn ang="0">
                  <a:pos x="T6" y="T7"/>
                </a:cxn>
                <a:cxn ang="0">
                  <a:pos x="T8" y="T9"/>
                </a:cxn>
                <a:cxn ang="0">
                  <a:pos x="T10" y="T11"/>
                </a:cxn>
              </a:cxnLst>
              <a:rect l="0" t="0" r="r" b="b"/>
              <a:pathLst>
                <a:path w="43" h="41">
                  <a:moveTo>
                    <a:pt x="0" y="9"/>
                  </a:moveTo>
                  <a:lnTo>
                    <a:pt x="7" y="27"/>
                  </a:lnTo>
                  <a:lnTo>
                    <a:pt x="9" y="41"/>
                  </a:lnTo>
                  <a:lnTo>
                    <a:pt x="43" y="6"/>
                  </a:lnTo>
                  <a:lnTo>
                    <a:pt x="27" y="0"/>
                  </a:lnTo>
                  <a:lnTo>
                    <a:pt x="0" y="9"/>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87" name="Freeform 276">
              <a:extLst>
                <a:ext uri="{FF2B5EF4-FFF2-40B4-BE49-F238E27FC236}">
                  <a16:creationId xmlns:a16="http://schemas.microsoft.com/office/drawing/2014/main" id="{8E26B6EA-E3F5-C8CA-2F69-FD79412B1991}"/>
                </a:ext>
              </a:extLst>
            </p:cNvPr>
            <p:cNvSpPr>
              <a:spLocks/>
            </p:cNvSpPr>
            <p:nvPr/>
          </p:nvSpPr>
          <p:spPr bwMode="auto">
            <a:xfrm>
              <a:off x="4356100" y="5299075"/>
              <a:ext cx="63500" cy="19050"/>
            </a:xfrm>
            <a:custGeom>
              <a:avLst/>
              <a:gdLst>
                <a:gd name="T0" fmla="*/ 93 w 200"/>
                <a:gd name="T1" fmla="*/ 32 h 61"/>
                <a:gd name="T2" fmla="*/ 38 w 200"/>
                <a:gd name="T3" fmla="*/ 0 h 61"/>
                <a:gd name="T4" fmla="*/ 0 w 200"/>
                <a:gd name="T5" fmla="*/ 7 h 61"/>
                <a:gd name="T6" fmla="*/ 98 w 200"/>
                <a:gd name="T7" fmla="*/ 61 h 61"/>
                <a:gd name="T8" fmla="*/ 136 w 200"/>
                <a:gd name="T9" fmla="*/ 41 h 61"/>
                <a:gd name="T10" fmla="*/ 200 w 200"/>
                <a:gd name="T11" fmla="*/ 45 h 61"/>
                <a:gd name="T12" fmla="*/ 136 w 200"/>
                <a:gd name="T13" fmla="*/ 23 h 61"/>
                <a:gd name="T14" fmla="*/ 93 w 200"/>
                <a:gd name="T15" fmla="*/ 32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61">
                  <a:moveTo>
                    <a:pt x="93" y="32"/>
                  </a:moveTo>
                  <a:lnTo>
                    <a:pt x="38" y="0"/>
                  </a:lnTo>
                  <a:lnTo>
                    <a:pt x="0" y="7"/>
                  </a:lnTo>
                  <a:lnTo>
                    <a:pt x="98" y="61"/>
                  </a:lnTo>
                  <a:lnTo>
                    <a:pt x="136" y="41"/>
                  </a:lnTo>
                  <a:lnTo>
                    <a:pt x="200" y="45"/>
                  </a:lnTo>
                  <a:lnTo>
                    <a:pt x="136" y="23"/>
                  </a:lnTo>
                  <a:lnTo>
                    <a:pt x="93" y="32"/>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88" name="Freeform 277">
              <a:extLst>
                <a:ext uri="{FF2B5EF4-FFF2-40B4-BE49-F238E27FC236}">
                  <a16:creationId xmlns:a16="http://schemas.microsoft.com/office/drawing/2014/main" id="{B432232B-08D2-BEB8-6141-8811F3FE7B38}"/>
                </a:ext>
              </a:extLst>
            </p:cNvPr>
            <p:cNvSpPr>
              <a:spLocks/>
            </p:cNvSpPr>
            <p:nvPr/>
          </p:nvSpPr>
          <p:spPr bwMode="auto">
            <a:xfrm>
              <a:off x="4191000" y="5113338"/>
              <a:ext cx="30163" cy="28575"/>
            </a:xfrm>
            <a:custGeom>
              <a:avLst/>
              <a:gdLst>
                <a:gd name="T0" fmla="*/ 0 w 94"/>
                <a:gd name="T1" fmla="*/ 0 h 92"/>
                <a:gd name="T2" fmla="*/ 94 w 94"/>
                <a:gd name="T3" fmla="*/ 92 h 92"/>
                <a:gd name="T4" fmla="*/ 88 w 94"/>
                <a:gd name="T5" fmla="*/ 63 h 92"/>
                <a:gd name="T6" fmla="*/ 0 w 94"/>
                <a:gd name="T7" fmla="*/ 0 h 92"/>
              </a:gdLst>
              <a:ahLst/>
              <a:cxnLst>
                <a:cxn ang="0">
                  <a:pos x="T0" y="T1"/>
                </a:cxn>
                <a:cxn ang="0">
                  <a:pos x="T2" y="T3"/>
                </a:cxn>
                <a:cxn ang="0">
                  <a:pos x="T4" y="T5"/>
                </a:cxn>
                <a:cxn ang="0">
                  <a:pos x="T6" y="T7"/>
                </a:cxn>
              </a:cxnLst>
              <a:rect l="0" t="0" r="r" b="b"/>
              <a:pathLst>
                <a:path w="94" h="92">
                  <a:moveTo>
                    <a:pt x="0" y="0"/>
                  </a:moveTo>
                  <a:lnTo>
                    <a:pt x="94" y="92"/>
                  </a:lnTo>
                  <a:lnTo>
                    <a:pt x="88" y="63"/>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89" name="Freeform 278">
              <a:extLst>
                <a:ext uri="{FF2B5EF4-FFF2-40B4-BE49-F238E27FC236}">
                  <a16:creationId xmlns:a16="http://schemas.microsoft.com/office/drawing/2014/main" id="{2458ACC3-B109-FA48-4718-76D5992211C0}"/>
                </a:ext>
              </a:extLst>
            </p:cNvPr>
            <p:cNvSpPr>
              <a:spLocks/>
            </p:cNvSpPr>
            <p:nvPr/>
          </p:nvSpPr>
          <p:spPr bwMode="auto">
            <a:xfrm>
              <a:off x="4427538" y="5319713"/>
              <a:ext cx="38100" cy="19050"/>
            </a:xfrm>
            <a:custGeom>
              <a:avLst/>
              <a:gdLst>
                <a:gd name="T0" fmla="*/ 13 w 122"/>
                <a:gd name="T1" fmla="*/ 0 h 59"/>
                <a:gd name="T2" fmla="*/ 0 w 122"/>
                <a:gd name="T3" fmla="*/ 6 h 59"/>
                <a:gd name="T4" fmla="*/ 40 w 122"/>
                <a:gd name="T5" fmla="*/ 40 h 59"/>
                <a:gd name="T6" fmla="*/ 118 w 122"/>
                <a:gd name="T7" fmla="*/ 59 h 59"/>
                <a:gd name="T8" fmla="*/ 122 w 122"/>
                <a:gd name="T9" fmla="*/ 41 h 59"/>
                <a:gd name="T10" fmla="*/ 53 w 122"/>
                <a:gd name="T11" fmla="*/ 22 h 59"/>
                <a:gd name="T12" fmla="*/ 13 w 122"/>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122" h="59">
                  <a:moveTo>
                    <a:pt x="13" y="0"/>
                  </a:moveTo>
                  <a:lnTo>
                    <a:pt x="0" y="6"/>
                  </a:lnTo>
                  <a:lnTo>
                    <a:pt x="40" y="40"/>
                  </a:lnTo>
                  <a:lnTo>
                    <a:pt x="118" y="59"/>
                  </a:lnTo>
                  <a:lnTo>
                    <a:pt x="122" y="41"/>
                  </a:lnTo>
                  <a:lnTo>
                    <a:pt x="53" y="22"/>
                  </a:lnTo>
                  <a:lnTo>
                    <a:pt x="13"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90" name="Freeform 279">
              <a:extLst>
                <a:ext uri="{FF2B5EF4-FFF2-40B4-BE49-F238E27FC236}">
                  <a16:creationId xmlns:a16="http://schemas.microsoft.com/office/drawing/2014/main" id="{DB640B51-7540-51B4-B00C-406CE5A9779A}"/>
                </a:ext>
              </a:extLst>
            </p:cNvPr>
            <p:cNvSpPr>
              <a:spLocks/>
            </p:cNvSpPr>
            <p:nvPr/>
          </p:nvSpPr>
          <p:spPr bwMode="auto">
            <a:xfrm>
              <a:off x="4386263" y="5322888"/>
              <a:ext cx="11113" cy="4763"/>
            </a:xfrm>
            <a:custGeom>
              <a:avLst/>
              <a:gdLst>
                <a:gd name="T0" fmla="*/ 15 w 33"/>
                <a:gd name="T1" fmla="*/ 17 h 17"/>
                <a:gd name="T2" fmla="*/ 33 w 33"/>
                <a:gd name="T3" fmla="*/ 4 h 17"/>
                <a:gd name="T4" fmla="*/ 0 w 33"/>
                <a:gd name="T5" fmla="*/ 0 h 17"/>
                <a:gd name="T6" fmla="*/ 15 w 33"/>
                <a:gd name="T7" fmla="*/ 17 h 17"/>
              </a:gdLst>
              <a:ahLst/>
              <a:cxnLst>
                <a:cxn ang="0">
                  <a:pos x="T0" y="T1"/>
                </a:cxn>
                <a:cxn ang="0">
                  <a:pos x="T2" y="T3"/>
                </a:cxn>
                <a:cxn ang="0">
                  <a:pos x="T4" y="T5"/>
                </a:cxn>
                <a:cxn ang="0">
                  <a:pos x="T6" y="T7"/>
                </a:cxn>
              </a:cxnLst>
              <a:rect l="0" t="0" r="r" b="b"/>
              <a:pathLst>
                <a:path w="33" h="17">
                  <a:moveTo>
                    <a:pt x="15" y="17"/>
                  </a:moveTo>
                  <a:lnTo>
                    <a:pt x="33" y="4"/>
                  </a:lnTo>
                  <a:lnTo>
                    <a:pt x="0" y="0"/>
                  </a:lnTo>
                  <a:lnTo>
                    <a:pt x="15" y="17"/>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91" name="Freeform 280">
              <a:extLst>
                <a:ext uri="{FF2B5EF4-FFF2-40B4-BE49-F238E27FC236}">
                  <a16:creationId xmlns:a16="http://schemas.microsoft.com/office/drawing/2014/main" id="{02B285BF-1B36-5326-97F4-F0C8A74E3A80}"/>
                </a:ext>
              </a:extLst>
            </p:cNvPr>
            <p:cNvSpPr>
              <a:spLocks/>
            </p:cNvSpPr>
            <p:nvPr/>
          </p:nvSpPr>
          <p:spPr bwMode="auto">
            <a:xfrm>
              <a:off x="4067175" y="4811713"/>
              <a:ext cx="555625" cy="474663"/>
            </a:xfrm>
            <a:custGeom>
              <a:avLst/>
              <a:gdLst>
                <a:gd name="T0" fmla="*/ 1700 w 1753"/>
                <a:gd name="T1" fmla="*/ 524 h 1495"/>
                <a:gd name="T2" fmla="*/ 1653 w 1753"/>
                <a:gd name="T3" fmla="*/ 428 h 1495"/>
                <a:gd name="T4" fmla="*/ 1608 w 1753"/>
                <a:gd name="T5" fmla="*/ 276 h 1495"/>
                <a:gd name="T6" fmla="*/ 1299 w 1753"/>
                <a:gd name="T7" fmla="*/ 312 h 1495"/>
                <a:gd name="T8" fmla="*/ 1049 w 1753"/>
                <a:gd name="T9" fmla="*/ 62 h 1495"/>
                <a:gd name="T10" fmla="*/ 897 w 1753"/>
                <a:gd name="T11" fmla="*/ 0 h 1495"/>
                <a:gd name="T12" fmla="*/ 807 w 1753"/>
                <a:gd name="T13" fmla="*/ 78 h 1495"/>
                <a:gd name="T14" fmla="*/ 719 w 1753"/>
                <a:gd name="T15" fmla="*/ 137 h 1495"/>
                <a:gd name="T16" fmla="*/ 662 w 1753"/>
                <a:gd name="T17" fmla="*/ 265 h 1495"/>
                <a:gd name="T18" fmla="*/ 556 w 1753"/>
                <a:gd name="T19" fmla="*/ 355 h 1495"/>
                <a:gd name="T20" fmla="*/ 571 w 1753"/>
                <a:gd name="T21" fmla="*/ 461 h 1495"/>
                <a:gd name="T22" fmla="*/ 495 w 1753"/>
                <a:gd name="T23" fmla="*/ 466 h 1495"/>
                <a:gd name="T24" fmla="*/ 330 w 1753"/>
                <a:gd name="T25" fmla="*/ 414 h 1495"/>
                <a:gd name="T26" fmla="*/ 144 w 1753"/>
                <a:gd name="T27" fmla="*/ 482 h 1495"/>
                <a:gd name="T28" fmla="*/ 39 w 1753"/>
                <a:gd name="T29" fmla="*/ 452 h 1495"/>
                <a:gd name="T30" fmla="*/ 0 w 1753"/>
                <a:gd name="T31" fmla="*/ 506 h 1495"/>
                <a:gd name="T32" fmla="*/ 25 w 1753"/>
                <a:gd name="T33" fmla="*/ 618 h 1495"/>
                <a:gd name="T34" fmla="*/ 78 w 1753"/>
                <a:gd name="T35" fmla="*/ 685 h 1495"/>
                <a:gd name="T36" fmla="*/ 133 w 1753"/>
                <a:gd name="T37" fmla="*/ 773 h 1495"/>
                <a:gd name="T38" fmla="*/ 155 w 1753"/>
                <a:gd name="T39" fmla="*/ 711 h 1495"/>
                <a:gd name="T40" fmla="*/ 172 w 1753"/>
                <a:gd name="T41" fmla="*/ 697 h 1495"/>
                <a:gd name="T42" fmla="*/ 194 w 1753"/>
                <a:gd name="T43" fmla="*/ 617 h 1495"/>
                <a:gd name="T44" fmla="*/ 257 w 1753"/>
                <a:gd name="T45" fmla="*/ 530 h 1495"/>
                <a:gd name="T46" fmla="*/ 335 w 1753"/>
                <a:gd name="T47" fmla="*/ 579 h 1495"/>
                <a:gd name="T48" fmla="*/ 432 w 1753"/>
                <a:gd name="T49" fmla="*/ 727 h 1495"/>
                <a:gd name="T50" fmla="*/ 467 w 1753"/>
                <a:gd name="T51" fmla="*/ 870 h 1495"/>
                <a:gd name="T52" fmla="*/ 571 w 1753"/>
                <a:gd name="T53" fmla="*/ 976 h 1495"/>
                <a:gd name="T54" fmla="*/ 594 w 1753"/>
                <a:gd name="T55" fmla="*/ 1012 h 1495"/>
                <a:gd name="T56" fmla="*/ 511 w 1753"/>
                <a:gd name="T57" fmla="*/ 952 h 1495"/>
                <a:gd name="T58" fmla="*/ 531 w 1753"/>
                <a:gd name="T59" fmla="*/ 989 h 1495"/>
                <a:gd name="T60" fmla="*/ 481 w 1753"/>
                <a:gd name="T61" fmla="*/ 989 h 1495"/>
                <a:gd name="T62" fmla="*/ 620 w 1753"/>
                <a:gd name="T63" fmla="*/ 1178 h 1495"/>
                <a:gd name="T64" fmla="*/ 700 w 1753"/>
                <a:gd name="T65" fmla="*/ 1266 h 1495"/>
                <a:gd name="T66" fmla="*/ 818 w 1753"/>
                <a:gd name="T67" fmla="*/ 1323 h 1495"/>
                <a:gd name="T68" fmla="*/ 943 w 1753"/>
                <a:gd name="T69" fmla="*/ 1316 h 1495"/>
                <a:gd name="T70" fmla="*/ 1034 w 1753"/>
                <a:gd name="T71" fmla="*/ 1410 h 1495"/>
                <a:gd name="T72" fmla="*/ 1187 w 1753"/>
                <a:gd name="T73" fmla="*/ 1495 h 1495"/>
                <a:gd name="T74" fmla="*/ 1245 w 1753"/>
                <a:gd name="T75" fmla="*/ 1474 h 1495"/>
                <a:gd name="T76" fmla="*/ 1144 w 1753"/>
                <a:gd name="T77" fmla="*/ 1329 h 1495"/>
                <a:gd name="T78" fmla="*/ 1067 w 1753"/>
                <a:gd name="T79" fmla="*/ 1243 h 1495"/>
                <a:gd name="T80" fmla="*/ 855 w 1753"/>
                <a:gd name="T81" fmla="*/ 1009 h 1495"/>
                <a:gd name="T82" fmla="*/ 824 w 1753"/>
                <a:gd name="T83" fmla="*/ 900 h 1495"/>
                <a:gd name="T84" fmla="*/ 691 w 1753"/>
                <a:gd name="T85" fmla="*/ 579 h 1495"/>
                <a:gd name="T86" fmla="*/ 775 w 1753"/>
                <a:gd name="T87" fmla="*/ 648 h 1495"/>
                <a:gd name="T88" fmla="*/ 862 w 1753"/>
                <a:gd name="T89" fmla="*/ 674 h 1495"/>
                <a:gd name="T90" fmla="*/ 934 w 1753"/>
                <a:gd name="T91" fmla="*/ 590 h 1495"/>
                <a:gd name="T92" fmla="*/ 1164 w 1753"/>
                <a:gd name="T93" fmla="*/ 591 h 1495"/>
                <a:gd name="T94" fmla="*/ 1368 w 1753"/>
                <a:gd name="T95" fmla="*/ 594 h 1495"/>
                <a:gd name="T96" fmla="*/ 1572 w 1753"/>
                <a:gd name="T97" fmla="*/ 714 h 1495"/>
                <a:gd name="T98" fmla="*/ 1682 w 1753"/>
                <a:gd name="T99" fmla="*/ 690 h 1495"/>
                <a:gd name="T100" fmla="*/ 1753 w 1753"/>
                <a:gd name="T101" fmla="*/ 560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53" h="1495">
                  <a:moveTo>
                    <a:pt x="1743" y="524"/>
                  </a:moveTo>
                  <a:lnTo>
                    <a:pt x="1700" y="524"/>
                  </a:lnTo>
                  <a:lnTo>
                    <a:pt x="1643" y="511"/>
                  </a:lnTo>
                  <a:lnTo>
                    <a:pt x="1653" y="428"/>
                  </a:lnTo>
                  <a:lnTo>
                    <a:pt x="1616" y="399"/>
                  </a:lnTo>
                  <a:lnTo>
                    <a:pt x="1608" y="276"/>
                  </a:lnTo>
                  <a:lnTo>
                    <a:pt x="1468" y="287"/>
                  </a:lnTo>
                  <a:lnTo>
                    <a:pt x="1299" y="312"/>
                  </a:lnTo>
                  <a:lnTo>
                    <a:pt x="1120" y="137"/>
                  </a:lnTo>
                  <a:lnTo>
                    <a:pt x="1049" y="62"/>
                  </a:lnTo>
                  <a:lnTo>
                    <a:pt x="962" y="32"/>
                  </a:lnTo>
                  <a:lnTo>
                    <a:pt x="897" y="0"/>
                  </a:lnTo>
                  <a:lnTo>
                    <a:pt x="833" y="8"/>
                  </a:lnTo>
                  <a:lnTo>
                    <a:pt x="807" y="78"/>
                  </a:lnTo>
                  <a:lnTo>
                    <a:pt x="745" y="66"/>
                  </a:lnTo>
                  <a:lnTo>
                    <a:pt x="719" y="137"/>
                  </a:lnTo>
                  <a:lnTo>
                    <a:pt x="621" y="155"/>
                  </a:lnTo>
                  <a:lnTo>
                    <a:pt x="662" y="265"/>
                  </a:lnTo>
                  <a:lnTo>
                    <a:pt x="610" y="336"/>
                  </a:lnTo>
                  <a:lnTo>
                    <a:pt x="556" y="355"/>
                  </a:lnTo>
                  <a:lnTo>
                    <a:pt x="553" y="425"/>
                  </a:lnTo>
                  <a:lnTo>
                    <a:pt x="571" y="461"/>
                  </a:lnTo>
                  <a:lnTo>
                    <a:pt x="549" y="483"/>
                  </a:lnTo>
                  <a:lnTo>
                    <a:pt x="495" y="466"/>
                  </a:lnTo>
                  <a:lnTo>
                    <a:pt x="397" y="462"/>
                  </a:lnTo>
                  <a:lnTo>
                    <a:pt x="330" y="414"/>
                  </a:lnTo>
                  <a:lnTo>
                    <a:pt x="296" y="472"/>
                  </a:lnTo>
                  <a:lnTo>
                    <a:pt x="144" y="482"/>
                  </a:lnTo>
                  <a:lnTo>
                    <a:pt x="95" y="461"/>
                  </a:lnTo>
                  <a:lnTo>
                    <a:pt x="39" y="452"/>
                  </a:lnTo>
                  <a:lnTo>
                    <a:pt x="0" y="472"/>
                  </a:lnTo>
                  <a:lnTo>
                    <a:pt x="0" y="506"/>
                  </a:lnTo>
                  <a:lnTo>
                    <a:pt x="34" y="559"/>
                  </a:lnTo>
                  <a:lnTo>
                    <a:pt x="25" y="618"/>
                  </a:lnTo>
                  <a:lnTo>
                    <a:pt x="42" y="658"/>
                  </a:lnTo>
                  <a:lnTo>
                    <a:pt x="78" y="685"/>
                  </a:lnTo>
                  <a:lnTo>
                    <a:pt x="90" y="747"/>
                  </a:lnTo>
                  <a:lnTo>
                    <a:pt x="133" y="773"/>
                  </a:lnTo>
                  <a:lnTo>
                    <a:pt x="136" y="757"/>
                  </a:lnTo>
                  <a:lnTo>
                    <a:pt x="155" y="711"/>
                  </a:lnTo>
                  <a:lnTo>
                    <a:pt x="165" y="681"/>
                  </a:lnTo>
                  <a:lnTo>
                    <a:pt x="172" y="697"/>
                  </a:lnTo>
                  <a:lnTo>
                    <a:pt x="202" y="657"/>
                  </a:lnTo>
                  <a:lnTo>
                    <a:pt x="194" y="617"/>
                  </a:lnTo>
                  <a:lnTo>
                    <a:pt x="211" y="540"/>
                  </a:lnTo>
                  <a:lnTo>
                    <a:pt x="257" y="530"/>
                  </a:lnTo>
                  <a:lnTo>
                    <a:pt x="283" y="560"/>
                  </a:lnTo>
                  <a:lnTo>
                    <a:pt x="335" y="579"/>
                  </a:lnTo>
                  <a:lnTo>
                    <a:pt x="408" y="672"/>
                  </a:lnTo>
                  <a:lnTo>
                    <a:pt x="432" y="727"/>
                  </a:lnTo>
                  <a:lnTo>
                    <a:pt x="446" y="828"/>
                  </a:lnTo>
                  <a:lnTo>
                    <a:pt x="467" y="870"/>
                  </a:lnTo>
                  <a:lnTo>
                    <a:pt x="504" y="917"/>
                  </a:lnTo>
                  <a:lnTo>
                    <a:pt x="571" y="976"/>
                  </a:lnTo>
                  <a:lnTo>
                    <a:pt x="601" y="981"/>
                  </a:lnTo>
                  <a:lnTo>
                    <a:pt x="594" y="1012"/>
                  </a:lnTo>
                  <a:lnTo>
                    <a:pt x="561" y="979"/>
                  </a:lnTo>
                  <a:lnTo>
                    <a:pt x="511" y="952"/>
                  </a:lnTo>
                  <a:lnTo>
                    <a:pt x="511" y="966"/>
                  </a:lnTo>
                  <a:lnTo>
                    <a:pt x="531" y="989"/>
                  </a:lnTo>
                  <a:lnTo>
                    <a:pt x="511" y="993"/>
                  </a:lnTo>
                  <a:lnTo>
                    <a:pt x="481" y="989"/>
                  </a:lnTo>
                  <a:lnTo>
                    <a:pt x="482" y="1003"/>
                  </a:lnTo>
                  <a:lnTo>
                    <a:pt x="620" y="1178"/>
                  </a:lnTo>
                  <a:lnTo>
                    <a:pt x="707" y="1243"/>
                  </a:lnTo>
                  <a:lnTo>
                    <a:pt x="700" y="1266"/>
                  </a:lnTo>
                  <a:lnTo>
                    <a:pt x="736" y="1320"/>
                  </a:lnTo>
                  <a:lnTo>
                    <a:pt x="818" y="1323"/>
                  </a:lnTo>
                  <a:lnTo>
                    <a:pt x="861" y="1303"/>
                  </a:lnTo>
                  <a:lnTo>
                    <a:pt x="943" y="1316"/>
                  </a:lnTo>
                  <a:lnTo>
                    <a:pt x="1012" y="1365"/>
                  </a:lnTo>
                  <a:lnTo>
                    <a:pt x="1034" y="1410"/>
                  </a:lnTo>
                  <a:lnTo>
                    <a:pt x="1147" y="1489"/>
                  </a:lnTo>
                  <a:lnTo>
                    <a:pt x="1187" y="1495"/>
                  </a:lnTo>
                  <a:lnTo>
                    <a:pt x="1232" y="1488"/>
                  </a:lnTo>
                  <a:lnTo>
                    <a:pt x="1245" y="1474"/>
                  </a:lnTo>
                  <a:lnTo>
                    <a:pt x="1242" y="1414"/>
                  </a:lnTo>
                  <a:lnTo>
                    <a:pt x="1144" y="1329"/>
                  </a:lnTo>
                  <a:lnTo>
                    <a:pt x="1120" y="1279"/>
                  </a:lnTo>
                  <a:lnTo>
                    <a:pt x="1067" y="1243"/>
                  </a:lnTo>
                  <a:lnTo>
                    <a:pt x="1015" y="1147"/>
                  </a:lnTo>
                  <a:lnTo>
                    <a:pt x="855" y="1009"/>
                  </a:lnTo>
                  <a:lnTo>
                    <a:pt x="857" y="907"/>
                  </a:lnTo>
                  <a:lnTo>
                    <a:pt x="824" y="900"/>
                  </a:lnTo>
                  <a:lnTo>
                    <a:pt x="686" y="719"/>
                  </a:lnTo>
                  <a:lnTo>
                    <a:pt x="691" y="579"/>
                  </a:lnTo>
                  <a:lnTo>
                    <a:pt x="740" y="569"/>
                  </a:lnTo>
                  <a:lnTo>
                    <a:pt x="775" y="648"/>
                  </a:lnTo>
                  <a:lnTo>
                    <a:pt x="798" y="672"/>
                  </a:lnTo>
                  <a:lnTo>
                    <a:pt x="862" y="674"/>
                  </a:lnTo>
                  <a:lnTo>
                    <a:pt x="891" y="614"/>
                  </a:lnTo>
                  <a:lnTo>
                    <a:pt x="934" y="590"/>
                  </a:lnTo>
                  <a:lnTo>
                    <a:pt x="1031" y="589"/>
                  </a:lnTo>
                  <a:lnTo>
                    <a:pt x="1164" y="591"/>
                  </a:lnTo>
                  <a:lnTo>
                    <a:pt x="1222" y="637"/>
                  </a:lnTo>
                  <a:lnTo>
                    <a:pt x="1368" y="594"/>
                  </a:lnTo>
                  <a:lnTo>
                    <a:pt x="1538" y="665"/>
                  </a:lnTo>
                  <a:lnTo>
                    <a:pt x="1572" y="714"/>
                  </a:lnTo>
                  <a:lnTo>
                    <a:pt x="1622" y="753"/>
                  </a:lnTo>
                  <a:lnTo>
                    <a:pt x="1682" y="690"/>
                  </a:lnTo>
                  <a:lnTo>
                    <a:pt x="1684" y="600"/>
                  </a:lnTo>
                  <a:lnTo>
                    <a:pt x="1753" y="560"/>
                  </a:lnTo>
                  <a:lnTo>
                    <a:pt x="1743" y="524"/>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92" name="Freeform 281">
              <a:extLst>
                <a:ext uri="{FF2B5EF4-FFF2-40B4-BE49-F238E27FC236}">
                  <a16:creationId xmlns:a16="http://schemas.microsoft.com/office/drawing/2014/main" id="{8EA959A7-63B4-B539-6DB4-62FD918FAE6C}"/>
                </a:ext>
              </a:extLst>
            </p:cNvPr>
            <p:cNvSpPr>
              <a:spLocks/>
            </p:cNvSpPr>
            <p:nvPr/>
          </p:nvSpPr>
          <p:spPr bwMode="auto">
            <a:xfrm>
              <a:off x="4397375" y="5287963"/>
              <a:ext cx="153988" cy="88900"/>
            </a:xfrm>
            <a:custGeom>
              <a:avLst/>
              <a:gdLst>
                <a:gd name="T0" fmla="*/ 458 w 483"/>
                <a:gd name="T1" fmla="*/ 172 h 282"/>
                <a:gd name="T2" fmla="*/ 411 w 483"/>
                <a:gd name="T3" fmla="*/ 98 h 282"/>
                <a:gd name="T4" fmla="*/ 331 w 483"/>
                <a:gd name="T5" fmla="*/ 79 h 282"/>
                <a:gd name="T6" fmla="*/ 277 w 483"/>
                <a:gd name="T7" fmla="*/ 0 h 282"/>
                <a:gd name="T8" fmla="*/ 230 w 483"/>
                <a:gd name="T9" fmla="*/ 5 h 282"/>
                <a:gd name="T10" fmla="*/ 192 w 483"/>
                <a:gd name="T11" fmla="*/ 30 h 282"/>
                <a:gd name="T12" fmla="*/ 199 w 483"/>
                <a:gd name="T13" fmla="*/ 60 h 282"/>
                <a:gd name="T14" fmla="*/ 183 w 483"/>
                <a:gd name="T15" fmla="*/ 48 h 282"/>
                <a:gd name="T16" fmla="*/ 125 w 483"/>
                <a:gd name="T17" fmla="*/ 35 h 282"/>
                <a:gd name="T18" fmla="*/ 85 w 483"/>
                <a:gd name="T19" fmla="*/ 22 h 282"/>
                <a:gd name="T20" fmla="*/ 0 w 483"/>
                <a:gd name="T21" fmla="*/ 11 h 282"/>
                <a:gd name="T22" fmla="*/ 25 w 483"/>
                <a:gd name="T23" fmla="*/ 47 h 282"/>
                <a:gd name="T24" fmla="*/ 83 w 483"/>
                <a:gd name="T25" fmla="*/ 61 h 282"/>
                <a:gd name="T26" fmla="*/ 121 w 483"/>
                <a:gd name="T27" fmla="*/ 68 h 282"/>
                <a:gd name="T28" fmla="*/ 194 w 483"/>
                <a:gd name="T29" fmla="*/ 103 h 282"/>
                <a:gd name="T30" fmla="*/ 242 w 483"/>
                <a:gd name="T31" fmla="*/ 136 h 282"/>
                <a:gd name="T32" fmla="*/ 225 w 483"/>
                <a:gd name="T33" fmla="*/ 96 h 282"/>
                <a:gd name="T34" fmla="*/ 270 w 483"/>
                <a:gd name="T35" fmla="*/ 118 h 282"/>
                <a:gd name="T36" fmla="*/ 313 w 483"/>
                <a:gd name="T37" fmla="*/ 168 h 282"/>
                <a:gd name="T38" fmla="*/ 398 w 483"/>
                <a:gd name="T39" fmla="*/ 219 h 282"/>
                <a:gd name="T40" fmla="*/ 398 w 483"/>
                <a:gd name="T41" fmla="*/ 219 h 282"/>
                <a:gd name="T42" fmla="*/ 405 w 483"/>
                <a:gd name="T43" fmla="*/ 224 h 282"/>
                <a:gd name="T44" fmla="*/ 413 w 483"/>
                <a:gd name="T45" fmla="*/ 231 h 282"/>
                <a:gd name="T46" fmla="*/ 420 w 483"/>
                <a:gd name="T47" fmla="*/ 241 h 282"/>
                <a:gd name="T48" fmla="*/ 420 w 483"/>
                <a:gd name="T49" fmla="*/ 241 h 282"/>
                <a:gd name="T50" fmla="*/ 431 w 483"/>
                <a:gd name="T51" fmla="*/ 251 h 282"/>
                <a:gd name="T52" fmla="*/ 446 w 483"/>
                <a:gd name="T53" fmla="*/ 263 h 282"/>
                <a:gd name="T54" fmla="*/ 463 w 483"/>
                <a:gd name="T55" fmla="*/ 275 h 282"/>
                <a:gd name="T56" fmla="*/ 483 w 483"/>
                <a:gd name="T57" fmla="*/ 282 h 282"/>
                <a:gd name="T58" fmla="*/ 475 w 483"/>
                <a:gd name="T59" fmla="*/ 249 h 282"/>
                <a:gd name="T60" fmla="*/ 458 w 483"/>
                <a:gd name="T61" fmla="*/ 17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3" h="282">
                  <a:moveTo>
                    <a:pt x="458" y="172"/>
                  </a:moveTo>
                  <a:lnTo>
                    <a:pt x="411" y="98"/>
                  </a:lnTo>
                  <a:lnTo>
                    <a:pt x="331" y="79"/>
                  </a:lnTo>
                  <a:lnTo>
                    <a:pt x="277" y="0"/>
                  </a:lnTo>
                  <a:lnTo>
                    <a:pt x="230" y="5"/>
                  </a:lnTo>
                  <a:lnTo>
                    <a:pt x="192" y="30"/>
                  </a:lnTo>
                  <a:lnTo>
                    <a:pt x="199" y="60"/>
                  </a:lnTo>
                  <a:lnTo>
                    <a:pt x="183" y="48"/>
                  </a:lnTo>
                  <a:lnTo>
                    <a:pt x="125" y="35"/>
                  </a:lnTo>
                  <a:lnTo>
                    <a:pt x="85" y="22"/>
                  </a:lnTo>
                  <a:lnTo>
                    <a:pt x="0" y="11"/>
                  </a:lnTo>
                  <a:lnTo>
                    <a:pt x="25" y="47"/>
                  </a:lnTo>
                  <a:lnTo>
                    <a:pt x="83" y="61"/>
                  </a:lnTo>
                  <a:lnTo>
                    <a:pt x="121" y="68"/>
                  </a:lnTo>
                  <a:lnTo>
                    <a:pt x="194" y="103"/>
                  </a:lnTo>
                  <a:lnTo>
                    <a:pt x="242" y="136"/>
                  </a:lnTo>
                  <a:lnTo>
                    <a:pt x="225" y="96"/>
                  </a:lnTo>
                  <a:lnTo>
                    <a:pt x="270" y="118"/>
                  </a:lnTo>
                  <a:lnTo>
                    <a:pt x="313" y="168"/>
                  </a:lnTo>
                  <a:lnTo>
                    <a:pt x="398" y="219"/>
                  </a:lnTo>
                  <a:lnTo>
                    <a:pt x="398" y="219"/>
                  </a:lnTo>
                  <a:lnTo>
                    <a:pt x="405" y="224"/>
                  </a:lnTo>
                  <a:lnTo>
                    <a:pt x="413" y="231"/>
                  </a:lnTo>
                  <a:lnTo>
                    <a:pt x="420" y="241"/>
                  </a:lnTo>
                  <a:lnTo>
                    <a:pt x="420" y="241"/>
                  </a:lnTo>
                  <a:lnTo>
                    <a:pt x="431" y="251"/>
                  </a:lnTo>
                  <a:lnTo>
                    <a:pt x="446" y="263"/>
                  </a:lnTo>
                  <a:lnTo>
                    <a:pt x="463" y="275"/>
                  </a:lnTo>
                  <a:lnTo>
                    <a:pt x="483" y="282"/>
                  </a:lnTo>
                  <a:lnTo>
                    <a:pt x="475" y="249"/>
                  </a:lnTo>
                  <a:lnTo>
                    <a:pt x="458" y="172"/>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93" name="Group 997">
            <a:extLst>
              <a:ext uri="{FF2B5EF4-FFF2-40B4-BE49-F238E27FC236}">
                <a16:creationId xmlns:a16="http://schemas.microsoft.com/office/drawing/2014/main" id="{50ADE3F9-8E66-4FF0-25C5-D22B6F722B3E}"/>
              </a:ext>
            </a:extLst>
          </p:cNvPr>
          <p:cNvGrpSpPr/>
          <p:nvPr/>
        </p:nvGrpSpPr>
        <p:grpSpPr>
          <a:xfrm>
            <a:off x="10748534" y="6023142"/>
            <a:ext cx="381000" cy="428625"/>
            <a:chOff x="3081338" y="3783013"/>
            <a:chExt cx="381000" cy="428625"/>
          </a:xfrm>
          <a:solidFill>
            <a:schemeClr val="bg2"/>
          </a:solidFill>
        </p:grpSpPr>
        <p:sp>
          <p:nvSpPr>
            <p:cNvPr id="294" name="Freeform 282">
              <a:extLst>
                <a:ext uri="{FF2B5EF4-FFF2-40B4-BE49-F238E27FC236}">
                  <a16:creationId xmlns:a16="http://schemas.microsoft.com/office/drawing/2014/main" id="{CDF08B01-1E10-563E-9811-A9E10A3687D2}"/>
                </a:ext>
              </a:extLst>
            </p:cNvPr>
            <p:cNvSpPr>
              <a:spLocks/>
            </p:cNvSpPr>
            <p:nvPr/>
          </p:nvSpPr>
          <p:spPr bwMode="auto">
            <a:xfrm>
              <a:off x="3216275" y="3833813"/>
              <a:ext cx="22225" cy="41275"/>
            </a:xfrm>
            <a:custGeom>
              <a:avLst/>
              <a:gdLst>
                <a:gd name="T0" fmla="*/ 50 w 66"/>
                <a:gd name="T1" fmla="*/ 130 h 130"/>
                <a:gd name="T2" fmla="*/ 0 w 66"/>
                <a:gd name="T3" fmla="*/ 130 h 130"/>
                <a:gd name="T4" fmla="*/ 5 w 66"/>
                <a:gd name="T5" fmla="*/ 51 h 130"/>
                <a:gd name="T6" fmla="*/ 35 w 66"/>
                <a:gd name="T7" fmla="*/ 11 h 130"/>
                <a:gd name="T8" fmla="*/ 62 w 66"/>
                <a:gd name="T9" fmla="*/ 0 h 130"/>
                <a:gd name="T10" fmla="*/ 66 w 66"/>
                <a:gd name="T11" fmla="*/ 37 h 130"/>
                <a:gd name="T12" fmla="*/ 56 w 66"/>
                <a:gd name="T13" fmla="*/ 70 h 130"/>
                <a:gd name="T14" fmla="*/ 50 w 66"/>
                <a:gd name="T15" fmla="*/ 13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30">
                  <a:moveTo>
                    <a:pt x="50" y="130"/>
                  </a:moveTo>
                  <a:lnTo>
                    <a:pt x="0" y="130"/>
                  </a:lnTo>
                  <a:lnTo>
                    <a:pt x="5" y="51"/>
                  </a:lnTo>
                  <a:lnTo>
                    <a:pt x="35" y="11"/>
                  </a:lnTo>
                  <a:lnTo>
                    <a:pt x="62" y="0"/>
                  </a:lnTo>
                  <a:lnTo>
                    <a:pt x="66" y="37"/>
                  </a:lnTo>
                  <a:lnTo>
                    <a:pt x="56" y="70"/>
                  </a:lnTo>
                  <a:lnTo>
                    <a:pt x="50" y="13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95" name="Freeform 283">
              <a:extLst>
                <a:ext uri="{FF2B5EF4-FFF2-40B4-BE49-F238E27FC236}">
                  <a16:creationId xmlns:a16="http://schemas.microsoft.com/office/drawing/2014/main" id="{27E02740-2483-0417-9EB4-DC1B1C5591F2}"/>
                </a:ext>
              </a:extLst>
            </p:cNvPr>
            <p:cNvSpPr>
              <a:spLocks/>
            </p:cNvSpPr>
            <p:nvPr/>
          </p:nvSpPr>
          <p:spPr bwMode="auto">
            <a:xfrm>
              <a:off x="3240088" y="3808413"/>
              <a:ext cx="34925" cy="30163"/>
            </a:xfrm>
            <a:custGeom>
              <a:avLst/>
              <a:gdLst>
                <a:gd name="T0" fmla="*/ 30 w 110"/>
                <a:gd name="T1" fmla="*/ 67 h 94"/>
                <a:gd name="T2" fmla="*/ 54 w 110"/>
                <a:gd name="T3" fmla="*/ 40 h 94"/>
                <a:gd name="T4" fmla="*/ 110 w 110"/>
                <a:gd name="T5" fmla="*/ 7 h 94"/>
                <a:gd name="T6" fmla="*/ 94 w 110"/>
                <a:gd name="T7" fmla="*/ 0 h 94"/>
                <a:gd name="T8" fmla="*/ 30 w 110"/>
                <a:gd name="T9" fmla="*/ 33 h 94"/>
                <a:gd name="T10" fmla="*/ 0 w 110"/>
                <a:gd name="T11" fmla="*/ 63 h 94"/>
                <a:gd name="T12" fmla="*/ 11 w 110"/>
                <a:gd name="T13" fmla="*/ 94 h 94"/>
                <a:gd name="T14" fmla="*/ 30 w 110"/>
                <a:gd name="T15" fmla="*/ 67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94">
                  <a:moveTo>
                    <a:pt x="30" y="67"/>
                  </a:moveTo>
                  <a:lnTo>
                    <a:pt x="54" y="40"/>
                  </a:lnTo>
                  <a:lnTo>
                    <a:pt x="110" y="7"/>
                  </a:lnTo>
                  <a:lnTo>
                    <a:pt x="94" y="0"/>
                  </a:lnTo>
                  <a:lnTo>
                    <a:pt x="30" y="33"/>
                  </a:lnTo>
                  <a:lnTo>
                    <a:pt x="0" y="63"/>
                  </a:lnTo>
                  <a:lnTo>
                    <a:pt x="11" y="94"/>
                  </a:lnTo>
                  <a:lnTo>
                    <a:pt x="30" y="67"/>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96" name="Freeform 284">
              <a:extLst>
                <a:ext uri="{FF2B5EF4-FFF2-40B4-BE49-F238E27FC236}">
                  <a16:creationId xmlns:a16="http://schemas.microsoft.com/office/drawing/2014/main" id="{15670286-554F-6916-1953-F72DB51DE98E}"/>
                </a:ext>
              </a:extLst>
            </p:cNvPr>
            <p:cNvSpPr>
              <a:spLocks/>
            </p:cNvSpPr>
            <p:nvPr/>
          </p:nvSpPr>
          <p:spPr bwMode="auto">
            <a:xfrm>
              <a:off x="3275013" y="3792538"/>
              <a:ext cx="44450" cy="15875"/>
            </a:xfrm>
            <a:custGeom>
              <a:avLst/>
              <a:gdLst>
                <a:gd name="T0" fmla="*/ 53 w 140"/>
                <a:gd name="T1" fmla="*/ 46 h 51"/>
                <a:gd name="T2" fmla="*/ 73 w 140"/>
                <a:gd name="T3" fmla="*/ 30 h 51"/>
                <a:gd name="T4" fmla="*/ 113 w 140"/>
                <a:gd name="T5" fmla="*/ 16 h 51"/>
                <a:gd name="T6" fmla="*/ 140 w 140"/>
                <a:gd name="T7" fmla="*/ 13 h 51"/>
                <a:gd name="T8" fmla="*/ 137 w 140"/>
                <a:gd name="T9" fmla="*/ 0 h 51"/>
                <a:gd name="T10" fmla="*/ 90 w 140"/>
                <a:gd name="T11" fmla="*/ 6 h 51"/>
                <a:gd name="T12" fmla="*/ 0 w 140"/>
                <a:gd name="T13" fmla="*/ 28 h 51"/>
                <a:gd name="T14" fmla="*/ 21 w 140"/>
                <a:gd name="T15" fmla="*/ 51 h 51"/>
                <a:gd name="T16" fmla="*/ 53 w 140"/>
                <a:gd name="T17" fmla="*/ 4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51">
                  <a:moveTo>
                    <a:pt x="53" y="46"/>
                  </a:moveTo>
                  <a:lnTo>
                    <a:pt x="73" y="30"/>
                  </a:lnTo>
                  <a:lnTo>
                    <a:pt x="113" y="16"/>
                  </a:lnTo>
                  <a:lnTo>
                    <a:pt x="140" y="13"/>
                  </a:lnTo>
                  <a:lnTo>
                    <a:pt x="137" y="0"/>
                  </a:lnTo>
                  <a:lnTo>
                    <a:pt x="90" y="6"/>
                  </a:lnTo>
                  <a:lnTo>
                    <a:pt x="0" y="28"/>
                  </a:lnTo>
                  <a:lnTo>
                    <a:pt x="21" y="51"/>
                  </a:lnTo>
                  <a:lnTo>
                    <a:pt x="53" y="46"/>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97" name="Freeform 285">
              <a:extLst>
                <a:ext uri="{FF2B5EF4-FFF2-40B4-BE49-F238E27FC236}">
                  <a16:creationId xmlns:a16="http://schemas.microsoft.com/office/drawing/2014/main" id="{869B7A94-8D59-1472-E95E-54F35E19A5ED}"/>
                </a:ext>
              </a:extLst>
            </p:cNvPr>
            <p:cNvSpPr>
              <a:spLocks/>
            </p:cNvSpPr>
            <p:nvPr/>
          </p:nvSpPr>
          <p:spPr bwMode="auto">
            <a:xfrm>
              <a:off x="3325813" y="3789363"/>
              <a:ext cx="42863" cy="9525"/>
            </a:xfrm>
            <a:custGeom>
              <a:avLst/>
              <a:gdLst>
                <a:gd name="T0" fmla="*/ 83 w 136"/>
                <a:gd name="T1" fmla="*/ 33 h 33"/>
                <a:gd name="T2" fmla="*/ 136 w 136"/>
                <a:gd name="T3" fmla="*/ 0 h 33"/>
                <a:gd name="T4" fmla="*/ 109 w 136"/>
                <a:gd name="T5" fmla="*/ 6 h 33"/>
                <a:gd name="T6" fmla="*/ 67 w 136"/>
                <a:gd name="T7" fmla="*/ 10 h 33"/>
                <a:gd name="T8" fmla="*/ 17 w 136"/>
                <a:gd name="T9" fmla="*/ 11 h 33"/>
                <a:gd name="T10" fmla="*/ 0 w 136"/>
                <a:gd name="T11" fmla="*/ 31 h 33"/>
                <a:gd name="T12" fmla="*/ 40 w 136"/>
                <a:gd name="T13" fmla="*/ 27 h 33"/>
                <a:gd name="T14" fmla="*/ 83 w 136"/>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33">
                  <a:moveTo>
                    <a:pt x="83" y="33"/>
                  </a:moveTo>
                  <a:lnTo>
                    <a:pt x="136" y="0"/>
                  </a:lnTo>
                  <a:lnTo>
                    <a:pt x="109" y="6"/>
                  </a:lnTo>
                  <a:lnTo>
                    <a:pt x="67" y="10"/>
                  </a:lnTo>
                  <a:lnTo>
                    <a:pt x="17" y="11"/>
                  </a:lnTo>
                  <a:lnTo>
                    <a:pt x="0" y="31"/>
                  </a:lnTo>
                  <a:lnTo>
                    <a:pt x="40" y="27"/>
                  </a:lnTo>
                  <a:lnTo>
                    <a:pt x="83" y="33"/>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98" name="Freeform 286">
              <a:extLst>
                <a:ext uri="{FF2B5EF4-FFF2-40B4-BE49-F238E27FC236}">
                  <a16:creationId xmlns:a16="http://schemas.microsoft.com/office/drawing/2014/main" id="{F7F6870D-7DFC-0D3F-D0BC-0432953FCFBA}"/>
                </a:ext>
              </a:extLst>
            </p:cNvPr>
            <p:cNvSpPr>
              <a:spLocks/>
            </p:cNvSpPr>
            <p:nvPr/>
          </p:nvSpPr>
          <p:spPr bwMode="auto">
            <a:xfrm>
              <a:off x="3373438" y="3783013"/>
              <a:ext cx="23813" cy="12700"/>
            </a:xfrm>
            <a:custGeom>
              <a:avLst/>
              <a:gdLst>
                <a:gd name="T0" fmla="*/ 74 w 74"/>
                <a:gd name="T1" fmla="*/ 0 h 38"/>
                <a:gd name="T2" fmla="*/ 17 w 74"/>
                <a:gd name="T3" fmla="*/ 8 h 38"/>
                <a:gd name="T4" fmla="*/ 0 w 74"/>
                <a:gd name="T5" fmla="*/ 38 h 38"/>
                <a:gd name="T6" fmla="*/ 44 w 74"/>
                <a:gd name="T7" fmla="*/ 16 h 38"/>
                <a:gd name="T8" fmla="*/ 74 w 74"/>
                <a:gd name="T9" fmla="*/ 0 h 38"/>
              </a:gdLst>
              <a:ahLst/>
              <a:cxnLst>
                <a:cxn ang="0">
                  <a:pos x="T0" y="T1"/>
                </a:cxn>
                <a:cxn ang="0">
                  <a:pos x="T2" y="T3"/>
                </a:cxn>
                <a:cxn ang="0">
                  <a:pos x="T4" y="T5"/>
                </a:cxn>
                <a:cxn ang="0">
                  <a:pos x="T6" y="T7"/>
                </a:cxn>
                <a:cxn ang="0">
                  <a:pos x="T8" y="T9"/>
                </a:cxn>
              </a:cxnLst>
              <a:rect l="0" t="0" r="r" b="b"/>
              <a:pathLst>
                <a:path w="74" h="38">
                  <a:moveTo>
                    <a:pt x="74" y="0"/>
                  </a:moveTo>
                  <a:lnTo>
                    <a:pt x="17" y="8"/>
                  </a:lnTo>
                  <a:lnTo>
                    <a:pt x="0" y="38"/>
                  </a:lnTo>
                  <a:lnTo>
                    <a:pt x="44" y="16"/>
                  </a:lnTo>
                  <a:lnTo>
                    <a:pt x="74"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99" name="Freeform 287">
              <a:extLst>
                <a:ext uri="{FF2B5EF4-FFF2-40B4-BE49-F238E27FC236}">
                  <a16:creationId xmlns:a16="http://schemas.microsoft.com/office/drawing/2014/main" id="{C89FB24A-2D1F-29FB-33E1-7EF54613D413}"/>
                </a:ext>
              </a:extLst>
            </p:cNvPr>
            <p:cNvSpPr>
              <a:spLocks/>
            </p:cNvSpPr>
            <p:nvPr/>
          </p:nvSpPr>
          <p:spPr bwMode="auto">
            <a:xfrm>
              <a:off x="3081338" y="3803650"/>
              <a:ext cx="381000" cy="407988"/>
            </a:xfrm>
            <a:custGeom>
              <a:avLst/>
              <a:gdLst>
                <a:gd name="T0" fmla="*/ 1175 w 1201"/>
                <a:gd name="T1" fmla="*/ 108 h 1285"/>
                <a:gd name="T2" fmla="*/ 1128 w 1201"/>
                <a:gd name="T3" fmla="*/ 68 h 1285"/>
                <a:gd name="T4" fmla="*/ 1016 w 1201"/>
                <a:gd name="T5" fmla="*/ 0 h 1285"/>
                <a:gd name="T6" fmla="*/ 850 w 1201"/>
                <a:gd name="T7" fmla="*/ 37 h 1285"/>
                <a:gd name="T8" fmla="*/ 645 w 1201"/>
                <a:gd name="T9" fmla="*/ 195 h 1285"/>
                <a:gd name="T10" fmla="*/ 643 w 1201"/>
                <a:gd name="T11" fmla="*/ 291 h 1285"/>
                <a:gd name="T12" fmla="*/ 690 w 1201"/>
                <a:gd name="T13" fmla="*/ 310 h 1285"/>
                <a:gd name="T14" fmla="*/ 681 w 1201"/>
                <a:gd name="T15" fmla="*/ 421 h 1285"/>
                <a:gd name="T16" fmla="*/ 718 w 1201"/>
                <a:gd name="T17" fmla="*/ 426 h 1285"/>
                <a:gd name="T18" fmla="*/ 651 w 1201"/>
                <a:gd name="T19" fmla="*/ 451 h 1285"/>
                <a:gd name="T20" fmla="*/ 600 w 1201"/>
                <a:gd name="T21" fmla="*/ 514 h 1285"/>
                <a:gd name="T22" fmla="*/ 682 w 1201"/>
                <a:gd name="T23" fmla="*/ 523 h 1285"/>
                <a:gd name="T24" fmla="*/ 632 w 1201"/>
                <a:gd name="T25" fmla="*/ 540 h 1285"/>
                <a:gd name="T26" fmla="*/ 564 w 1201"/>
                <a:gd name="T27" fmla="*/ 449 h 1285"/>
                <a:gd name="T28" fmla="*/ 594 w 1201"/>
                <a:gd name="T29" fmla="*/ 375 h 1285"/>
                <a:gd name="T30" fmla="*/ 553 w 1201"/>
                <a:gd name="T31" fmla="*/ 283 h 1285"/>
                <a:gd name="T32" fmla="*/ 483 w 1201"/>
                <a:gd name="T33" fmla="*/ 266 h 1285"/>
                <a:gd name="T34" fmla="*/ 429 w 1201"/>
                <a:gd name="T35" fmla="*/ 284 h 1285"/>
                <a:gd name="T36" fmla="*/ 395 w 1201"/>
                <a:gd name="T37" fmla="*/ 525 h 1285"/>
                <a:gd name="T38" fmla="*/ 311 w 1201"/>
                <a:gd name="T39" fmla="*/ 759 h 1285"/>
                <a:gd name="T40" fmla="*/ 263 w 1201"/>
                <a:gd name="T41" fmla="*/ 733 h 1285"/>
                <a:gd name="T42" fmla="*/ 311 w 1201"/>
                <a:gd name="T43" fmla="*/ 828 h 1285"/>
                <a:gd name="T44" fmla="*/ 395 w 1201"/>
                <a:gd name="T45" fmla="*/ 837 h 1285"/>
                <a:gd name="T46" fmla="*/ 468 w 1201"/>
                <a:gd name="T47" fmla="*/ 827 h 1285"/>
                <a:gd name="T48" fmla="*/ 431 w 1201"/>
                <a:gd name="T49" fmla="*/ 867 h 1285"/>
                <a:gd name="T50" fmla="*/ 311 w 1201"/>
                <a:gd name="T51" fmla="*/ 865 h 1285"/>
                <a:gd name="T52" fmla="*/ 229 w 1201"/>
                <a:gd name="T53" fmla="*/ 902 h 1285"/>
                <a:gd name="T54" fmla="*/ 269 w 1201"/>
                <a:gd name="T55" fmla="*/ 942 h 1285"/>
                <a:gd name="T56" fmla="*/ 202 w 1201"/>
                <a:gd name="T57" fmla="*/ 949 h 1285"/>
                <a:gd name="T58" fmla="*/ 283 w 1201"/>
                <a:gd name="T59" fmla="*/ 1021 h 1285"/>
                <a:gd name="T60" fmla="*/ 203 w 1201"/>
                <a:gd name="T61" fmla="*/ 999 h 1285"/>
                <a:gd name="T62" fmla="*/ 174 w 1201"/>
                <a:gd name="T63" fmla="*/ 945 h 1285"/>
                <a:gd name="T64" fmla="*/ 187 w 1201"/>
                <a:gd name="T65" fmla="*/ 921 h 1285"/>
                <a:gd name="T66" fmla="*/ 199 w 1201"/>
                <a:gd name="T67" fmla="*/ 902 h 1285"/>
                <a:gd name="T68" fmla="*/ 154 w 1201"/>
                <a:gd name="T69" fmla="*/ 860 h 1285"/>
                <a:gd name="T70" fmla="*/ 216 w 1201"/>
                <a:gd name="T71" fmla="*/ 871 h 1285"/>
                <a:gd name="T72" fmla="*/ 260 w 1201"/>
                <a:gd name="T73" fmla="*/ 882 h 1285"/>
                <a:gd name="T74" fmla="*/ 281 w 1201"/>
                <a:gd name="T75" fmla="*/ 808 h 1285"/>
                <a:gd name="T76" fmla="*/ 221 w 1201"/>
                <a:gd name="T77" fmla="*/ 796 h 1285"/>
                <a:gd name="T78" fmla="*/ 145 w 1201"/>
                <a:gd name="T79" fmla="*/ 873 h 1285"/>
                <a:gd name="T80" fmla="*/ 83 w 1201"/>
                <a:gd name="T81" fmla="*/ 927 h 1285"/>
                <a:gd name="T82" fmla="*/ 139 w 1201"/>
                <a:gd name="T83" fmla="*/ 980 h 1285"/>
                <a:gd name="T84" fmla="*/ 168 w 1201"/>
                <a:gd name="T85" fmla="*/ 1035 h 1285"/>
                <a:gd name="T86" fmla="*/ 129 w 1201"/>
                <a:gd name="T87" fmla="*/ 1009 h 1285"/>
                <a:gd name="T88" fmla="*/ 56 w 1201"/>
                <a:gd name="T89" fmla="*/ 1000 h 1285"/>
                <a:gd name="T90" fmla="*/ 224 w 1201"/>
                <a:gd name="T91" fmla="*/ 1125 h 1285"/>
                <a:gd name="T92" fmla="*/ 556 w 1201"/>
                <a:gd name="T93" fmla="*/ 1006 h 1285"/>
                <a:gd name="T94" fmla="*/ 750 w 1201"/>
                <a:gd name="T95" fmla="*/ 1047 h 1285"/>
                <a:gd name="T96" fmla="*/ 691 w 1201"/>
                <a:gd name="T97" fmla="*/ 1207 h 1285"/>
                <a:gd name="T98" fmla="*/ 865 w 1201"/>
                <a:gd name="T99" fmla="*/ 1272 h 1285"/>
                <a:gd name="T100" fmla="*/ 896 w 1201"/>
                <a:gd name="T101" fmla="*/ 1019 h 1285"/>
                <a:gd name="T102" fmla="*/ 993 w 1201"/>
                <a:gd name="T103" fmla="*/ 719 h 1285"/>
                <a:gd name="T104" fmla="*/ 1108 w 1201"/>
                <a:gd name="T105" fmla="*/ 463 h 1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1" h="1285">
                  <a:moveTo>
                    <a:pt x="1146" y="290"/>
                  </a:moveTo>
                  <a:lnTo>
                    <a:pt x="1201" y="113"/>
                  </a:lnTo>
                  <a:lnTo>
                    <a:pt x="1175" y="108"/>
                  </a:lnTo>
                  <a:lnTo>
                    <a:pt x="1161" y="84"/>
                  </a:lnTo>
                  <a:lnTo>
                    <a:pt x="1174" y="71"/>
                  </a:lnTo>
                  <a:lnTo>
                    <a:pt x="1128" y="68"/>
                  </a:lnTo>
                  <a:lnTo>
                    <a:pt x="1090" y="42"/>
                  </a:lnTo>
                  <a:lnTo>
                    <a:pt x="1060" y="8"/>
                  </a:lnTo>
                  <a:lnTo>
                    <a:pt x="1016" y="0"/>
                  </a:lnTo>
                  <a:lnTo>
                    <a:pt x="947" y="13"/>
                  </a:lnTo>
                  <a:lnTo>
                    <a:pt x="907" y="40"/>
                  </a:lnTo>
                  <a:lnTo>
                    <a:pt x="850" y="37"/>
                  </a:lnTo>
                  <a:lnTo>
                    <a:pt x="753" y="51"/>
                  </a:lnTo>
                  <a:lnTo>
                    <a:pt x="684" y="102"/>
                  </a:lnTo>
                  <a:lnTo>
                    <a:pt x="645" y="195"/>
                  </a:lnTo>
                  <a:lnTo>
                    <a:pt x="633" y="265"/>
                  </a:lnTo>
                  <a:lnTo>
                    <a:pt x="623" y="275"/>
                  </a:lnTo>
                  <a:lnTo>
                    <a:pt x="643" y="291"/>
                  </a:lnTo>
                  <a:lnTo>
                    <a:pt x="707" y="297"/>
                  </a:lnTo>
                  <a:lnTo>
                    <a:pt x="730" y="307"/>
                  </a:lnTo>
                  <a:lnTo>
                    <a:pt x="690" y="310"/>
                  </a:lnTo>
                  <a:lnTo>
                    <a:pt x="667" y="371"/>
                  </a:lnTo>
                  <a:lnTo>
                    <a:pt x="661" y="401"/>
                  </a:lnTo>
                  <a:lnTo>
                    <a:pt x="681" y="421"/>
                  </a:lnTo>
                  <a:lnTo>
                    <a:pt x="708" y="421"/>
                  </a:lnTo>
                  <a:lnTo>
                    <a:pt x="743" y="413"/>
                  </a:lnTo>
                  <a:lnTo>
                    <a:pt x="718" y="426"/>
                  </a:lnTo>
                  <a:lnTo>
                    <a:pt x="728" y="454"/>
                  </a:lnTo>
                  <a:lnTo>
                    <a:pt x="678" y="434"/>
                  </a:lnTo>
                  <a:lnTo>
                    <a:pt x="651" y="451"/>
                  </a:lnTo>
                  <a:lnTo>
                    <a:pt x="631" y="464"/>
                  </a:lnTo>
                  <a:lnTo>
                    <a:pt x="581" y="474"/>
                  </a:lnTo>
                  <a:lnTo>
                    <a:pt x="600" y="514"/>
                  </a:lnTo>
                  <a:lnTo>
                    <a:pt x="619" y="528"/>
                  </a:lnTo>
                  <a:lnTo>
                    <a:pt x="655" y="533"/>
                  </a:lnTo>
                  <a:lnTo>
                    <a:pt x="682" y="523"/>
                  </a:lnTo>
                  <a:lnTo>
                    <a:pt x="728" y="460"/>
                  </a:lnTo>
                  <a:lnTo>
                    <a:pt x="689" y="533"/>
                  </a:lnTo>
                  <a:lnTo>
                    <a:pt x="632" y="540"/>
                  </a:lnTo>
                  <a:lnTo>
                    <a:pt x="572" y="504"/>
                  </a:lnTo>
                  <a:lnTo>
                    <a:pt x="557" y="474"/>
                  </a:lnTo>
                  <a:lnTo>
                    <a:pt x="564" y="449"/>
                  </a:lnTo>
                  <a:lnTo>
                    <a:pt x="531" y="418"/>
                  </a:lnTo>
                  <a:lnTo>
                    <a:pt x="564" y="378"/>
                  </a:lnTo>
                  <a:lnTo>
                    <a:pt x="594" y="375"/>
                  </a:lnTo>
                  <a:lnTo>
                    <a:pt x="610" y="325"/>
                  </a:lnTo>
                  <a:lnTo>
                    <a:pt x="560" y="301"/>
                  </a:lnTo>
                  <a:lnTo>
                    <a:pt x="553" y="283"/>
                  </a:lnTo>
                  <a:lnTo>
                    <a:pt x="546" y="259"/>
                  </a:lnTo>
                  <a:lnTo>
                    <a:pt x="506" y="273"/>
                  </a:lnTo>
                  <a:lnTo>
                    <a:pt x="483" y="266"/>
                  </a:lnTo>
                  <a:lnTo>
                    <a:pt x="479" y="244"/>
                  </a:lnTo>
                  <a:lnTo>
                    <a:pt x="446" y="244"/>
                  </a:lnTo>
                  <a:lnTo>
                    <a:pt x="429" y="284"/>
                  </a:lnTo>
                  <a:lnTo>
                    <a:pt x="407" y="336"/>
                  </a:lnTo>
                  <a:lnTo>
                    <a:pt x="417" y="420"/>
                  </a:lnTo>
                  <a:lnTo>
                    <a:pt x="395" y="525"/>
                  </a:lnTo>
                  <a:lnTo>
                    <a:pt x="300" y="646"/>
                  </a:lnTo>
                  <a:lnTo>
                    <a:pt x="267" y="716"/>
                  </a:lnTo>
                  <a:lnTo>
                    <a:pt x="311" y="759"/>
                  </a:lnTo>
                  <a:lnTo>
                    <a:pt x="384" y="752"/>
                  </a:lnTo>
                  <a:lnTo>
                    <a:pt x="314" y="773"/>
                  </a:lnTo>
                  <a:lnTo>
                    <a:pt x="263" y="733"/>
                  </a:lnTo>
                  <a:lnTo>
                    <a:pt x="228" y="766"/>
                  </a:lnTo>
                  <a:lnTo>
                    <a:pt x="274" y="803"/>
                  </a:lnTo>
                  <a:lnTo>
                    <a:pt x="311" y="828"/>
                  </a:lnTo>
                  <a:lnTo>
                    <a:pt x="345" y="845"/>
                  </a:lnTo>
                  <a:lnTo>
                    <a:pt x="375" y="845"/>
                  </a:lnTo>
                  <a:lnTo>
                    <a:pt x="395" y="837"/>
                  </a:lnTo>
                  <a:lnTo>
                    <a:pt x="428" y="807"/>
                  </a:lnTo>
                  <a:lnTo>
                    <a:pt x="411" y="844"/>
                  </a:lnTo>
                  <a:lnTo>
                    <a:pt x="468" y="827"/>
                  </a:lnTo>
                  <a:lnTo>
                    <a:pt x="441" y="851"/>
                  </a:lnTo>
                  <a:lnTo>
                    <a:pt x="478" y="851"/>
                  </a:lnTo>
                  <a:lnTo>
                    <a:pt x="431" y="867"/>
                  </a:lnTo>
                  <a:lnTo>
                    <a:pt x="391" y="847"/>
                  </a:lnTo>
                  <a:lnTo>
                    <a:pt x="334" y="865"/>
                  </a:lnTo>
                  <a:lnTo>
                    <a:pt x="311" y="865"/>
                  </a:lnTo>
                  <a:lnTo>
                    <a:pt x="279" y="889"/>
                  </a:lnTo>
                  <a:lnTo>
                    <a:pt x="265" y="912"/>
                  </a:lnTo>
                  <a:lnTo>
                    <a:pt x="229" y="902"/>
                  </a:lnTo>
                  <a:lnTo>
                    <a:pt x="205" y="915"/>
                  </a:lnTo>
                  <a:lnTo>
                    <a:pt x="219" y="935"/>
                  </a:lnTo>
                  <a:lnTo>
                    <a:pt x="269" y="942"/>
                  </a:lnTo>
                  <a:lnTo>
                    <a:pt x="265" y="955"/>
                  </a:lnTo>
                  <a:lnTo>
                    <a:pt x="235" y="949"/>
                  </a:lnTo>
                  <a:lnTo>
                    <a:pt x="202" y="949"/>
                  </a:lnTo>
                  <a:lnTo>
                    <a:pt x="190" y="969"/>
                  </a:lnTo>
                  <a:lnTo>
                    <a:pt x="279" y="988"/>
                  </a:lnTo>
                  <a:lnTo>
                    <a:pt x="283" y="1021"/>
                  </a:lnTo>
                  <a:lnTo>
                    <a:pt x="273" y="1018"/>
                  </a:lnTo>
                  <a:lnTo>
                    <a:pt x="220" y="1002"/>
                  </a:lnTo>
                  <a:lnTo>
                    <a:pt x="203" y="999"/>
                  </a:lnTo>
                  <a:lnTo>
                    <a:pt x="193" y="1009"/>
                  </a:lnTo>
                  <a:lnTo>
                    <a:pt x="177" y="968"/>
                  </a:lnTo>
                  <a:lnTo>
                    <a:pt x="174" y="945"/>
                  </a:lnTo>
                  <a:lnTo>
                    <a:pt x="124" y="925"/>
                  </a:lnTo>
                  <a:lnTo>
                    <a:pt x="148" y="899"/>
                  </a:lnTo>
                  <a:lnTo>
                    <a:pt x="187" y="921"/>
                  </a:lnTo>
                  <a:lnTo>
                    <a:pt x="183" y="939"/>
                  </a:lnTo>
                  <a:lnTo>
                    <a:pt x="197" y="925"/>
                  </a:lnTo>
                  <a:lnTo>
                    <a:pt x="199" y="902"/>
                  </a:lnTo>
                  <a:lnTo>
                    <a:pt x="216" y="878"/>
                  </a:lnTo>
                  <a:lnTo>
                    <a:pt x="196" y="891"/>
                  </a:lnTo>
                  <a:lnTo>
                    <a:pt x="154" y="860"/>
                  </a:lnTo>
                  <a:lnTo>
                    <a:pt x="163" y="837"/>
                  </a:lnTo>
                  <a:lnTo>
                    <a:pt x="201" y="824"/>
                  </a:lnTo>
                  <a:lnTo>
                    <a:pt x="216" y="871"/>
                  </a:lnTo>
                  <a:lnTo>
                    <a:pt x="239" y="891"/>
                  </a:lnTo>
                  <a:lnTo>
                    <a:pt x="246" y="891"/>
                  </a:lnTo>
                  <a:lnTo>
                    <a:pt x="260" y="882"/>
                  </a:lnTo>
                  <a:lnTo>
                    <a:pt x="267" y="853"/>
                  </a:lnTo>
                  <a:lnTo>
                    <a:pt x="263" y="831"/>
                  </a:lnTo>
                  <a:lnTo>
                    <a:pt x="281" y="808"/>
                  </a:lnTo>
                  <a:lnTo>
                    <a:pt x="274" y="803"/>
                  </a:lnTo>
                  <a:lnTo>
                    <a:pt x="254" y="823"/>
                  </a:lnTo>
                  <a:lnTo>
                    <a:pt x="221" y="796"/>
                  </a:lnTo>
                  <a:lnTo>
                    <a:pt x="171" y="816"/>
                  </a:lnTo>
                  <a:lnTo>
                    <a:pt x="142" y="843"/>
                  </a:lnTo>
                  <a:lnTo>
                    <a:pt x="145" y="873"/>
                  </a:lnTo>
                  <a:lnTo>
                    <a:pt x="142" y="896"/>
                  </a:lnTo>
                  <a:lnTo>
                    <a:pt x="112" y="913"/>
                  </a:lnTo>
                  <a:lnTo>
                    <a:pt x="83" y="927"/>
                  </a:lnTo>
                  <a:lnTo>
                    <a:pt x="79" y="950"/>
                  </a:lnTo>
                  <a:lnTo>
                    <a:pt x="109" y="987"/>
                  </a:lnTo>
                  <a:lnTo>
                    <a:pt x="139" y="980"/>
                  </a:lnTo>
                  <a:lnTo>
                    <a:pt x="151" y="980"/>
                  </a:lnTo>
                  <a:lnTo>
                    <a:pt x="185" y="1021"/>
                  </a:lnTo>
                  <a:lnTo>
                    <a:pt x="168" y="1035"/>
                  </a:lnTo>
                  <a:lnTo>
                    <a:pt x="139" y="1035"/>
                  </a:lnTo>
                  <a:lnTo>
                    <a:pt x="147" y="1007"/>
                  </a:lnTo>
                  <a:lnTo>
                    <a:pt x="129" y="1009"/>
                  </a:lnTo>
                  <a:lnTo>
                    <a:pt x="118" y="1012"/>
                  </a:lnTo>
                  <a:lnTo>
                    <a:pt x="92" y="994"/>
                  </a:lnTo>
                  <a:lnTo>
                    <a:pt x="56" y="1000"/>
                  </a:lnTo>
                  <a:lnTo>
                    <a:pt x="0" y="1033"/>
                  </a:lnTo>
                  <a:lnTo>
                    <a:pt x="137" y="1126"/>
                  </a:lnTo>
                  <a:lnTo>
                    <a:pt x="224" y="1125"/>
                  </a:lnTo>
                  <a:lnTo>
                    <a:pt x="327" y="1074"/>
                  </a:lnTo>
                  <a:lnTo>
                    <a:pt x="406" y="1000"/>
                  </a:lnTo>
                  <a:lnTo>
                    <a:pt x="556" y="1006"/>
                  </a:lnTo>
                  <a:lnTo>
                    <a:pt x="613" y="1038"/>
                  </a:lnTo>
                  <a:lnTo>
                    <a:pt x="703" y="1035"/>
                  </a:lnTo>
                  <a:lnTo>
                    <a:pt x="750" y="1047"/>
                  </a:lnTo>
                  <a:lnTo>
                    <a:pt x="777" y="1104"/>
                  </a:lnTo>
                  <a:lnTo>
                    <a:pt x="748" y="1160"/>
                  </a:lnTo>
                  <a:lnTo>
                    <a:pt x="691" y="1207"/>
                  </a:lnTo>
                  <a:lnTo>
                    <a:pt x="719" y="1266"/>
                  </a:lnTo>
                  <a:lnTo>
                    <a:pt x="779" y="1285"/>
                  </a:lnTo>
                  <a:lnTo>
                    <a:pt x="865" y="1272"/>
                  </a:lnTo>
                  <a:lnTo>
                    <a:pt x="828" y="1222"/>
                  </a:lnTo>
                  <a:lnTo>
                    <a:pt x="840" y="1126"/>
                  </a:lnTo>
                  <a:lnTo>
                    <a:pt x="896" y="1019"/>
                  </a:lnTo>
                  <a:lnTo>
                    <a:pt x="851" y="903"/>
                  </a:lnTo>
                  <a:lnTo>
                    <a:pt x="850" y="774"/>
                  </a:lnTo>
                  <a:lnTo>
                    <a:pt x="993" y="719"/>
                  </a:lnTo>
                  <a:lnTo>
                    <a:pt x="1079" y="639"/>
                  </a:lnTo>
                  <a:lnTo>
                    <a:pt x="1139" y="549"/>
                  </a:lnTo>
                  <a:lnTo>
                    <a:pt x="1108" y="463"/>
                  </a:lnTo>
                  <a:lnTo>
                    <a:pt x="1153" y="420"/>
                  </a:lnTo>
                  <a:lnTo>
                    <a:pt x="1146" y="29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300" name="Group 998">
            <a:extLst>
              <a:ext uri="{FF2B5EF4-FFF2-40B4-BE49-F238E27FC236}">
                <a16:creationId xmlns:a16="http://schemas.microsoft.com/office/drawing/2014/main" id="{3E48597A-4986-F1ED-B011-CF6249EA3B26}"/>
              </a:ext>
            </a:extLst>
          </p:cNvPr>
          <p:cNvGrpSpPr/>
          <p:nvPr/>
        </p:nvGrpSpPr>
        <p:grpSpPr>
          <a:xfrm>
            <a:off x="12548759" y="6202529"/>
            <a:ext cx="1738313" cy="1152525"/>
            <a:chOff x="4881563" y="3962400"/>
            <a:chExt cx="1738313" cy="1152525"/>
          </a:xfrm>
          <a:solidFill>
            <a:schemeClr val="bg1">
              <a:lumMod val="75000"/>
            </a:schemeClr>
          </a:solidFill>
        </p:grpSpPr>
        <p:sp>
          <p:nvSpPr>
            <p:cNvPr id="301" name="Freeform 288">
              <a:extLst>
                <a:ext uri="{FF2B5EF4-FFF2-40B4-BE49-F238E27FC236}">
                  <a16:creationId xmlns:a16="http://schemas.microsoft.com/office/drawing/2014/main" id="{D46032A1-70E4-2436-798B-FC77339A5180}"/>
                </a:ext>
              </a:extLst>
            </p:cNvPr>
            <p:cNvSpPr>
              <a:spLocks/>
            </p:cNvSpPr>
            <p:nvPr/>
          </p:nvSpPr>
          <p:spPr bwMode="auto">
            <a:xfrm>
              <a:off x="6049963" y="4868863"/>
              <a:ext cx="7938" cy="11113"/>
            </a:xfrm>
            <a:custGeom>
              <a:avLst/>
              <a:gdLst>
                <a:gd name="T0" fmla="*/ 13 w 23"/>
                <a:gd name="T1" fmla="*/ 0 h 34"/>
                <a:gd name="T2" fmla="*/ 23 w 23"/>
                <a:gd name="T3" fmla="*/ 20 h 34"/>
                <a:gd name="T4" fmla="*/ 20 w 23"/>
                <a:gd name="T5" fmla="*/ 34 h 34"/>
                <a:gd name="T6" fmla="*/ 0 w 23"/>
                <a:gd name="T7" fmla="*/ 10 h 34"/>
                <a:gd name="T8" fmla="*/ 13 w 23"/>
                <a:gd name="T9" fmla="*/ 0 h 34"/>
              </a:gdLst>
              <a:ahLst/>
              <a:cxnLst>
                <a:cxn ang="0">
                  <a:pos x="T0" y="T1"/>
                </a:cxn>
                <a:cxn ang="0">
                  <a:pos x="T2" y="T3"/>
                </a:cxn>
                <a:cxn ang="0">
                  <a:pos x="T4" y="T5"/>
                </a:cxn>
                <a:cxn ang="0">
                  <a:pos x="T6" y="T7"/>
                </a:cxn>
                <a:cxn ang="0">
                  <a:pos x="T8" y="T9"/>
                </a:cxn>
              </a:cxnLst>
              <a:rect l="0" t="0" r="r" b="b"/>
              <a:pathLst>
                <a:path w="23" h="34">
                  <a:moveTo>
                    <a:pt x="13" y="0"/>
                  </a:moveTo>
                  <a:lnTo>
                    <a:pt x="23" y="20"/>
                  </a:lnTo>
                  <a:lnTo>
                    <a:pt x="20" y="34"/>
                  </a:lnTo>
                  <a:lnTo>
                    <a:pt x="0" y="10"/>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2" name="Freeform 289">
              <a:extLst>
                <a:ext uri="{FF2B5EF4-FFF2-40B4-BE49-F238E27FC236}">
                  <a16:creationId xmlns:a16="http://schemas.microsoft.com/office/drawing/2014/main" id="{B32F98AC-C009-9F30-1D18-C2EB737308C2}"/>
                </a:ext>
              </a:extLst>
            </p:cNvPr>
            <p:cNvSpPr>
              <a:spLocks/>
            </p:cNvSpPr>
            <p:nvPr/>
          </p:nvSpPr>
          <p:spPr bwMode="auto">
            <a:xfrm>
              <a:off x="6132513" y="4841875"/>
              <a:ext cx="25400" cy="34925"/>
            </a:xfrm>
            <a:custGeom>
              <a:avLst/>
              <a:gdLst>
                <a:gd name="T0" fmla="*/ 10 w 80"/>
                <a:gd name="T1" fmla="*/ 57 h 111"/>
                <a:gd name="T2" fmla="*/ 0 w 80"/>
                <a:gd name="T3" fmla="*/ 80 h 111"/>
                <a:gd name="T4" fmla="*/ 34 w 80"/>
                <a:gd name="T5" fmla="*/ 111 h 111"/>
                <a:gd name="T6" fmla="*/ 54 w 80"/>
                <a:gd name="T7" fmla="*/ 40 h 111"/>
                <a:gd name="T8" fmla="*/ 80 w 80"/>
                <a:gd name="T9" fmla="*/ 0 h 111"/>
                <a:gd name="T10" fmla="*/ 61 w 80"/>
                <a:gd name="T11" fmla="*/ 17 h 111"/>
                <a:gd name="T12" fmla="*/ 10 w 80"/>
                <a:gd name="T13" fmla="*/ 57 h 111"/>
              </a:gdLst>
              <a:ahLst/>
              <a:cxnLst>
                <a:cxn ang="0">
                  <a:pos x="T0" y="T1"/>
                </a:cxn>
                <a:cxn ang="0">
                  <a:pos x="T2" y="T3"/>
                </a:cxn>
                <a:cxn ang="0">
                  <a:pos x="T4" y="T5"/>
                </a:cxn>
                <a:cxn ang="0">
                  <a:pos x="T6" y="T7"/>
                </a:cxn>
                <a:cxn ang="0">
                  <a:pos x="T8" y="T9"/>
                </a:cxn>
                <a:cxn ang="0">
                  <a:pos x="T10" y="T11"/>
                </a:cxn>
                <a:cxn ang="0">
                  <a:pos x="T12" y="T13"/>
                </a:cxn>
              </a:cxnLst>
              <a:rect l="0" t="0" r="r" b="b"/>
              <a:pathLst>
                <a:path w="80" h="111">
                  <a:moveTo>
                    <a:pt x="10" y="57"/>
                  </a:moveTo>
                  <a:lnTo>
                    <a:pt x="0" y="80"/>
                  </a:lnTo>
                  <a:lnTo>
                    <a:pt x="34" y="111"/>
                  </a:lnTo>
                  <a:lnTo>
                    <a:pt x="54" y="40"/>
                  </a:lnTo>
                  <a:lnTo>
                    <a:pt x="80" y="0"/>
                  </a:lnTo>
                  <a:lnTo>
                    <a:pt x="61" y="17"/>
                  </a:lnTo>
                  <a:lnTo>
                    <a:pt x="10"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3" name="Freeform 290">
              <a:extLst>
                <a:ext uri="{FF2B5EF4-FFF2-40B4-BE49-F238E27FC236}">
                  <a16:creationId xmlns:a16="http://schemas.microsoft.com/office/drawing/2014/main" id="{74B20031-52CF-27E1-264D-5BA72745A722}"/>
                </a:ext>
              </a:extLst>
            </p:cNvPr>
            <p:cNvSpPr>
              <a:spLocks/>
            </p:cNvSpPr>
            <p:nvPr/>
          </p:nvSpPr>
          <p:spPr bwMode="auto">
            <a:xfrm>
              <a:off x="6230938" y="4811713"/>
              <a:ext cx="12700" cy="9525"/>
            </a:xfrm>
            <a:custGeom>
              <a:avLst/>
              <a:gdLst>
                <a:gd name="T0" fmla="*/ 0 w 44"/>
                <a:gd name="T1" fmla="*/ 31 h 31"/>
                <a:gd name="T2" fmla="*/ 44 w 44"/>
                <a:gd name="T3" fmla="*/ 0 h 31"/>
                <a:gd name="T4" fmla="*/ 10 w 44"/>
                <a:gd name="T5" fmla="*/ 4 h 31"/>
                <a:gd name="T6" fmla="*/ 0 w 44"/>
                <a:gd name="T7" fmla="*/ 31 h 31"/>
              </a:gdLst>
              <a:ahLst/>
              <a:cxnLst>
                <a:cxn ang="0">
                  <a:pos x="T0" y="T1"/>
                </a:cxn>
                <a:cxn ang="0">
                  <a:pos x="T2" y="T3"/>
                </a:cxn>
                <a:cxn ang="0">
                  <a:pos x="T4" y="T5"/>
                </a:cxn>
                <a:cxn ang="0">
                  <a:pos x="T6" y="T7"/>
                </a:cxn>
              </a:cxnLst>
              <a:rect l="0" t="0" r="r" b="b"/>
              <a:pathLst>
                <a:path w="44" h="31">
                  <a:moveTo>
                    <a:pt x="0" y="31"/>
                  </a:moveTo>
                  <a:lnTo>
                    <a:pt x="44" y="0"/>
                  </a:lnTo>
                  <a:lnTo>
                    <a:pt x="10" y="4"/>
                  </a:lnTo>
                  <a:lnTo>
                    <a:pt x="0"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4" name="Freeform 291">
              <a:extLst>
                <a:ext uri="{FF2B5EF4-FFF2-40B4-BE49-F238E27FC236}">
                  <a16:creationId xmlns:a16="http://schemas.microsoft.com/office/drawing/2014/main" id="{A28CD1DE-A11D-3870-2C52-67E16B5A0901}"/>
                </a:ext>
              </a:extLst>
            </p:cNvPr>
            <p:cNvSpPr>
              <a:spLocks/>
            </p:cNvSpPr>
            <p:nvPr/>
          </p:nvSpPr>
          <p:spPr bwMode="auto">
            <a:xfrm>
              <a:off x="4881563" y="3962400"/>
              <a:ext cx="1738313" cy="1152525"/>
            </a:xfrm>
            <a:custGeom>
              <a:avLst/>
              <a:gdLst>
                <a:gd name="T0" fmla="*/ 5418 w 5475"/>
                <a:gd name="T1" fmla="*/ 1781 h 3626"/>
                <a:gd name="T2" fmla="*/ 4841 w 5475"/>
                <a:gd name="T3" fmla="*/ 2440 h 3626"/>
                <a:gd name="T4" fmla="*/ 4599 w 5475"/>
                <a:gd name="T5" fmla="*/ 2492 h 3626"/>
                <a:gd name="T6" fmla="*/ 4313 w 5475"/>
                <a:gd name="T7" fmla="*/ 2615 h 3626"/>
                <a:gd name="T8" fmla="*/ 4024 w 5475"/>
                <a:gd name="T9" fmla="*/ 2733 h 3626"/>
                <a:gd name="T10" fmla="*/ 3974 w 5475"/>
                <a:gd name="T11" fmla="*/ 2754 h 3626"/>
                <a:gd name="T12" fmla="*/ 3845 w 5475"/>
                <a:gd name="T13" fmla="*/ 2841 h 3626"/>
                <a:gd name="T14" fmla="*/ 3769 w 5475"/>
                <a:gd name="T15" fmla="*/ 2862 h 3626"/>
                <a:gd name="T16" fmla="*/ 3589 w 5475"/>
                <a:gd name="T17" fmla="*/ 2836 h 3626"/>
                <a:gd name="T18" fmla="*/ 3626 w 5475"/>
                <a:gd name="T19" fmla="*/ 2916 h 3626"/>
                <a:gd name="T20" fmla="*/ 3777 w 5475"/>
                <a:gd name="T21" fmla="*/ 2961 h 3626"/>
                <a:gd name="T22" fmla="*/ 3884 w 5475"/>
                <a:gd name="T23" fmla="*/ 3053 h 3626"/>
                <a:gd name="T24" fmla="*/ 3947 w 5475"/>
                <a:gd name="T25" fmla="*/ 3049 h 3626"/>
                <a:gd name="T26" fmla="*/ 3863 w 5475"/>
                <a:gd name="T27" fmla="*/ 2854 h 3626"/>
                <a:gd name="T28" fmla="*/ 4185 w 5475"/>
                <a:gd name="T29" fmla="*/ 3133 h 3626"/>
                <a:gd name="T30" fmla="*/ 4401 w 5475"/>
                <a:gd name="T31" fmla="*/ 3191 h 3626"/>
                <a:gd name="T32" fmla="*/ 4217 w 5475"/>
                <a:gd name="T33" fmla="*/ 3336 h 3626"/>
                <a:gd name="T34" fmla="*/ 3887 w 5475"/>
                <a:gd name="T35" fmla="*/ 3421 h 3626"/>
                <a:gd name="T36" fmla="*/ 3412 w 5475"/>
                <a:gd name="T37" fmla="*/ 3568 h 3626"/>
                <a:gd name="T38" fmla="*/ 3389 w 5475"/>
                <a:gd name="T39" fmla="*/ 3287 h 3626"/>
                <a:gd name="T40" fmla="*/ 3158 w 5475"/>
                <a:gd name="T41" fmla="*/ 3173 h 3626"/>
                <a:gd name="T42" fmla="*/ 3516 w 5475"/>
                <a:gd name="T43" fmla="*/ 2977 h 3626"/>
                <a:gd name="T44" fmla="*/ 3478 w 5475"/>
                <a:gd name="T45" fmla="*/ 2817 h 3626"/>
                <a:gd name="T46" fmla="*/ 3369 w 5475"/>
                <a:gd name="T47" fmla="*/ 2879 h 3626"/>
                <a:gd name="T48" fmla="*/ 3203 w 5475"/>
                <a:gd name="T49" fmla="*/ 2883 h 3626"/>
                <a:gd name="T50" fmla="*/ 2902 w 5475"/>
                <a:gd name="T51" fmla="*/ 2823 h 3626"/>
                <a:gd name="T52" fmla="*/ 2946 w 5475"/>
                <a:gd name="T53" fmla="*/ 2839 h 3626"/>
                <a:gd name="T54" fmla="*/ 2871 w 5475"/>
                <a:gd name="T55" fmla="*/ 2694 h 3626"/>
                <a:gd name="T56" fmla="*/ 3246 w 5475"/>
                <a:gd name="T57" fmla="*/ 2594 h 3626"/>
                <a:gd name="T58" fmla="*/ 3002 w 5475"/>
                <a:gd name="T59" fmla="*/ 2547 h 3626"/>
                <a:gd name="T60" fmla="*/ 2973 w 5475"/>
                <a:gd name="T61" fmla="*/ 2633 h 3626"/>
                <a:gd name="T62" fmla="*/ 2853 w 5475"/>
                <a:gd name="T63" fmla="*/ 2598 h 3626"/>
                <a:gd name="T64" fmla="*/ 2635 w 5475"/>
                <a:gd name="T65" fmla="*/ 2703 h 3626"/>
                <a:gd name="T66" fmla="*/ 2566 w 5475"/>
                <a:gd name="T67" fmla="*/ 2855 h 3626"/>
                <a:gd name="T68" fmla="*/ 2442 w 5475"/>
                <a:gd name="T69" fmla="*/ 2824 h 3626"/>
                <a:gd name="T70" fmla="*/ 2454 w 5475"/>
                <a:gd name="T71" fmla="*/ 3009 h 3626"/>
                <a:gd name="T72" fmla="*/ 2287 w 5475"/>
                <a:gd name="T73" fmla="*/ 3035 h 3626"/>
                <a:gd name="T74" fmla="*/ 2292 w 5475"/>
                <a:gd name="T75" fmla="*/ 3161 h 3626"/>
                <a:gd name="T76" fmla="*/ 1816 w 5475"/>
                <a:gd name="T77" fmla="*/ 3088 h 3626"/>
                <a:gd name="T78" fmla="*/ 2284 w 5475"/>
                <a:gd name="T79" fmla="*/ 2704 h 3626"/>
                <a:gd name="T80" fmla="*/ 2245 w 5475"/>
                <a:gd name="T81" fmla="*/ 2372 h 3626"/>
                <a:gd name="T82" fmla="*/ 1436 w 5475"/>
                <a:gd name="T83" fmla="*/ 1888 h 3626"/>
                <a:gd name="T84" fmla="*/ 683 w 5475"/>
                <a:gd name="T85" fmla="*/ 2090 h 3626"/>
                <a:gd name="T86" fmla="*/ 95 w 5475"/>
                <a:gd name="T87" fmla="*/ 1969 h 3626"/>
                <a:gd name="T88" fmla="*/ 500 w 5475"/>
                <a:gd name="T89" fmla="*/ 1007 h 3626"/>
                <a:gd name="T90" fmla="*/ 528 w 5475"/>
                <a:gd name="T91" fmla="*/ 412 h 3626"/>
                <a:gd name="T92" fmla="*/ 1213 w 5475"/>
                <a:gd name="T93" fmla="*/ 263 h 3626"/>
                <a:gd name="T94" fmla="*/ 2000 w 5475"/>
                <a:gd name="T95" fmla="*/ 389 h 3626"/>
                <a:gd name="T96" fmla="*/ 2357 w 5475"/>
                <a:gd name="T97" fmla="*/ 422 h 3626"/>
                <a:gd name="T98" fmla="*/ 2677 w 5475"/>
                <a:gd name="T99" fmla="*/ 110 h 3626"/>
                <a:gd name="T100" fmla="*/ 3243 w 5475"/>
                <a:gd name="T101" fmla="*/ 42 h 3626"/>
                <a:gd name="T102" fmla="*/ 3927 w 5475"/>
                <a:gd name="T103" fmla="*/ 493 h 3626"/>
                <a:gd name="T104" fmla="*/ 4244 w 5475"/>
                <a:gd name="T105" fmla="*/ 872 h 3626"/>
                <a:gd name="T106" fmla="*/ 4892 w 5475"/>
                <a:gd name="T107" fmla="*/ 1066 h 3626"/>
                <a:gd name="T108" fmla="*/ 5475 w 5475"/>
                <a:gd name="T109" fmla="*/ 1332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475" h="3626">
                  <a:moveTo>
                    <a:pt x="5344" y="1556"/>
                  </a:moveTo>
                  <a:lnTo>
                    <a:pt x="5320" y="1563"/>
                  </a:lnTo>
                  <a:lnTo>
                    <a:pt x="5360" y="1619"/>
                  </a:lnTo>
                  <a:lnTo>
                    <a:pt x="5447" y="1602"/>
                  </a:lnTo>
                  <a:lnTo>
                    <a:pt x="5440" y="1645"/>
                  </a:lnTo>
                  <a:lnTo>
                    <a:pt x="5368" y="1702"/>
                  </a:lnTo>
                  <a:lnTo>
                    <a:pt x="5418" y="1781"/>
                  </a:lnTo>
                  <a:lnTo>
                    <a:pt x="5424" y="1917"/>
                  </a:lnTo>
                  <a:lnTo>
                    <a:pt x="5344" y="1977"/>
                  </a:lnTo>
                  <a:lnTo>
                    <a:pt x="5305" y="2068"/>
                  </a:lnTo>
                  <a:lnTo>
                    <a:pt x="5058" y="2100"/>
                  </a:lnTo>
                  <a:lnTo>
                    <a:pt x="4913" y="2260"/>
                  </a:lnTo>
                  <a:lnTo>
                    <a:pt x="4891" y="2393"/>
                  </a:lnTo>
                  <a:lnTo>
                    <a:pt x="4841" y="2440"/>
                  </a:lnTo>
                  <a:lnTo>
                    <a:pt x="4824" y="2441"/>
                  </a:lnTo>
                  <a:lnTo>
                    <a:pt x="4838" y="2411"/>
                  </a:lnTo>
                  <a:lnTo>
                    <a:pt x="4747" y="2397"/>
                  </a:lnTo>
                  <a:lnTo>
                    <a:pt x="4662" y="2442"/>
                  </a:lnTo>
                  <a:lnTo>
                    <a:pt x="4635" y="2485"/>
                  </a:lnTo>
                  <a:lnTo>
                    <a:pt x="4613" y="2499"/>
                  </a:lnTo>
                  <a:lnTo>
                    <a:pt x="4599" y="2492"/>
                  </a:lnTo>
                  <a:lnTo>
                    <a:pt x="4499" y="2530"/>
                  </a:lnTo>
                  <a:lnTo>
                    <a:pt x="4463" y="2597"/>
                  </a:lnTo>
                  <a:lnTo>
                    <a:pt x="4430" y="2617"/>
                  </a:lnTo>
                  <a:lnTo>
                    <a:pt x="4410" y="2577"/>
                  </a:lnTo>
                  <a:lnTo>
                    <a:pt x="4366" y="2571"/>
                  </a:lnTo>
                  <a:lnTo>
                    <a:pt x="4326" y="2578"/>
                  </a:lnTo>
                  <a:lnTo>
                    <a:pt x="4313" y="2615"/>
                  </a:lnTo>
                  <a:lnTo>
                    <a:pt x="4304" y="2654"/>
                  </a:lnTo>
                  <a:lnTo>
                    <a:pt x="4264" y="2662"/>
                  </a:lnTo>
                  <a:lnTo>
                    <a:pt x="4264" y="2641"/>
                  </a:lnTo>
                  <a:lnTo>
                    <a:pt x="4214" y="2618"/>
                  </a:lnTo>
                  <a:lnTo>
                    <a:pt x="4167" y="2675"/>
                  </a:lnTo>
                  <a:lnTo>
                    <a:pt x="4101" y="2709"/>
                  </a:lnTo>
                  <a:lnTo>
                    <a:pt x="4024" y="2733"/>
                  </a:lnTo>
                  <a:lnTo>
                    <a:pt x="4008" y="2714"/>
                  </a:lnTo>
                  <a:lnTo>
                    <a:pt x="3993" y="2630"/>
                  </a:lnTo>
                  <a:lnTo>
                    <a:pt x="3977" y="2660"/>
                  </a:lnTo>
                  <a:lnTo>
                    <a:pt x="3991" y="2746"/>
                  </a:lnTo>
                  <a:lnTo>
                    <a:pt x="4011" y="2750"/>
                  </a:lnTo>
                  <a:lnTo>
                    <a:pt x="3982" y="2770"/>
                  </a:lnTo>
                  <a:lnTo>
                    <a:pt x="3974" y="2754"/>
                  </a:lnTo>
                  <a:lnTo>
                    <a:pt x="3971" y="2724"/>
                  </a:lnTo>
                  <a:lnTo>
                    <a:pt x="3954" y="2701"/>
                  </a:lnTo>
                  <a:lnTo>
                    <a:pt x="3938" y="2757"/>
                  </a:lnTo>
                  <a:lnTo>
                    <a:pt x="3952" y="2764"/>
                  </a:lnTo>
                  <a:lnTo>
                    <a:pt x="3908" y="2807"/>
                  </a:lnTo>
                  <a:lnTo>
                    <a:pt x="3862" y="2828"/>
                  </a:lnTo>
                  <a:lnTo>
                    <a:pt x="3845" y="2841"/>
                  </a:lnTo>
                  <a:lnTo>
                    <a:pt x="3809" y="2848"/>
                  </a:lnTo>
                  <a:lnTo>
                    <a:pt x="3796" y="2908"/>
                  </a:lnTo>
                  <a:lnTo>
                    <a:pt x="3769" y="2924"/>
                  </a:lnTo>
                  <a:lnTo>
                    <a:pt x="3749" y="2914"/>
                  </a:lnTo>
                  <a:lnTo>
                    <a:pt x="3739" y="2889"/>
                  </a:lnTo>
                  <a:lnTo>
                    <a:pt x="3769" y="2874"/>
                  </a:lnTo>
                  <a:lnTo>
                    <a:pt x="3769" y="2862"/>
                  </a:lnTo>
                  <a:lnTo>
                    <a:pt x="3739" y="2879"/>
                  </a:lnTo>
                  <a:lnTo>
                    <a:pt x="3699" y="2832"/>
                  </a:lnTo>
                  <a:lnTo>
                    <a:pt x="3665" y="2836"/>
                  </a:lnTo>
                  <a:lnTo>
                    <a:pt x="3655" y="2862"/>
                  </a:lnTo>
                  <a:lnTo>
                    <a:pt x="3629" y="2840"/>
                  </a:lnTo>
                  <a:lnTo>
                    <a:pt x="3605" y="2877"/>
                  </a:lnTo>
                  <a:lnTo>
                    <a:pt x="3589" y="2836"/>
                  </a:lnTo>
                  <a:lnTo>
                    <a:pt x="3565" y="2807"/>
                  </a:lnTo>
                  <a:lnTo>
                    <a:pt x="3522" y="2781"/>
                  </a:lnTo>
                  <a:lnTo>
                    <a:pt x="3512" y="2841"/>
                  </a:lnTo>
                  <a:lnTo>
                    <a:pt x="3536" y="2870"/>
                  </a:lnTo>
                  <a:lnTo>
                    <a:pt x="3556" y="2890"/>
                  </a:lnTo>
                  <a:lnTo>
                    <a:pt x="3586" y="2893"/>
                  </a:lnTo>
                  <a:lnTo>
                    <a:pt x="3626" y="2916"/>
                  </a:lnTo>
                  <a:lnTo>
                    <a:pt x="3636" y="2956"/>
                  </a:lnTo>
                  <a:lnTo>
                    <a:pt x="3657" y="2962"/>
                  </a:lnTo>
                  <a:lnTo>
                    <a:pt x="3650" y="2912"/>
                  </a:lnTo>
                  <a:lnTo>
                    <a:pt x="3655" y="2892"/>
                  </a:lnTo>
                  <a:lnTo>
                    <a:pt x="3723" y="2934"/>
                  </a:lnTo>
                  <a:lnTo>
                    <a:pt x="3753" y="2945"/>
                  </a:lnTo>
                  <a:lnTo>
                    <a:pt x="3777" y="2961"/>
                  </a:lnTo>
                  <a:lnTo>
                    <a:pt x="3737" y="3001"/>
                  </a:lnTo>
                  <a:lnTo>
                    <a:pt x="3733" y="3011"/>
                  </a:lnTo>
                  <a:lnTo>
                    <a:pt x="3794" y="3004"/>
                  </a:lnTo>
                  <a:lnTo>
                    <a:pt x="3817" y="3017"/>
                  </a:lnTo>
                  <a:lnTo>
                    <a:pt x="3797" y="3037"/>
                  </a:lnTo>
                  <a:lnTo>
                    <a:pt x="3847" y="3037"/>
                  </a:lnTo>
                  <a:lnTo>
                    <a:pt x="3884" y="3053"/>
                  </a:lnTo>
                  <a:lnTo>
                    <a:pt x="3917" y="3093"/>
                  </a:lnTo>
                  <a:lnTo>
                    <a:pt x="3898" y="3175"/>
                  </a:lnTo>
                  <a:lnTo>
                    <a:pt x="3962" y="3178"/>
                  </a:lnTo>
                  <a:lnTo>
                    <a:pt x="4089" y="3224"/>
                  </a:lnTo>
                  <a:lnTo>
                    <a:pt x="4099" y="3201"/>
                  </a:lnTo>
                  <a:lnTo>
                    <a:pt x="4015" y="3148"/>
                  </a:lnTo>
                  <a:lnTo>
                    <a:pt x="3947" y="3049"/>
                  </a:lnTo>
                  <a:lnTo>
                    <a:pt x="3889" y="2937"/>
                  </a:lnTo>
                  <a:lnTo>
                    <a:pt x="3863" y="2963"/>
                  </a:lnTo>
                  <a:lnTo>
                    <a:pt x="3846" y="2937"/>
                  </a:lnTo>
                  <a:lnTo>
                    <a:pt x="3833" y="2891"/>
                  </a:lnTo>
                  <a:lnTo>
                    <a:pt x="3856" y="2881"/>
                  </a:lnTo>
                  <a:lnTo>
                    <a:pt x="3853" y="2861"/>
                  </a:lnTo>
                  <a:lnTo>
                    <a:pt x="3863" y="2854"/>
                  </a:lnTo>
                  <a:lnTo>
                    <a:pt x="3964" y="3049"/>
                  </a:lnTo>
                  <a:lnTo>
                    <a:pt x="4028" y="3142"/>
                  </a:lnTo>
                  <a:lnTo>
                    <a:pt x="4096" y="3174"/>
                  </a:lnTo>
                  <a:lnTo>
                    <a:pt x="4119" y="3181"/>
                  </a:lnTo>
                  <a:lnTo>
                    <a:pt x="4145" y="3183"/>
                  </a:lnTo>
                  <a:lnTo>
                    <a:pt x="4158" y="3163"/>
                  </a:lnTo>
                  <a:lnTo>
                    <a:pt x="4185" y="3133"/>
                  </a:lnTo>
                  <a:lnTo>
                    <a:pt x="4215" y="3180"/>
                  </a:lnTo>
                  <a:lnTo>
                    <a:pt x="4245" y="3160"/>
                  </a:lnTo>
                  <a:lnTo>
                    <a:pt x="4258" y="3139"/>
                  </a:lnTo>
                  <a:lnTo>
                    <a:pt x="4317" y="3125"/>
                  </a:lnTo>
                  <a:lnTo>
                    <a:pt x="4361" y="3132"/>
                  </a:lnTo>
                  <a:lnTo>
                    <a:pt x="4419" y="3174"/>
                  </a:lnTo>
                  <a:lnTo>
                    <a:pt x="4401" y="3191"/>
                  </a:lnTo>
                  <a:lnTo>
                    <a:pt x="4355" y="3185"/>
                  </a:lnTo>
                  <a:lnTo>
                    <a:pt x="4342" y="3192"/>
                  </a:lnTo>
                  <a:lnTo>
                    <a:pt x="4340" y="3254"/>
                  </a:lnTo>
                  <a:lnTo>
                    <a:pt x="4326" y="3294"/>
                  </a:lnTo>
                  <a:lnTo>
                    <a:pt x="4303" y="3298"/>
                  </a:lnTo>
                  <a:lnTo>
                    <a:pt x="4263" y="3305"/>
                  </a:lnTo>
                  <a:lnTo>
                    <a:pt x="4217" y="3336"/>
                  </a:lnTo>
                  <a:lnTo>
                    <a:pt x="4146" y="3280"/>
                  </a:lnTo>
                  <a:lnTo>
                    <a:pt x="4072" y="3283"/>
                  </a:lnTo>
                  <a:lnTo>
                    <a:pt x="4043" y="3320"/>
                  </a:lnTo>
                  <a:lnTo>
                    <a:pt x="4023" y="3363"/>
                  </a:lnTo>
                  <a:lnTo>
                    <a:pt x="3954" y="3385"/>
                  </a:lnTo>
                  <a:lnTo>
                    <a:pt x="3927" y="3418"/>
                  </a:lnTo>
                  <a:lnTo>
                    <a:pt x="3887" y="3421"/>
                  </a:lnTo>
                  <a:lnTo>
                    <a:pt x="3857" y="3401"/>
                  </a:lnTo>
                  <a:lnTo>
                    <a:pt x="3830" y="3416"/>
                  </a:lnTo>
                  <a:lnTo>
                    <a:pt x="3761" y="3486"/>
                  </a:lnTo>
                  <a:lnTo>
                    <a:pt x="3665" y="3566"/>
                  </a:lnTo>
                  <a:lnTo>
                    <a:pt x="3580" y="3626"/>
                  </a:lnTo>
                  <a:lnTo>
                    <a:pt x="3495" y="3577"/>
                  </a:lnTo>
                  <a:lnTo>
                    <a:pt x="3412" y="3568"/>
                  </a:lnTo>
                  <a:lnTo>
                    <a:pt x="3405" y="3545"/>
                  </a:lnTo>
                  <a:lnTo>
                    <a:pt x="3462" y="3502"/>
                  </a:lnTo>
                  <a:lnTo>
                    <a:pt x="3451" y="3445"/>
                  </a:lnTo>
                  <a:lnTo>
                    <a:pt x="3474" y="3435"/>
                  </a:lnTo>
                  <a:lnTo>
                    <a:pt x="3487" y="3342"/>
                  </a:lnTo>
                  <a:lnTo>
                    <a:pt x="3439" y="3270"/>
                  </a:lnTo>
                  <a:lnTo>
                    <a:pt x="3389" y="3287"/>
                  </a:lnTo>
                  <a:lnTo>
                    <a:pt x="3379" y="3260"/>
                  </a:lnTo>
                  <a:lnTo>
                    <a:pt x="3316" y="3207"/>
                  </a:lnTo>
                  <a:lnTo>
                    <a:pt x="3275" y="3204"/>
                  </a:lnTo>
                  <a:lnTo>
                    <a:pt x="3252" y="3238"/>
                  </a:lnTo>
                  <a:lnTo>
                    <a:pt x="3209" y="3222"/>
                  </a:lnTo>
                  <a:lnTo>
                    <a:pt x="3168" y="3199"/>
                  </a:lnTo>
                  <a:lnTo>
                    <a:pt x="3158" y="3173"/>
                  </a:lnTo>
                  <a:lnTo>
                    <a:pt x="3179" y="3158"/>
                  </a:lnTo>
                  <a:lnTo>
                    <a:pt x="3244" y="3108"/>
                  </a:lnTo>
                  <a:lnTo>
                    <a:pt x="3333" y="3035"/>
                  </a:lnTo>
                  <a:lnTo>
                    <a:pt x="3343" y="3005"/>
                  </a:lnTo>
                  <a:lnTo>
                    <a:pt x="3357" y="3028"/>
                  </a:lnTo>
                  <a:lnTo>
                    <a:pt x="3427" y="3000"/>
                  </a:lnTo>
                  <a:lnTo>
                    <a:pt x="3516" y="2977"/>
                  </a:lnTo>
                  <a:lnTo>
                    <a:pt x="3550" y="2987"/>
                  </a:lnTo>
                  <a:lnTo>
                    <a:pt x="3533" y="2953"/>
                  </a:lnTo>
                  <a:lnTo>
                    <a:pt x="3563" y="2923"/>
                  </a:lnTo>
                  <a:lnTo>
                    <a:pt x="3506" y="2943"/>
                  </a:lnTo>
                  <a:lnTo>
                    <a:pt x="3503" y="2907"/>
                  </a:lnTo>
                  <a:lnTo>
                    <a:pt x="3486" y="2884"/>
                  </a:lnTo>
                  <a:lnTo>
                    <a:pt x="3478" y="2817"/>
                  </a:lnTo>
                  <a:lnTo>
                    <a:pt x="3463" y="2861"/>
                  </a:lnTo>
                  <a:lnTo>
                    <a:pt x="3439" y="2868"/>
                  </a:lnTo>
                  <a:lnTo>
                    <a:pt x="3456" y="2911"/>
                  </a:lnTo>
                  <a:lnTo>
                    <a:pt x="3443" y="2908"/>
                  </a:lnTo>
                  <a:lnTo>
                    <a:pt x="3412" y="2888"/>
                  </a:lnTo>
                  <a:lnTo>
                    <a:pt x="3392" y="2891"/>
                  </a:lnTo>
                  <a:lnTo>
                    <a:pt x="3369" y="2879"/>
                  </a:lnTo>
                  <a:lnTo>
                    <a:pt x="3366" y="2842"/>
                  </a:lnTo>
                  <a:lnTo>
                    <a:pt x="3342" y="2859"/>
                  </a:lnTo>
                  <a:lnTo>
                    <a:pt x="3312" y="2835"/>
                  </a:lnTo>
                  <a:lnTo>
                    <a:pt x="3302" y="2855"/>
                  </a:lnTo>
                  <a:lnTo>
                    <a:pt x="3285" y="2859"/>
                  </a:lnTo>
                  <a:lnTo>
                    <a:pt x="3245" y="2867"/>
                  </a:lnTo>
                  <a:lnTo>
                    <a:pt x="3203" y="2883"/>
                  </a:lnTo>
                  <a:lnTo>
                    <a:pt x="3200" y="2907"/>
                  </a:lnTo>
                  <a:lnTo>
                    <a:pt x="3270" y="2919"/>
                  </a:lnTo>
                  <a:lnTo>
                    <a:pt x="3246" y="2926"/>
                  </a:lnTo>
                  <a:lnTo>
                    <a:pt x="3173" y="2913"/>
                  </a:lnTo>
                  <a:lnTo>
                    <a:pt x="3140" y="2920"/>
                  </a:lnTo>
                  <a:lnTo>
                    <a:pt x="2909" y="2860"/>
                  </a:lnTo>
                  <a:lnTo>
                    <a:pt x="2902" y="2823"/>
                  </a:lnTo>
                  <a:lnTo>
                    <a:pt x="2919" y="2856"/>
                  </a:lnTo>
                  <a:lnTo>
                    <a:pt x="3109" y="2901"/>
                  </a:lnTo>
                  <a:lnTo>
                    <a:pt x="3143" y="2903"/>
                  </a:lnTo>
                  <a:lnTo>
                    <a:pt x="3049" y="2829"/>
                  </a:lnTo>
                  <a:lnTo>
                    <a:pt x="2996" y="2829"/>
                  </a:lnTo>
                  <a:lnTo>
                    <a:pt x="2986" y="2855"/>
                  </a:lnTo>
                  <a:lnTo>
                    <a:pt x="2946" y="2839"/>
                  </a:lnTo>
                  <a:lnTo>
                    <a:pt x="2942" y="2806"/>
                  </a:lnTo>
                  <a:lnTo>
                    <a:pt x="3031" y="2785"/>
                  </a:lnTo>
                  <a:lnTo>
                    <a:pt x="3051" y="2782"/>
                  </a:lnTo>
                  <a:lnTo>
                    <a:pt x="3021" y="2732"/>
                  </a:lnTo>
                  <a:lnTo>
                    <a:pt x="2958" y="2719"/>
                  </a:lnTo>
                  <a:lnTo>
                    <a:pt x="2924" y="2736"/>
                  </a:lnTo>
                  <a:lnTo>
                    <a:pt x="2871" y="2694"/>
                  </a:lnTo>
                  <a:lnTo>
                    <a:pt x="2864" y="2680"/>
                  </a:lnTo>
                  <a:lnTo>
                    <a:pt x="2918" y="2697"/>
                  </a:lnTo>
                  <a:lnTo>
                    <a:pt x="2934" y="2686"/>
                  </a:lnTo>
                  <a:lnTo>
                    <a:pt x="2995" y="2703"/>
                  </a:lnTo>
                  <a:lnTo>
                    <a:pt x="3055" y="2715"/>
                  </a:lnTo>
                  <a:lnTo>
                    <a:pt x="3105" y="2735"/>
                  </a:lnTo>
                  <a:lnTo>
                    <a:pt x="3246" y="2594"/>
                  </a:lnTo>
                  <a:lnTo>
                    <a:pt x="3117" y="2682"/>
                  </a:lnTo>
                  <a:lnTo>
                    <a:pt x="3048" y="2702"/>
                  </a:lnTo>
                  <a:lnTo>
                    <a:pt x="3014" y="2666"/>
                  </a:lnTo>
                  <a:lnTo>
                    <a:pt x="2990" y="2636"/>
                  </a:lnTo>
                  <a:lnTo>
                    <a:pt x="2984" y="2614"/>
                  </a:lnTo>
                  <a:lnTo>
                    <a:pt x="2977" y="2570"/>
                  </a:lnTo>
                  <a:lnTo>
                    <a:pt x="3002" y="2547"/>
                  </a:lnTo>
                  <a:lnTo>
                    <a:pt x="2986" y="2513"/>
                  </a:lnTo>
                  <a:lnTo>
                    <a:pt x="2982" y="2480"/>
                  </a:lnTo>
                  <a:lnTo>
                    <a:pt x="2969" y="2527"/>
                  </a:lnTo>
                  <a:lnTo>
                    <a:pt x="2982" y="2543"/>
                  </a:lnTo>
                  <a:lnTo>
                    <a:pt x="2950" y="2570"/>
                  </a:lnTo>
                  <a:lnTo>
                    <a:pt x="2957" y="2607"/>
                  </a:lnTo>
                  <a:lnTo>
                    <a:pt x="2973" y="2633"/>
                  </a:lnTo>
                  <a:lnTo>
                    <a:pt x="2967" y="2656"/>
                  </a:lnTo>
                  <a:lnTo>
                    <a:pt x="2931" y="2670"/>
                  </a:lnTo>
                  <a:lnTo>
                    <a:pt x="2907" y="2650"/>
                  </a:lnTo>
                  <a:lnTo>
                    <a:pt x="2891" y="2664"/>
                  </a:lnTo>
                  <a:lnTo>
                    <a:pt x="2851" y="2664"/>
                  </a:lnTo>
                  <a:lnTo>
                    <a:pt x="2890" y="2597"/>
                  </a:lnTo>
                  <a:lnTo>
                    <a:pt x="2853" y="2598"/>
                  </a:lnTo>
                  <a:lnTo>
                    <a:pt x="2840" y="2575"/>
                  </a:lnTo>
                  <a:lnTo>
                    <a:pt x="2848" y="2637"/>
                  </a:lnTo>
                  <a:lnTo>
                    <a:pt x="2828" y="2655"/>
                  </a:lnTo>
                  <a:lnTo>
                    <a:pt x="2777" y="2662"/>
                  </a:lnTo>
                  <a:lnTo>
                    <a:pt x="2744" y="2678"/>
                  </a:lnTo>
                  <a:lnTo>
                    <a:pt x="2650" y="2683"/>
                  </a:lnTo>
                  <a:lnTo>
                    <a:pt x="2635" y="2703"/>
                  </a:lnTo>
                  <a:lnTo>
                    <a:pt x="2648" y="2735"/>
                  </a:lnTo>
                  <a:lnTo>
                    <a:pt x="2625" y="2772"/>
                  </a:lnTo>
                  <a:lnTo>
                    <a:pt x="2619" y="2822"/>
                  </a:lnTo>
                  <a:lnTo>
                    <a:pt x="2579" y="2859"/>
                  </a:lnTo>
                  <a:lnTo>
                    <a:pt x="2549" y="2895"/>
                  </a:lnTo>
                  <a:lnTo>
                    <a:pt x="2549" y="2882"/>
                  </a:lnTo>
                  <a:lnTo>
                    <a:pt x="2566" y="2855"/>
                  </a:lnTo>
                  <a:lnTo>
                    <a:pt x="2536" y="2846"/>
                  </a:lnTo>
                  <a:lnTo>
                    <a:pt x="2512" y="2830"/>
                  </a:lnTo>
                  <a:lnTo>
                    <a:pt x="2502" y="2793"/>
                  </a:lnTo>
                  <a:lnTo>
                    <a:pt x="2489" y="2820"/>
                  </a:lnTo>
                  <a:lnTo>
                    <a:pt x="2479" y="2791"/>
                  </a:lnTo>
                  <a:lnTo>
                    <a:pt x="2452" y="2781"/>
                  </a:lnTo>
                  <a:lnTo>
                    <a:pt x="2442" y="2824"/>
                  </a:lnTo>
                  <a:lnTo>
                    <a:pt x="2482" y="2867"/>
                  </a:lnTo>
                  <a:lnTo>
                    <a:pt x="2509" y="2880"/>
                  </a:lnTo>
                  <a:lnTo>
                    <a:pt x="2527" y="2893"/>
                  </a:lnTo>
                  <a:lnTo>
                    <a:pt x="2530" y="2932"/>
                  </a:lnTo>
                  <a:lnTo>
                    <a:pt x="2513" y="2972"/>
                  </a:lnTo>
                  <a:lnTo>
                    <a:pt x="2477" y="2982"/>
                  </a:lnTo>
                  <a:lnTo>
                    <a:pt x="2454" y="3009"/>
                  </a:lnTo>
                  <a:lnTo>
                    <a:pt x="2438" y="3012"/>
                  </a:lnTo>
                  <a:lnTo>
                    <a:pt x="2397" y="3014"/>
                  </a:lnTo>
                  <a:lnTo>
                    <a:pt x="2347" y="3027"/>
                  </a:lnTo>
                  <a:lnTo>
                    <a:pt x="2374" y="3054"/>
                  </a:lnTo>
                  <a:lnTo>
                    <a:pt x="2315" y="3090"/>
                  </a:lnTo>
                  <a:lnTo>
                    <a:pt x="2298" y="3067"/>
                  </a:lnTo>
                  <a:lnTo>
                    <a:pt x="2287" y="3035"/>
                  </a:lnTo>
                  <a:lnTo>
                    <a:pt x="2300" y="3018"/>
                  </a:lnTo>
                  <a:lnTo>
                    <a:pt x="2300" y="2985"/>
                  </a:lnTo>
                  <a:lnTo>
                    <a:pt x="2280" y="2968"/>
                  </a:lnTo>
                  <a:lnTo>
                    <a:pt x="2254" y="3045"/>
                  </a:lnTo>
                  <a:lnTo>
                    <a:pt x="2251" y="3097"/>
                  </a:lnTo>
                  <a:lnTo>
                    <a:pt x="2285" y="3117"/>
                  </a:lnTo>
                  <a:lnTo>
                    <a:pt x="2292" y="3161"/>
                  </a:lnTo>
                  <a:lnTo>
                    <a:pt x="2266" y="3177"/>
                  </a:lnTo>
                  <a:lnTo>
                    <a:pt x="2274" y="3210"/>
                  </a:lnTo>
                  <a:lnTo>
                    <a:pt x="2189" y="3129"/>
                  </a:lnTo>
                  <a:lnTo>
                    <a:pt x="2101" y="3134"/>
                  </a:lnTo>
                  <a:lnTo>
                    <a:pt x="2034" y="3184"/>
                  </a:lnTo>
                  <a:lnTo>
                    <a:pt x="1937" y="3202"/>
                  </a:lnTo>
                  <a:lnTo>
                    <a:pt x="1816" y="3088"/>
                  </a:lnTo>
                  <a:lnTo>
                    <a:pt x="1850" y="2969"/>
                  </a:lnTo>
                  <a:lnTo>
                    <a:pt x="1947" y="2941"/>
                  </a:lnTo>
                  <a:lnTo>
                    <a:pt x="2041" y="2874"/>
                  </a:lnTo>
                  <a:lnTo>
                    <a:pt x="2065" y="2732"/>
                  </a:lnTo>
                  <a:lnTo>
                    <a:pt x="2110" y="2687"/>
                  </a:lnTo>
                  <a:lnTo>
                    <a:pt x="2150" y="2714"/>
                  </a:lnTo>
                  <a:lnTo>
                    <a:pt x="2284" y="2704"/>
                  </a:lnTo>
                  <a:lnTo>
                    <a:pt x="2332" y="2689"/>
                  </a:lnTo>
                  <a:lnTo>
                    <a:pt x="2377" y="2729"/>
                  </a:lnTo>
                  <a:lnTo>
                    <a:pt x="2421" y="2707"/>
                  </a:lnTo>
                  <a:lnTo>
                    <a:pt x="2363" y="2631"/>
                  </a:lnTo>
                  <a:lnTo>
                    <a:pt x="2375" y="2566"/>
                  </a:lnTo>
                  <a:lnTo>
                    <a:pt x="2294" y="2376"/>
                  </a:lnTo>
                  <a:lnTo>
                    <a:pt x="2245" y="2372"/>
                  </a:lnTo>
                  <a:lnTo>
                    <a:pt x="2186" y="2253"/>
                  </a:lnTo>
                  <a:lnTo>
                    <a:pt x="2202" y="2151"/>
                  </a:lnTo>
                  <a:lnTo>
                    <a:pt x="2090" y="1935"/>
                  </a:lnTo>
                  <a:lnTo>
                    <a:pt x="1970" y="1918"/>
                  </a:lnTo>
                  <a:lnTo>
                    <a:pt x="1604" y="1776"/>
                  </a:lnTo>
                  <a:lnTo>
                    <a:pt x="1445" y="1839"/>
                  </a:lnTo>
                  <a:lnTo>
                    <a:pt x="1436" y="1888"/>
                  </a:lnTo>
                  <a:lnTo>
                    <a:pt x="1245" y="1907"/>
                  </a:lnTo>
                  <a:lnTo>
                    <a:pt x="1114" y="2068"/>
                  </a:lnTo>
                  <a:lnTo>
                    <a:pt x="1065" y="2051"/>
                  </a:lnTo>
                  <a:lnTo>
                    <a:pt x="931" y="2057"/>
                  </a:lnTo>
                  <a:lnTo>
                    <a:pt x="816" y="2123"/>
                  </a:lnTo>
                  <a:lnTo>
                    <a:pt x="727" y="2075"/>
                  </a:lnTo>
                  <a:lnTo>
                    <a:pt x="683" y="2090"/>
                  </a:lnTo>
                  <a:lnTo>
                    <a:pt x="620" y="2050"/>
                  </a:lnTo>
                  <a:lnTo>
                    <a:pt x="567" y="2073"/>
                  </a:lnTo>
                  <a:lnTo>
                    <a:pt x="313" y="2000"/>
                  </a:lnTo>
                  <a:lnTo>
                    <a:pt x="209" y="2081"/>
                  </a:lnTo>
                  <a:lnTo>
                    <a:pt x="166" y="2054"/>
                  </a:lnTo>
                  <a:lnTo>
                    <a:pt x="145" y="1985"/>
                  </a:lnTo>
                  <a:lnTo>
                    <a:pt x="95" y="1969"/>
                  </a:lnTo>
                  <a:lnTo>
                    <a:pt x="71" y="1876"/>
                  </a:lnTo>
                  <a:lnTo>
                    <a:pt x="23" y="1830"/>
                  </a:lnTo>
                  <a:lnTo>
                    <a:pt x="0" y="1698"/>
                  </a:lnTo>
                  <a:lnTo>
                    <a:pt x="73" y="1497"/>
                  </a:lnTo>
                  <a:lnTo>
                    <a:pt x="139" y="1439"/>
                  </a:lnTo>
                  <a:lnTo>
                    <a:pt x="130" y="1396"/>
                  </a:lnTo>
                  <a:lnTo>
                    <a:pt x="500" y="1007"/>
                  </a:lnTo>
                  <a:lnTo>
                    <a:pt x="566" y="1001"/>
                  </a:lnTo>
                  <a:lnTo>
                    <a:pt x="606" y="952"/>
                  </a:lnTo>
                  <a:lnTo>
                    <a:pt x="621" y="732"/>
                  </a:lnTo>
                  <a:lnTo>
                    <a:pt x="495" y="538"/>
                  </a:lnTo>
                  <a:lnTo>
                    <a:pt x="468" y="442"/>
                  </a:lnTo>
                  <a:lnTo>
                    <a:pt x="528" y="431"/>
                  </a:lnTo>
                  <a:lnTo>
                    <a:pt x="528" y="412"/>
                  </a:lnTo>
                  <a:lnTo>
                    <a:pt x="540" y="389"/>
                  </a:lnTo>
                  <a:lnTo>
                    <a:pt x="590" y="414"/>
                  </a:lnTo>
                  <a:lnTo>
                    <a:pt x="673" y="307"/>
                  </a:lnTo>
                  <a:lnTo>
                    <a:pt x="663" y="264"/>
                  </a:lnTo>
                  <a:lnTo>
                    <a:pt x="703" y="230"/>
                  </a:lnTo>
                  <a:lnTo>
                    <a:pt x="1073" y="264"/>
                  </a:lnTo>
                  <a:lnTo>
                    <a:pt x="1213" y="263"/>
                  </a:lnTo>
                  <a:lnTo>
                    <a:pt x="1390" y="344"/>
                  </a:lnTo>
                  <a:lnTo>
                    <a:pt x="1463" y="330"/>
                  </a:lnTo>
                  <a:lnTo>
                    <a:pt x="1549" y="306"/>
                  </a:lnTo>
                  <a:lnTo>
                    <a:pt x="1626" y="385"/>
                  </a:lnTo>
                  <a:lnTo>
                    <a:pt x="1837" y="380"/>
                  </a:lnTo>
                  <a:lnTo>
                    <a:pt x="1884" y="415"/>
                  </a:lnTo>
                  <a:lnTo>
                    <a:pt x="2000" y="389"/>
                  </a:lnTo>
                  <a:lnTo>
                    <a:pt x="2038" y="428"/>
                  </a:lnTo>
                  <a:lnTo>
                    <a:pt x="2097" y="357"/>
                  </a:lnTo>
                  <a:lnTo>
                    <a:pt x="2160" y="386"/>
                  </a:lnTo>
                  <a:lnTo>
                    <a:pt x="2153" y="427"/>
                  </a:lnTo>
                  <a:lnTo>
                    <a:pt x="2220" y="416"/>
                  </a:lnTo>
                  <a:lnTo>
                    <a:pt x="2244" y="445"/>
                  </a:lnTo>
                  <a:lnTo>
                    <a:pt x="2357" y="422"/>
                  </a:lnTo>
                  <a:lnTo>
                    <a:pt x="2414" y="523"/>
                  </a:lnTo>
                  <a:lnTo>
                    <a:pt x="2484" y="527"/>
                  </a:lnTo>
                  <a:lnTo>
                    <a:pt x="2511" y="544"/>
                  </a:lnTo>
                  <a:lnTo>
                    <a:pt x="2548" y="483"/>
                  </a:lnTo>
                  <a:lnTo>
                    <a:pt x="2518" y="457"/>
                  </a:lnTo>
                  <a:lnTo>
                    <a:pt x="2539" y="304"/>
                  </a:lnTo>
                  <a:lnTo>
                    <a:pt x="2677" y="110"/>
                  </a:lnTo>
                  <a:lnTo>
                    <a:pt x="2937" y="74"/>
                  </a:lnTo>
                  <a:lnTo>
                    <a:pt x="3034" y="107"/>
                  </a:lnTo>
                  <a:lnTo>
                    <a:pt x="3090" y="57"/>
                  </a:lnTo>
                  <a:lnTo>
                    <a:pt x="3093" y="27"/>
                  </a:lnTo>
                  <a:lnTo>
                    <a:pt x="3126" y="27"/>
                  </a:lnTo>
                  <a:lnTo>
                    <a:pt x="3166" y="3"/>
                  </a:lnTo>
                  <a:lnTo>
                    <a:pt x="3243" y="42"/>
                  </a:lnTo>
                  <a:lnTo>
                    <a:pt x="3446" y="0"/>
                  </a:lnTo>
                  <a:lnTo>
                    <a:pt x="3546" y="15"/>
                  </a:lnTo>
                  <a:lnTo>
                    <a:pt x="3691" y="197"/>
                  </a:lnTo>
                  <a:lnTo>
                    <a:pt x="3632" y="257"/>
                  </a:lnTo>
                  <a:lnTo>
                    <a:pt x="3675" y="323"/>
                  </a:lnTo>
                  <a:lnTo>
                    <a:pt x="3680" y="459"/>
                  </a:lnTo>
                  <a:lnTo>
                    <a:pt x="3927" y="493"/>
                  </a:lnTo>
                  <a:lnTo>
                    <a:pt x="3955" y="589"/>
                  </a:lnTo>
                  <a:lnTo>
                    <a:pt x="4033" y="762"/>
                  </a:lnTo>
                  <a:lnTo>
                    <a:pt x="4060" y="794"/>
                  </a:lnTo>
                  <a:lnTo>
                    <a:pt x="4071" y="871"/>
                  </a:lnTo>
                  <a:lnTo>
                    <a:pt x="4051" y="918"/>
                  </a:lnTo>
                  <a:lnTo>
                    <a:pt x="4131" y="967"/>
                  </a:lnTo>
                  <a:lnTo>
                    <a:pt x="4244" y="872"/>
                  </a:lnTo>
                  <a:lnTo>
                    <a:pt x="4422" y="974"/>
                  </a:lnTo>
                  <a:lnTo>
                    <a:pt x="4551" y="962"/>
                  </a:lnTo>
                  <a:lnTo>
                    <a:pt x="4617" y="899"/>
                  </a:lnTo>
                  <a:lnTo>
                    <a:pt x="4718" y="995"/>
                  </a:lnTo>
                  <a:lnTo>
                    <a:pt x="4738" y="1057"/>
                  </a:lnTo>
                  <a:lnTo>
                    <a:pt x="4800" y="1113"/>
                  </a:lnTo>
                  <a:lnTo>
                    <a:pt x="4892" y="1066"/>
                  </a:lnTo>
                  <a:lnTo>
                    <a:pt x="4993" y="1128"/>
                  </a:lnTo>
                  <a:lnTo>
                    <a:pt x="5037" y="1198"/>
                  </a:lnTo>
                  <a:lnTo>
                    <a:pt x="5170" y="1186"/>
                  </a:lnTo>
                  <a:lnTo>
                    <a:pt x="5201" y="1239"/>
                  </a:lnTo>
                  <a:lnTo>
                    <a:pt x="5315" y="1341"/>
                  </a:lnTo>
                  <a:lnTo>
                    <a:pt x="5418" y="1307"/>
                  </a:lnTo>
                  <a:lnTo>
                    <a:pt x="5475" y="1332"/>
                  </a:lnTo>
                  <a:lnTo>
                    <a:pt x="5428" y="1386"/>
                  </a:lnTo>
                  <a:lnTo>
                    <a:pt x="5463" y="1456"/>
                  </a:lnTo>
                  <a:lnTo>
                    <a:pt x="5344" y="15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05" name="Group 999">
            <a:extLst>
              <a:ext uri="{FF2B5EF4-FFF2-40B4-BE49-F238E27FC236}">
                <a16:creationId xmlns:a16="http://schemas.microsoft.com/office/drawing/2014/main" id="{EBF784DB-767C-4FD3-D668-21D13B8C7A43}"/>
              </a:ext>
            </a:extLst>
          </p:cNvPr>
          <p:cNvGrpSpPr/>
          <p:nvPr/>
        </p:nvGrpSpPr>
        <p:grpSpPr>
          <a:xfrm>
            <a:off x="11204146" y="5316704"/>
            <a:ext cx="669926" cy="525463"/>
            <a:chOff x="3536950" y="3076575"/>
            <a:chExt cx="669926" cy="525463"/>
          </a:xfrm>
          <a:solidFill>
            <a:schemeClr val="bg1">
              <a:lumMod val="75000"/>
            </a:schemeClr>
          </a:solidFill>
        </p:grpSpPr>
        <p:sp>
          <p:nvSpPr>
            <p:cNvPr id="306" name="Freeform 117">
              <a:extLst>
                <a:ext uri="{FF2B5EF4-FFF2-40B4-BE49-F238E27FC236}">
                  <a16:creationId xmlns:a16="http://schemas.microsoft.com/office/drawing/2014/main" id="{37D59BBD-4E33-B574-7348-324A0D1A311D}"/>
                </a:ext>
              </a:extLst>
            </p:cNvPr>
            <p:cNvSpPr>
              <a:spLocks/>
            </p:cNvSpPr>
            <p:nvPr/>
          </p:nvSpPr>
          <p:spPr bwMode="auto">
            <a:xfrm>
              <a:off x="3762375" y="3381375"/>
              <a:ext cx="17463" cy="34925"/>
            </a:xfrm>
            <a:custGeom>
              <a:avLst/>
              <a:gdLst>
                <a:gd name="T0" fmla="*/ 37 w 54"/>
                <a:gd name="T1" fmla="*/ 109 h 109"/>
                <a:gd name="T2" fmla="*/ 54 w 54"/>
                <a:gd name="T3" fmla="*/ 63 h 109"/>
                <a:gd name="T4" fmla="*/ 19 w 54"/>
                <a:gd name="T5" fmla="*/ 0 h 109"/>
                <a:gd name="T6" fmla="*/ 37 w 54"/>
                <a:gd name="T7" fmla="*/ 59 h 109"/>
                <a:gd name="T8" fmla="*/ 0 w 54"/>
                <a:gd name="T9" fmla="*/ 86 h 109"/>
                <a:gd name="T10" fmla="*/ 37 w 54"/>
                <a:gd name="T11" fmla="*/ 109 h 109"/>
              </a:gdLst>
              <a:ahLst/>
              <a:cxnLst>
                <a:cxn ang="0">
                  <a:pos x="T0" y="T1"/>
                </a:cxn>
                <a:cxn ang="0">
                  <a:pos x="T2" y="T3"/>
                </a:cxn>
                <a:cxn ang="0">
                  <a:pos x="T4" y="T5"/>
                </a:cxn>
                <a:cxn ang="0">
                  <a:pos x="T6" y="T7"/>
                </a:cxn>
                <a:cxn ang="0">
                  <a:pos x="T8" y="T9"/>
                </a:cxn>
                <a:cxn ang="0">
                  <a:pos x="T10" y="T11"/>
                </a:cxn>
              </a:cxnLst>
              <a:rect l="0" t="0" r="r" b="b"/>
              <a:pathLst>
                <a:path w="54" h="109">
                  <a:moveTo>
                    <a:pt x="37" y="109"/>
                  </a:moveTo>
                  <a:lnTo>
                    <a:pt x="54" y="63"/>
                  </a:lnTo>
                  <a:lnTo>
                    <a:pt x="19" y="0"/>
                  </a:lnTo>
                  <a:lnTo>
                    <a:pt x="37" y="59"/>
                  </a:lnTo>
                  <a:lnTo>
                    <a:pt x="0" y="86"/>
                  </a:lnTo>
                  <a:lnTo>
                    <a:pt x="37"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7" name="Freeform 118">
              <a:extLst>
                <a:ext uri="{FF2B5EF4-FFF2-40B4-BE49-F238E27FC236}">
                  <a16:creationId xmlns:a16="http://schemas.microsoft.com/office/drawing/2014/main" id="{B2B9AC9C-7D55-50ED-899B-FE0D52E72EAD}"/>
                </a:ext>
              </a:extLst>
            </p:cNvPr>
            <p:cNvSpPr>
              <a:spLocks/>
            </p:cNvSpPr>
            <p:nvPr/>
          </p:nvSpPr>
          <p:spPr bwMode="auto">
            <a:xfrm>
              <a:off x="3557588" y="3470275"/>
              <a:ext cx="20638" cy="12700"/>
            </a:xfrm>
            <a:custGeom>
              <a:avLst/>
              <a:gdLst>
                <a:gd name="T0" fmla="*/ 30 w 65"/>
                <a:gd name="T1" fmla="*/ 0 h 43"/>
                <a:gd name="T2" fmla="*/ 0 w 65"/>
                <a:gd name="T3" fmla="*/ 6 h 43"/>
                <a:gd name="T4" fmla="*/ 38 w 65"/>
                <a:gd name="T5" fmla="*/ 40 h 43"/>
                <a:gd name="T6" fmla="*/ 65 w 65"/>
                <a:gd name="T7" fmla="*/ 43 h 43"/>
                <a:gd name="T8" fmla="*/ 30 w 65"/>
                <a:gd name="T9" fmla="*/ 0 h 43"/>
              </a:gdLst>
              <a:ahLst/>
              <a:cxnLst>
                <a:cxn ang="0">
                  <a:pos x="T0" y="T1"/>
                </a:cxn>
                <a:cxn ang="0">
                  <a:pos x="T2" y="T3"/>
                </a:cxn>
                <a:cxn ang="0">
                  <a:pos x="T4" y="T5"/>
                </a:cxn>
                <a:cxn ang="0">
                  <a:pos x="T6" y="T7"/>
                </a:cxn>
                <a:cxn ang="0">
                  <a:pos x="T8" y="T9"/>
                </a:cxn>
              </a:cxnLst>
              <a:rect l="0" t="0" r="r" b="b"/>
              <a:pathLst>
                <a:path w="65" h="43">
                  <a:moveTo>
                    <a:pt x="30" y="0"/>
                  </a:moveTo>
                  <a:lnTo>
                    <a:pt x="0" y="6"/>
                  </a:lnTo>
                  <a:lnTo>
                    <a:pt x="38" y="40"/>
                  </a:lnTo>
                  <a:lnTo>
                    <a:pt x="65" y="43"/>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8" name="Freeform 119">
              <a:extLst>
                <a:ext uri="{FF2B5EF4-FFF2-40B4-BE49-F238E27FC236}">
                  <a16:creationId xmlns:a16="http://schemas.microsoft.com/office/drawing/2014/main" id="{DB1A7269-216D-6075-91A3-A1DC0CB6025E}"/>
                </a:ext>
              </a:extLst>
            </p:cNvPr>
            <p:cNvSpPr>
              <a:spLocks/>
            </p:cNvSpPr>
            <p:nvPr/>
          </p:nvSpPr>
          <p:spPr bwMode="auto">
            <a:xfrm>
              <a:off x="3536950" y="3205163"/>
              <a:ext cx="269875" cy="382588"/>
            </a:xfrm>
            <a:custGeom>
              <a:avLst/>
              <a:gdLst>
                <a:gd name="T0" fmla="*/ 487 w 846"/>
                <a:gd name="T1" fmla="*/ 850 h 1205"/>
                <a:gd name="T2" fmla="*/ 427 w 846"/>
                <a:gd name="T3" fmla="*/ 818 h 1205"/>
                <a:gd name="T4" fmla="*/ 506 w 846"/>
                <a:gd name="T5" fmla="*/ 737 h 1205"/>
                <a:gd name="T6" fmla="*/ 476 w 846"/>
                <a:gd name="T7" fmla="*/ 701 h 1205"/>
                <a:gd name="T8" fmla="*/ 526 w 846"/>
                <a:gd name="T9" fmla="*/ 697 h 1205"/>
                <a:gd name="T10" fmla="*/ 595 w 846"/>
                <a:gd name="T11" fmla="*/ 656 h 1205"/>
                <a:gd name="T12" fmla="*/ 522 w 846"/>
                <a:gd name="T13" fmla="*/ 614 h 1205"/>
                <a:gd name="T14" fmla="*/ 559 w 846"/>
                <a:gd name="T15" fmla="*/ 577 h 1205"/>
                <a:gd name="T16" fmla="*/ 652 w 846"/>
                <a:gd name="T17" fmla="*/ 586 h 1205"/>
                <a:gd name="T18" fmla="*/ 621 w 846"/>
                <a:gd name="T19" fmla="*/ 520 h 1205"/>
                <a:gd name="T20" fmla="*/ 657 w 846"/>
                <a:gd name="T21" fmla="*/ 434 h 1205"/>
                <a:gd name="T22" fmla="*/ 681 w 846"/>
                <a:gd name="T23" fmla="*/ 487 h 1205"/>
                <a:gd name="T24" fmla="*/ 764 w 846"/>
                <a:gd name="T25" fmla="*/ 432 h 1205"/>
                <a:gd name="T26" fmla="*/ 782 w 846"/>
                <a:gd name="T27" fmla="*/ 483 h 1205"/>
                <a:gd name="T28" fmla="*/ 834 w 846"/>
                <a:gd name="T29" fmla="*/ 419 h 1205"/>
                <a:gd name="T30" fmla="*/ 803 w 846"/>
                <a:gd name="T31" fmla="*/ 263 h 1205"/>
                <a:gd name="T32" fmla="*/ 712 w 846"/>
                <a:gd name="T33" fmla="*/ 284 h 1205"/>
                <a:gd name="T34" fmla="*/ 630 w 846"/>
                <a:gd name="T35" fmla="*/ 308 h 1205"/>
                <a:gd name="T36" fmla="*/ 597 w 846"/>
                <a:gd name="T37" fmla="*/ 321 h 1205"/>
                <a:gd name="T38" fmla="*/ 604 w 846"/>
                <a:gd name="T39" fmla="*/ 294 h 1205"/>
                <a:gd name="T40" fmla="*/ 609 w 846"/>
                <a:gd name="T41" fmla="*/ 284 h 1205"/>
                <a:gd name="T42" fmla="*/ 627 w 846"/>
                <a:gd name="T43" fmla="*/ 268 h 1205"/>
                <a:gd name="T44" fmla="*/ 666 w 846"/>
                <a:gd name="T45" fmla="*/ 224 h 1205"/>
                <a:gd name="T46" fmla="*/ 602 w 846"/>
                <a:gd name="T47" fmla="*/ 245 h 1205"/>
                <a:gd name="T48" fmla="*/ 626 w 846"/>
                <a:gd name="T49" fmla="*/ 199 h 1205"/>
                <a:gd name="T50" fmla="*/ 655 w 846"/>
                <a:gd name="T51" fmla="*/ 148 h 1205"/>
                <a:gd name="T52" fmla="*/ 637 w 846"/>
                <a:gd name="T53" fmla="*/ 59 h 1205"/>
                <a:gd name="T54" fmla="*/ 567 w 846"/>
                <a:gd name="T55" fmla="*/ 0 h 1205"/>
                <a:gd name="T56" fmla="*/ 461 w 846"/>
                <a:gd name="T57" fmla="*/ 47 h 1205"/>
                <a:gd name="T58" fmla="*/ 350 w 846"/>
                <a:gd name="T59" fmla="*/ 45 h 1205"/>
                <a:gd name="T60" fmla="*/ 348 w 846"/>
                <a:gd name="T61" fmla="*/ 144 h 1205"/>
                <a:gd name="T62" fmla="*/ 351 w 846"/>
                <a:gd name="T63" fmla="*/ 177 h 1205"/>
                <a:gd name="T64" fmla="*/ 363 w 846"/>
                <a:gd name="T65" fmla="*/ 264 h 1205"/>
                <a:gd name="T66" fmla="*/ 305 w 846"/>
                <a:gd name="T67" fmla="*/ 178 h 1205"/>
                <a:gd name="T68" fmla="*/ 241 w 846"/>
                <a:gd name="T69" fmla="*/ 165 h 1205"/>
                <a:gd name="T70" fmla="*/ 202 w 846"/>
                <a:gd name="T71" fmla="*/ 255 h 1205"/>
                <a:gd name="T72" fmla="*/ 195 w 846"/>
                <a:gd name="T73" fmla="*/ 275 h 1205"/>
                <a:gd name="T74" fmla="*/ 165 w 846"/>
                <a:gd name="T75" fmla="*/ 272 h 1205"/>
                <a:gd name="T76" fmla="*/ 90 w 846"/>
                <a:gd name="T77" fmla="*/ 263 h 1205"/>
                <a:gd name="T78" fmla="*/ 55 w 846"/>
                <a:gd name="T79" fmla="*/ 196 h 1205"/>
                <a:gd name="T80" fmla="*/ 9 w 846"/>
                <a:gd name="T81" fmla="*/ 254 h 1205"/>
                <a:gd name="T82" fmla="*/ 37 w 846"/>
                <a:gd name="T83" fmla="*/ 360 h 1205"/>
                <a:gd name="T84" fmla="*/ 17 w 846"/>
                <a:gd name="T85" fmla="*/ 373 h 1205"/>
                <a:gd name="T86" fmla="*/ 52 w 846"/>
                <a:gd name="T87" fmla="*/ 513 h 1205"/>
                <a:gd name="T88" fmla="*/ 73 w 846"/>
                <a:gd name="T89" fmla="*/ 622 h 1205"/>
                <a:gd name="T90" fmla="*/ 19 w 846"/>
                <a:gd name="T91" fmla="*/ 642 h 1205"/>
                <a:gd name="T92" fmla="*/ 15 w 846"/>
                <a:gd name="T93" fmla="*/ 572 h 1205"/>
                <a:gd name="T94" fmla="*/ 0 w 846"/>
                <a:gd name="T95" fmla="*/ 758 h 1205"/>
                <a:gd name="T96" fmla="*/ 74 w 846"/>
                <a:gd name="T97" fmla="*/ 798 h 1205"/>
                <a:gd name="T98" fmla="*/ 97 w 846"/>
                <a:gd name="T99" fmla="*/ 751 h 1205"/>
                <a:gd name="T100" fmla="*/ 117 w 846"/>
                <a:gd name="T101" fmla="*/ 840 h 1205"/>
                <a:gd name="T102" fmla="*/ 181 w 846"/>
                <a:gd name="T103" fmla="*/ 869 h 1205"/>
                <a:gd name="T104" fmla="*/ 199 w 846"/>
                <a:gd name="T105" fmla="*/ 1008 h 1205"/>
                <a:gd name="T106" fmla="*/ 217 w 846"/>
                <a:gd name="T107" fmla="*/ 1121 h 1205"/>
                <a:gd name="T108" fmla="*/ 325 w 846"/>
                <a:gd name="T109" fmla="*/ 1205 h 1205"/>
                <a:gd name="T110" fmla="*/ 397 w 846"/>
                <a:gd name="T111" fmla="*/ 1167 h 1205"/>
                <a:gd name="T112" fmla="*/ 461 w 846"/>
                <a:gd name="T113" fmla="*/ 1152 h 1205"/>
                <a:gd name="T114" fmla="*/ 476 w 846"/>
                <a:gd name="T115" fmla="*/ 1070 h 1205"/>
                <a:gd name="T116" fmla="*/ 403 w 846"/>
                <a:gd name="T117" fmla="*/ 1016 h 1205"/>
                <a:gd name="T118" fmla="*/ 452 w 846"/>
                <a:gd name="T119" fmla="*/ 884 h 1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6" h="1205">
                  <a:moveTo>
                    <a:pt x="452" y="884"/>
                  </a:moveTo>
                  <a:lnTo>
                    <a:pt x="487" y="850"/>
                  </a:lnTo>
                  <a:lnTo>
                    <a:pt x="477" y="817"/>
                  </a:lnTo>
                  <a:lnTo>
                    <a:pt x="427" y="818"/>
                  </a:lnTo>
                  <a:lnTo>
                    <a:pt x="467" y="777"/>
                  </a:lnTo>
                  <a:lnTo>
                    <a:pt x="506" y="737"/>
                  </a:lnTo>
                  <a:lnTo>
                    <a:pt x="443" y="711"/>
                  </a:lnTo>
                  <a:lnTo>
                    <a:pt x="476" y="701"/>
                  </a:lnTo>
                  <a:lnTo>
                    <a:pt x="490" y="654"/>
                  </a:lnTo>
                  <a:lnTo>
                    <a:pt x="526" y="697"/>
                  </a:lnTo>
                  <a:lnTo>
                    <a:pt x="583" y="687"/>
                  </a:lnTo>
                  <a:lnTo>
                    <a:pt x="595" y="656"/>
                  </a:lnTo>
                  <a:lnTo>
                    <a:pt x="565" y="637"/>
                  </a:lnTo>
                  <a:lnTo>
                    <a:pt x="522" y="614"/>
                  </a:lnTo>
                  <a:lnTo>
                    <a:pt x="555" y="597"/>
                  </a:lnTo>
                  <a:lnTo>
                    <a:pt x="559" y="577"/>
                  </a:lnTo>
                  <a:lnTo>
                    <a:pt x="626" y="626"/>
                  </a:lnTo>
                  <a:lnTo>
                    <a:pt x="652" y="586"/>
                  </a:lnTo>
                  <a:lnTo>
                    <a:pt x="655" y="549"/>
                  </a:lnTo>
                  <a:lnTo>
                    <a:pt x="621" y="520"/>
                  </a:lnTo>
                  <a:lnTo>
                    <a:pt x="638" y="470"/>
                  </a:lnTo>
                  <a:lnTo>
                    <a:pt x="657" y="434"/>
                  </a:lnTo>
                  <a:lnTo>
                    <a:pt x="690" y="410"/>
                  </a:lnTo>
                  <a:lnTo>
                    <a:pt x="681" y="487"/>
                  </a:lnTo>
                  <a:lnTo>
                    <a:pt x="727" y="436"/>
                  </a:lnTo>
                  <a:lnTo>
                    <a:pt x="764" y="432"/>
                  </a:lnTo>
                  <a:lnTo>
                    <a:pt x="768" y="479"/>
                  </a:lnTo>
                  <a:lnTo>
                    <a:pt x="782" y="483"/>
                  </a:lnTo>
                  <a:lnTo>
                    <a:pt x="787" y="453"/>
                  </a:lnTo>
                  <a:lnTo>
                    <a:pt x="834" y="419"/>
                  </a:lnTo>
                  <a:lnTo>
                    <a:pt x="846" y="319"/>
                  </a:lnTo>
                  <a:lnTo>
                    <a:pt x="803" y="263"/>
                  </a:lnTo>
                  <a:lnTo>
                    <a:pt x="753" y="273"/>
                  </a:lnTo>
                  <a:lnTo>
                    <a:pt x="712" y="284"/>
                  </a:lnTo>
                  <a:lnTo>
                    <a:pt x="662" y="271"/>
                  </a:lnTo>
                  <a:lnTo>
                    <a:pt x="630" y="308"/>
                  </a:lnTo>
                  <a:lnTo>
                    <a:pt x="597" y="321"/>
                  </a:lnTo>
                  <a:lnTo>
                    <a:pt x="597" y="321"/>
                  </a:lnTo>
                  <a:lnTo>
                    <a:pt x="600" y="307"/>
                  </a:lnTo>
                  <a:lnTo>
                    <a:pt x="604" y="294"/>
                  </a:lnTo>
                  <a:lnTo>
                    <a:pt x="609" y="284"/>
                  </a:lnTo>
                  <a:lnTo>
                    <a:pt x="609" y="284"/>
                  </a:lnTo>
                  <a:lnTo>
                    <a:pt x="617" y="276"/>
                  </a:lnTo>
                  <a:lnTo>
                    <a:pt x="627" y="268"/>
                  </a:lnTo>
                  <a:lnTo>
                    <a:pt x="639" y="258"/>
                  </a:lnTo>
                  <a:lnTo>
                    <a:pt x="666" y="224"/>
                  </a:lnTo>
                  <a:lnTo>
                    <a:pt x="659" y="205"/>
                  </a:lnTo>
                  <a:lnTo>
                    <a:pt x="602" y="245"/>
                  </a:lnTo>
                  <a:lnTo>
                    <a:pt x="602" y="209"/>
                  </a:lnTo>
                  <a:lnTo>
                    <a:pt x="626" y="199"/>
                  </a:lnTo>
                  <a:lnTo>
                    <a:pt x="658" y="188"/>
                  </a:lnTo>
                  <a:lnTo>
                    <a:pt x="655" y="148"/>
                  </a:lnTo>
                  <a:lnTo>
                    <a:pt x="638" y="135"/>
                  </a:lnTo>
                  <a:lnTo>
                    <a:pt x="637" y="59"/>
                  </a:lnTo>
                  <a:lnTo>
                    <a:pt x="630" y="32"/>
                  </a:lnTo>
                  <a:lnTo>
                    <a:pt x="567" y="0"/>
                  </a:lnTo>
                  <a:lnTo>
                    <a:pt x="496" y="14"/>
                  </a:lnTo>
                  <a:lnTo>
                    <a:pt x="461" y="47"/>
                  </a:lnTo>
                  <a:lnTo>
                    <a:pt x="400" y="31"/>
                  </a:lnTo>
                  <a:lnTo>
                    <a:pt x="350" y="45"/>
                  </a:lnTo>
                  <a:lnTo>
                    <a:pt x="335" y="105"/>
                  </a:lnTo>
                  <a:lnTo>
                    <a:pt x="348" y="144"/>
                  </a:lnTo>
                  <a:lnTo>
                    <a:pt x="331" y="177"/>
                  </a:lnTo>
                  <a:lnTo>
                    <a:pt x="351" y="177"/>
                  </a:lnTo>
                  <a:lnTo>
                    <a:pt x="378" y="201"/>
                  </a:lnTo>
                  <a:lnTo>
                    <a:pt x="363" y="264"/>
                  </a:lnTo>
                  <a:lnTo>
                    <a:pt x="306" y="231"/>
                  </a:lnTo>
                  <a:lnTo>
                    <a:pt x="305" y="178"/>
                  </a:lnTo>
                  <a:lnTo>
                    <a:pt x="285" y="145"/>
                  </a:lnTo>
                  <a:lnTo>
                    <a:pt x="241" y="165"/>
                  </a:lnTo>
                  <a:lnTo>
                    <a:pt x="199" y="209"/>
                  </a:lnTo>
                  <a:lnTo>
                    <a:pt x="202" y="255"/>
                  </a:lnTo>
                  <a:lnTo>
                    <a:pt x="219" y="265"/>
                  </a:lnTo>
                  <a:lnTo>
                    <a:pt x="195" y="275"/>
                  </a:lnTo>
                  <a:lnTo>
                    <a:pt x="193" y="329"/>
                  </a:lnTo>
                  <a:lnTo>
                    <a:pt x="165" y="272"/>
                  </a:lnTo>
                  <a:lnTo>
                    <a:pt x="120" y="260"/>
                  </a:lnTo>
                  <a:lnTo>
                    <a:pt x="90" y="263"/>
                  </a:lnTo>
                  <a:lnTo>
                    <a:pt x="55" y="223"/>
                  </a:lnTo>
                  <a:lnTo>
                    <a:pt x="55" y="196"/>
                  </a:lnTo>
                  <a:lnTo>
                    <a:pt x="38" y="181"/>
                  </a:lnTo>
                  <a:lnTo>
                    <a:pt x="9" y="254"/>
                  </a:lnTo>
                  <a:lnTo>
                    <a:pt x="23" y="343"/>
                  </a:lnTo>
                  <a:lnTo>
                    <a:pt x="37" y="360"/>
                  </a:lnTo>
                  <a:lnTo>
                    <a:pt x="34" y="409"/>
                  </a:lnTo>
                  <a:lnTo>
                    <a:pt x="17" y="373"/>
                  </a:lnTo>
                  <a:lnTo>
                    <a:pt x="22" y="523"/>
                  </a:lnTo>
                  <a:lnTo>
                    <a:pt x="52" y="513"/>
                  </a:lnTo>
                  <a:lnTo>
                    <a:pt x="68" y="565"/>
                  </a:lnTo>
                  <a:lnTo>
                    <a:pt x="73" y="622"/>
                  </a:lnTo>
                  <a:lnTo>
                    <a:pt x="53" y="659"/>
                  </a:lnTo>
                  <a:lnTo>
                    <a:pt x="19" y="642"/>
                  </a:lnTo>
                  <a:lnTo>
                    <a:pt x="25" y="572"/>
                  </a:lnTo>
                  <a:lnTo>
                    <a:pt x="15" y="572"/>
                  </a:lnTo>
                  <a:lnTo>
                    <a:pt x="11" y="719"/>
                  </a:lnTo>
                  <a:lnTo>
                    <a:pt x="0" y="758"/>
                  </a:lnTo>
                  <a:lnTo>
                    <a:pt x="44" y="805"/>
                  </a:lnTo>
                  <a:lnTo>
                    <a:pt x="74" y="798"/>
                  </a:lnTo>
                  <a:lnTo>
                    <a:pt x="61" y="761"/>
                  </a:lnTo>
                  <a:lnTo>
                    <a:pt x="97" y="751"/>
                  </a:lnTo>
                  <a:lnTo>
                    <a:pt x="97" y="807"/>
                  </a:lnTo>
                  <a:lnTo>
                    <a:pt x="117" y="840"/>
                  </a:lnTo>
                  <a:lnTo>
                    <a:pt x="158" y="834"/>
                  </a:lnTo>
                  <a:lnTo>
                    <a:pt x="181" y="869"/>
                  </a:lnTo>
                  <a:lnTo>
                    <a:pt x="189" y="943"/>
                  </a:lnTo>
                  <a:lnTo>
                    <a:pt x="199" y="1008"/>
                  </a:lnTo>
                  <a:lnTo>
                    <a:pt x="193" y="1045"/>
                  </a:lnTo>
                  <a:lnTo>
                    <a:pt x="217" y="1121"/>
                  </a:lnTo>
                  <a:lnTo>
                    <a:pt x="214" y="1151"/>
                  </a:lnTo>
                  <a:lnTo>
                    <a:pt x="325" y="1205"/>
                  </a:lnTo>
                  <a:lnTo>
                    <a:pt x="421" y="1176"/>
                  </a:lnTo>
                  <a:lnTo>
                    <a:pt x="397" y="1167"/>
                  </a:lnTo>
                  <a:lnTo>
                    <a:pt x="417" y="1133"/>
                  </a:lnTo>
                  <a:lnTo>
                    <a:pt x="461" y="1152"/>
                  </a:lnTo>
                  <a:lnTo>
                    <a:pt x="484" y="1122"/>
                  </a:lnTo>
                  <a:lnTo>
                    <a:pt x="476" y="1070"/>
                  </a:lnTo>
                  <a:lnTo>
                    <a:pt x="406" y="1070"/>
                  </a:lnTo>
                  <a:lnTo>
                    <a:pt x="403" y="1016"/>
                  </a:lnTo>
                  <a:lnTo>
                    <a:pt x="446" y="976"/>
                  </a:lnTo>
                  <a:lnTo>
                    <a:pt x="452" y="8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9" name="Freeform 120">
              <a:extLst>
                <a:ext uri="{FF2B5EF4-FFF2-40B4-BE49-F238E27FC236}">
                  <a16:creationId xmlns:a16="http://schemas.microsoft.com/office/drawing/2014/main" id="{2D99F108-9947-53C6-5001-179E85F3CC6A}"/>
                </a:ext>
              </a:extLst>
            </p:cNvPr>
            <p:cNvSpPr>
              <a:spLocks/>
            </p:cNvSpPr>
            <p:nvPr/>
          </p:nvSpPr>
          <p:spPr bwMode="auto">
            <a:xfrm>
              <a:off x="3771900" y="3452813"/>
              <a:ext cx="12700" cy="31750"/>
            </a:xfrm>
            <a:custGeom>
              <a:avLst/>
              <a:gdLst>
                <a:gd name="T0" fmla="*/ 39 w 39"/>
                <a:gd name="T1" fmla="*/ 57 h 99"/>
                <a:gd name="T2" fmla="*/ 19 w 39"/>
                <a:gd name="T3" fmla="*/ 0 h 99"/>
                <a:gd name="T4" fmla="*/ 2 w 39"/>
                <a:gd name="T5" fmla="*/ 4 h 99"/>
                <a:gd name="T6" fmla="*/ 0 w 39"/>
                <a:gd name="T7" fmla="*/ 57 h 99"/>
                <a:gd name="T8" fmla="*/ 17 w 39"/>
                <a:gd name="T9" fmla="*/ 99 h 99"/>
                <a:gd name="T10" fmla="*/ 39 w 39"/>
                <a:gd name="T11" fmla="*/ 57 h 99"/>
              </a:gdLst>
              <a:ahLst/>
              <a:cxnLst>
                <a:cxn ang="0">
                  <a:pos x="T0" y="T1"/>
                </a:cxn>
                <a:cxn ang="0">
                  <a:pos x="T2" y="T3"/>
                </a:cxn>
                <a:cxn ang="0">
                  <a:pos x="T4" y="T5"/>
                </a:cxn>
                <a:cxn ang="0">
                  <a:pos x="T6" y="T7"/>
                </a:cxn>
                <a:cxn ang="0">
                  <a:pos x="T8" y="T9"/>
                </a:cxn>
                <a:cxn ang="0">
                  <a:pos x="T10" y="T11"/>
                </a:cxn>
              </a:cxnLst>
              <a:rect l="0" t="0" r="r" b="b"/>
              <a:pathLst>
                <a:path w="39" h="99">
                  <a:moveTo>
                    <a:pt x="39" y="57"/>
                  </a:moveTo>
                  <a:lnTo>
                    <a:pt x="19" y="0"/>
                  </a:lnTo>
                  <a:lnTo>
                    <a:pt x="2" y="4"/>
                  </a:lnTo>
                  <a:lnTo>
                    <a:pt x="0" y="57"/>
                  </a:lnTo>
                  <a:lnTo>
                    <a:pt x="17" y="99"/>
                  </a:lnTo>
                  <a:lnTo>
                    <a:pt x="39"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0" name="Freeform 121">
              <a:extLst>
                <a:ext uri="{FF2B5EF4-FFF2-40B4-BE49-F238E27FC236}">
                  <a16:creationId xmlns:a16="http://schemas.microsoft.com/office/drawing/2014/main" id="{DE7C00A6-D90D-55DE-DA1C-1DE5DC322241}"/>
                </a:ext>
              </a:extLst>
            </p:cNvPr>
            <p:cNvSpPr>
              <a:spLocks/>
            </p:cNvSpPr>
            <p:nvPr/>
          </p:nvSpPr>
          <p:spPr bwMode="auto">
            <a:xfrm>
              <a:off x="3810000" y="3352800"/>
              <a:ext cx="152400" cy="192088"/>
            </a:xfrm>
            <a:custGeom>
              <a:avLst/>
              <a:gdLst>
                <a:gd name="T0" fmla="*/ 170 w 484"/>
                <a:gd name="T1" fmla="*/ 138 h 605"/>
                <a:gd name="T2" fmla="*/ 143 w 484"/>
                <a:gd name="T3" fmla="*/ 181 h 605"/>
                <a:gd name="T4" fmla="*/ 114 w 484"/>
                <a:gd name="T5" fmla="*/ 215 h 605"/>
                <a:gd name="T6" fmla="*/ 17 w 484"/>
                <a:gd name="T7" fmla="*/ 193 h 605"/>
                <a:gd name="T8" fmla="*/ 0 w 484"/>
                <a:gd name="T9" fmla="*/ 216 h 605"/>
                <a:gd name="T10" fmla="*/ 70 w 484"/>
                <a:gd name="T11" fmla="*/ 288 h 605"/>
                <a:gd name="T12" fmla="*/ 48 w 484"/>
                <a:gd name="T13" fmla="*/ 328 h 605"/>
                <a:gd name="T14" fmla="*/ 82 w 484"/>
                <a:gd name="T15" fmla="*/ 377 h 605"/>
                <a:gd name="T16" fmla="*/ 62 w 484"/>
                <a:gd name="T17" fmla="*/ 404 h 605"/>
                <a:gd name="T18" fmla="*/ 76 w 484"/>
                <a:gd name="T19" fmla="*/ 451 h 605"/>
                <a:gd name="T20" fmla="*/ 103 w 484"/>
                <a:gd name="T21" fmla="*/ 487 h 605"/>
                <a:gd name="T22" fmla="*/ 140 w 484"/>
                <a:gd name="T23" fmla="*/ 477 h 605"/>
                <a:gd name="T24" fmla="*/ 140 w 484"/>
                <a:gd name="T25" fmla="*/ 477 h 605"/>
                <a:gd name="T26" fmla="*/ 158 w 484"/>
                <a:gd name="T27" fmla="*/ 487 h 605"/>
                <a:gd name="T28" fmla="*/ 174 w 484"/>
                <a:gd name="T29" fmla="*/ 494 h 605"/>
                <a:gd name="T30" fmla="*/ 186 w 484"/>
                <a:gd name="T31" fmla="*/ 500 h 605"/>
                <a:gd name="T32" fmla="*/ 186 w 484"/>
                <a:gd name="T33" fmla="*/ 500 h 605"/>
                <a:gd name="T34" fmla="*/ 189 w 484"/>
                <a:gd name="T35" fmla="*/ 500 h 605"/>
                <a:gd name="T36" fmla="*/ 191 w 484"/>
                <a:gd name="T37" fmla="*/ 499 h 605"/>
                <a:gd name="T38" fmla="*/ 196 w 484"/>
                <a:gd name="T39" fmla="*/ 497 h 605"/>
                <a:gd name="T40" fmla="*/ 203 w 484"/>
                <a:gd name="T41" fmla="*/ 492 h 605"/>
                <a:gd name="T42" fmla="*/ 210 w 484"/>
                <a:gd name="T43" fmla="*/ 488 h 605"/>
                <a:gd name="T44" fmla="*/ 221 w 484"/>
                <a:gd name="T45" fmla="*/ 478 h 605"/>
                <a:gd name="T46" fmla="*/ 225 w 484"/>
                <a:gd name="T47" fmla="*/ 472 h 605"/>
                <a:gd name="T48" fmla="*/ 267 w 484"/>
                <a:gd name="T49" fmla="*/ 522 h 605"/>
                <a:gd name="T50" fmla="*/ 220 w 484"/>
                <a:gd name="T51" fmla="*/ 532 h 605"/>
                <a:gd name="T52" fmla="*/ 240 w 484"/>
                <a:gd name="T53" fmla="*/ 569 h 605"/>
                <a:gd name="T54" fmla="*/ 277 w 484"/>
                <a:gd name="T55" fmla="*/ 575 h 605"/>
                <a:gd name="T56" fmla="*/ 310 w 484"/>
                <a:gd name="T57" fmla="*/ 605 h 605"/>
                <a:gd name="T58" fmla="*/ 360 w 484"/>
                <a:gd name="T59" fmla="*/ 598 h 605"/>
                <a:gd name="T60" fmla="*/ 313 w 484"/>
                <a:gd name="T61" fmla="*/ 535 h 605"/>
                <a:gd name="T62" fmla="*/ 319 w 484"/>
                <a:gd name="T63" fmla="*/ 501 h 605"/>
                <a:gd name="T64" fmla="*/ 343 w 484"/>
                <a:gd name="T65" fmla="*/ 525 h 605"/>
                <a:gd name="T66" fmla="*/ 342 w 484"/>
                <a:gd name="T67" fmla="*/ 494 h 605"/>
                <a:gd name="T68" fmla="*/ 396 w 484"/>
                <a:gd name="T69" fmla="*/ 501 h 605"/>
                <a:gd name="T70" fmla="*/ 445 w 484"/>
                <a:gd name="T71" fmla="*/ 428 h 605"/>
                <a:gd name="T72" fmla="*/ 381 w 484"/>
                <a:gd name="T73" fmla="*/ 359 h 605"/>
                <a:gd name="T74" fmla="*/ 378 w 484"/>
                <a:gd name="T75" fmla="*/ 302 h 605"/>
                <a:gd name="T76" fmla="*/ 484 w 484"/>
                <a:gd name="T77" fmla="*/ 205 h 605"/>
                <a:gd name="T78" fmla="*/ 483 w 484"/>
                <a:gd name="T79" fmla="*/ 155 h 605"/>
                <a:gd name="T80" fmla="*/ 463 w 484"/>
                <a:gd name="T81" fmla="*/ 102 h 605"/>
                <a:gd name="T82" fmla="*/ 451 w 484"/>
                <a:gd name="T83" fmla="*/ 25 h 605"/>
                <a:gd name="T84" fmla="*/ 401 w 484"/>
                <a:gd name="T85" fmla="*/ 0 h 605"/>
                <a:gd name="T86" fmla="*/ 306 w 484"/>
                <a:gd name="T87" fmla="*/ 97 h 605"/>
                <a:gd name="T88" fmla="*/ 332 w 484"/>
                <a:gd name="T89" fmla="*/ 137 h 605"/>
                <a:gd name="T90" fmla="*/ 333 w 484"/>
                <a:gd name="T91" fmla="*/ 176 h 605"/>
                <a:gd name="T92" fmla="*/ 303 w 484"/>
                <a:gd name="T93" fmla="*/ 147 h 605"/>
                <a:gd name="T94" fmla="*/ 283 w 484"/>
                <a:gd name="T95" fmla="*/ 160 h 605"/>
                <a:gd name="T96" fmla="*/ 267 w 484"/>
                <a:gd name="T97" fmla="*/ 230 h 605"/>
                <a:gd name="T98" fmla="*/ 206 w 484"/>
                <a:gd name="T99" fmla="*/ 190 h 605"/>
                <a:gd name="T100" fmla="*/ 213 w 484"/>
                <a:gd name="T101" fmla="*/ 160 h 605"/>
                <a:gd name="T102" fmla="*/ 193 w 484"/>
                <a:gd name="T103" fmla="*/ 141 h 605"/>
                <a:gd name="T104" fmla="*/ 249 w 484"/>
                <a:gd name="T105" fmla="*/ 84 h 605"/>
                <a:gd name="T106" fmla="*/ 156 w 484"/>
                <a:gd name="T107" fmla="*/ 108 h 605"/>
                <a:gd name="T108" fmla="*/ 103 w 484"/>
                <a:gd name="T109" fmla="*/ 79 h 605"/>
                <a:gd name="T110" fmla="*/ 103 w 484"/>
                <a:gd name="T111" fmla="*/ 102 h 605"/>
                <a:gd name="T112" fmla="*/ 170 w 484"/>
                <a:gd name="T113" fmla="*/ 138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4" h="605">
                  <a:moveTo>
                    <a:pt x="170" y="138"/>
                  </a:moveTo>
                  <a:lnTo>
                    <a:pt x="143" y="181"/>
                  </a:lnTo>
                  <a:lnTo>
                    <a:pt x="114" y="215"/>
                  </a:lnTo>
                  <a:lnTo>
                    <a:pt x="17" y="193"/>
                  </a:lnTo>
                  <a:lnTo>
                    <a:pt x="0" y="216"/>
                  </a:lnTo>
                  <a:lnTo>
                    <a:pt x="70" y="288"/>
                  </a:lnTo>
                  <a:lnTo>
                    <a:pt x="48" y="328"/>
                  </a:lnTo>
                  <a:lnTo>
                    <a:pt x="82" y="377"/>
                  </a:lnTo>
                  <a:lnTo>
                    <a:pt x="62" y="404"/>
                  </a:lnTo>
                  <a:lnTo>
                    <a:pt x="76" y="451"/>
                  </a:lnTo>
                  <a:lnTo>
                    <a:pt x="103" y="487"/>
                  </a:lnTo>
                  <a:lnTo>
                    <a:pt x="140" y="477"/>
                  </a:lnTo>
                  <a:lnTo>
                    <a:pt x="140" y="477"/>
                  </a:lnTo>
                  <a:lnTo>
                    <a:pt x="158" y="487"/>
                  </a:lnTo>
                  <a:lnTo>
                    <a:pt x="174" y="494"/>
                  </a:lnTo>
                  <a:lnTo>
                    <a:pt x="186" y="500"/>
                  </a:lnTo>
                  <a:lnTo>
                    <a:pt x="186" y="500"/>
                  </a:lnTo>
                  <a:lnTo>
                    <a:pt x="189" y="500"/>
                  </a:lnTo>
                  <a:lnTo>
                    <a:pt x="191" y="499"/>
                  </a:lnTo>
                  <a:lnTo>
                    <a:pt x="196" y="497"/>
                  </a:lnTo>
                  <a:lnTo>
                    <a:pt x="203" y="492"/>
                  </a:lnTo>
                  <a:lnTo>
                    <a:pt x="210" y="488"/>
                  </a:lnTo>
                  <a:lnTo>
                    <a:pt x="221" y="478"/>
                  </a:lnTo>
                  <a:lnTo>
                    <a:pt x="225" y="472"/>
                  </a:lnTo>
                  <a:lnTo>
                    <a:pt x="267" y="522"/>
                  </a:lnTo>
                  <a:lnTo>
                    <a:pt x="220" y="532"/>
                  </a:lnTo>
                  <a:lnTo>
                    <a:pt x="240" y="569"/>
                  </a:lnTo>
                  <a:lnTo>
                    <a:pt x="277" y="575"/>
                  </a:lnTo>
                  <a:lnTo>
                    <a:pt x="310" y="605"/>
                  </a:lnTo>
                  <a:lnTo>
                    <a:pt x="360" y="598"/>
                  </a:lnTo>
                  <a:lnTo>
                    <a:pt x="313" y="535"/>
                  </a:lnTo>
                  <a:lnTo>
                    <a:pt x="319" y="501"/>
                  </a:lnTo>
                  <a:lnTo>
                    <a:pt x="343" y="525"/>
                  </a:lnTo>
                  <a:lnTo>
                    <a:pt x="342" y="494"/>
                  </a:lnTo>
                  <a:lnTo>
                    <a:pt x="396" y="501"/>
                  </a:lnTo>
                  <a:lnTo>
                    <a:pt x="445" y="428"/>
                  </a:lnTo>
                  <a:lnTo>
                    <a:pt x="381" y="359"/>
                  </a:lnTo>
                  <a:lnTo>
                    <a:pt x="378" y="302"/>
                  </a:lnTo>
                  <a:lnTo>
                    <a:pt x="484" y="205"/>
                  </a:lnTo>
                  <a:lnTo>
                    <a:pt x="483" y="155"/>
                  </a:lnTo>
                  <a:lnTo>
                    <a:pt x="463" y="102"/>
                  </a:lnTo>
                  <a:lnTo>
                    <a:pt x="451" y="25"/>
                  </a:lnTo>
                  <a:lnTo>
                    <a:pt x="401" y="0"/>
                  </a:lnTo>
                  <a:lnTo>
                    <a:pt x="306" y="97"/>
                  </a:lnTo>
                  <a:lnTo>
                    <a:pt x="332" y="137"/>
                  </a:lnTo>
                  <a:lnTo>
                    <a:pt x="333" y="176"/>
                  </a:lnTo>
                  <a:lnTo>
                    <a:pt x="303" y="147"/>
                  </a:lnTo>
                  <a:lnTo>
                    <a:pt x="283" y="160"/>
                  </a:lnTo>
                  <a:lnTo>
                    <a:pt x="267" y="230"/>
                  </a:lnTo>
                  <a:lnTo>
                    <a:pt x="206" y="190"/>
                  </a:lnTo>
                  <a:lnTo>
                    <a:pt x="213" y="160"/>
                  </a:lnTo>
                  <a:lnTo>
                    <a:pt x="193" y="141"/>
                  </a:lnTo>
                  <a:lnTo>
                    <a:pt x="249" y="84"/>
                  </a:lnTo>
                  <a:lnTo>
                    <a:pt x="156" y="108"/>
                  </a:lnTo>
                  <a:lnTo>
                    <a:pt x="103" y="79"/>
                  </a:lnTo>
                  <a:lnTo>
                    <a:pt x="103" y="102"/>
                  </a:lnTo>
                  <a:lnTo>
                    <a:pt x="170" y="1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1" name="Freeform 122">
              <a:extLst>
                <a:ext uri="{FF2B5EF4-FFF2-40B4-BE49-F238E27FC236}">
                  <a16:creationId xmlns:a16="http://schemas.microsoft.com/office/drawing/2014/main" id="{AD9171BF-9064-71A6-A685-0898FEB5C75B}"/>
                </a:ext>
              </a:extLst>
            </p:cNvPr>
            <p:cNvSpPr>
              <a:spLocks/>
            </p:cNvSpPr>
            <p:nvPr/>
          </p:nvSpPr>
          <p:spPr bwMode="auto">
            <a:xfrm>
              <a:off x="3582988" y="3221038"/>
              <a:ext cx="33338" cy="30163"/>
            </a:xfrm>
            <a:custGeom>
              <a:avLst/>
              <a:gdLst>
                <a:gd name="T0" fmla="*/ 47 w 106"/>
                <a:gd name="T1" fmla="*/ 34 h 97"/>
                <a:gd name="T2" fmla="*/ 7 w 106"/>
                <a:gd name="T3" fmla="*/ 25 h 97"/>
                <a:gd name="T4" fmla="*/ 0 w 106"/>
                <a:gd name="T5" fmla="*/ 50 h 97"/>
                <a:gd name="T6" fmla="*/ 27 w 106"/>
                <a:gd name="T7" fmla="*/ 97 h 97"/>
                <a:gd name="T8" fmla="*/ 87 w 106"/>
                <a:gd name="T9" fmla="*/ 67 h 97"/>
                <a:gd name="T10" fmla="*/ 106 w 106"/>
                <a:gd name="T11" fmla="*/ 7 h 97"/>
                <a:gd name="T12" fmla="*/ 54 w 106"/>
                <a:gd name="T13" fmla="*/ 0 h 97"/>
                <a:gd name="T14" fmla="*/ 47 w 106"/>
                <a:gd name="T15" fmla="*/ 34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97">
                  <a:moveTo>
                    <a:pt x="47" y="34"/>
                  </a:moveTo>
                  <a:lnTo>
                    <a:pt x="7" y="25"/>
                  </a:lnTo>
                  <a:lnTo>
                    <a:pt x="0" y="50"/>
                  </a:lnTo>
                  <a:lnTo>
                    <a:pt x="27" y="97"/>
                  </a:lnTo>
                  <a:lnTo>
                    <a:pt x="87" y="67"/>
                  </a:lnTo>
                  <a:lnTo>
                    <a:pt x="106" y="7"/>
                  </a:lnTo>
                  <a:lnTo>
                    <a:pt x="54" y="0"/>
                  </a:lnTo>
                  <a:lnTo>
                    <a:pt x="47"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2" name="Freeform 123">
              <a:extLst>
                <a:ext uri="{FF2B5EF4-FFF2-40B4-BE49-F238E27FC236}">
                  <a16:creationId xmlns:a16="http://schemas.microsoft.com/office/drawing/2014/main" id="{4A4D7FAE-DCE1-077D-AC45-33F98AB192F0}"/>
                </a:ext>
              </a:extLst>
            </p:cNvPr>
            <p:cNvSpPr>
              <a:spLocks/>
            </p:cNvSpPr>
            <p:nvPr/>
          </p:nvSpPr>
          <p:spPr bwMode="auto">
            <a:xfrm>
              <a:off x="3798888" y="3146425"/>
              <a:ext cx="26988" cy="20638"/>
            </a:xfrm>
            <a:custGeom>
              <a:avLst/>
              <a:gdLst>
                <a:gd name="T0" fmla="*/ 50 w 87"/>
                <a:gd name="T1" fmla="*/ 37 h 64"/>
                <a:gd name="T2" fmla="*/ 87 w 87"/>
                <a:gd name="T3" fmla="*/ 51 h 64"/>
                <a:gd name="T4" fmla="*/ 70 w 87"/>
                <a:gd name="T5" fmla="*/ 0 h 64"/>
                <a:gd name="T6" fmla="*/ 23 w 87"/>
                <a:gd name="T7" fmla="*/ 14 h 64"/>
                <a:gd name="T8" fmla="*/ 0 w 87"/>
                <a:gd name="T9" fmla="*/ 47 h 64"/>
                <a:gd name="T10" fmla="*/ 16 w 87"/>
                <a:gd name="T11" fmla="*/ 64 h 64"/>
                <a:gd name="T12" fmla="*/ 50 w 87"/>
                <a:gd name="T13" fmla="*/ 37 h 64"/>
              </a:gdLst>
              <a:ahLst/>
              <a:cxnLst>
                <a:cxn ang="0">
                  <a:pos x="T0" y="T1"/>
                </a:cxn>
                <a:cxn ang="0">
                  <a:pos x="T2" y="T3"/>
                </a:cxn>
                <a:cxn ang="0">
                  <a:pos x="T4" y="T5"/>
                </a:cxn>
                <a:cxn ang="0">
                  <a:pos x="T6" y="T7"/>
                </a:cxn>
                <a:cxn ang="0">
                  <a:pos x="T8" y="T9"/>
                </a:cxn>
                <a:cxn ang="0">
                  <a:pos x="T10" y="T11"/>
                </a:cxn>
                <a:cxn ang="0">
                  <a:pos x="T12" y="T13"/>
                </a:cxn>
              </a:cxnLst>
              <a:rect l="0" t="0" r="r" b="b"/>
              <a:pathLst>
                <a:path w="87" h="64">
                  <a:moveTo>
                    <a:pt x="50" y="37"/>
                  </a:moveTo>
                  <a:lnTo>
                    <a:pt x="87" y="51"/>
                  </a:lnTo>
                  <a:lnTo>
                    <a:pt x="70" y="0"/>
                  </a:lnTo>
                  <a:lnTo>
                    <a:pt x="23" y="14"/>
                  </a:lnTo>
                  <a:lnTo>
                    <a:pt x="0" y="47"/>
                  </a:lnTo>
                  <a:lnTo>
                    <a:pt x="16" y="64"/>
                  </a:lnTo>
                  <a:lnTo>
                    <a:pt x="50"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3" name="Freeform 124">
              <a:extLst>
                <a:ext uri="{FF2B5EF4-FFF2-40B4-BE49-F238E27FC236}">
                  <a16:creationId xmlns:a16="http://schemas.microsoft.com/office/drawing/2014/main" id="{88DF01C0-E6EB-DEF0-3728-51A26C34C299}"/>
                </a:ext>
              </a:extLst>
            </p:cNvPr>
            <p:cNvSpPr>
              <a:spLocks/>
            </p:cNvSpPr>
            <p:nvPr/>
          </p:nvSpPr>
          <p:spPr bwMode="auto">
            <a:xfrm>
              <a:off x="3552825" y="3076575"/>
              <a:ext cx="219075" cy="200025"/>
            </a:xfrm>
            <a:custGeom>
              <a:avLst/>
              <a:gdLst>
                <a:gd name="T0" fmla="*/ 61 w 691"/>
                <a:gd name="T1" fmla="*/ 599 h 628"/>
                <a:gd name="T2" fmla="*/ 87 w 691"/>
                <a:gd name="T3" fmla="*/ 583 h 628"/>
                <a:gd name="T4" fmla="*/ 77 w 691"/>
                <a:gd name="T5" fmla="*/ 619 h 628"/>
                <a:gd name="T6" fmla="*/ 111 w 691"/>
                <a:gd name="T7" fmla="*/ 628 h 628"/>
                <a:gd name="T8" fmla="*/ 114 w 691"/>
                <a:gd name="T9" fmla="*/ 583 h 628"/>
                <a:gd name="T10" fmla="*/ 94 w 691"/>
                <a:gd name="T11" fmla="*/ 563 h 628"/>
                <a:gd name="T12" fmla="*/ 94 w 691"/>
                <a:gd name="T13" fmla="*/ 549 h 628"/>
                <a:gd name="T14" fmla="*/ 59 w 691"/>
                <a:gd name="T15" fmla="*/ 524 h 628"/>
                <a:gd name="T16" fmla="*/ 69 w 691"/>
                <a:gd name="T17" fmla="*/ 470 h 628"/>
                <a:gd name="T18" fmla="*/ 149 w 691"/>
                <a:gd name="T19" fmla="*/ 442 h 628"/>
                <a:gd name="T20" fmla="*/ 172 w 691"/>
                <a:gd name="T21" fmla="*/ 402 h 628"/>
                <a:gd name="T22" fmla="*/ 254 w 691"/>
                <a:gd name="T23" fmla="*/ 355 h 628"/>
                <a:gd name="T24" fmla="*/ 266 w 691"/>
                <a:gd name="T25" fmla="*/ 399 h 628"/>
                <a:gd name="T26" fmla="*/ 312 w 691"/>
                <a:gd name="T27" fmla="*/ 421 h 628"/>
                <a:gd name="T28" fmla="*/ 378 w 691"/>
                <a:gd name="T29" fmla="*/ 374 h 628"/>
                <a:gd name="T30" fmla="*/ 422 w 691"/>
                <a:gd name="T31" fmla="*/ 386 h 628"/>
                <a:gd name="T32" fmla="*/ 448 w 691"/>
                <a:gd name="T33" fmla="*/ 360 h 628"/>
                <a:gd name="T34" fmla="*/ 498 w 691"/>
                <a:gd name="T35" fmla="*/ 373 h 628"/>
                <a:gd name="T36" fmla="*/ 552 w 691"/>
                <a:gd name="T37" fmla="*/ 379 h 628"/>
                <a:gd name="T38" fmla="*/ 582 w 691"/>
                <a:gd name="T39" fmla="*/ 409 h 628"/>
                <a:gd name="T40" fmla="*/ 599 w 691"/>
                <a:gd name="T41" fmla="*/ 419 h 628"/>
                <a:gd name="T42" fmla="*/ 605 w 691"/>
                <a:gd name="T43" fmla="*/ 389 h 628"/>
                <a:gd name="T44" fmla="*/ 638 w 691"/>
                <a:gd name="T45" fmla="*/ 325 h 628"/>
                <a:gd name="T46" fmla="*/ 681 w 691"/>
                <a:gd name="T47" fmla="*/ 262 h 628"/>
                <a:gd name="T48" fmla="*/ 687 w 691"/>
                <a:gd name="T49" fmla="*/ 205 h 628"/>
                <a:gd name="T50" fmla="*/ 663 w 691"/>
                <a:gd name="T51" fmla="*/ 149 h 628"/>
                <a:gd name="T52" fmla="*/ 636 w 691"/>
                <a:gd name="T53" fmla="*/ 109 h 628"/>
                <a:gd name="T54" fmla="*/ 666 w 691"/>
                <a:gd name="T55" fmla="*/ 33 h 628"/>
                <a:gd name="T56" fmla="*/ 691 w 691"/>
                <a:gd name="T57" fmla="*/ 3 h 628"/>
                <a:gd name="T58" fmla="*/ 675 w 691"/>
                <a:gd name="T59" fmla="*/ 0 h 628"/>
                <a:gd name="T60" fmla="*/ 609 w 691"/>
                <a:gd name="T61" fmla="*/ 70 h 628"/>
                <a:gd name="T62" fmla="*/ 570 w 691"/>
                <a:gd name="T63" fmla="*/ 103 h 628"/>
                <a:gd name="T64" fmla="*/ 523 w 691"/>
                <a:gd name="T65" fmla="*/ 103 h 628"/>
                <a:gd name="T66" fmla="*/ 483 w 691"/>
                <a:gd name="T67" fmla="*/ 128 h 628"/>
                <a:gd name="T68" fmla="*/ 420 w 691"/>
                <a:gd name="T69" fmla="*/ 198 h 628"/>
                <a:gd name="T70" fmla="*/ 355 w 691"/>
                <a:gd name="T71" fmla="*/ 298 h 628"/>
                <a:gd name="T72" fmla="*/ 228 w 691"/>
                <a:gd name="T73" fmla="*/ 313 h 628"/>
                <a:gd name="T74" fmla="*/ 189 w 691"/>
                <a:gd name="T75" fmla="*/ 340 h 628"/>
                <a:gd name="T76" fmla="*/ 102 w 691"/>
                <a:gd name="T77" fmla="*/ 356 h 628"/>
                <a:gd name="T78" fmla="*/ 23 w 691"/>
                <a:gd name="T79" fmla="*/ 423 h 628"/>
                <a:gd name="T80" fmla="*/ 9 w 691"/>
                <a:gd name="T81" fmla="*/ 513 h 628"/>
                <a:gd name="T82" fmla="*/ 0 w 691"/>
                <a:gd name="T83" fmla="*/ 544 h 628"/>
                <a:gd name="T84" fmla="*/ 30 w 691"/>
                <a:gd name="T85" fmla="*/ 557 h 628"/>
                <a:gd name="T86" fmla="*/ 61 w 691"/>
                <a:gd name="T87" fmla="*/ 599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1" h="628">
                  <a:moveTo>
                    <a:pt x="61" y="599"/>
                  </a:moveTo>
                  <a:lnTo>
                    <a:pt x="87" y="583"/>
                  </a:lnTo>
                  <a:lnTo>
                    <a:pt x="77" y="619"/>
                  </a:lnTo>
                  <a:lnTo>
                    <a:pt x="111" y="628"/>
                  </a:lnTo>
                  <a:lnTo>
                    <a:pt x="114" y="583"/>
                  </a:lnTo>
                  <a:lnTo>
                    <a:pt x="94" y="563"/>
                  </a:lnTo>
                  <a:lnTo>
                    <a:pt x="94" y="549"/>
                  </a:lnTo>
                  <a:lnTo>
                    <a:pt x="59" y="524"/>
                  </a:lnTo>
                  <a:lnTo>
                    <a:pt x="69" y="470"/>
                  </a:lnTo>
                  <a:lnTo>
                    <a:pt x="149" y="442"/>
                  </a:lnTo>
                  <a:lnTo>
                    <a:pt x="172" y="402"/>
                  </a:lnTo>
                  <a:lnTo>
                    <a:pt x="254" y="355"/>
                  </a:lnTo>
                  <a:lnTo>
                    <a:pt x="266" y="399"/>
                  </a:lnTo>
                  <a:lnTo>
                    <a:pt x="312" y="421"/>
                  </a:lnTo>
                  <a:lnTo>
                    <a:pt x="378" y="374"/>
                  </a:lnTo>
                  <a:lnTo>
                    <a:pt x="422" y="386"/>
                  </a:lnTo>
                  <a:lnTo>
                    <a:pt x="448" y="360"/>
                  </a:lnTo>
                  <a:lnTo>
                    <a:pt x="498" y="373"/>
                  </a:lnTo>
                  <a:lnTo>
                    <a:pt x="552" y="379"/>
                  </a:lnTo>
                  <a:lnTo>
                    <a:pt x="582" y="409"/>
                  </a:lnTo>
                  <a:lnTo>
                    <a:pt x="599" y="419"/>
                  </a:lnTo>
                  <a:lnTo>
                    <a:pt x="605" y="389"/>
                  </a:lnTo>
                  <a:lnTo>
                    <a:pt x="638" y="325"/>
                  </a:lnTo>
                  <a:lnTo>
                    <a:pt x="681" y="262"/>
                  </a:lnTo>
                  <a:lnTo>
                    <a:pt x="687" y="205"/>
                  </a:lnTo>
                  <a:lnTo>
                    <a:pt x="663" y="149"/>
                  </a:lnTo>
                  <a:lnTo>
                    <a:pt x="636" y="109"/>
                  </a:lnTo>
                  <a:lnTo>
                    <a:pt x="666" y="33"/>
                  </a:lnTo>
                  <a:lnTo>
                    <a:pt x="691" y="3"/>
                  </a:lnTo>
                  <a:lnTo>
                    <a:pt x="675" y="0"/>
                  </a:lnTo>
                  <a:lnTo>
                    <a:pt x="609" y="70"/>
                  </a:lnTo>
                  <a:lnTo>
                    <a:pt x="570" y="103"/>
                  </a:lnTo>
                  <a:lnTo>
                    <a:pt x="523" y="103"/>
                  </a:lnTo>
                  <a:lnTo>
                    <a:pt x="483" y="128"/>
                  </a:lnTo>
                  <a:lnTo>
                    <a:pt x="420" y="198"/>
                  </a:lnTo>
                  <a:lnTo>
                    <a:pt x="355" y="298"/>
                  </a:lnTo>
                  <a:lnTo>
                    <a:pt x="228" y="313"/>
                  </a:lnTo>
                  <a:lnTo>
                    <a:pt x="189" y="340"/>
                  </a:lnTo>
                  <a:lnTo>
                    <a:pt x="102" y="356"/>
                  </a:lnTo>
                  <a:lnTo>
                    <a:pt x="23" y="423"/>
                  </a:lnTo>
                  <a:lnTo>
                    <a:pt x="9" y="513"/>
                  </a:lnTo>
                  <a:lnTo>
                    <a:pt x="0" y="544"/>
                  </a:lnTo>
                  <a:lnTo>
                    <a:pt x="30" y="557"/>
                  </a:lnTo>
                  <a:lnTo>
                    <a:pt x="61" y="5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4" name="Freeform 125">
              <a:extLst>
                <a:ext uri="{FF2B5EF4-FFF2-40B4-BE49-F238E27FC236}">
                  <a16:creationId xmlns:a16="http://schemas.microsoft.com/office/drawing/2014/main" id="{3DE252D6-2299-E3DA-8617-7C6DDE8FDF71}"/>
                </a:ext>
              </a:extLst>
            </p:cNvPr>
            <p:cNvSpPr>
              <a:spLocks/>
            </p:cNvSpPr>
            <p:nvPr/>
          </p:nvSpPr>
          <p:spPr bwMode="auto">
            <a:xfrm>
              <a:off x="3921125" y="3536950"/>
              <a:ext cx="42863" cy="26988"/>
            </a:xfrm>
            <a:custGeom>
              <a:avLst/>
              <a:gdLst>
                <a:gd name="T0" fmla="*/ 37 w 137"/>
                <a:gd name="T1" fmla="*/ 0 h 87"/>
                <a:gd name="T2" fmla="*/ 54 w 137"/>
                <a:gd name="T3" fmla="*/ 34 h 87"/>
                <a:gd name="T4" fmla="*/ 0 w 137"/>
                <a:gd name="T5" fmla="*/ 57 h 87"/>
                <a:gd name="T6" fmla="*/ 35 w 137"/>
                <a:gd name="T7" fmla="*/ 87 h 87"/>
                <a:gd name="T8" fmla="*/ 64 w 137"/>
                <a:gd name="T9" fmla="*/ 57 h 87"/>
                <a:gd name="T10" fmla="*/ 97 w 137"/>
                <a:gd name="T11" fmla="*/ 44 h 87"/>
                <a:gd name="T12" fmla="*/ 137 w 137"/>
                <a:gd name="T13" fmla="*/ 49 h 87"/>
                <a:gd name="T14" fmla="*/ 124 w 137"/>
                <a:gd name="T15" fmla="*/ 27 h 87"/>
                <a:gd name="T16" fmla="*/ 37 w 137"/>
                <a:gd name="T1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87">
                  <a:moveTo>
                    <a:pt x="37" y="0"/>
                  </a:moveTo>
                  <a:lnTo>
                    <a:pt x="54" y="34"/>
                  </a:lnTo>
                  <a:lnTo>
                    <a:pt x="0" y="57"/>
                  </a:lnTo>
                  <a:lnTo>
                    <a:pt x="35" y="87"/>
                  </a:lnTo>
                  <a:lnTo>
                    <a:pt x="64" y="57"/>
                  </a:lnTo>
                  <a:lnTo>
                    <a:pt x="97" y="44"/>
                  </a:lnTo>
                  <a:lnTo>
                    <a:pt x="137" y="49"/>
                  </a:lnTo>
                  <a:lnTo>
                    <a:pt x="124" y="27"/>
                  </a:lnTo>
                  <a:lnTo>
                    <a:pt x="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5" name="Freeform 126">
              <a:extLst>
                <a:ext uri="{FF2B5EF4-FFF2-40B4-BE49-F238E27FC236}">
                  <a16:creationId xmlns:a16="http://schemas.microsoft.com/office/drawing/2014/main" id="{BF910EBC-1ECB-D887-CFA2-3A8F90DD1101}"/>
                </a:ext>
              </a:extLst>
            </p:cNvPr>
            <p:cNvSpPr>
              <a:spLocks/>
            </p:cNvSpPr>
            <p:nvPr/>
          </p:nvSpPr>
          <p:spPr bwMode="auto">
            <a:xfrm>
              <a:off x="3878263" y="3548063"/>
              <a:ext cx="41275" cy="53975"/>
            </a:xfrm>
            <a:custGeom>
              <a:avLst/>
              <a:gdLst>
                <a:gd name="T0" fmla="*/ 50 w 127"/>
                <a:gd name="T1" fmla="*/ 37 h 166"/>
                <a:gd name="T2" fmla="*/ 23 w 127"/>
                <a:gd name="T3" fmla="*/ 0 h 166"/>
                <a:gd name="T4" fmla="*/ 0 w 127"/>
                <a:gd name="T5" fmla="*/ 5 h 166"/>
                <a:gd name="T6" fmla="*/ 40 w 127"/>
                <a:gd name="T7" fmla="*/ 80 h 166"/>
                <a:gd name="T8" fmla="*/ 30 w 127"/>
                <a:gd name="T9" fmla="*/ 104 h 166"/>
                <a:gd name="T10" fmla="*/ 51 w 127"/>
                <a:gd name="T11" fmla="*/ 166 h 166"/>
                <a:gd name="T12" fmla="*/ 74 w 127"/>
                <a:gd name="T13" fmla="*/ 136 h 166"/>
                <a:gd name="T14" fmla="*/ 96 w 127"/>
                <a:gd name="T15" fmla="*/ 106 h 166"/>
                <a:gd name="T16" fmla="*/ 127 w 127"/>
                <a:gd name="T17" fmla="*/ 63 h 166"/>
                <a:gd name="T18" fmla="*/ 83 w 127"/>
                <a:gd name="T19" fmla="*/ 17 h 166"/>
                <a:gd name="T20" fmla="*/ 50 w 127"/>
                <a:gd name="T21" fmla="*/ 3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166">
                  <a:moveTo>
                    <a:pt x="50" y="37"/>
                  </a:moveTo>
                  <a:lnTo>
                    <a:pt x="23" y="0"/>
                  </a:lnTo>
                  <a:lnTo>
                    <a:pt x="0" y="5"/>
                  </a:lnTo>
                  <a:lnTo>
                    <a:pt x="40" y="80"/>
                  </a:lnTo>
                  <a:lnTo>
                    <a:pt x="30" y="104"/>
                  </a:lnTo>
                  <a:lnTo>
                    <a:pt x="51" y="166"/>
                  </a:lnTo>
                  <a:lnTo>
                    <a:pt x="74" y="136"/>
                  </a:lnTo>
                  <a:lnTo>
                    <a:pt x="96" y="106"/>
                  </a:lnTo>
                  <a:lnTo>
                    <a:pt x="127" y="63"/>
                  </a:lnTo>
                  <a:lnTo>
                    <a:pt x="83" y="17"/>
                  </a:lnTo>
                  <a:lnTo>
                    <a:pt x="50"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6" name="Freeform 127">
              <a:extLst>
                <a:ext uri="{FF2B5EF4-FFF2-40B4-BE49-F238E27FC236}">
                  <a16:creationId xmlns:a16="http://schemas.microsoft.com/office/drawing/2014/main" id="{A3BD29B2-C268-543D-ADE2-1CFD31364A1D}"/>
                </a:ext>
              </a:extLst>
            </p:cNvPr>
            <p:cNvSpPr>
              <a:spLocks/>
            </p:cNvSpPr>
            <p:nvPr/>
          </p:nvSpPr>
          <p:spPr bwMode="auto">
            <a:xfrm>
              <a:off x="3816350" y="3554413"/>
              <a:ext cx="71438" cy="44450"/>
            </a:xfrm>
            <a:custGeom>
              <a:avLst/>
              <a:gdLst>
                <a:gd name="T0" fmla="*/ 190 w 225"/>
                <a:gd name="T1" fmla="*/ 45 h 140"/>
                <a:gd name="T2" fmla="*/ 190 w 225"/>
                <a:gd name="T3" fmla="*/ 45 h 140"/>
                <a:gd name="T4" fmla="*/ 185 w 225"/>
                <a:gd name="T5" fmla="*/ 42 h 140"/>
                <a:gd name="T6" fmla="*/ 176 w 225"/>
                <a:gd name="T7" fmla="*/ 41 h 140"/>
                <a:gd name="T8" fmla="*/ 152 w 225"/>
                <a:gd name="T9" fmla="*/ 40 h 140"/>
                <a:gd name="T10" fmla="*/ 129 w 225"/>
                <a:gd name="T11" fmla="*/ 40 h 140"/>
                <a:gd name="T12" fmla="*/ 120 w 225"/>
                <a:gd name="T13" fmla="*/ 40 h 140"/>
                <a:gd name="T14" fmla="*/ 113 w 225"/>
                <a:gd name="T15" fmla="*/ 39 h 140"/>
                <a:gd name="T16" fmla="*/ 113 w 225"/>
                <a:gd name="T17" fmla="*/ 39 h 140"/>
                <a:gd name="T18" fmla="*/ 98 w 225"/>
                <a:gd name="T19" fmla="*/ 31 h 140"/>
                <a:gd name="T20" fmla="*/ 71 w 225"/>
                <a:gd name="T21" fmla="*/ 18 h 140"/>
                <a:gd name="T22" fmla="*/ 36 w 225"/>
                <a:gd name="T23" fmla="*/ 0 h 140"/>
                <a:gd name="T24" fmla="*/ 0 w 225"/>
                <a:gd name="T25" fmla="*/ 10 h 140"/>
                <a:gd name="T26" fmla="*/ 1 w 225"/>
                <a:gd name="T27" fmla="*/ 30 h 140"/>
                <a:gd name="T28" fmla="*/ 48 w 225"/>
                <a:gd name="T29" fmla="*/ 62 h 140"/>
                <a:gd name="T30" fmla="*/ 1 w 225"/>
                <a:gd name="T31" fmla="*/ 67 h 140"/>
                <a:gd name="T32" fmla="*/ 1 w 225"/>
                <a:gd name="T33" fmla="*/ 89 h 140"/>
                <a:gd name="T34" fmla="*/ 78 w 225"/>
                <a:gd name="T35" fmla="*/ 116 h 140"/>
                <a:gd name="T36" fmla="*/ 98 w 225"/>
                <a:gd name="T37" fmla="*/ 138 h 140"/>
                <a:gd name="T38" fmla="*/ 155 w 225"/>
                <a:gd name="T39" fmla="*/ 138 h 140"/>
                <a:gd name="T40" fmla="*/ 225 w 225"/>
                <a:gd name="T41" fmla="*/ 140 h 140"/>
                <a:gd name="T42" fmla="*/ 205 w 225"/>
                <a:gd name="T43" fmla="*/ 95 h 140"/>
                <a:gd name="T44" fmla="*/ 205 w 225"/>
                <a:gd name="T45" fmla="*/ 95 h 140"/>
                <a:gd name="T46" fmla="*/ 204 w 225"/>
                <a:gd name="T47" fmla="*/ 88 h 140"/>
                <a:gd name="T48" fmla="*/ 201 w 225"/>
                <a:gd name="T49" fmla="*/ 72 h 140"/>
                <a:gd name="T50" fmla="*/ 199 w 225"/>
                <a:gd name="T51" fmla="*/ 64 h 140"/>
                <a:gd name="T52" fmla="*/ 197 w 225"/>
                <a:gd name="T53" fmla="*/ 56 h 140"/>
                <a:gd name="T54" fmla="*/ 194 w 225"/>
                <a:gd name="T55" fmla="*/ 49 h 140"/>
                <a:gd name="T56" fmla="*/ 190 w 225"/>
                <a:gd name="T57" fmla="*/ 45 h 140"/>
                <a:gd name="T58" fmla="*/ 190 w 225"/>
                <a:gd name="T59" fmla="*/ 4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5" h="140">
                  <a:moveTo>
                    <a:pt x="190" y="45"/>
                  </a:moveTo>
                  <a:lnTo>
                    <a:pt x="190" y="45"/>
                  </a:lnTo>
                  <a:lnTo>
                    <a:pt x="185" y="42"/>
                  </a:lnTo>
                  <a:lnTo>
                    <a:pt x="176" y="41"/>
                  </a:lnTo>
                  <a:lnTo>
                    <a:pt x="152" y="40"/>
                  </a:lnTo>
                  <a:lnTo>
                    <a:pt x="129" y="40"/>
                  </a:lnTo>
                  <a:lnTo>
                    <a:pt x="120" y="40"/>
                  </a:lnTo>
                  <a:lnTo>
                    <a:pt x="113" y="39"/>
                  </a:lnTo>
                  <a:lnTo>
                    <a:pt x="113" y="39"/>
                  </a:lnTo>
                  <a:lnTo>
                    <a:pt x="98" y="31"/>
                  </a:lnTo>
                  <a:lnTo>
                    <a:pt x="71" y="18"/>
                  </a:lnTo>
                  <a:lnTo>
                    <a:pt x="36" y="0"/>
                  </a:lnTo>
                  <a:lnTo>
                    <a:pt x="0" y="10"/>
                  </a:lnTo>
                  <a:lnTo>
                    <a:pt x="1" y="30"/>
                  </a:lnTo>
                  <a:lnTo>
                    <a:pt x="48" y="62"/>
                  </a:lnTo>
                  <a:lnTo>
                    <a:pt x="1" y="67"/>
                  </a:lnTo>
                  <a:lnTo>
                    <a:pt x="1" y="89"/>
                  </a:lnTo>
                  <a:lnTo>
                    <a:pt x="78" y="116"/>
                  </a:lnTo>
                  <a:lnTo>
                    <a:pt x="98" y="138"/>
                  </a:lnTo>
                  <a:lnTo>
                    <a:pt x="155" y="138"/>
                  </a:lnTo>
                  <a:lnTo>
                    <a:pt x="225" y="140"/>
                  </a:lnTo>
                  <a:lnTo>
                    <a:pt x="205" y="95"/>
                  </a:lnTo>
                  <a:lnTo>
                    <a:pt x="205" y="95"/>
                  </a:lnTo>
                  <a:lnTo>
                    <a:pt x="204" y="88"/>
                  </a:lnTo>
                  <a:lnTo>
                    <a:pt x="201" y="72"/>
                  </a:lnTo>
                  <a:lnTo>
                    <a:pt x="199" y="64"/>
                  </a:lnTo>
                  <a:lnTo>
                    <a:pt x="197" y="56"/>
                  </a:lnTo>
                  <a:lnTo>
                    <a:pt x="194" y="49"/>
                  </a:lnTo>
                  <a:lnTo>
                    <a:pt x="190" y="45"/>
                  </a:lnTo>
                  <a:lnTo>
                    <a:pt x="190"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7" name="Freeform 128">
              <a:extLst>
                <a:ext uri="{FF2B5EF4-FFF2-40B4-BE49-F238E27FC236}">
                  <a16:creationId xmlns:a16="http://schemas.microsoft.com/office/drawing/2014/main" id="{B720B87D-F11A-B481-32D4-D331CDED27E7}"/>
                </a:ext>
              </a:extLst>
            </p:cNvPr>
            <p:cNvSpPr>
              <a:spLocks/>
            </p:cNvSpPr>
            <p:nvPr/>
          </p:nvSpPr>
          <p:spPr bwMode="auto">
            <a:xfrm>
              <a:off x="4160838" y="3494088"/>
              <a:ext cx="46038" cy="52388"/>
            </a:xfrm>
            <a:custGeom>
              <a:avLst/>
              <a:gdLst>
                <a:gd name="T0" fmla="*/ 132 w 146"/>
                <a:gd name="T1" fmla="*/ 82 h 161"/>
                <a:gd name="T2" fmla="*/ 35 w 146"/>
                <a:gd name="T3" fmla="*/ 0 h 161"/>
                <a:gd name="T4" fmla="*/ 5 w 146"/>
                <a:gd name="T5" fmla="*/ 30 h 161"/>
                <a:gd name="T6" fmla="*/ 0 w 146"/>
                <a:gd name="T7" fmla="*/ 93 h 161"/>
                <a:gd name="T8" fmla="*/ 127 w 146"/>
                <a:gd name="T9" fmla="*/ 161 h 161"/>
                <a:gd name="T10" fmla="*/ 146 w 146"/>
                <a:gd name="T11" fmla="*/ 99 h 161"/>
                <a:gd name="T12" fmla="*/ 132 w 146"/>
                <a:gd name="T13" fmla="*/ 82 h 161"/>
              </a:gdLst>
              <a:ahLst/>
              <a:cxnLst>
                <a:cxn ang="0">
                  <a:pos x="T0" y="T1"/>
                </a:cxn>
                <a:cxn ang="0">
                  <a:pos x="T2" y="T3"/>
                </a:cxn>
                <a:cxn ang="0">
                  <a:pos x="T4" y="T5"/>
                </a:cxn>
                <a:cxn ang="0">
                  <a:pos x="T6" y="T7"/>
                </a:cxn>
                <a:cxn ang="0">
                  <a:pos x="T8" y="T9"/>
                </a:cxn>
                <a:cxn ang="0">
                  <a:pos x="T10" y="T11"/>
                </a:cxn>
                <a:cxn ang="0">
                  <a:pos x="T12" y="T13"/>
                </a:cxn>
              </a:cxnLst>
              <a:rect l="0" t="0" r="r" b="b"/>
              <a:pathLst>
                <a:path w="146" h="161">
                  <a:moveTo>
                    <a:pt x="132" y="82"/>
                  </a:moveTo>
                  <a:lnTo>
                    <a:pt x="35" y="0"/>
                  </a:lnTo>
                  <a:lnTo>
                    <a:pt x="5" y="30"/>
                  </a:lnTo>
                  <a:lnTo>
                    <a:pt x="0" y="93"/>
                  </a:lnTo>
                  <a:lnTo>
                    <a:pt x="127" y="161"/>
                  </a:lnTo>
                  <a:lnTo>
                    <a:pt x="146" y="99"/>
                  </a:lnTo>
                  <a:lnTo>
                    <a:pt x="132"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8" name="Freeform 129">
              <a:extLst>
                <a:ext uri="{FF2B5EF4-FFF2-40B4-BE49-F238E27FC236}">
                  <a16:creationId xmlns:a16="http://schemas.microsoft.com/office/drawing/2014/main" id="{DE9C4B74-59F9-5387-066C-EB9CF3A14FB3}"/>
                </a:ext>
              </a:extLst>
            </p:cNvPr>
            <p:cNvSpPr>
              <a:spLocks/>
            </p:cNvSpPr>
            <p:nvPr/>
          </p:nvSpPr>
          <p:spPr bwMode="auto">
            <a:xfrm>
              <a:off x="3697288" y="3443288"/>
              <a:ext cx="100013" cy="96838"/>
            </a:xfrm>
            <a:custGeom>
              <a:avLst/>
              <a:gdLst>
                <a:gd name="T0" fmla="*/ 265 w 317"/>
                <a:gd name="T1" fmla="*/ 277 h 309"/>
                <a:gd name="T2" fmla="*/ 298 w 317"/>
                <a:gd name="T3" fmla="*/ 251 h 309"/>
                <a:gd name="T4" fmla="*/ 317 w 317"/>
                <a:gd name="T5" fmla="*/ 207 h 309"/>
                <a:gd name="T6" fmla="*/ 304 w 317"/>
                <a:gd name="T7" fmla="*/ 158 h 309"/>
                <a:gd name="T8" fmla="*/ 237 w 317"/>
                <a:gd name="T9" fmla="*/ 132 h 309"/>
                <a:gd name="T10" fmla="*/ 224 w 317"/>
                <a:gd name="T11" fmla="*/ 96 h 309"/>
                <a:gd name="T12" fmla="*/ 210 w 317"/>
                <a:gd name="T13" fmla="*/ 79 h 309"/>
                <a:gd name="T14" fmla="*/ 199 w 317"/>
                <a:gd name="T15" fmla="*/ 59 h 309"/>
                <a:gd name="T16" fmla="*/ 189 w 317"/>
                <a:gd name="T17" fmla="*/ 30 h 309"/>
                <a:gd name="T18" fmla="*/ 112 w 317"/>
                <a:gd name="T19" fmla="*/ 0 h 309"/>
                <a:gd name="T20" fmla="*/ 83 w 317"/>
                <a:gd name="T21" fmla="*/ 50 h 309"/>
                <a:gd name="T22" fmla="*/ 47 w 317"/>
                <a:gd name="T23" fmla="*/ 61 h 309"/>
                <a:gd name="T24" fmla="*/ 6 w 317"/>
                <a:gd name="T25" fmla="*/ 41 h 309"/>
                <a:gd name="T26" fmla="*/ 0 w 317"/>
                <a:gd name="T27" fmla="*/ 98 h 309"/>
                <a:gd name="T28" fmla="*/ 31 w 317"/>
                <a:gd name="T29" fmla="*/ 140 h 309"/>
                <a:gd name="T30" fmla="*/ 84 w 317"/>
                <a:gd name="T31" fmla="*/ 177 h 309"/>
                <a:gd name="T32" fmla="*/ 91 w 317"/>
                <a:gd name="T33" fmla="*/ 229 h 309"/>
                <a:gd name="T34" fmla="*/ 128 w 317"/>
                <a:gd name="T35" fmla="*/ 236 h 309"/>
                <a:gd name="T36" fmla="*/ 105 w 317"/>
                <a:gd name="T37" fmla="*/ 256 h 309"/>
                <a:gd name="T38" fmla="*/ 146 w 317"/>
                <a:gd name="T39" fmla="*/ 302 h 309"/>
                <a:gd name="T40" fmla="*/ 211 w 317"/>
                <a:gd name="T41" fmla="*/ 309 h 309"/>
                <a:gd name="T42" fmla="*/ 265 w 317"/>
                <a:gd name="T43" fmla="*/ 277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7" h="309">
                  <a:moveTo>
                    <a:pt x="265" y="277"/>
                  </a:moveTo>
                  <a:lnTo>
                    <a:pt x="298" y="251"/>
                  </a:lnTo>
                  <a:lnTo>
                    <a:pt x="317" y="207"/>
                  </a:lnTo>
                  <a:lnTo>
                    <a:pt x="304" y="158"/>
                  </a:lnTo>
                  <a:lnTo>
                    <a:pt x="237" y="132"/>
                  </a:lnTo>
                  <a:lnTo>
                    <a:pt x="224" y="96"/>
                  </a:lnTo>
                  <a:lnTo>
                    <a:pt x="210" y="79"/>
                  </a:lnTo>
                  <a:lnTo>
                    <a:pt x="199" y="59"/>
                  </a:lnTo>
                  <a:lnTo>
                    <a:pt x="189" y="30"/>
                  </a:lnTo>
                  <a:lnTo>
                    <a:pt x="112" y="0"/>
                  </a:lnTo>
                  <a:lnTo>
                    <a:pt x="83" y="50"/>
                  </a:lnTo>
                  <a:lnTo>
                    <a:pt x="47" y="61"/>
                  </a:lnTo>
                  <a:lnTo>
                    <a:pt x="6" y="41"/>
                  </a:lnTo>
                  <a:lnTo>
                    <a:pt x="0" y="98"/>
                  </a:lnTo>
                  <a:lnTo>
                    <a:pt x="31" y="140"/>
                  </a:lnTo>
                  <a:lnTo>
                    <a:pt x="84" y="177"/>
                  </a:lnTo>
                  <a:lnTo>
                    <a:pt x="91" y="229"/>
                  </a:lnTo>
                  <a:lnTo>
                    <a:pt x="128" y="236"/>
                  </a:lnTo>
                  <a:lnTo>
                    <a:pt x="105" y="256"/>
                  </a:lnTo>
                  <a:lnTo>
                    <a:pt x="146" y="302"/>
                  </a:lnTo>
                  <a:lnTo>
                    <a:pt x="211" y="309"/>
                  </a:lnTo>
                  <a:lnTo>
                    <a:pt x="265" y="2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9" name="Freeform 130">
              <a:extLst>
                <a:ext uri="{FF2B5EF4-FFF2-40B4-BE49-F238E27FC236}">
                  <a16:creationId xmlns:a16="http://schemas.microsoft.com/office/drawing/2014/main" id="{8AAF839E-2E14-79C4-0A9B-5A4C0B07F0A9}"/>
                </a:ext>
              </a:extLst>
            </p:cNvPr>
            <p:cNvSpPr>
              <a:spLocks/>
            </p:cNvSpPr>
            <p:nvPr/>
          </p:nvSpPr>
          <p:spPr bwMode="auto">
            <a:xfrm>
              <a:off x="3692525" y="3529013"/>
              <a:ext cx="25400" cy="46038"/>
            </a:xfrm>
            <a:custGeom>
              <a:avLst/>
              <a:gdLst>
                <a:gd name="T0" fmla="*/ 6 w 80"/>
                <a:gd name="T1" fmla="*/ 0 h 141"/>
                <a:gd name="T2" fmla="*/ 16 w 80"/>
                <a:gd name="T3" fmla="*/ 39 h 141"/>
                <a:gd name="T4" fmla="*/ 0 w 80"/>
                <a:gd name="T5" fmla="*/ 42 h 141"/>
                <a:gd name="T6" fmla="*/ 13 w 80"/>
                <a:gd name="T7" fmla="*/ 86 h 141"/>
                <a:gd name="T8" fmla="*/ 11 w 80"/>
                <a:gd name="T9" fmla="*/ 106 h 141"/>
                <a:gd name="T10" fmla="*/ 58 w 80"/>
                <a:gd name="T11" fmla="*/ 141 h 141"/>
                <a:gd name="T12" fmla="*/ 80 w 80"/>
                <a:gd name="T13" fmla="*/ 88 h 141"/>
                <a:gd name="T14" fmla="*/ 77 w 80"/>
                <a:gd name="T15" fmla="*/ 59 h 141"/>
                <a:gd name="T16" fmla="*/ 6 w 80"/>
                <a:gd name="T1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41">
                  <a:moveTo>
                    <a:pt x="6" y="0"/>
                  </a:moveTo>
                  <a:lnTo>
                    <a:pt x="16" y="39"/>
                  </a:lnTo>
                  <a:lnTo>
                    <a:pt x="0" y="42"/>
                  </a:lnTo>
                  <a:lnTo>
                    <a:pt x="13" y="86"/>
                  </a:lnTo>
                  <a:lnTo>
                    <a:pt x="11" y="106"/>
                  </a:lnTo>
                  <a:lnTo>
                    <a:pt x="58" y="141"/>
                  </a:lnTo>
                  <a:lnTo>
                    <a:pt x="80" y="88"/>
                  </a:lnTo>
                  <a:lnTo>
                    <a:pt x="77" y="59"/>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0" name="Freeform 131">
              <a:extLst>
                <a:ext uri="{FF2B5EF4-FFF2-40B4-BE49-F238E27FC236}">
                  <a16:creationId xmlns:a16="http://schemas.microsoft.com/office/drawing/2014/main" id="{A2D5FE73-D032-11E4-9E27-AEDCA300882E}"/>
                </a:ext>
              </a:extLst>
            </p:cNvPr>
            <p:cNvSpPr>
              <a:spLocks/>
            </p:cNvSpPr>
            <p:nvPr/>
          </p:nvSpPr>
          <p:spPr bwMode="auto">
            <a:xfrm>
              <a:off x="3781425" y="3519488"/>
              <a:ext cx="28575" cy="68263"/>
            </a:xfrm>
            <a:custGeom>
              <a:avLst/>
              <a:gdLst>
                <a:gd name="T0" fmla="*/ 33 w 90"/>
                <a:gd name="T1" fmla="*/ 73 h 216"/>
                <a:gd name="T2" fmla="*/ 7 w 90"/>
                <a:gd name="T3" fmla="*/ 123 h 216"/>
                <a:gd name="T4" fmla="*/ 0 w 90"/>
                <a:gd name="T5" fmla="*/ 173 h 216"/>
                <a:gd name="T6" fmla="*/ 7 w 90"/>
                <a:gd name="T7" fmla="*/ 216 h 216"/>
                <a:gd name="T8" fmla="*/ 31 w 90"/>
                <a:gd name="T9" fmla="*/ 186 h 216"/>
                <a:gd name="T10" fmla="*/ 66 w 90"/>
                <a:gd name="T11" fmla="*/ 105 h 216"/>
                <a:gd name="T12" fmla="*/ 90 w 90"/>
                <a:gd name="T13" fmla="*/ 43 h 216"/>
                <a:gd name="T14" fmla="*/ 88 w 90"/>
                <a:gd name="T15" fmla="*/ 0 h 216"/>
                <a:gd name="T16" fmla="*/ 33 w 90"/>
                <a:gd name="T17" fmla="*/ 7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216">
                  <a:moveTo>
                    <a:pt x="33" y="73"/>
                  </a:moveTo>
                  <a:lnTo>
                    <a:pt x="7" y="123"/>
                  </a:lnTo>
                  <a:lnTo>
                    <a:pt x="0" y="173"/>
                  </a:lnTo>
                  <a:lnTo>
                    <a:pt x="7" y="216"/>
                  </a:lnTo>
                  <a:lnTo>
                    <a:pt x="31" y="186"/>
                  </a:lnTo>
                  <a:lnTo>
                    <a:pt x="66" y="105"/>
                  </a:lnTo>
                  <a:lnTo>
                    <a:pt x="90" y="43"/>
                  </a:lnTo>
                  <a:lnTo>
                    <a:pt x="88" y="0"/>
                  </a:lnTo>
                  <a:lnTo>
                    <a:pt x="33"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1" name="Freeform 132">
              <a:extLst>
                <a:ext uri="{FF2B5EF4-FFF2-40B4-BE49-F238E27FC236}">
                  <a16:creationId xmlns:a16="http://schemas.microsoft.com/office/drawing/2014/main" id="{9502E8C9-2344-8B5E-D6A5-893237F964DB}"/>
                </a:ext>
              </a:extLst>
            </p:cNvPr>
            <p:cNvSpPr>
              <a:spLocks/>
            </p:cNvSpPr>
            <p:nvPr/>
          </p:nvSpPr>
          <p:spPr bwMode="auto">
            <a:xfrm>
              <a:off x="3746500" y="3556000"/>
              <a:ext cx="22225" cy="20638"/>
            </a:xfrm>
            <a:custGeom>
              <a:avLst/>
              <a:gdLst>
                <a:gd name="T0" fmla="*/ 20 w 70"/>
                <a:gd name="T1" fmla="*/ 53 h 66"/>
                <a:gd name="T2" fmla="*/ 60 w 70"/>
                <a:gd name="T3" fmla="*/ 66 h 66"/>
                <a:gd name="T4" fmla="*/ 70 w 70"/>
                <a:gd name="T5" fmla="*/ 26 h 66"/>
                <a:gd name="T6" fmla="*/ 0 w 70"/>
                <a:gd name="T7" fmla="*/ 0 h 66"/>
                <a:gd name="T8" fmla="*/ 20 w 70"/>
                <a:gd name="T9" fmla="*/ 53 h 66"/>
              </a:gdLst>
              <a:ahLst/>
              <a:cxnLst>
                <a:cxn ang="0">
                  <a:pos x="T0" y="T1"/>
                </a:cxn>
                <a:cxn ang="0">
                  <a:pos x="T2" y="T3"/>
                </a:cxn>
                <a:cxn ang="0">
                  <a:pos x="T4" y="T5"/>
                </a:cxn>
                <a:cxn ang="0">
                  <a:pos x="T6" y="T7"/>
                </a:cxn>
                <a:cxn ang="0">
                  <a:pos x="T8" y="T9"/>
                </a:cxn>
              </a:cxnLst>
              <a:rect l="0" t="0" r="r" b="b"/>
              <a:pathLst>
                <a:path w="70" h="66">
                  <a:moveTo>
                    <a:pt x="20" y="53"/>
                  </a:moveTo>
                  <a:lnTo>
                    <a:pt x="60" y="66"/>
                  </a:lnTo>
                  <a:lnTo>
                    <a:pt x="70" y="26"/>
                  </a:lnTo>
                  <a:lnTo>
                    <a:pt x="0" y="0"/>
                  </a:lnTo>
                  <a:lnTo>
                    <a:pt x="2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2" name="Freeform 133">
              <a:extLst>
                <a:ext uri="{FF2B5EF4-FFF2-40B4-BE49-F238E27FC236}">
                  <a16:creationId xmlns:a16="http://schemas.microsoft.com/office/drawing/2014/main" id="{D5DBBC5E-7F6D-671E-D436-E288DC121EA8}"/>
                </a:ext>
              </a:extLst>
            </p:cNvPr>
            <p:cNvSpPr>
              <a:spLocks/>
            </p:cNvSpPr>
            <p:nvPr/>
          </p:nvSpPr>
          <p:spPr bwMode="auto">
            <a:xfrm>
              <a:off x="3773488" y="3535363"/>
              <a:ext cx="12700" cy="19050"/>
            </a:xfrm>
            <a:custGeom>
              <a:avLst/>
              <a:gdLst>
                <a:gd name="T0" fmla="*/ 0 w 40"/>
                <a:gd name="T1" fmla="*/ 30 h 60"/>
                <a:gd name="T2" fmla="*/ 11 w 40"/>
                <a:gd name="T3" fmla="*/ 60 h 60"/>
                <a:gd name="T4" fmla="*/ 40 w 40"/>
                <a:gd name="T5" fmla="*/ 0 h 60"/>
                <a:gd name="T6" fmla="*/ 0 w 40"/>
                <a:gd name="T7" fmla="*/ 30 h 60"/>
              </a:gdLst>
              <a:ahLst/>
              <a:cxnLst>
                <a:cxn ang="0">
                  <a:pos x="T0" y="T1"/>
                </a:cxn>
                <a:cxn ang="0">
                  <a:pos x="T2" y="T3"/>
                </a:cxn>
                <a:cxn ang="0">
                  <a:pos x="T4" y="T5"/>
                </a:cxn>
                <a:cxn ang="0">
                  <a:pos x="T6" y="T7"/>
                </a:cxn>
              </a:cxnLst>
              <a:rect l="0" t="0" r="r" b="b"/>
              <a:pathLst>
                <a:path w="40" h="60">
                  <a:moveTo>
                    <a:pt x="0" y="30"/>
                  </a:moveTo>
                  <a:lnTo>
                    <a:pt x="11" y="60"/>
                  </a:lnTo>
                  <a:lnTo>
                    <a:pt x="40" y="0"/>
                  </a:lnTo>
                  <a:lnTo>
                    <a:pt x="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3" name="Freeform 116">
              <a:extLst>
                <a:ext uri="{FF2B5EF4-FFF2-40B4-BE49-F238E27FC236}">
                  <a16:creationId xmlns:a16="http://schemas.microsoft.com/office/drawing/2014/main" id="{4CF420AC-F1A4-6179-F363-944923736506}"/>
                </a:ext>
              </a:extLst>
            </p:cNvPr>
            <p:cNvSpPr>
              <a:spLocks/>
            </p:cNvSpPr>
            <p:nvPr/>
          </p:nvSpPr>
          <p:spPr bwMode="auto">
            <a:xfrm>
              <a:off x="3575050" y="3511550"/>
              <a:ext cx="6350" cy="26988"/>
            </a:xfrm>
            <a:custGeom>
              <a:avLst/>
              <a:gdLst>
                <a:gd name="T0" fmla="*/ 0 w 23"/>
                <a:gd name="T1" fmla="*/ 54 h 87"/>
                <a:gd name="T2" fmla="*/ 0 w 23"/>
                <a:gd name="T3" fmla="*/ 87 h 87"/>
                <a:gd name="T4" fmla="*/ 20 w 23"/>
                <a:gd name="T5" fmla="*/ 60 h 87"/>
                <a:gd name="T6" fmla="*/ 23 w 23"/>
                <a:gd name="T7" fmla="*/ 30 h 87"/>
                <a:gd name="T8" fmla="*/ 13 w 23"/>
                <a:gd name="T9" fmla="*/ 0 h 87"/>
                <a:gd name="T10" fmla="*/ 0 w 23"/>
                <a:gd name="T11" fmla="*/ 54 h 87"/>
              </a:gdLst>
              <a:ahLst/>
              <a:cxnLst>
                <a:cxn ang="0">
                  <a:pos x="T0" y="T1"/>
                </a:cxn>
                <a:cxn ang="0">
                  <a:pos x="T2" y="T3"/>
                </a:cxn>
                <a:cxn ang="0">
                  <a:pos x="T4" y="T5"/>
                </a:cxn>
                <a:cxn ang="0">
                  <a:pos x="T6" y="T7"/>
                </a:cxn>
                <a:cxn ang="0">
                  <a:pos x="T8" y="T9"/>
                </a:cxn>
                <a:cxn ang="0">
                  <a:pos x="T10" y="T11"/>
                </a:cxn>
              </a:cxnLst>
              <a:rect l="0" t="0" r="r" b="b"/>
              <a:pathLst>
                <a:path w="23" h="87">
                  <a:moveTo>
                    <a:pt x="0" y="54"/>
                  </a:moveTo>
                  <a:lnTo>
                    <a:pt x="0" y="87"/>
                  </a:lnTo>
                  <a:lnTo>
                    <a:pt x="20" y="60"/>
                  </a:lnTo>
                  <a:lnTo>
                    <a:pt x="23" y="30"/>
                  </a:lnTo>
                  <a:lnTo>
                    <a:pt x="13" y="0"/>
                  </a:lnTo>
                  <a:lnTo>
                    <a:pt x="0"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24" name="Group 1000">
            <a:extLst>
              <a:ext uri="{FF2B5EF4-FFF2-40B4-BE49-F238E27FC236}">
                <a16:creationId xmlns:a16="http://schemas.microsoft.com/office/drawing/2014/main" id="{0966FA00-0885-C026-6611-19711A776CB0}"/>
              </a:ext>
            </a:extLst>
          </p:cNvPr>
          <p:cNvGrpSpPr/>
          <p:nvPr/>
        </p:nvGrpSpPr>
        <p:grpSpPr>
          <a:xfrm>
            <a:off x="11012059" y="5786604"/>
            <a:ext cx="860425" cy="1158875"/>
            <a:chOff x="3344863" y="3546475"/>
            <a:chExt cx="860425" cy="1158875"/>
          </a:xfrm>
          <a:solidFill>
            <a:schemeClr val="bg1">
              <a:lumMod val="75000"/>
            </a:schemeClr>
          </a:solidFill>
        </p:grpSpPr>
        <p:sp>
          <p:nvSpPr>
            <p:cNvPr id="325" name="Freeform 292">
              <a:extLst>
                <a:ext uri="{FF2B5EF4-FFF2-40B4-BE49-F238E27FC236}">
                  <a16:creationId xmlns:a16="http://schemas.microsoft.com/office/drawing/2014/main" id="{5A872B1F-AFEA-4E11-FA42-BBC99E3CADAA}"/>
                </a:ext>
              </a:extLst>
            </p:cNvPr>
            <p:cNvSpPr>
              <a:spLocks/>
            </p:cNvSpPr>
            <p:nvPr/>
          </p:nvSpPr>
          <p:spPr bwMode="auto">
            <a:xfrm>
              <a:off x="4081463" y="3681413"/>
              <a:ext cx="69850" cy="58738"/>
            </a:xfrm>
            <a:custGeom>
              <a:avLst/>
              <a:gdLst>
                <a:gd name="T0" fmla="*/ 30 w 217"/>
                <a:gd name="T1" fmla="*/ 63 h 181"/>
                <a:gd name="T2" fmla="*/ 0 w 217"/>
                <a:gd name="T3" fmla="*/ 39 h 181"/>
                <a:gd name="T4" fmla="*/ 22 w 217"/>
                <a:gd name="T5" fmla="*/ 0 h 181"/>
                <a:gd name="T6" fmla="*/ 74 w 217"/>
                <a:gd name="T7" fmla="*/ 73 h 181"/>
                <a:gd name="T8" fmla="*/ 107 w 217"/>
                <a:gd name="T9" fmla="*/ 105 h 181"/>
                <a:gd name="T10" fmla="*/ 167 w 217"/>
                <a:gd name="T11" fmla="*/ 112 h 181"/>
                <a:gd name="T12" fmla="*/ 204 w 217"/>
                <a:gd name="T13" fmla="*/ 107 h 181"/>
                <a:gd name="T14" fmla="*/ 197 w 217"/>
                <a:gd name="T15" fmla="*/ 121 h 181"/>
                <a:gd name="T16" fmla="*/ 217 w 217"/>
                <a:gd name="T17" fmla="*/ 181 h 181"/>
                <a:gd name="T18" fmla="*/ 181 w 217"/>
                <a:gd name="T19" fmla="*/ 157 h 181"/>
                <a:gd name="T20" fmla="*/ 137 w 217"/>
                <a:gd name="T21" fmla="*/ 148 h 181"/>
                <a:gd name="T22" fmla="*/ 104 w 217"/>
                <a:gd name="T23" fmla="*/ 172 h 181"/>
                <a:gd name="T24" fmla="*/ 70 w 217"/>
                <a:gd name="T25" fmla="*/ 148 h 181"/>
                <a:gd name="T26" fmla="*/ 70 w 217"/>
                <a:gd name="T27" fmla="*/ 148 h 181"/>
                <a:gd name="T28" fmla="*/ 68 w 217"/>
                <a:gd name="T29" fmla="*/ 147 h 181"/>
                <a:gd name="T30" fmla="*/ 60 w 217"/>
                <a:gd name="T31" fmla="*/ 143 h 181"/>
                <a:gd name="T32" fmla="*/ 54 w 217"/>
                <a:gd name="T33" fmla="*/ 136 h 181"/>
                <a:gd name="T34" fmla="*/ 51 w 217"/>
                <a:gd name="T35" fmla="*/ 133 h 181"/>
                <a:gd name="T36" fmla="*/ 50 w 217"/>
                <a:gd name="T37" fmla="*/ 128 h 181"/>
                <a:gd name="T38" fmla="*/ 50 w 217"/>
                <a:gd name="T39" fmla="*/ 128 h 181"/>
                <a:gd name="T40" fmla="*/ 53 w 217"/>
                <a:gd name="T41" fmla="*/ 98 h 181"/>
                <a:gd name="T42" fmla="*/ 54 w 217"/>
                <a:gd name="T43" fmla="*/ 76 h 181"/>
                <a:gd name="T44" fmla="*/ 30 w 217"/>
                <a:gd name="T45" fmla="*/ 63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7" h="181">
                  <a:moveTo>
                    <a:pt x="30" y="63"/>
                  </a:moveTo>
                  <a:lnTo>
                    <a:pt x="0" y="39"/>
                  </a:lnTo>
                  <a:lnTo>
                    <a:pt x="22" y="0"/>
                  </a:lnTo>
                  <a:lnTo>
                    <a:pt x="74" y="73"/>
                  </a:lnTo>
                  <a:lnTo>
                    <a:pt x="107" y="105"/>
                  </a:lnTo>
                  <a:lnTo>
                    <a:pt x="167" y="112"/>
                  </a:lnTo>
                  <a:lnTo>
                    <a:pt x="204" y="107"/>
                  </a:lnTo>
                  <a:lnTo>
                    <a:pt x="197" y="121"/>
                  </a:lnTo>
                  <a:lnTo>
                    <a:pt x="217" y="181"/>
                  </a:lnTo>
                  <a:lnTo>
                    <a:pt x="181" y="157"/>
                  </a:lnTo>
                  <a:lnTo>
                    <a:pt x="137" y="148"/>
                  </a:lnTo>
                  <a:lnTo>
                    <a:pt x="104" y="172"/>
                  </a:lnTo>
                  <a:lnTo>
                    <a:pt x="70" y="148"/>
                  </a:lnTo>
                  <a:lnTo>
                    <a:pt x="70" y="148"/>
                  </a:lnTo>
                  <a:lnTo>
                    <a:pt x="68" y="147"/>
                  </a:lnTo>
                  <a:lnTo>
                    <a:pt x="60" y="143"/>
                  </a:lnTo>
                  <a:lnTo>
                    <a:pt x="54" y="136"/>
                  </a:lnTo>
                  <a:lnTo>
                    <a:pt x="51" y="133"/>
                  </a:lnTo>
                  <a:lnTo>
                    <a:pt x="50" y="128"/>
                  </a:lnTo>
                  <a:lnTo>
                    <a:pt x="50" y="128"/>
                  </a:lnTo>
                  <a:lnTo>
                    <a:pt x="53" y="98"/>
                  </a:lnTo>
                  <a:lnTo>
                    <a:pt x="54" y="76"/>
                  </a:lnTo>
                  <a:lnTo>
                    <a:pt x="30"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6" name="Freeform 293">
              <a:extLst>
                <a:ext uri="{FF2B5EF4-FFF2-40B4-BE49-F238E27FC236}">
                  <a16:creationId xmlns:a16="http://schemas.microsoft.com/office/drawing/2014/main" id="{44FFACD6-65F9-3895-852A-DE46AFED22CF}"/>
                </a:ext>
              </a:extLst>
            </p:cNvPr>
            <p:cNvSpPr>
              <a:spLocks/>
            </p:cNvSpPr>
            <p:nvPr/>
          </p:nvSpPr>
          <p:spPr bwMode="auto">
            <a:xfrm>
              <a:off x="4017963" y="3595688"/>
              <a:ext cx="52388" cy="71438"/>
            </a:xfrm>
            <a:custGeom>
              <a:avLst/>
              <a:gdLst>
                <a:gd name="T0" fmla="*/ 0 w 167"/>
                <a:gd name="T1" fmla="*/ 183 h 223"/>
                <a:gd name="T2" fmla="*/ 43 w 167"/>
                <a:gd name="T3" fmla="*/ 219 h 223"/>
                <a:gd name="T4" fmla="*/ 43 w 167"/>
                <a:gd name="T5" fmla="*/ 219 h 223"/>
                <a:gd name="T6" fmla="*/ 44 w 167"/>
                <a:gd name="T7" fmla="*/ 221 h 223"/>
                <a:gd name="T8" fmla="*/ 47 w 167"/>
                <a:gd name="T9" fmla="*/ 223 h 223"/>
                <a:gd name="T10" fmla="*/ 51 w 167"/>
                <a:gd name="T11" fmla="*/ 223 h 223"/>
                <a:gd name="T12" fmla="*/ 53 w 167"/>
                <a:gd name="T13" fmla="*/ 223 h 223"/>
                <a:gd name="T14" fmla="*/ 56 w 167"/>
                <a:gd name="T15" fmla="*/ 222 h 223"/>
                <a:gd name="T16" fmla="*/ 60 w 167"/>
                <a:gd name="T17" fmla="*/ 219 h 223"/>
                <a:gd name="T18" fmla="*/ 60 w 167"/>
                <a:gd name="T19" fmla="*/ 219 h 223"/>
                <a:gd name="T20" fmla="*/ 70 w 167"/>
                <a:gd name="T21" fmla="*/ 208 h 223"/>
                <a:gd name="T22" fmla="*/ 80 w 167"/>
                <a:gd name="T23" fmla="*/ 193 h 223"/>
                <a:gd name="T24" fmla="*/ 93 w 167"/>
                <a:gd name="T25" fmla="*/ 175 h 223"/>
                <a:gd name="T26" fmla="*/ 120 w 167"/>
                <a:gd name="T27" fmla="*/ 179 h 223"/>
                <a:gd name="T28" fmla="*/ 147 w 167"/>
                <a:gd name="T29" fmla="*/ 192 h 223"/>
                <a:gd name="T30" fmla="*/ 167 w 167"/>
                <a:gd name="T31" fmla="*/ 175 h 223"/>
                <a:gd name="T32" fmla="*/ 145 w 167"/>
                <a:gd name="T33" fmla="*/ 135 h 223"/>
                <a:gd name="T34" fmla="*/ 125 w 167"/>
                <a:gd name="T35" fmla="*/ 125 h 223"/>
                <a:gd name="T36" fmla="*/ 142 w 167"/>
                <a:gd name="T37" fmla="*/ 102 h 223"/>
                <a:gd name="T38" fmla="*/ 149 w 167"/>
                <a:gd name="T39" fmla="*/ 82 h 223"/>
                <a:gd name="T40" fmla="*/ 132 w 167"/>
                <a:gd name="T41" fmla="*/ 59 h 223"/>
                <a:gd name="T42" fmla="*/ 92 w 167"/>
                <a:gd name="T43" fmla="*/ 63 h 223"/>
                <a:gd name="T44" fmla="*/ 72 w 167"/>
                <a:gd name="T45" fmla="*/ 46 h 223"/>
                <a:gd name="T46" fmla="*/ 72 w 167"/>
                <a:gd name="T47" fmla="*/ 9 h 223"/>
                <a:gd name="T48" fmla="*/ 25 w 167"/>
                <a:gd name="T49" fmla="*/ 0 h 223"/>
                <a:gd name="T50" fmla="*/ 8 w 167"/>
                <a:gd name="T51" fmla="*/ 24 h 223"/>
                <a:gd name="T52" fmla="*/ 12 w 167"/>
                <a:gd name="T53" fmla="*/ 51 h 223"/>
                <a:gd name="T54" fmla="*/ 55 w 167"/>
                <a:gd name="T55" fmla="*/ 56 h 223"/>
                <a:gd name="T56" fmla="*/ 102 w 167"/>
                <a:gd name="T57" fmla="*/ 86 h 223"/>
                <a:gd name="T58" fmla="*/ 99 w 167"/>
                <a:gd name="T59" fmla="*/ 110 h 223"/>
                <a:gd name="T60" fmla="*/ 69 w 167"/>
                <a:gd name="T61" fmla="*/ 120 h 223"/>
                <a:gd name="T62" fmla="*/ 35 w 167"/>
                <a:gd name="T63" fmla="*/ 90 h 223"/>
                <a:gd name="T64" fmla="*/ 15 w 167"/>
                <a:gd name="T65" fmla="*/ 103 h 223"/>
                <a:gd name="T66" fmla="*/ 30 w 167"/>
                <a:gd name="T67" fmla="*/ 133 h 223"/>
                <a:gd name="T68" fmla="*/ 13 w 167"/>
                <a:gd name="T69" fmla="*/ 153 h 223"/>
                <a:gd name="T70" fmla="*/ 0 w 167"/>
                <a:gd name="T71" fmla="*/ 18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7" h="223">
                  <a:moveTo>
                    <a:pt x="0" y="183"/>
                  </a:moveTo>
                  <a:lnTo>
                    <a:pt x="43" y="219"/>
                  </a:lnTo>
                  <a:lnTo>
                    <a:pt x="43" y="219"/>
                  </a:lnTo>
                  <a:lnTo>
                    <a:pt x="44" y="221"/>
                  </a:lnTo>
                  <a:lnTo>
                    <a:pt x="47" y="223"/>
                  </a:lnTo>
                  <a:lnTo>
                    <a:pt x="51" y="223"/>
                  </a:lnTo>
                  <a:lnTo>
                    <a:pt x="53" y="223"/>
                  </a:lnTo>
                  <a:lnTo>
                    <a:pt x="56" y="222"/>
                  </a:lnTo>
                  <a:lnTo>
                    <a:pt x="60" y="219"/>
                  </a:lnTo>
                  <a:lnTo>
                    <a:pt x="60" y="219"/>
                  </a:lnTo>
                  <a:lnTo>
                    <a:pt x="70" y="208"/>
                  </a:lnTo>
                  <a:lnTo>
                    <a:pt x="80" y="193"/>
                  </a:lnTo>
                  <a:lnTo>
                    <a:pt x="93" y="175"/>
                  </a:lnTo>
                  <a:lnTo>
                    <a:pt x="120" y="179"/>
                  </a:lnTo>
                  <a:lnTo>
                    <a:pt x="147" y="192"/>
                  </a:lnTo>
                  <a:lnTo>
                    <a:pt x="167" y="175"/>
                  </a:lnTo>
                  <a:lnTo>
                    <a:pt x="145" y="135"/>
                  </a:lnTo>
                  <a:lnTo>
                    <a:pt x="125" y="125"/>
                  </a:lnTo>
                  <a:lnTo>
                    <a:pt x="142" y="102"/>
                  </a:lnTo>
                  <a:lnTo>
                    <a:pt x="149" y="82"/>
                  </a:lnTo>
                  <a:lnTo>
                    <a:pt x="132" y="59"/>
                  </a:lnTo>
                  <a:lnTo>
                    <a:pt x="92" y="63"/>
                  </a:lnTo>
                  <a:lnTo>
                    <a:pt x="72" y="46"/>
                  </a:lnTo>
                  <a:lnTo>
                    <a:pt x="72" y="9"/>
                  </a:lnTo>
                  <a:lnTo>
                    <a:pt x="25" y="0"/>
                  </a:lnTo>
                  <a:lnTo>
                    <a:pt x="8" y="24"/>
                  </a:lnTo>
                  <a:lnTo>
                    <a:pt x="12" y="51"/>
                  </a:lnTo>
                  <a:lnTo>
                    <a:pt x="55" y="56"/>
                  </a:lnTo>
                  <a:lnTo>
                    <a:pt x="102" y="86"/>
                  </a:lnTo>
                  <a:lnTo>
                    <a:pt x="99" y="110"/>
                  </a:lnTo>
                  <a:lnTo>
                    <a:pt x="69" y="120"/>
                  </a:lnTo>
                  <a:lnTo>
                    <a:pt x="35" y="90"/>
                  </a:lnTo>
                  <a:lnTo>
                    <a:pt x="15" y="103"/>
                  </a:lnTo>
                  <a:lnTo>
                    <a:pt x="30" y="133"/>
                  </a:lnTo>
                  <a:lnTo>
                    <a:pt x="13" y="153"/>
                  </a:lnTo>
                  <a:lnTo>
                    <a:pt x="0" y="1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7" name="Freeform 294">
              <a:extLst>
                <a:ext uri="{FF2B5EF4-FFF2-40B4-BE49-F238E27FC236}">
                  <a16:creationId xmlns:a16="http://schemas.microsoft.com/office/drawing/2014/main" id="{DAA45D00-49C9-2AF6-D40F-2FF9D419D13F}"/>
                </a:ext>
              </a:extLst>
            </p:cNvPr>
            <p:cNvSpPr>
              <a:spLocks/>
            </p:cNvSpPr>
            <p:nvPr/>
          </p:nvSpPr>
          <p:spPr bwMode="auto">
            <a:xfrm>
              <a:off x="3817938" y="3621088"/>
              <a:ext cx="22225" cy="23813"/>
            </a:xfrm>
            <a:custGeom>
              <a:avLst/>
              <a:gdLst>
                <a:gd name="T0" fmla="*/ 62 w 69"/>
                <a:gd name="T1" fmla="*/ 64 h 74"/>
                <a:gd name="T2" fmla="*/ 69 w 69"/>
                <a:gd name="T3" fmla="*/ 37 h 74"/>
                <a:gd name="T4" fmla="*/ 26 w 69"/>
                <a:gd name="T5" fmla="*/ 0 h 74"/>
                <a:gd name="T6" fmla="*/ 2 w 69"/>
                <a:gd name="T7" fmla="*/ 5 h 74"/>
                <a:gd name="T8" fmla="*/ 0 w 69"/>
                <a:gd name="T9" fmla="*/ 57 h 74"/>
                <a:gd name="T10" fmla="*/ 30 w 69"/>
                <a:gd name="T11" fmla="*/ 74 h 74"/>
                <a:gd name="T12" fmla="*/ 62 w 69"/>
                <a:gd name="T13" fmla="*/ 64 h 74"/>
              </a:gdLst>
              <a:ahLst/>
              <a:cxnLst>
                <a:cxn ang="0">
                  <a:pos x="T0" y="T1"/>
                </a:cxn>
                <a:cxn ang="0">
                  <a:pos x="T2" y="T3"/>
                </a:cxn>
                <a:cxn ang="0">
                  <a:pos x="T4" y="T5"/>
                </a:cxn>
                <a:cxn ang="0">
                  <a:pos x="T6" y="T7"/>
                </a:cxn>
                <a:cxn ang="0">
                  <a:pos x="T8" y="T9"/>
                </a:cxn>
                <a:cxn ang="0">
                  <a:pos x="T10" y="T11"/>
                </a:cxn>
                <a:cxn ang="0">
                  <a:pos x="T12" y="T13"/>
                </a:cxn>
              </a:cxnLst>
              <a:rect l="0" t="0" r="r" b="b"/>
              <a:pathLst>
                <a:path w="69" h="74">
                  <a:moveTo>
                    <a:pt x="62" y="64"/>
                  </a:moveTo>
                  <a:lnTo>
                    <a:pt x="69" y="37"/>
                  </a:lnTo>
                  <a:lnTo>
                    <a:pt x="26" y="0"/>
                  </a:lnTo>
                  <a:lnTo>
                    <a:pt x="2" y="5"/>
                  </a:lnTo>
                  <a:lnTo>
                    <a:pt x="0" y="57"/>
                  </a:lnTo>
                  <a:lnTo>
                    <a:pt x="30" y="74"/>
                  </a:lnTo>
                  <a:lnTo>
                    <a:pt x="62"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8" name="Freeform 295">
              <a:extLst>
                <a:ext uri="{FF2B5EF4-FFF2-40B4-BE49-F238E27FC236}">
                  <a16:creationId xmlns:a16="http://schemas.microsoft.com/office/drawing/2014/main" id="{22A6101F-FF4D-3CEF-9E10-3551B81E1201}"/>
                </a:ext>
              </a:extLst>
            </p:cNvPr>
            <p:cNvSpPr>
              <a:spLocks/>
            </p:cNvSpPr>
            <p:nvPr/>
          </p:nvSpPr>
          <p:spPr bwMode="auto">
            <a:xfrm>
              <a:off x="3575050" y="3589338"/>
              <a:ext cx="14288" cy="17463"/>
            </a:xfrm>
            <a:custGeom>
              <a:avLst/>
              <a:gdLst>
                <a:gd name="T0" fmla="*/ 8 w 42"/>
                <a:gd name="T1" fmla="*/ 0 h 54"/>
                <a:gd name="T2" fmla="*/ 0 w 42"/>
                <a:gd name="T3" fmla="*/ 27 h 54"/>
                <a:gd name="T4" fmla="*/ 23 w 42"/>
                <a:gd name="T5" fmla="*/ 54 h 54"/>
                <a:gd name="T6" fmla="*/ 42 w 42"/>
                <a:gd name="T7" fmla="*/ 34 h 54"/>
                <a:gd name="T8" fmla="*/ 42 w 42"/>
                <a:gd name="T9" fmla="*/ 34 h 54"/>
                <a:gd name="T10" fmla="*/ 35 w 42"/>
                <a:gd name="T11" fmla="*/ 0 h 54"/>
                <a:gd name="T12" fmla="*/ 35 w 42"/>
                <a:gd name="T13" fmla="*/ 0 h 54"/>
                <a:gd name="T14" fmla="*/ 8 w 42"/>
                <a:gd name="T15" fmla="*/ 0 h 54"/>
                <a:gd name="T16" fmla="*/ 8 w 4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54">
                  <a:moveTo>
                    <a:pt x="8" y="0"/>
                  </a:moveTo>
                  <a:lnTo>
                    <a:pt x="0" y="27"/>
                  </a:lnTo>
                  <a:lnTo>
                    <a:pt x="23" y="54"/>
                  </a:lnTo>
                  <a:lnTo>
                    <a:pt x="42" y="34"/>
                  </a:lnTo>
                  <a:lnTo>
                    <a:pt x="42" y="34"/>
                  </a:lnTo>
                  <a:lnTo>
                    <a:pt x="35" y="0"/>
                  </a:lnTo>
                  <a:lnTo>
                    <a:pt x="35" y="0"/>
                  </a:lnTo>
                  <a:lnTo>
                    <a:pt x="8" y="0"/>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9" name="Freeform 296">
              <a:extLst>
                <a:ext uri="{FF2B5EF4-FFF2-40B4-BE49-F238E27FC236}">
                  <a16:creationId xmlns:a16="http://schemas.microsoft.com/office/drawing/2014/main" id="{DF763C24-ED23-4413-9094-AFA33226A0DD}"/>
                </a:ext>
              </a:extLst>
            </p:cNvPr>
            <p:cNvSpPr>
              <a:spLocks/>
            </p:cNvSpPr>
            <p:nvPr/>
          </p:nvSpPr>
          <p:spPr bwMode="auto">
            <a:xfrm>
              <a:off x="3567113" y="3605213"/>
              <a:ext cx="9525" cy="12700"/>
            </a:xfrm>
            <a:custGeom>
              <a:avLst/>
              <a:gdLst>
                <a:gd name="T0" fmla="*/ 17 w 27"/>
                <a:gd name="T1" fmla="*/ 41 h 41"/>
                <a:gd name="T2" fmla="*/ 27 w 27"/>
                <a:gd name="T3" fmla="*/ 20 h 41"/>
                <a:gd name="T4" fmla="*/ 0 w 27"/>
                <a:gd name="T5" fmla="*/ 0 h 41"/>
                <a:gd name="T6" fmla="*/ 17 w 27"/>
                <a:gd name="T7" fmla="*/ 41 h 41"/>
              </a:gdLst>
              <a:ahLst/>
              <a:cxnLst>
                <a:cxn ang="0">
                  <a:pos x="T0" y="T1"/>
                </a:cxn>
                <a:cxn ang="0">
                  <a:pos x="T2" y="T3"/>
                </a:cxn>
                <a:cxn ang="0">
                  <a:pos x="T4" y="T5"/>
                </a:cxn>
                <a:cxn ang="0">
                  <a:pos x="T6" y="T7"/>
                </a:cxn>
              </a:cxnLst>
              <a:rect l="0" t="0" r="r" b="b"/>
              <a:pathLst>
                <a:path w="27" h="41">
                  <a:moveTo>
                    <a:pt x="17" y="41"/>
                  </a:moveTo>
                  <a:lnTo>
                    <a:pt x="27" y="20"/>
                  </a:lnTo>
                  <a:lnTo>
                    <a:pt x="0" y="0"/>
                  </a:lnTo>
                  <a:lnTo>
                    <a:pt x="17"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0" name="Freeform 297">
              <a:extLst>
                <a:ext uri="{FF2B5EF4-FFF2-40B4-BE49-F238E27FC236}">
                  <a16:creationId xmlns:a16="http://schemas.microsoft.com/office/drawing/2014/main" id="{31EF296C-DC01-D6CE-6BD5-E4C87678956B}"/>
                </a:ext>
              </a:extLst>
            </p:cNvPr>
            <p:cNvSpPr>
              <a:spLocks/>
            </p:cNvSpPr>
            <p:nvPr/>
          </p:nvSpPr>
          <p:spPr bwMode="auto">
            <a:xfrm>
              <a:off x="3587750" y="3611563"/>
              <a:ext cx="7938" cy="11113"/>
            </a:xfrm>
            <a:custGeom>
              <a:avLst/>
              <a:gdLst>
                <a:gd name="T0" fmla="*/ 23 w 23"/>
                <a:gd name="T1" fmla="*/ 0 h 37"/>
                <a:gd name="T2" fmla="*/ 0 w 23"/>
                <a:gd name="T3" fmla="*/ 7 h 37"/>
                <a:gd name="T4" fmla="*/ 3 w 23"/>
                <a:gd name="T5" fmla="*/ 37 h 37"/>
                <a:gd name="T6" fmla="*/ 23 w 23"/>
                <a:gd name="T7" fmla="*/ 0 h 37"/>
              </a:gdLst>
              <a:ahLst/>
              <a:cxnLst>
                <a:cxn ang="0">
                  <a:pos x="T0" y="T1"/>
                </a:cxn>
                <a:cxn ang="0">
                  <a:pos x="T2" y="T3"/>
                </a:cxn>
                <a:cxn ang="0">
                  <a:pos x="T4" y="T5"/>
                </a:cxn>
                <a:cxn ang="0">
                  <a:pos x="T6" y="T7"/>
                </a:cxn>
              </a:cxnLst>
              <a:rect l="0" t="0" r="r" b="b"/>
              <a:pathLst>
                <a:path w="23" h="37">
                  <a:moveTo>
                    <a:pt x="23" y="0"/>
                  </a:moveTo>
                  <a:lnTo>
                    <a:pt x="0" y="7"/>
                  </a:lnTo>
                  <a:lnTo>
                    <a:pt x="3" y="37"/>
                  </a:lnTo>
                  <a:lnTo>
                    <a:pt x="2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1" name="Freeform 298">
              <a:extLst>
                <a:ext uri="{FF2B5EF4-FFF2-40B4-BE49-F238E27FC236}">
                  <a16:creationId xmlns:a16="http://schemas.microsoft.com/office/drawing/2014/main" id="{22053893-6F06-BB88-51AE-66392CEE177C}"/>
                </a:ext>
              </a:extLst>
            </p:cNvPr>
            <p:cNvSpPr>
              <a:spLocks/>
            </p:cNvSpPr>
            <p:nvPr/>
          </p:nvSpPr>
          <p:spPr bwMode="auto">
            <a:xfrm>
              <a:off x="3413125" y="3768725"/>
              <a:ext cx="22225" cy="15875"/>
            </a:xfrm>
            <a:custGeom>
              <a:avLst/>
              <a:gdLst>
                <a:gd name="T0" fmla="*/ 39 w 69"/>
                <a:gd name="T1" fmla="*/ 20 h 47"/>
                <a:gd name="T2" fmla="*/ 69 w 69"/>
                <a:gd name="T3" fmla="*/ 13 h 47"/>
                <a:gd name="T4" fmla="*/ 56 w 69"/>
                <a:gd name="T5" fmla="*/ 0 h 47"/>
                <a:gd name="T6" fmla="*/ 16 w 69"/>
                <a:gd name="T7" fmla="*/ 0 h 47"/>
                <a:gd name="T8" fmla="*/ 0 w 69"/>
                <a:gd name="T9" fmla="*/ 27 h 47"/>
                <a:gd name="T10" fmla="*/ 17 w 69"/>
                <a:gd name="T11" fmla="*/ 47 h 47"/>
                <a:gd name="T12" fmla="*/ 39 w 69"/>
                <a:gd name="T13" fmla="*/ 20 h 47"/>
              </a:gdLst>
              <a:ahLst/>
              <a:cxnLst>
                <a:cxn ang="0">
                  <a:pos x="T0" y="T1"/>
                </a:cxn>
                <a:cxn ang="0">
                  <a:pos x="T2" y="T3"/>
                </a:cxn>
                <a:cxn ang="0">
                  <a:pos x="T4" y="T5"/>
                </a:cxn>
                <a:cxn ang="0">
                  <a:pos x="T6" y="T7"/>
                </a:cxn>
                <a:cxn ang="0">
                  <a:pos x="T8" y="T9"/>
                </a:cxn>
                <a:cxn ang="0">
                  <a:pos x="T10" y="T11"/>
                </a:cxn>
                <a:cxn ang="0">
                  <a:pos x="T12" y="T13"/>
                </a:cxn>
              </a:cxnLst>
              <a:rect l="0" t="0" r="r" b="b"/>
              <a:pathLst>
                <a:path w="69" h="47">
                  <a:moveTo>
                    <a:pt x="39" y="20"/>
                  </a:moveTo>
                  <a:lnTo>
                    <a:pt x="69" y="13"/>
                  </a:lnTo>
                  <a:lnTo>
                    <a:pt x="56" y="0"/>
                  </a:lnTo>
                  <a:lnTo>
                    <a:pt x="16" y="0"/>
                  </a:lnTo>
                  <a:lnTo>
                    <a:pt x="0" y="27"/>
                  </a:lnTo>
                  <a:lnTo>
                    <a:pt x="17" y="47"/>
                  </a:lnTo>
                  <a:lnTo>
                    <a:pt x="39"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2" name="Freeform 299">
              <a:extLst>
                <a:ext uri="{FF2B5EF4-FFF2-40B4-BE49-F238E27FC236}">
                  <a16:creationId xmlns:a16="http://schemas.microsoft.com/office/drawing/2014/main" id="{B3096513-6B38-D8D6-11A9-09DDDE181F6D}"/>
                </a:ext>
              </a:extLst>
            </p:cNvPr>
            <p:cNvSpPr>
              <a:spLocks/>
            </p:cNvSpPr>
            <p:nvPr/>
          </p:nvSpPr>
          <p:spPr bwMode="auto">
            <a:xfrm>
              <a:off x="3441700" y="3751263"/>
              <a:ext cx="23813" cy="11113"/>
            </a:xfrm>
            <a:custGeom>
              <a:avLst/>
              <a:gdLst>
                <a:gd name="T0" fmla="*/ 72 w 72"/>
                <a:gd name="T1" fmla="*/ 0 h 38"/>
                <a:gd name="T2" fmla="*/ 40 w 72"/>
                <a:gd name="T3" fmla="*/ 14 h 38"/>
                <a:gd name="T4" fmla="*/ 0 w 72"/>
                <a:gd name="T5" fmla="*/ 38 h 38"/>
                <a:gd name="T6" fmla="*/ 60 w 72"/>
                <a:gd name="T7" fmla="*/ 17 h 38"/>
                <a:gd name="T8" fmla="*/ 72 w 72"/>
                <a:gd name="T9" fmla="*/ 0 h 38"/>
              </a:gdLst>
              <a:ahLst/>
              <a:cxnLst>
                <a:cxn ang="0">
                  <a:pos x="T0" y="T1"/>
                </a:cxn>
                <a:cxn ang="0">
                  <a:pos x="T2" y="T3"/>
                </a:cxn>
                <a:cxn ang="0">
                  <a:pos x="T4" y="T5"/>
                </a:cxn>
                <a:cxn ang="0">
                  <a:pos x="T6" y="T7"/>
                </a:cxn>
                <a:cxn ang="0">
                  <a:pos x="T8" y="T9"/>
                </a:cxn>
              </a:cxnLst>
              <a:rect l="0" t="0" r="r" b="b"/>
              <a:pathLst>
                <a:path w="72" h="38">
                  <a:moveTo>
                    <a:pt x="72" y="0"/>
                  </a:moveTo>
                  <a:lnTo>
                    <a:pt x="40" y="14"/>
                  </a:lnTo>
                  <a:lnTo>
                    <a:pt x="0" y="38"/>
                  </a:lnTo>
                  <a:lnTo>
                    <a:pt x="60" y="17"/>
                  </a:lnTo>
                  <a:lnTo>
                    <a:pt x="7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3" name="Freeform 300">
              <a:extLst>
                <a:ext uri="{FF2B5EF4-FFF2-40B4-BE49-F238E27FC236}">
                  <a16:creationId xmlns:a16="http://schemas.microsoft.com/office/drawing/2014/main" id="{84A30AA3-6217-44FD-5B5F-49AF52BAC2F0}"/>
                </a:ext>
              </a:extLst>
            </p:cNvPr>
            <p:cNvSpPr>
              <a:spLocks/>
            </p:cNvSpPr>
            <p:nvPr/>
          </p:nvSpPr>
          <p:spPr bwMode="auto">
            <a:xfrm>
              <a:off x="3476625" y="3744913"/>
              <a:ext cx="19050" cy="4763"/>
            </a:xfrm>
            <a:custGeom>
              <a:avLst/>
              <a:gdLst>
                <a:gd name="T0" fmla="*/ 57 w 57"/>
                <a:gd name="T1" fmla="*/ 0 h 13"/>
                <a:gd name="T2" fmla="*/ 0 w 57"/>
                <a:gd name="T3" fmla="*/ 6 h 13"/>
                <a:gd name="T4" fmla="*/ 47 w 57"/>
                <a:gd name="T5" fmla="*/ 13 h 13"/>
                <a:gd name="T6" fmla="*/ 57 w 57"/>
                <a:gd name="T7" fmla="*/ 0 h 13"/>
              </a:gdLst>
              <a:ahLst/>
              <a:cxnLst>
                <a:cxn ang="0">
                  <a:pos x="T0" y="T1"/>
                </a:cxn>
                <a:cxn ang="0">
                  <a:pos x="T2" y="T3"/>
                </a:cxn>
                <a:cxn ang="0">
                  <a:pos x="T4" y="T5"/>
                </a:cxn>
                <a:cxn ang="0">
                  <a:pos x="T6" y="T7"/>
                </a:cxn>
              </a:cxnLst>
              <a:rect l="0" t="0" r="r" b="b"/>
              <a:pathLst>
                <a:path w="57" h="13">
                  <a:moveTo>
                    <a:pt x="57" y="0"/>
                  </a:moveTo>
                  <a:lnTo>
                    <a:pt x="0" y="6"/>
                  </a:lnTo>
                  <a:lnTo>
                    <a:pt x="47" y="13"/>
                  </a:ln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4" name="Freeform 301">
              <a:extLst>
                <a:ext uri="{FF2B5EF4-FFF2-40B4-BE49-F238E27FC236}">
                  <a16:creationId xmlns:a16="http://schemas.microsoft.com/office/drawing/2014/main" id="{23D6CFFE-BAFA-B672-AC89-B7B9D99DEF3A}"/>
                </a:ext>
              </a:extLst>
            </p:cNvPr>
            <p:cNvSpPr>
              <a:spLocks/>
            </p:cNvSpPr>
            <p:nvPr/>
          </p:nvSpPr>
          <p:spPr bwMode="auto">
            <a:xfrm>
              <a:off x="3509963" y="3743325"/>
              <a:ext cx="15875" cy="3175"/>
            </a:xfrm>
            <a:custGeom>
              <a:avLst/>
              <a:gdLst>
                <a:gd name="T0" fmla="*/ 27 w 51"/>
                <a:gd name="T1" fmla="*/ 0 h 13"/>
                <a:gd name="T2" fmla="*/ 0 w 51"/>
                <a:gd name="T3" fmla="*/ 13 h 13"/>
                <a:gd name="T4" fmla="*/ 51 w 51"/>
                <a:gd name="T5" fmla="*/ 6 h 13"/>
                <a:gd name="T6" fmla="*/ 27 w 51"/>
                <a:gd name="T7" fmla="*/ 0 h 13"/>
              </a:gdLst>
              <a:ahLst/>
              <a:cxnLst>
                <a:cxn ang="0">
                  <a:pos x="T0" y="T1"/>
                </a:cxn>
                <a:cxn ang="0">
                  <a:pos x="T2" y="T3"/>
                </a:cxn>
                <a:cxn ang="0">
                  <a:pos x="T4" y="T5"/>
                </a:cxn>
                <a:cxn ang="0">
                  <a:pos x="T6" y="T7"/>
                </a:cxn>
              </a:cxnLst>
              <a:rect l="0" t="0" r="r" b="b"/>
              <a:pathLst>
                <a:path w="51" h="13">
                  <a:moveTo>
                    <a:pt x="27" y="0"/>
                  </a:moveTo>
                  <a:lnTo>
                    <a:pt x="0" y="13"/>
                  </a:lnTo>
                  <a:lnTo>
                    <a:pt x="51" y="6"/>
                  </a:lnTo>
                  <a:lnTo>
                    <a:pt x="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5" name="Freeform 302">
              <a:extLst>
                <a:ext uri="{FF2B5EF4-FFF2-40B4-BE49-F238E27FC236}">
                  <a16:creationId xmlns:a16="http://schemas.microsoft.com/office/drawing/2014/main" id="{3C84E71A-3CFC-8E6C-C554-AB04F5108131}"/>
                </a:ext>
              </a:extLst>
            </p:cNvPr>
            <p:cNvSpPr>
              <a:spLocks/>
            </p:cNvSpPr>
            <p:nvPr/>
          </p:nvSpPr>
          <p:spPr bwMode="auto">
            <a:xfrm>
              <a:off x="3344863" y="3546475"/>
              <a:ext cx="860425" cy="1158875"/>
            </a:xfrm>
            <a:custGeom>
              <a:avLst/>
              <a:gdLst>
                <a:gd name="T0" fmla="*/ 2632 w 2711"/>
                <a:gd name="T1" fmla="*/ 1437 h 3652"/>
                <a:gd name="T2" fmla="*/ 2546 w 2711"/>
                <a:gd name="T3" fmla="*/ 839 h 3652"/>
                <a:gd name="T4" fmla="*/ 2470 w 2711"/>
                <a:gd name="T5" fmla="*/ 664 h 3652"/>
                <a:gd name="T6" fmla="*/ 2287 w 2711"/>
                <a:gd name="T7" fmla="*/ 580 h 3652"/>
                <a:gd name="T8" fmla="*/ 2316 w 2711"/>
                <a:gd name="T9" fmla="*/ 490 h 3652"/>
                <a:gd name="T10" fmla="*/ 2232 w 2711"/>
                <a:gd name="T11" fmla="*/ 461 h 3652"/>
                <a:gd name="T12" fmla="*/ 2117 w 2711"/>
                <a:gd name="T13" fmla="*/ 349 h 3652"/>
                <a:gd name="T14" fmla="*/ 1985 w 2711"/>
                <a:gd name="T15" fmla="*/ 344 h 3652"/>
                <a:gd name="T16" fmla="*/ 1934 w 2711"/>
                <a:gd name="T17" fmla="*/ 350 h 3652"/>
                <a:gd name="T18" fmla="*/ 1920 w 2711"/>
                <a:gd name="T19" fmla="*/ 291 h 3652"/>
                <a:gd name="T20" fmla="*/ 1815 w 2711"/>
                <a:gd name="T21" fmla="*/ 408 h 3652"/>
                <a:gd name="T22" fmla="*/ 1616 w 2711"/>
                <a:gd name="T23" fmla="*/ 496 h 3652"/>
                <a:gd name="T24" fmla="*/ 1430 w 2711"/>
                <a:gd name="T25" fmla="*/ 568 h 3652"/>
                <a:gd name="T26" fmla="*/ 1462 w 2711"/>
                <a:gd name="T27" fmla="*/ 422 h 3652"/>
                <a:gd name="T28" fmla="*/ 1371 w 2711"/>
                <a:gd name="T29" fmla="*/ 359 h 3652"/>
                <a:gd name="T30" fmla="*/ 1210 w 2711"/>
                <a:gd name="T31" fmla="*/ 278 h 3652"/>
                <a:gd name="T32" fmla="*/ 1176 w 2711"/>
                <a:gd name="T33" fmla="*/ 145 h 3652"/>
                <a:gd name="T34" fmla="*/ 1010 w 2711"/>
                <a:gd name="T35" fmla="*/ 133 h 3652"/>
                <a:gd name="T36" fmla="*/ 782 w 2711"/>
                <a:gd name="T37" fmla="*/ 88 h 3652"/>
                <a:gd name="T38" fmla="*/ 718 w 2711"/>
                <a:gd name="T39" fmla="*/ 6 h 3652"/>
                <a:gd name="T40" fmla="*/ 695 w 2711"/>
                <a:gd name="T41" fmla="*/ 136 h 3652"/>
                <a:gd name="T42" fmla="*/ 792 w 2711"/>
                <a:gd name="T43" fmla="*/ 102 h 3652"/>
                <a:gd name="T44" fmla="*/ 874 w 2711"/>
                <a:gd name="T45" fmla="*/ 228 h 3652"/>
                <a:gd name="T46" fmla="*/ 817 w 2711"/>
                <a:gd name="T47" fmla="*/ 301 h 3652"/>
                <a:gd name="T48" fmla="*/ 851 w 2711"/>
                <a:gd name="T49" fmla="*/ 334 h 3652"/>
                <a:gd name="T50" fmla="*/ 902 w 2711"/>
                <a:gd name="T51" fmla="*/ 446 h 3652"/>
                <a:gd name="T52" fmla="*/ 859 w 2711"/>
                <a:gd name="T53" fmla="*/ 500 h 3652"/>
                <a:gd name="T54" fmla="*/ 1000 w 2711"/>
                <a:gd name="T55" fmla="*/ 604 h 3652"/>
                <a:gd name="T56" fmla="*/ 1124 w 2711"/>
                <a:gd name="T57" fmla="*/ 749 h 3652"/>
                <a:gd name="T58" fmla="*/ 984 w 2711"/>
                <a:gd name="T59" fmla="*/ 621 h 3652"/>
                <a:gd name="T60" fmla="*/ 728 w 2711"/>
                <a:gd name="T61" fmla="*/ 707 h 3652"/>
                <a:gd name="T62" fmla="*/ 752 w 2711"/>
                <a:gd name="T63" fmla="*/ 799 h 3652"/>
                <a:gd name="T64" fmla="*/ 709 w 2711"/>
                <a:gd name="T65" fmla="*/ 794 h 3652"/>
                <a:gd name="T66" fmla="*/ 627 w 2711"/>
                <a:gd name="T67" fmla="*/ 678 h 3652"/>
                <a:gd name="T68" fmla="*/ 325 w 2711"/>
                <a:gd name="T69" fmla="*/ 767 h 3652"/>
                <a:gd name="T70" fmla="*/ 379 w 2711"/>
                <a:gd name="T71" fmla="*/ 843 h 3652"/>
                <a:gd name="T72" fmla="*/ 442 w 2711"/>
                <a:gd name="T73" fmla="*/ 898 h 3652"/>
                <a:gd name="T74" fmla="*/ 373 w 2711"/>
                <a:gd name="T75" fmla="*/ 925 h 3652"/>
                <a:gd name="T76" fmla="*/ 311 w 2711"/>
                <a:gd name="T77" fmla="*/ 1361 h 3652"/>
                <a:gd name="T78" fmla="*/ 23 w 2711"/>
                <a:gd name="T79" fmla="*/ 1715 h 3652"/>
                <a:gd name="T80" fmla="*/ 37 w 2711"/>
                <a:gd name="T81" fmla="*/ 2084 h 3652"/>
                <a:gd name="T82" fmla="*/ 74 w 2711"/>
                <a:gd name="T83" fmla="*/ 2379 h 3652"/>
                <a:gd name="T84" fmla="*/ 237 w 2711"/>
                <a:gd name="T85" fmla="*/ 2803 h 3652"/>
                <a:gd name="T86" fmla="*/ 658 w 2711"/>
                <a:gd name="T87" fmla="*/ 2882 h 3652"/>
                <a:gd name="T88" fmla="*/ 507 w 2711"/>
                <a:gd name="T89" fmla="*/ 3242 h 3652"/>
                <a:gd name="T90" fmla="*/ 621 w 2711"/>
                <a:gd name="T91" fmla="*/ 3562 h 3652"/>
                <a:gd name="T92" fmla="*/ 847 w 2711"/>
                <a:gd name="T93" fmla="*/ 3510 h 3652"/>
                <a:gd name="T94" fmla="*/ 1034 w 2711"/>
                <a:gd name="T95" fmla="*/ 3499 h 3652"/>
                <a:gd name="T96" fmla="*/ 1180 w 2711"/>
                <a:gd name="T97" fmla="*/ 3556 h 3652"/>
                <a:gd name="T98" fmla="*/ 1372 w 2711"/>
                <a:gd name="T99" fmla="*/ 3568 h 3652"/>
                <a:gd name="T100" fmla="*/ 1726 w 2711"/>
                <a:gd name="T101" fmla="*/ 3516 h 3652"/>
                <a:gd name="T102" fmla="*/ 2122 w 2711"/>
                <a:gd name="T103" fmla="*/ 3481 h 3652"/>
                <a:gd name="T104" fmla="*/ 2248 w 2711"/>
                <a:gd name="T105" fmla="*/ 3206 h 3652"/>
                <a:gd name="T106" fmla="*/ 2227 w 2711"/>
                <a:gd name="T107" fmla="*/ 2923 h 3652"/>
                <a:gd name="T108" fmla="*/ 1961 w 2711"/>
                <a:gd name="T109" fmla="*/ 2504 h 3652"/>
                <a:gd name="T110" fmla="*/ 1929 w 2711"/>
                <a:gd name="T111" fmla="*/ 2319 h 3652"/>
                <a:gd name="T112" fmla="*/ 2362 w 2711"/>
                <a:gd name="T113" fmla="*/ 2076 h 3652"/>
                <a:gd name="T114" fmla="*/ 2642 w 2711"/>
                <a:gd name="T115" fmla="*/ 2056 h 3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11" h="3652">
                  <a:moveTo>
                    <a:pt x="2711" y="1803"/>
                  </a:moveTo>
                  <a:lnTo>
                    <a:pt x="2634" y="1657"/>
                  </a:lnTo>
                  <a:lnTo>
                    <a:pt x="2602" y="1538"/>
                  </a:lnTo>
                  <a:lnTo>
                    <a:pt x="2632" y="1437"/>
                  </a:lnTo>
                  <a:lnTo>
                    <a:pt x="2577" y="1322"/>
                  </a:lnTo>
                  <a:lnTo>
                    <a:pt x="2590" y="1180"/>
                  </a:lnTo>
                  <a:lnTo>
                    <a:pt x="2455" y="1067"/>
                  </a:lnTo>
                  <a:lnTo>
                    <a:pt x="2546" y="839"/>
                  </a:lnTo>
                  <a:lnTo>
                    <a:pt x="2541" y="671"/>
                  </a:lnTo>
                  <a:lnTo>
                    <a:pt x="2524" y="668"/>
                  </a:lnTo>
                  <a:lnTo>
                    <a:pt x="2497" y="641"/>
                  </a:lnTo>
                  <a:lnTo>
                    <a:pt x="2470" y="664"/>
                  </a:lnTo>
                  <a:lnTo>
                    <a:pt x="2454" y="624"/>
                  </a:lnTo>
                  <a:lnTo>
                    <a:pt x="2424" y="622"/>
                  </a:lnTo>
                  <a:lnTo>
                    <a:pt x="2380" y="625"/>
                  </a:lnTo>
                  <a:lnTo>
                    <a:pt x="2287" y="580"/>
                  </a:lnTo>
                  <a:lnTo>
                    <a:pt x="2316" y="563"/>
                  </a:lnTo>
                  <a:lnTo>
                    <a:pt x="2329" y="536"/>
                  </a:lnTo>
                  <a:lnTo>
                    <a:pt x="2295" y="500"/>
                  </a:lnTo>
                  <a:lnTo>
                    <a:pt x="2316" y="490"/>
                  </a:lnTo>
                  <a:lnTo>
                    <a:pt x="2292" y="481"/>
                  </a:lnTo>
                  <a:lnTo>
                    <a:pt x="2279" y="441"/>
                  </a:lnTo>
                  <a:lnTo>
                    <a:pt x="2242" y="437"/>
                  </a:lnTo>
                  <a:lnTo>
                    <a:pt x="2232" y="461"/>
                  </a:lnTo>
                  <a:lnTo>
                    <a:pt x="2205" y="422"/>
                  </a:lnTo>
                  <a:lnTo>
                    <a:pt x="2175" y="425"/>
                  </a:lnTo>
                  <a:lnTo>
                    <a:pt x="2158" y="405"/>
                  </a:lnTo>
                  <a:lnTo>
                    <a:pt x="2117" y="349"/>
                  </a:lnTo>
                  <a:lnTo>
                    <a:pt x="2074" y="302"/>
                  </a:lnTo>
                  <a:lnTo>
                    <a:pt x="2054" y="310"/>
                  </a:lnTo>
                  <a:lnTo>
                    <a:pt x="2044" y="334"/>
                  </a:lnTo>
                  <a:lnTo>
                    <a:pt x="1985" y="344"/>
                  </a:lnTo>
                  <a:lnTo>
                    <a:pt x="1931" y="407"/>
                  </a:lnTo>
                  <a:lnTo>
                    <a:pt x="1908" y="390"/>
                  </a:lnTo>
                  <a:lnTo>
                    <a:pt x="1904" y="367"/>
                  </a:lnTo>
                  <a:lnTo>
                    <a:pt x="1934" y="350"/>
                  </a:lnTo>
                  <a:lnTo>
                    <a:pt x="1947" y="305"/>
                  </a:lnTo>
                  <a:lnTo>
                    <a:pt x="2017" y="307"/>
                  </a:lnTo>
                  <a:lnTo>
                    <a:pt x="2017" y="290"/>
                  </a:lnTo>
                  <a:lnTo>
                    <a:pt x="1920" y="291"/>
                  </a:lnTo>
                  <a:lnTo>
                    <a:pt x="1861" y="358"/>
                  </a:lnTo>
                  <a:lnTo>
                    <a:pt x="1851" y="408"/>
                  </a:lnTo>
                  <a:lnTo>
                    <a:pt x="1805" y="435"/>
                  </a:lnTo>
                  <a:lnTo>
                    <a:pt x="1815" y="408"/>
                  </a:lnTo>
                  <a:lnTo>
                    <a:pt x="1778" y="395"/>
                  </a:lnTo>
                  <a:lnTo>
                    <a:pt x="1661" y="463"/>
                  </a:lnTo>
                  <a:lnTo>
                    <a:pt x="1659" y="500"/>
                  </a:lnTo>
                  <a:lnTo>
                    <a:pt x="1616" y="496"/>
                  </a:lnTo>
                  <a:lnTo>
                    <a:pt x="1629" y="553"/>
                  </a:lnTo>
                  <a:lnTo>
                    <a:pt x="1546" y="513"/>
                  </a:lnTo>
                  <a:lnTo>
                    <a:pt x="1470" y="527"/>
                  </a:lnTo>
                  <a:lnTo>
                    <a:pt x="1430" y="568"/>
                  </a:lnTo>
                  <a:lnTo>
                    <a:pt x="1406" y="561"/>
                  </a:lnTo>
                  <a:lnTo>
                    <a:pt x="1392" y="468"/>
                  </a:lnTo>
                  <a:lnTo>
                    <a:pt x="1439" y="442"/>
                  </a:lnTo>
                  <a:lnTo>
                    <a:pt x="1462" y="422"/>
                  </a:lnTo>
                  <a:lnTo>
                    <a:pt x="1504" y="338"/>
                  </a:lnTo>
                  <a:lnTo>
                    <a:pt x="1498" y="311"/>
                  </a:lnTo>
                  <a:lnTo>
                    <a:pt x="1404" y="332"/>
                  </a:lnTo>
                  <a:lnTo>
                    <a:pt x="1371" y="359"/>
                  </a:lnTo>
                  <a:lnTo>
                    <a:pt x="1307" y="307"/>
                  </a:lnTo>
                  <a:lnTo>
                    <a:pt x="1260" y="277"/>
                  </a:lnTo>
                  <a:lnTo>
                    <a:pt x="1231" y="330"/>
                  </a:lnTo>
                  <a:lnTo>
                    <a:pt x="1210" y="278"/>
                  </a:lnTo>
                  <a:lnTo>
                    <a:pt x="1133" y="261"/>
                  </a:lnTo>
                  <a:lnTo>
                    <a:pt x="1173" y="211"/>
                  </a:lnTo>
                  <a:lnTo>
                    <a:pt x="1179" y="175"/>
                  </a:lnTo>
                  <a:lnTo>
                    <a:pt x="1176" y="145"/>
                  </a:lnTo>
                  <a:lnTo>
                    <a:pt x="1156" y="112"/>
                  </a:lnTo>
                  <a:lnTo>
                    <a:pt x="1129" y="115"/>
                  </a:lnTo>
                  <a:lnTo>
                    <a:pt x="1075" y="96"/>
                  </a:lnTo>
                  <a:lnTo>
                    <a:pt x="1010" y="133"/>
                  </a:lnTo>
                  <a:lnTo>
                    <a:pt x="1029" y="100"/>
                  </a:lnTo>
                  <a:lnTo>
                    <a:pt x="933" y="129"/>
                  </a:lnTo>
                  <a:lnTo>
                    <a:pt x="822" y="75"/>
                  </a:lnTo>
                  <a:lnTo>
                    <a:pt x="782" y="88"/>
                  </a:lnTo>
                  <a:lnTo>
                    <a:pt x="759" y="100"/>
                  </a:lnTo>
                  <a:lnTo>
                    <a:pt x="725" y="66"/>
                  </a:lnTo>
                  <a:lnTo>
                    <a:pt x="718" y="29"/>
                  </a:lnTo>
                  <a:lnTo>
                    <a:pt x="718" y="6"/>
                  </a:lnTo>
                  <a:lnTo>
                    <a:pt x="698" y="0"/>
                  </a:lnTo>
                  <a:lnTo>
                    <a:pt x="685" y="46"/>
                  </a:lnTo>
                  <a:lnTo>
                    <a:pt x="685" y="100"/>
                  </a:lnTo>
                  <a:lnTo>
                    <a:pt x="695" y="136"/>
                  </a:lnTo>
                  <a:lnTo>
                    <a:pt x="702" y="126"/>
                  </a:lnTo>
                  <a:lnTo>
                    <a:pt x="709" y="90"/>
                  </a:lnTo>
                  <a:lnTo>
                    <a:pt x="752" y="110"/>
                  </a:lnTo>
                  <a:lnTo>
                    <a:pt x="792" y="102"/>
                  </a:lnTo>
                  <a:lnTo>
                    <a:pt x="816" y="125"/>
                  </a:lnTo>
                  <a:lnTo>
                    <a:pt x="832" y="162"/>
                  </a:lnTo>
                  <a:lnTo>
                    <a:pt x="836" y="191"/>
                  </a:lnTo>
                  <a:lnTo>
                    <a:pt x="874" y="228"/>
                  </a:lnTo>
                  <a:lnTo>
                    <a:pt x="907" y="253"/>
                  </a:lnTo>
                  <a:lnTo>
                    <a:pt x="887" y="293"/>
                  </a:lnTo>
                  <a:lnTo>
                    <a:pt x="850" y="291"/>
                  </a:lnTo>
                  <a:lnTo>
                    <a:pt x="817" y="301"/>
                  </a:lnTo>
                  <a:lnTo>
                    <a:pt x="795" y="331"/>
                  </a:lnTo>
                  <a:lnTo>
                    <a:pt x="805" y="367"/>
                  </a:lnTo>
                  <a:lnTo>
                    <a:pt x="841" y="357"/>
                  </a:lnTo>
                  <a:lnTo>
                    <a:pt x="851" y="334"/>
                  </a:lnTo>
                  <a:lnTo>
                    <a:pt x="878" y="360"/>
                  </a:lnTo>
                  <a:lnTo>
                    <a:pt x="831" y="404"/>
                  </a:lnTo>
                  <a:lnTo>
                    <a:pt x="842" y="444"/>
                  </a:lnTo>
                  <a:lnTo>
                    <a:pt x="902" y="446"/>
                  </a:lnTo>
                  <a:lnTo>
                    <a:pt x="913" y="483"/>
                  </a:lnTo>
                  <a:lnTo>
                    <a:pt x="906" y="500"/>
                  </a:lnTo>
                  <a:lnTo>
                    <a:pt x="896" y="520"/>
                  </a:lnTo>
                  <a:lnTo>
                    <a:pt x="859" y="500"/>
                  </a:lnTo>
                  <a:lnTo>
                    <a:pt x="852" y="510"/>
                  </a:lnTo>
                  <a:lnTo>
                    <a:pt x="849" y="553"/>
                  </a:lnTo>
                  <a:lnTo>
                    <a:pt x="929" y="589"/>
                  </a:lnTo>
                  <a:lnTo>
                    <a:pt x="1000" y="604"/>
                  </a:lnTo>
                  <a:lnTo>
                    <a:pt x="1046" y="621"/>
                  </a:lnTo>
                  <a:lnTo>
                    <a:pt x="1084" y="667"/>
                  </a:lnTo>
                  <a:lnTo>
                    <a:pt x="1085" y="718"/>
                  </a:lnTo>
                  <a:lnTo>
                    <a:pt x="1124" y="749"/>
                  </a:lnTo>
                  <a:lnTo>
                    <a:pt x="1195" y="783"/>
                  </a:lnTo>
                  <a:lnTo>
                    <a:pt x="1121" y="774"/>
                  </a:lnTo>
                  <a:lnTo>
                    <a:pt x="1044" y="678"/>
                  </a:lnTo>
                  <a:lnTo>
                    <a:pt x="984" y="621"/>
                  </a:lnTo>
                  <a:lnTo>
                    <a:pt x="900" y="612"/>
                  </a:lnTo>
                  <a:lnTo>
                    <a:pt x="790" y="600"/>
                  </a:lnTo>
                  <a:lnTo>
                    <a:pt x="740" y="647"/>
                  </a:lnTo>
                  <a:lnTo>
                    <a:pt x="728" y="707"/>
                  </a:lnTo>
                  <a:lnTo>
                    <a:pt x="748" y="773"/>
                  </a:lnTo>
                  <a:lnTo>
                    <a:pt x="776" y="799"/>
                  </a:lnTo>
                  <a:lnTo>
                    <a:pt x="749" y="823"/>
                  </a:lnTo>
                  <a:lnTo>
                    <a:pt x="752" y="799"/>
                  </a:lnTo>
                  <a:lnTo>
                    <a:pt x="721" y="747"/>
                  </a:lnTo>
                  <a:lnTo>
                    <a:pt x="668" y="734"/>
                  </a:lnTo>
                  <a:lnTo>
                    <a:pt x="665" y="757"/>
                  </a:lnTo>
                  <a:lnTo>
                    <a:pt x="709" y="794"/>
                  </a:lnTo>
                  <a:lnTo>
                    <a:pt x="689" y="823"/>
                  </a:lnTo>
                  <a:lnTo>
                    <a:pt x="639" y="817"/>
                  </a:lnTo>
                  <a:lnTo>
                    <a:pt x="614" y="708"/>
                  </a:lnTo>
                  <a:lnTo>
                    <a:pt x="627" y="678"/>
                  </a:lnTo>
                  <a:lnTo>
                    <a:pt x="391" y="687"/>
                  </a:lnTo>
                  <a:lnTo>
                    <a:pt x="341" y="747"/>
                  </a:lnTo>
                  <a:lnTo>
                    <a:pt x="349" y="774"/>
                  </a:lnTo>
                  <a:lnTo>
                    <a:pt x="325" y="767"/>
                  </a:lnTo>
                  <a:lnTo>
                    <a:pt x="302" y="790"/>
                  </a:lnTo>
                  <a:lnTo>
                    <a:pt x="305" y="844"/>
                  </a:lnTo>
                  <a:lnTo>
                    <a:pt x="335" y="849"/>
                  </a:lnTo>
                  <a:lnTo>
                    <a:pt x="379" y="843"/>
                  </a:lnTo>
                  <a:lnTo>
                    <a:pt x="419" y="839"/>
                  </a:lnTo>
                  <a:lnTo>
                    <a:pt x="446" y="885"/>
                  </a:lnTo>
                  <a:lnTo>
                    <a:pt x="470" y="932"/>
                  </a:lnTo>
                  <a:lnTo>
                    <a:pt x="442" y="898"/>
                  </a:lnTo>
                  <a:lnTo>
                    <a:pt x="416" y="875"/>
                  </a:lnTo>
                  <a:lnTo>
                    <a:pt x="389" y="873"/>
                  </a:lnTo>
                  <a:lnTo>
                    <a:pt x="372" y="893"/>
                  </a:lnTo>
                  <a:lnTo>
                    <a:pt x="373" y="925"/>
                  </a:lnTo>
                  <a:lnTo>
                    <a:pt x="318" y="1102"/>
                  </a:lnTo>
                  <a:lnTo>
                    <a:pt x="325" y="1232"/>
                  </a:lnTo>
                  <a:lnTo>
                    <a:pt x="280" y="1275"/>
                  </a:lnTo>
                  <a:lnTo>
                    <a:pt x="311" y="1361"/>
                  </a:lnTo>
                  <a:lnTo>
                    <a:pt x="251" y="1451"/>
                  </a:lnTo>
                  <a:lnTo>
                    <a:pt x="165" y="1531"/>
                  </a:lnTo>
                  <a:lnTo>
                    <a:pt x="22" y="1586"/>
                  </a:lnTo>
                  <a:lnTo>
                    <a:pt x="23" y="1715"/>
                  </a:lnTo>
                  <a:lnTo>
                    <a:pt x="68" y="1831"/>
                  </a:lnTo>
                  <a:lnTo>
                    <a:pt x="12" y="1938"/>
                  </a:lnTo>
                  <a:lnTo>
                    <a:pt x="0" y="2034"/>
                  </a:lnTo>
                  <a:lnTo>
                    <a:pt x="37" y="2084"/>
                  </a:lnTo>
                  <a:lnTo>
                    <a:pt x="71" y="2146"/>
                  </a:lnTo>
                  <a:lnTo>
                    <a:pt x="115" y="2160"/>
                  </a:lnTo>
                  <a:lnTo>
                    <a:pt x="115" y="2266"/>
                  </a:lnTo>
                  <a:lnTo>
                    <a:pt x="74" y="2379"/>
                  </a:lnTo>
                  <a:lnTo>
                    <a:pt x="84" y="2462"/>
                  </a:lnTo>
                  <a:lnTo>
                    <a:pt x="132" y="2574"/>
                  </a:lnTo>
                  <a:lnTo>
                    <a:pt x="123" y="2687"/>
                  </a:lnTo>
                  <a:lnTo>
                    <a:pt x="237" y="2803"/>
                  </a:lnTo>
                  <a:lnTo>
                    <a:pt x="377" y="2810"/>
                  </a:lnTo>
                  <a:lnTo>
                    <a:pt x="464" y="2847"/>
                  </a:lnTo>
                  <a:lnTo>
                    <a:pt x="524" y="2839"/>
                  </a:lnTo>
                  <a:lnTo>
                    <a:pt x="658" y="2882"/>
                  </a:lnTo>
                  <a:lnTo>
                    <a:pt x="674" y="2907"/>
                  </a:lnTo>
                  <a:lnTo>
                    <a:pt x="612" y="2962"/>
                  </a:lnTo>
                  <a:lnTo>
                    <a:pt x="536" y="3069"/>
                  </a:lnTo>
                  <a:lnTo>
                    <a:pt x="507" y="3242"/>
                  </a:lnTo>
                  <a:lnTo>
                    <a:pt x="439" y="3434"/>
                  </a:lnTo>
                  <a:lnTo>
                    <a:pt x="454" y="3547"/>
                  </a:lnTo>
                  <a:lnTo>
                    <a:pt x="527" y="3537"/>
                  </a:lnTo>
                  <a:lnTo>
                    <a:pt x="621" y="3562"/>
                  </a:lnTo>
                  <a:lnTo>
                    <a:pt x="683" y="3528"/>
                  </a:lnTo>
                  <a:lnTo>
                    <a:pt x="763" y="3541"/>
                  </a:lnTo>
                  <a:lnTo>
                    <a:pt x="813" y="3481"/>
                  </a:lnTo>
                  <a:lnTo>
                    <a:pt x="847" y="3510"/>
                  </a:lnTo>
                  <a:lnTo>
                    <a:pt x="924" y="3460"/>
                  </a:lnTo>
                  <a:lnTo>
                    <a:pt x="981" y="3479"/>
                  </a:lnTo>
                  <a:lnTo>
                    <a:pt x="998" y="3442"/>
                  </a:lnTo>
                  <a:lnTo>
                    <a:pt x="1034" y="3499"/>
                  </a:lnTo>
                  <a:lnTo>
                    <a:pt x="1089" y="3512"/>
                  </a:lnTo>
                  <a:lnTo>
                    <a:pt x="1129" y="3511"/>
                  </a:lnTo>
                  <a:lnTo>
                    <a:pt x="1171" y="3512"/>
                  </a:lnTo>
                  <a:lnTo>
                    <a:pt x="1180" y="3556"/>
                  </a:lnTo>
                  <a:lnTo>
                    <a:pt x="1275" y="3648"/>
                  </a:lnTo>
                  <a:lnTo>
                    <a:pt x="1336" y="3652"/>
                  </a:lnTo>
                  <a:lnTo>
                    <a:pt x="1381" y="3602"/>
                  </a:lnTo>
                  <a:lnTo>
                    <a:pt x="1372" y="3568"/>
                  </a:lnTo>
                  <a:lnTo>
                    <a:pt x="1451" y="3553"/>
                  </a:lnTo>
                  <a:lnTo>
                    <a:pt x="1550" y="3615"/>
                  </a:lnTo>
                  <a:lnTo>
                    <a:pt x="1674" y="3591"/>
                  </a:lnTo>
                  <a:lnTo>
                    <a:pt x="1726" y="3516"/>
                  </a:lnTo>
                  <a:lnTo>
                    <a:pt x="1922" y="3522"/>
                  </a:lnTo>
                  <a:lnTo>
                    <a:pt x="1992" y="3487"/>
                  </a:lnTo>
                  <a:lnTo>
                    <a:pt x="2148" y="3551"/>
                  </a:lnTo>
                  <a:lnTo>
                    <a:pt x="2122" y="3481"/>
                  </a:lnTo>
                  <a:lnTo>
                    <a:pt x="2147" y="3428"/>
                  </a:lnTo>
                  <a:lnTo>
                    <a:pt x="2063" y="3309"/>
                  </a:lnTo>
                  <a:lnTo>
                    <a:pt x="2186" y="3206"/>
                  </a:lnTo>
                  <a:lnTo>
                    <a:pt x="2248" y="3206"/>
                  </a:lnTo>
                  <a:lnTo>
                    <a:pt x="2261" y="3117"/>
                  </a:lnTo>
                  <a:lnTo>
                    <a:pt x="2358" y="3045"/>
                  </a:lnTo>
                  <a:lnTo>
                    <a:pt x="2334" y="3001"/>
                  </a:lnTo>
                  <a:lnTo>
                    <a:pt x="2227" y="2923"/>
                  </a:lnTo>
                  <a:lnTo>
                    <a:pt x="2204" y="2834"/>
                  </a:lnTo>
                  <a:lnTo>
                    <a:pt x="2097" y="2774"/>
                  </a:lnTo>
                  <a:lnTo>
                    <a:pt x="1981" y="2650"/>
                  </a:lnTo>
                  <a:lnTo>
                    <a:pt x="1961" y="2504"/>
                  </a:lnTo>
                  <a:lnTo>
                    <a:pt x="1868" y="2377"/>
                  </a:lnTo>
                  <a:lnTo>
                    <a:pt x="1849" y="2293"/>
                  </a:lnTo>
                  <a:lnTo>
                    <a:pt x="1888" y="2244"/>
                  </a:lnTo>
                  <a:lnTo>
                    <a:pt x="1929" y="2319"/>
                  </a:lnTo>
                  <a:lnTo>
                    <a:pt x="1969" y="2283"/>
                  </a:lnTo>
                  <a:lnTo>
                    <a:pt x="2136" y="2206"/>
                  </a:lnTo>
                  <a:lnTo>
                    <a:pt x="2203" y="2196"/>
                  </a:lnTo>
                  <a:lnTo>
                    <a:pt x="2362" y="2076"/>
                  </a:lnTo>
                  <a:lnTo>
                    <a:pt x="2464" y="2048"/>
                  </a:lnTo>
                  <a:lnTo>
                    <a:pt x="2441" y="1974"/>
                  </a:lnTo>
                  <a:lnTo>
                    <a:pt x="2516" y="1964"/>
                  </a:lnTo>
                  <a:lnTo>
                    <a:pt x="2642" y="2056"/>
                  </a:lnTo>
                  <a:lnTo>
                    <a:pt x="2668" y="1971"/>
                  </a:lnTo>
                  <a:lnTo>
                    <a:pt x="2711" y="1864"/>
                  </a:lnTo>
                  <a:lnTo>
                    <a:pt x="2711" y="18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36" name="Group 1001">
            <a:extLst>
              <a:ext uri="{FF2B5EF4-FFF2-40B4-BE49-F238E27FC236}">
                <a16:creationId xmlns:a16="http://schemas.microsoft.com/office/drawing/2014/main" id="{48A8F9E0-7C0D-4BCB-C9AE-7BB6C078324A}"/>
              </a:ext>
            </a:extLst>
          </p:cNvPr>
          <p:cNvGrpSpPr/>
          <p:nvPr/>
        </p:nvGrpSpPr>
        <p:grpSpPr>
          <a:xfrm>
            <a:off x="14725221" y="7636042"/>
            <a:ext cx="528638" cy="444500"/>
            <a:chOff x="7058025" y="5395913"/>
            <a:chExt cx="528638" cy="444500"/>
          </a:xfrm>
          <a:solidFill>
            <a:schemeClr val="bg1">
              <a:lumMod val="75000"/>
            </a:schemeClr>
          </a:solidFill>
        </p:grpSpPr>
        <p:sp>
          <p:nvSpPr>
            <p:cNvPr id="337" name="Freeform 303">
              <a:extLst>
                <a:ext uri="{FF2B5EF4-FFF2-40B4-BE49-F238E27FC236}">
                  <a16:creationId xmlns:a16="http://schemas.microsoft.com/office/drawing/2014/main" id="{1A7CE521-E7CE-3E3F-0C55-8CD95DDAC201}"/>
                </a:ext>
              </a:extLst>
            </p:cNvPr>
            <p:cNvSpPr>
              <a:spLocks/>
            </p:cNvSpPr>
            <p:nvPr/>
          </p:nvSpPr>
          <p:spPr bwMode="auto">
            <a:xfrm>
              <a:off x="7077075" y="5395913"/>
              <a:ext cx="509588" cy="444500"/>
            </a:xfrm>
            <a:custGeom>
              <a:avLst/>
              <a:gdLst>
                <a:gd name="T0" fmla="*/ 1554 w 1605"/>
                <a:gd name="T1" fmla="*/ 641 h 1400"/>
                <a:gd name="T2" fmla="*/ 1438 w 1605"/>
                <a:gd name="T3" fmla="*/ 602 h 1400"/>
                <a:gd name="T4" fmla="*/ 1382 w 1605"/>
                <a:gd name="T5" fmla="*/ 551 h 1400"/>
                <a:gd name="T6" fmla="*/ 1260 w 1605"/>
                <a:gd name="T7" fmla="*/ 418 h 1400"/>
                <a:gd name="T8" fmla="*/ 1209 w 1605"/>
                <a:gd name="T9" fmla="*/ 204 h 1400"/>
                <a:gd name="T10" fmla="*/ 1111 w 1605"/>
                <a:gd name="T11" fmla="*/ 108 h 1400"/>
                <a:gd name="T12" fmla="*/ 998 w 1605"/>
                <a:gd name="T13" fmla="*/ 126 h 1400"/>
                <a:gd name="T14" fmla="*/ 760 w 1605"/>
                <a:gd name="T15" fmla="*/ 292 h 1400"/>
                <a:gd name="T16" fmla="*/ 420 w 1605"/>
                <a:gd name="T17" fmla="*/ 4 h 1400"/>
                <a:gd name="T18" fmla="*/ 295 w 1605"/>
                <a:gd name="T19" fmla="*/ 63 h 1400"/>
                <a:gd name="T20" fmla="*/ 226 w 1605"/>
                <a:gd name="T21" fmla="*/ 168 h 1400"/>
                <a:gd name="T22" fmla="*/ 310 w 1605"/>
                <a:gd name="T23" fmla="*/ 239 h 1400"/>
                <a:gd name="T24" fmla="*/ 325 w 1605"/>
                <a:gd name="T25" fmla="*/ 328 h 1400"/>
                <a:gd name="T26" fmla="*/ 249 w 1605"/>
                <a:gd name="T27" fmla="*/ 350 h 1400"/>
                <a:gd name="T28" fmla="*/ 62 w 1605"/>
                <a:gd name="T29" fmla="*/ 236 h 1400"/>
                <a:gd name="T30" fmla="*/ 0 w 1605"/>
                <a:gd name="T31" fmla="*/ 330 h 1400"/>
                <a:gd name="T32" fmla="*/ 41 w 1605"/>
                <a:gd name="T33" fmla="*/ 449 h 1400"/>
                <a:gd name="T34" fmla="*/ 161 w 1605"/>
                <a:gd name="T35" fmla="*/ 497 h 1400"/>
                <a:gd name="T36" fmla="*/ 342 w 1605"/>
                <a:gd name="T37" fmla="*/ 699 h 1400"/>
                <a:gd name="T38" fmla="*/ 356 w 1605"/>
                <a:gd name="T39" fmla="*/ 836 h 1400"/>
                <a:gd name="T40" fmla="*/ 468 w 1605"/>
                <a:gd name="T41" fmla="*/ 902 h 1400"/>
                <a:gd name="T42" fmla="*/ 477 w 1605"/>
                <a:gd name="T43" fmla="*/ 972 h 1400"/>
                <a:gd name="T44" fmla="*/ 504 w 1605"/>
                <a:gd name="T45" fmla="*/ 1030 h 1400"/>
                <a:gd name="T46" fmla="*/ 665 w 1605"/>
                <a:gd name="T47" fmla="*/ 1050 h 1400"/>
                <a:gd name="T48" fmla="*/ 920 w 1605"/>
                <a:gd name="T49" fmla="*/ 879 h 1400"/>
                <a:gd name="T50" fmla="*/ 936 w 1605"/>
                <a:gd name="T51" fmla="*/ 1079 h 1400"/>
                <a:gd name="T52" fmla="*/ 893 w 1605"/>
                <a:gd name="T53" fmla="*/ 1256 h 1400"/>
                <a:gd name="T54" fmla="*/ 1058 w 1605"/>
                <a:gd name="T55" fmla="*/ 1365 h 1400"/>
                <a:gd name="T56" fmla="*/ 1182 w 1605"/>
                <a:gd name="T57" fmla="*/ 1378 h 1400"/>
                <a:gd name="T58" fmla="*/ 1213 w 1605"/>
                <a:gd name="T59" fmla="*/ 1170 h 1400"/>
                <a:gd name="T60" fmla="*/ 1254 w 1605"/>
                <a:gd name="T61" fmla="*/ 1245 h 1400"/>
                <a:gd name="T62" fmla="*/ 1240 w 1605"/>
                <a:gd name="T63" fmla="*/ 1058 h 1400"/>
                <a:gd name="T64" fmla="*/ 1284 w 1605"/>
                <a:gd name="T65" fmla="*/ 990 h 1400"/>
                <a:gd name="T66" fmla="*/ 1314 w 1605"/>
                <a:gd name="T67" fmla="*/ 987 h 1400"/>
                <a:gd name="T68" fmla="*/ 1306 w 1605"/>
                <a:gd name="T69" fmla="*/ 837 h 1400"/>
                <a:gd name="T70" fmla="*/ 1379 w 1605"/>
                <a:gd name="T71" fmla="*/ 707 h 1400"/>
                <a:gd name="T72" fmla="*/ 1484 w 1605"/>
                <a:gd name="T73" fmla="*/ 659 h 1400"/>
                <a:gd name="T74" fmla="*/ 1556 w 1605"/>
                <a:gd name="T75" fmla="*/ 684 h 1400"/>
                <a:gd name="T76" fmla="*/ 1579 w 1605"/>
                <a:gd name="T77" fmla="*/ 738 h 1400"/>
                <a:gd name="T78" fmla="*/ 1605 w 1605"/>
                <a:gd name="T79" fmla="*/ 722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05" h="1400">
                  <a:moveTo>
                    <a:pt x="1567" y="651"/>
                  </a:moveTo>
                  <a:lnTo>
                    <a:pt x="1554" y="641"/>
                  </a:lnTo>
                  <a:lnTo>
                    <a:pt x="1488" y="586"/>
                  </a:lnTo>
                  <a:lnTo>
                    <a:pt x="1438" y="602"/>
                  </a:lnTo>
                  <a:lnTo>
                    <a:pt x="1415" y="601"/>
                  </a:lnTo>
                  <a:lnTo>
                    <a:pt x="1382" y="551"/>
                  </a:lnTo>
                  <a:lnTo>
                    <a:pt x="1329" y="459"/>
                  </a:lnTo>
                  <a:lnTo>
                    <a:pt x="1260" y="418"/>
                  </a:lnTo>
                  <a:lnTo>
                    <a:pt x="1236" y="301"/>
                  </a:lnTo>
                  <a:lnTo>
                    <a:pt x="1209" y="204"/>
                  </a:lnTo>
                  <a:lnTo>
                    <a:pt x="1164" y="136"/>
                  </a:lnTo>
                  <a:lnTo>
                    <a:pt x="1111" y="108"/>
                  </a:lnTo>
                  <a:lnTo>
                    <a:pt x="1040" y="46"/>
                  </a:lnTo>
                  <a:lnTo>
                    <a:pt x="998" y="126"/>
                  </a:lnTo>
                  <a:lnTo>
                    <a:pt x="941" y="269"/>
                  </a:lnTo>
                  <a:lnTo>
                    <a:pt x="760" y="292"/>
                  </a:lnTo>
                  <a:lnTo>
                    <a:pt x="571" y="86"/>
                  </a:lnTo>
                  <a:lnTo>
                    <a:pt x="420" y="4"/>
                  </a:lnTo>
                  <a:lnTo>
                    <a:pt x="304" y="0"/>
                  </a:lnTo>
                  <a:lnTo>
                    <a:pt x="295" y="63"/>
                  </a:lnTo>
                  <a:lnTo>
                    <a:pt x="216" y="116"/>
                  </a:lnTo>
                  <a:lnTo>
                    <a:pt x="226" y="168"/>
                  </a:lnTo>
                  <a:lnTo>
                    <a:pt x="293" y="209"/>
                  </a:lnTo>
                  <a:lnTo>
                    <a:pt x="310" y="239"/>
                  </a:lnTo>
                  <a:lnTo>
                    <a:pt x="373" y="288"/>
                  </a:lnTo>
                  <a:lnTo>
                    <a:pt x="325" y="328"/>
                  </a:lnTo>
                  <a:lnTo>
                    <a:pt x="307" y="394"/>
                  </a:lnTo>
                  <a:lnTo>
                    <a:pt x="249" y="350"/>
                  </a:lnTo>
                  <a:lnTo>
                    <a:pt x="160" y="324"/>
                  </a:lnTo>
                  <a:lnTo>
                    <a:pt x="62" y="236"/>
                  </a:lnTo>
                  <a:lnTo>
                    <a:pt x="0" y="282"/>
                  </a:lnTo>
                  <a:lnTo>
                    <a:pt x="0" y="330"/>
                  </a:lnTo>
                  <a:lnTo>
                    <a:pt x="44" y="339"/>
                  </a:lnTo>
                  <a:lnTo>
                    <a:pt x="41" y="449"/>
                  </a:lnTo>
                  <a:lnTo>
                    <a:pt x="121" y="449"/>
                  </a:lnTo>
                  <a:lnTo>
                    <a:pt x="161" y="497"/>
                  </a:lnTo>
                  <a:lnTo>
                    <a:pt x="162" y="576"/>
                  </a:lnTo>
                  <a:lnTo>
                    <a:pt x="342" y="699"/>
                  </a:lnTo>
                  <a:lnTo>
                    <a:pt x="346" y="743"/>
                  </a:lnTo>
                  <a:lnTo>
                    <a:pt x="356" y="836"/>
                  </a:lnTo>
                  <a:lnTo>
                    <a:pt x="410" y="893"/>
                  </a:lnTo>
                  <a:lnTo>
                    <a:pt x="468" y="902"/>
                  </a:lnTo>
                  <a:lnTo>
                    <a:pt x="490" y="927"/>
                  </a:lnTo>
                  <a:lnTo>
                    <a:pt x="477" y="972"/>
                  </a:lnTo>
                  <a:lnTo>
                    <a:pt x="530" y="994"/>
                  </a:lnTo>
                  <a:lnTo>
                    <a:pt x="504" y="1030"/>
                  </a:lnTo>
                  <a:lnTo>
                    <a:pt x="558" y="1091"/>
                  </a:lnTo>
                  <a:lnTo>
                    <a:pt x="665" y="1050"/>
                  </a:lnTo>
                  <a:lnTo>
                    <a:pt x="819" y="889"/>
                  </a:lnTo>
                  <a:lnTo>
                    <a:pt x="920" y="879"/>
                  </a:lnTo>
                  <a:lnTo>
                    <a:pt x="992" y="985"/>
                  </a:lnTo>
                  <a:lnTo>
                    <a:pt x="936" y="1079"/>
                  </a:lnTo>
                  <a:lnTo>
                    <a:pt x="980" y="1144"/>
                  </a:lnTo>
                  <a:lnTo>
                    <a:pt x="893" y="1256"/>
                  </a:lnTo>
                  <a:lnTo>
                    <a:pt x="1009" y="1396"/>
                  </a:lnTo>
                  <a:lnTo>
                    <a:pt x="1058" y="1365"/>
                  </a:lnTo>
                  <a:lnTo>
                    <a:pt x="1107" y="1400"/>
                  </a:lnTo>
                  <a:lnTo>
                    <a:pt x="1182" y="1378"/>
                  </a:lnTo>
                  <a:lnTo>
                    <a:pt x="1181" y="1172"/>
                  </a:lnTo>
                  <a:lnTo>
                    <a:pt x="1213" y="1170"/>
                  </a:lnTo>
                  <a:lnTo>
                    <a:pt x="1212" y="1224"/>
                  </a:lnTo>
                  <a:lnTo>
                    <a:pt x="1254" y="1245"/>
                  </a:lnTo>
                  <a:lnTo>
                    <a:pt x="1263" y="1168"/>
                  </a:lnTo>
                  <a:lnTo>
                    <a:pt x="1240" y="1058"/>
                  </a:lnTo>
                  <a:lnTo>
                    <a:pt x="1274" y="1009"/>
                  </a:lnTo>
                  <a:lnTo>
                    <a:pt x="1284" y="990"/>
                  </a:lnTo>
                  <a:lnTo>
                    <a:pt x="1304" y="1016"/>
                  </a:lnTo>
                  <a:lnTo>
                    <a:pt x="1314" y="987"/>
                  </a:lnTo>
                  <a:lnTo>
                    <a:pt x="1293" y="929"/>
                  </a:lnTo>
                  <a:lnTo>
                    <a:pt x="1306" y="837"/>
                  </a:lnTo>
                  <a:lnTo>
                    <a:pt x="1365" y="739"/>
                  </a:lnTo>
                  <a:lnTo>
                    <a:pt x="1379" y="707"/>
                  </a:lnTo>
                  <a:lnTo>
                    <a:pt x="1417" y="668"/>
                  </a:lnTo>
                  <a:lnTo>
                    <a:pt x="1484" y="659"/>
                  </a:lnTo>
                  <a:lnTo>
                    <a:pt x="1509" y="677"/>
                  </a:lnTo>
                  <a:lnTo>
                    <a:pt x="1556" y="684"/>
                  </a:lnTo>
                  <a:lnTo>
                    <a:pt x="1585" y="711"/>
                  </a:lnTo>
                  <a:lnTo>
                    <a:pt x="1579" y="738"/>
                  </a:lnTo>
                  <a:lnTo>
                    <a:pt x="1597" y="739"/>
                  </a:lnTo>
                  <a:lnTo>
                    <a:pt x="1605" y="722"/>
                  </a:lnTo>
                  <a:lnTo>
                    <a:pt x="1567" y="651"/>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338" name="Freeform 304">
              <a:extLst>
                <a:ext uri="{FF2B5EF4-FFF2-40B4-BE49-F238E27FC236}">
                  <a16:creationId xmlns:a16="http://schemas.microsoft.com/office/drawing/2014/main" id="{D93CFD28-352F-DD6F-7106-9BE622F6B609}"/>
                </a:ext>
              </a:extLst>
            </p:cNvPr>
            <p:cNvSpPr>
              <a:spLocks/>
            </p:cNvSpPr>
            <p:nvPr/>
          </p:nvSpPr>
          <p:spPr bwMode="auto">
            <a:xfrm>
              <a:off x="7058025" y="5667375"/>
              <a:ext cx="153988" cy="115888"/>
            </a:xfrm>
            <a:custGeom>
              <a:avLst/>
              <a:gdLst>
                <a:gd name="T0" fmla="*/ 469 w 486"/>
                <a:gd name="T1" fmla="*/ 284 h 364"/>
                <a:gd name="T2" fmla="*/ 486 w 486"/>
                <a:gd name="T3" fmla="*/ 361 h 364"/>
                <a:gd name="T4" fmla="*/ 368 w 486"/>
                <a:gd name="T5" fmla="*/ 364 h 364"/>
                <a:gd name="T6" fmla="*/ 176 w 486"/>
                <a:gd name="T7" fmla="*/ 313 h 364"/>
                <a:gd name="T8" fmla="*/ 33 w 486"/>
                <a:gd name="T9" fmla="*/ 164 h 364"/>
                <a:gd name="T10" fmla="*/ 0 w 486"/>
                <a:gd name="T11" fmla="*/ 36 h 364"/>
                <a:gd name="T12" fmla="*/ 63 w 486"/>
                <a:gd name="T13" fmla="*/ 0 h 364"/>
                <a:gd name="T14" fmla="*/ 147 w 486"/>
                <a:gd name="T15" fmla="*/ 75 h 364"/>
                <a:gd name="T16" fmla="*/ 232 w 486"/>
                <a:gd name="T17" fmla="*/ 47 h 364"/>
                <a:gd name="T18" fmla="*/ 326 w 486"/>
                <a:gd name="T19" fmla="*/ 121 h 364"/>
                <a:gd name="T20" fmla="*/ 331 w 486"/>
                <a:gd name="T21" fmla="*/ 193 h 364"/>
                <a:gd name="T22" fmla="*/ 371 w 486"/>
                <a:gd name="T23" fmla="*/ 250 h 364"/>
                <a:gd name="T24" fmla="*/ 469 w 486"/>
                <a:gd name="T25" fmla="*/ 28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6" h="364">
                  <a:moveTo>
                    <a:pt x="469" y="284"/>
                  </a:moveTo>
                  <a:lnTo>
                    <a:pt x="486" y="361"/>
                  </a:lnTo>
                  <a:lnTo>
                    <a:pt x="368" y="364"/>
                  </a:lnTo>
                  <a:lnTo>
                    <a:pt x="176" y="313"/>
                  </a:lnTo>
                  <a:lnTo>
                    <a:pt x="33" y="164"/>
                  </a:lnTo>
                  <a:lnTo>
                    <a:pt x="0" y="36"/>
                  </a:lnTo>
                  <a:lnTo>
                    <a:pt x="63" y="0"/>
                  </a:lnTo>
                  <a:lnTo>
                    <a:pt x="147" y="75"/>
                  </a:lnTo>
                  <a:lnTo>
                    <a:pt x="232" y="47"/>
                  </a:lnTo>
                  <a:lnTo>
                    <a:pt x="326" y="121"/>
                  </a:lnTo>
                  <a:lnTo>
                    <a:pt x="331" y="193"/>
                  </a:lnTo>
                  <a:lnTo>
                    <a:pt x="371" y="250"/>
                  </a:lnTo>
                  <a:lnTo>
                    <a:pt x="469" y="284"/>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339" name="Freeform 305">
            <a:extLst>
              <a:ext uri="{FF2B5EF4-FFF2-40B4-BE49-F238E27FC236}">
                <a16:creationId xmlns:a16="http://schemas.microsoft.com/office/drawing/2014/main" id="{995F0179-97C5-DE39-C118-826EEE4B158B}"/>
              </a:ext>
            </a:extLst>
          </p:cNvPr>
          <p:cNvSpPr>
            <a:spLocks/>
          </p:cNvSpPr>
          <p:nvPr/>
        </p:nvSpPr>
        <p:spPr bwMode="auto">
          <a:xfrm>
            <a:off x="11791521" y="5804067"/>
            <a:ext cx="954088" cy="874713"/>
          </a:xfrm>
          <a:custGeom>
            <a:avLst/>
            <a:gdLst>
              <a:gd name="T0" fmla="*/ 2855 w 3008"/>
              <a:gd name="T1" fmla="*/ 1698 h 2753"/>
              <a:gd name="T2" fmla="*/ 2873 w 3008"/>
              <a:gd name="T3" fmla="*/ 1383 h 2753"/>
              <a:gd name="T4" fmla="*/ 2752 w 3008"/>
              <a:gd name="T5" fmla="*/ 1193 h 2753"/>
              <a:gd name="T6" fmla="*/ 2941 w 3008"/>
              <a:gd name="T7" fmla="*/ 979 h 2753"/>
              <a:gd name="T8" fmla="*/ 2914 w 3008"/>
              <a:gd name="T9" fmla="*/ 825 h 2753"/>
              <a:gd name="T10" fmla="*/ 2849 w 3008"/>
              <a:gd name="T11" fmla="*/ 551 h 2753"/>
              <a:gd name="T12" fmla="*/ 2740 w 3008"/>
              <a:gd name="T13" fmla="*/ 318 h 2753"/>
              <a:gd name="T14" fmla="*/ 2615 w 3008"/>
              <a:gd name="T15" fmla="*/ 265 h 2753"/>
              <a:gd name="T16" fmla="*/ 2153 w 3008"/>
              <a:gd name="T17" fmla="*/ 234 h 2753"/>
              <a:gd name="T18" fmla="*/ 1615 w 3008"/>
              <a:gd name="T19" fmla="*/ 255 h 2753"/>
              <a:gd name="T20" fmla="*/ 1532 w 3008"/>
              <a:gd name="T21" fmla="*/ 315 h 2753"/>
              <a:gd name="T22" fmla="*/ 1549 w 3008"/>
              <a:gd name="T23" fmla="*/ 246 h 2753"/>
              <a:gd name="T24" fmla="*/ 1680 w 3008"/>
              <a:gd name="T25" fmla="*/ 138 h 2753"/>
              <a:gd name="T26" fmla="*/ 1673 w 3008"/>
              <a:gd name="T27" fmla="*/ 79 h 2753"/>
              <a:gd name="T28" fmla="*/ 1539 w 3008"/>
              <a:gd name="T29" fmla="*/ 226 h 2753"/>
              <a:gd name="T30" fmla="*/ 1402 w 3008"/>
              <a:gd name="T31" fmla="*/ 254 h 2753"/>
              <a:gd name="T32" fmla="*/ 1305 w 3008"/>
              <a:gd name="T33" fmla="*/ 195 h 2753"/>
              <a:gd name="T34" fmla="*/ 1283 w 3008"/>
              <a:gd name="T35" fmla="*/ 76 h 2753"/>
              <a:gd name="T36" fmla="*/ 1340 w 3008"/>
              <a:gd name="T37" fmla="*/ 63 h 2753"/>
              <a:gd name="T38" fmla="*/ 1390 w 3008"/>
              <a:gd name="T39" fmla="*/ 145 h 2753"/>
              <a:gd name="T40" fmla="*/ 1374 w 3008"/>
              <a:gd name="T41" fmla="*/ 65 h 2753"/>
              <a:gd name="T42" fmla="*/ 1153 w 3008"/>
              <a:gd name="T43" fmla="*/ 0 h 2753"/>
              <a:gd name="T44" fmla="*/ 887 w 3008"/>
              <a:gd name="T45" fmla="*/ 63 h 2753"/>
              <a:gd name="T46" fmla="*/ 687 w 3008"/>
              <a:gd name="T47" fmla="*/ 151 h 2753"/>
              <a:gd name="T48" fmla="*/ 529 w 3008"/>
              <a:gd name="T49" fmla="*/ 315 h 2753"/>
              <a:gd name="T50" fmla="*/ 207 w 3008"/>
              <a:gd name="T51" fmla="*/ 405 h 2753"/>
              <a:gd name="T52" fmla="*/ 141 w 3008"/>
              <a:gd name="T53" fmla="*/ 485 h 2753"/>
              <a:gd name="T54" fmla="*/ 74 w 3008"/>
              <a:gd name="T55" fmla="*/ 505 h 2753"/>
              <a:gd name="T56" fmla="*/ 118 w 3008"/>
              <a:gd name="T57" fmla="*/ 557 h 2753"/>
              <a:gd name="T58" fmla="*/ 86 w 3008"/>
              <a:gd name="T59" fmla="*/ 615 h 2753"/>
              <a:gd name="T60" fmla="*/ 0 w 3008"/>
              <a:gd name="T61" fmla="*/ 1011 h 2753"/>
              <a:gd name="T62" fmla="*/ 122 w 3008"/>
              <a:gd name="T63" fmla="*/ 1266 h 2753"/>
              <a:gd name="T64" fmla="*/ 147 w 3008"/>
              <a:gd name="T65" fmla="*/ 1482 h 2753"/>
              <a:gd name="T66" fmla="*/ 256 w 3008"/>
              <a:gd name="T67" fmla="*/ 1747 h 2753"/>
              <a:gd name="T68" fmla="*/ 213 w 3008"/>
              <a:gd name="T69" fmla="*/ 1915 h 2753"/>
              <a:gd name="T70" fmla="*/ 230 w 3008"/>
              <a:gd name="T71" fmla="*/ 1973 h 2753"/>
              <a:gd name="T72" fmla="*/ 329 w 3008"/>
              <a:gd name="T73" fmla="*/ 1914 h 2753"/>
              <a:gd name="T74" fmla="*/ 401 w 3008"/>
              <a:gd name="T75" fmla="*/ 2081 h 2753"/>
              <a:gd name="T76" fmla="*/ 548 w 3008"/>
              <a:gd name="T77" fmla="*/ 2125 h 2753"/>
              <a:gd name="T78" fmla="*/ 646 w 3008"/>
              <a:gd name="T79" fmla="*/ 2204 h 2753"/>
              <a:gd name="T80" fmla="*/ 815 w 3008"/>
              <a:gd name="T81" fmla="*/ 2286 h 2753"/>
              <a:gd name="T82" fmla="*/ 814 w 3008"/>
              <a:gd name="T83" fmla="*/ 2158 h 2753"/>
              <a:gd name="T84" fmla="*/ 1042 w 3008"/>
              <a:gd name="T85" fmla="*/ 2222 h 2753"/>
              <a:gd name="T86" fmla="*/ 1114 w 3008"/>
              <a:gd name="T87" fmla="*/ 2372 h 2753"/>
              <a:gd name="T88" fmla="*/ 1306 w 3008"/>
              <a:gd name="T89" fmla="*/ 2437 h 2753"/>
              <a:gd name="T90" fmla="*/ 1374 w 3008"/>
              <a:gd name="T91" fmla="*/ 2559 h 2753"/>
              <a:gd name="T92" fmla="*/ 1482 w 3008"/>
              <a:gd name="T93" fmla="*/ 2665 h 2753"/>
              <a:gd name="T94" fmla="*/ 1613 w 3008"/>
              <a:gd name="T95" fmla="*/ 2536 h 2753"/>
              <a:gd name="T96" fmla="*/ 1730 w 3008"/>
              <a:gd name="T97" fmla="*/ 2703 h 2753"/>
              <a:gd name="T98" fmla="*/ 2041 w 3008"/>
              <a:gd name="T99" fmla="*/ 2673 h 2753"/>
              <a:gd name="T100" fmla="*/ 2290 w 3008"/>
              <a:gd name="T101" fmla="*/ 2601 h 2753"/>
              <a:gd name="T102" fmla="*/ 2460 w 3008"/>
              <a:gd name="T103" fmla="*/ 2753 h 2753"/>
              <a:gd name="T104" fmla="*/ 2517 w 3008"/>
              <a:gd name="T105" fmla="*/ 2652 h 2753"/>
              <a:gd name="T106" fmla="*/ 2953 w 3008"/>
              <a:gd name="T107" fmla="*/ 2257 h 2753"/>
              <a:gd name="T108" fmla="*/ 3008 w 3008"/>
              <a:gd name="T109" fmla="*/ 1988 h 2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08" h="2753">
                <a:moveTo>
                  <a:pt x="2882" y="1794"/>
                </a:moveTo>
                <a:lnTo>
                  <a:pt x="2855" y="1698"/>
                </a:lnTo>
                <a:lnTo>
                  <a:pt x="2831" y="1538"/>
                </a:lnTo>
                <a:lnTo>
                  <a:pt x="2873" y="1383"/>
                </a:lnTo>
                <a:lnTo>
                  <a:pt x="2722" y="1313"/>
                </a:lnTo>
                <a:lnTo>
                  <a:pt x="2752" y="1193"/>
                </a:lnTo>
                <a:lnTo>
                  <a:pt x="2934" y="1094"/>
                </a:lnTo>
                <a:lnTo>
                  <a:pt x="2941" y="979"/>
                </a:lnTo>
                <a:lnTo>
                  <a:pt x="2959" y="939"/>
                </a:lnTo>
                <a:lnTo>
                  <a:pt x="2914" y="825"/>
                </a:lnTo>
                <a:lnTo>
                  <a:pt x="2840" y="595"/>
                </a:lnTo>
                <a:lnTo>
                  <a:pt x="2849" y="551"/>
                </a:lnTo>
                <a:lnTo>
                  <a:pt x="2848" y="418"/>
                </a:lnTo>
                <a:lnTo>
                  <a:pt x="2740" y="318"/>
                </a:lnTo>
                <a:lnTo>
                  <a:pt x="2655" y="261"/>
                </a:lnTo>
                <a:lnTo>
                  <a:pt x="2615" y="265"/>
                </a:lnTo>
                <a:lnTo>
                  <a:pt x="2402" y="293"/>
                </a:lnTo>
                <a:lnTo>
                  <a:pt x="2153" y="234"/>
                </a:lnTo>
                <a:lnTo>
                  <a:pt x="1661" y="214"/>
                </a:lnTo>
                <a:lnTo>
                  <a:pt x="1615" y="255"/>
                </a:lnTo>
                <a:lnTo>
                  <a:pt x="1559" y="295"/>
                </a:lnTo>
                <a:lnTo>
                  <a:pt x="1532" y="315"/>
                </a:lnTo>
                <a:lnTo>
                  <a:pt x="1512" y="250"/>
                </a:lnTo>
                <a:lnTo>
                  <a:pt x="1549" y="246"/>
                </a:lnTo>
                <a:lnTo>
                  <a:pt x="1628" y="192"/>
                </a:lnTo>
                <a:lnTo>
                  <a:pt x="1680" y="138"/>
                </a:lnTo>
                <a:lnTo>
                  <a:pt x="1687" y="86"/>
                </a:lnTo>
                <a:lnTo>
                  <a:pt x="1673" y="79"/>
                </a:lnTo>
                <a:lnTo>
                  <a:pt x="1654" y="139"/>
                </a:lnTo>
                <a:lnTo>
                  <a:pt x="1539" y="226"/>
                </a:lnTo>
                <a:lnTo>
                  <a:pt x="1468" y="250"/>
                </a:lnTo>
                <a:lnTo>
                  <a:pt x="1402" y="254"/>
                </a:lnTo>
                <a:lnTo>
                  <a:pt x="1378" y="227"/>
                </a:lnTo>
                <a:lnTo>
                  <a:pt x="1305" y="195"/>
                </a:lnTo>
                <a:lnTo>
                  <a:pt x="1293" y="126"/>
                </a:lnTo>
                <a:lnTo>
                  <a:pt x="1283" y="76"/>
                </a:lnTo>
                <a:lnTo>
                  <a:pt x="1314" y="46"/>
                </a:lnTo>
                <a:lnTo>
                  <a:pt x="1340" y="63"/>
                </a:lnTo>
                <a:lnTo>
                  <a:pt x="1374" y="115"/>
                </a:lnTo>
                <a:lnTo>
                  <a:pt x="1390" y="145"/>
                </a:lnTo>
                <a:lnTo>
                  <a:pt x="1394" y="128"/>
                </a:lnTo>
                <a:lnTo>
                  <a:pt x="1374" y="65"/>
                </a:lnTo>
                <a:lnTo>
                  <a:pt x="1292" y="9"/>
                </a:lnTo>
                <a:lnTo>
                  <a:pt x="1153" y="0"/>
                </a:lnTo>
                <a:lnTo>
                  <a:pt x="1003" y="38"/>
                </a:lnTo>
                <a:lnTo>
                  <a:pt x="887" y="63"/>
                </a:lnTo>
                <a:lnTo>
                  <a:pt x="794" y="134"/>
                </a:lnTo>
                <a:lnTo>
                  <a:pt x="687" y="151"/>
                </a:lnTo>
                <a:lnTo>
                  <a:pt x="608" y="237"/>
                </a:lnTo>
                <a:lnTo>
                  <a:pt x="529" y="315"/>
                </a:lnTo>
                <a:lnTo>
                  <a:pt x="380" y="343"/>
                </a:lnTo>
                <a:lnTo>
                  <a:pt x="207" y="405"/>
                </a:lnTo>
                <a:lnTo>
                  <a:pt x="174" y="451"/>
                </a:lnTo>
                <a:lnTo>
                  <a:pt x="141" y="485"/>
                </a:lnTo>
                <a:lnTo>
                  <a:pt x="101" y="471"/>
                </a:lnTo>
                <a:lnTo>
                  <a:pt x="74" y="505"/>
                </a:lnTo>
                <a:lnTo>
                  <a:pt x="95" y="548"/>
                </a:lnTo>
                <a:lnTo>
                  <a:pt x="118" y="557"/>
                </a:lnTo>
                <a:lnTo>
                  <a:pt x="101" y="581"/>
                </a:lnTo>
                <a:lnTo>
                  <a:pt x="86" y="615"/>
                </a:lnTo>
                <a:lnTo>
                  <a:pt x="91" y="783"/>
                </a:lnTo>
                <a:lnTo>
                  <a:pt x="0" y="1011"/>
                </a:lnTo>
                <a:lnTo>
                  <a:pt x="135" y="1124"/>
                </a:lnTo>
                <a:lnTo>
                  <a:pt x="122" y="1266"/>
                </a:lnTo>
                <a:lnTo>
                  <a:pt x="177" y="1381"/>
                </a:lnTo>
                <a:lnTo>
                  <a:pt x="147" y="1482"/>
                </a:lnTo>
                <a:lnTo>
                  <a:pt x="179" y="1601"/>
                </a:lnTo>
                <a:lnTo>
                  <a:pt x="256" y="1747"/>
                </a:lnTo>
                <a:lnTo>
                  <a:pt x="256" y="1808"/>
                </a:lnTo>
                <a:lnTo>
                  <a:pt x="213" y="1915"/>
                </a:lnTo>
                <a:lnTo>
                  <a:pt x="187" y="2000"/>
                </a:lnTo>
                <a:lnTo>
                  <a:pt x="230" y="1973"/>
                </a:lnTo>
                <a:lnTo>
                  <a:pt x="262" y="1902"/>
                </a:lnTo>
                <a:lnTo>
                  <a:pt x="329" y="1914"/>
                </a:lnTo>
                <a:lnTo>
                  <a:pt x="361" y="2074"/>
                </a:lnTo>
                <a:lnTo>
                  <a:pt x="401" y="2081"/>
                </a:lnTo>
                <a:lnTo>
                  <a:pt x="471" y="2050"/>
                </a:lnTo>
                <a:lnTo>
                  <a:pt x="548" y="2125"/>
                </a:lnTo>
                <a:lnTo>
                  <a:pt x="672" y="2101"/>
                </a:lnTo>
                <a:lnTo>
                  <a:pt x="646" y="2204"/>
                </a:lnTo>
                <a:lnTo>
                  <a:pt x="745" y="2304"/>
                </a:lnTo>
                <a:lnTo>
                  <a:pt x="815" y="2286"/>
                </a:lnTo>
                <a:lnTo>
                  <a:pt x="775" y="2203"/>
                </a:lnTo>
                <a:lnTo>
                  <a:pt x="814" y="2158"/>
                </a:lnTo>
                <a:lnTo>
                  <a:pt x="905" y="2227"/>
                </a:lnTo>
                <a:lnTo>
                  <a:pt x="1042" y="2222"/>
                </a:lnTo>
                <a:lnTo>
                  <a:pt x="1082" y="2213"/>
                </a:lnTo>
                <a:lnTo>
                  <a:pt x="1114" y="2372"/>
                </a:lnTo>
                <a:lnTo>
                  <a:pt x="1176" y="2344"/>
                </a:lnTo>
                <a:lnTo>
                  <a:pt x="1306" y="2437"/>
                </a:lnTo>
                <a:lnTo>
                  <a:pt x="1307" y="2525"/>
                </a:lnTo>
                <a:lnTo>
                  <a:pt x="1374" y="2559"/>
                </a:lnTo>
                <a:lnTo>
                  <a:pt x="1378" y="2577"/>
                </a:lnTo>
                <a:lnTo>
                  <a:pt x="1482" y="2665"/>
                </a:lnTo>
                <a:lnTo>
                  <a:pt x="1574" y="2558"/>
                </a:lnTo>
                <a:lnTo>
                  <a:pt x="1613" y="2536"/>
                </a:lnTo>
                <a:lnTo>
                  <a:pt x="1668" y="2642"/>
                </a:lnTo>
                <a:lnTo>
                  <a:pt x="1730" y="2703"/>
                </a:lnTo>
                <a:lnTo>
                  <a:pt x="1903" y="2626"/>
                </a:lnTo>
                <a:lnTo>
                  <a:pt x="2041" y="2673"/>
                </a:lnTo>
                <a:lnTo>
                  <a:pt x="2112" y="2611"/>
                </a:lnTo>
                <a:lnTo>
                  <a:pt x="2290" y="2601"/>
                </a:lnTo>
                <a:lnTo>
                  <a:pt x="2358" y="2689"/>
                </a:lnTo>
                <a:lnTo>
                  <a:pt x="2460" y="2753"/>
                </a:lnTo>
                <a:lnTo>
                  <a:pt x="2526" y="2695"/>
                </a:lnTo>
                <a:lnTo>
                  <a:pt x="2517" y="2652"/>
                </a:lnTo>
                <a:lnTo>
                  <a:pt x="2887" y="2263"/>
                </a:lnTo>
                <a:lnTo>
                  <a:pt x="2953" y="2257"/>
                </a:lnTo>
                <a:lnTo>
                  <a:pt x="2993" y="2208"/>
                </a:lnTo>
                <a:lnTo>
                  <a:pt x="3008" y="1988"/>
                </a:lnTo>
                <a:lnTo>
                  <a:pt x="2882" y="1794"/>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0" name="Freeform 306">
            <a:extLst>
              <a:ext uri="{FF2B5EF4-FFF2-40B4-BE49-F238E27FC236}">
                <a16:creationId xmlns:a16="http://schemas.microsoft.com/office/drawing/2014/main" id="{61BD36AE-3554-364A-D9DA-13FC1D3AE8A0}"/>
              </a:ext>
            </a:extLst>
          </p:cNvPr>
          <p:cNvSpPr>
            <a:spLocks/>
          </p:cNvSpPr>
          <p:nvPr/>
        </p:nvSpPr>
        <p:spPr bwMode="auto">
          <a:xfrm>
            <a:off x="10997771" y="6542254"/>
            <a:ext cx="55563" cy="107950"/>
          </a:xfrm>
          <a:custGeom>
            <a:avLst/>
            <a:gdLst>
              <a:gd name="T0" fmla="*/ 176 w 176"/>
              <a:gd name="T1" fmla="*/ 195 h 339"/>
              <a:gd name="T2" fmla="*/ 167 w 176"/>
              <a:gd name="T3" fmla="*/ 308 h 339"/>
              <a:gd name="T4" fmla="*/ 80 w 176"/>
              <a:gd name="T5" fmla="*/ 339 h 339"/>
              <a:gd name="T6" fmla="*/ 33 w 176"/>
              <a:gd name="T7" fmla="*/ 329 h 339"/>
              <a:gd name="T8" fmla="*/ 0 w 176"/>
              <a:gd name="T9" fmla="*/ 290 h 339"/>
              <a:gd name="T10" fmla="*/ 2 w 176"/>
              <a:gd name="T11" fmla="*/ 196 h 339"/>
              <a:gd name="T12" fmla="*/ 34 w 176"/>
              <a:gd name="T13" fmla="*/ 80 h 339"/>
              <a:gd name="T14" fmla="*/ 118 w 176"/>
              <a:gd name="T15" fmla="*/ 0 h 339"/>
              <a:gd name="T16" fmla="*/ 128 w 176"/>
              <a:gd name="T17" fmla="*/ 83 h 339"/>
              <a:gd name="T18" fmla="*/ 176 w 176"/>
              <a:gd name="T19" fmla="*/ 195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339">
                <a:moveTo>
                  <a:pt x="176" y="195"/>
                </a:moveTo>
                <a:lnTo>
                  <a:pt x="167" y="308"/>
                </a:lnTo>
                <a:lnTo>
                  <a:pt x="80" y="339"/>
                </a:lnTo>
                <a:lnTo>
                  <a:pt x="33" y="329"/>
                </a:lnTo>
                <a:lnTo>
                  <a:pt x="0" y="290"/>
                </a:lnTo>
                <a:lnTo>
                  <a:pt x="2" y="196"/>
                </a:lnTo>
                <a:lnTo>
                  <a:pt x="34" y="80"/>
                </a:lnTo>
                <a:lnTo>
                  <a:pt x="118" y="0"/>
                </a:lnTo>
                <a:lnTo>
                  <a:pt x="128" y="83"/>
                </a:lnTo>
                <a:lnTo>
                  <a:pt x="176" y="195"/>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1" name="Freeform 307">
            <a:extLst>
              <a:ext uri="{FF2B5EF4-FFF2-40B4-BE49-F238E27FC236}">
                <a16:creationId xmlns:a16="http://schemas.microsoft.com/office/drawing/2014/main" id="{70003707-3172-0B2A-67C3-CAF038FE4F2C}"/>
              </a:ext>
            </a:extLst>
          </p:cNvPr>
          <p:cNvSpPr>
            <a:spLocks/>
          </p:cNvSpPr>
          <p:nvPr/>
        </p:nvSpPr>
        <p:spPr bwMode="auto">
          <a:xfrm>
            <a:off x="10689796" y="6361279"/>
            <a:ext cx="358775" cy="277813"/>
          </a:xfrm>
          <a:custGeom>
            <a:avLst/>
            <a:gdLst>
              <a:gd name="T0" fmla="*/ 1131 w 1131"/>
              <a:gd name="T1" fmla="*/ 454 h 871"/>
              <a:gd name="T2" fmla="*/ 1090 w 1131"/>
              <a:gd name="T3" fmla="*/ 567 h 871"/>
              <a:gd name="T4" fmla="*/ 1006 w 1131"/>
              <a:gd name="T5" fmla="*/ 647 h 871"/>
              <a:gd name="T6" fmla="*/ 974 w 1131"/>
              <a:gd name="T7" fmla="*/ 763 h 871"/>
              <a:gd name="T8" fmla="*/ 972 w 1131"/>
              <a:gd name="T9" fmla="*/ 857 h 871"/>
              <a:gd name="T10" fmla="*/ 872 w 1131"/>
              <a:gd name="T11" fmla="*/ 871 h 871"/>
              <a:gd name="T12" fmla="*/ 761 w 1131"/>
              <a:gd name="T13" fmla="*/ 806 h 871"/>
              <a:gd name="T14" fmla="*/ 707 w 1131"/>
              <a:gd name="T15" fmla="*/ 710 h 871"/>
              <a:gd name="T16" fmla="*/ 693 w 1131"/>
              <a:gd name="T17" fmla="*/ 611 h 871"/>
              <a:gd name="T18" fmla="*/ 663 w 1131"/>
              <a:gd name="T19" fmla="*/ 591 h 871"/>
              <a:gd name="T20" fmla="*/ 600 w 1131"/>
              <a:gd name="T21" fmla="*/ 677 h 871"/>
              <a:gd name="T22" fmla="*/ 494 w 1131"/>
              <a:gd name="T23" fmla="*/ 652 h 871"/>
              <a:gd name="T24" fmla="*/ 439 w 1131"/>
              <a:gd name="T25" fmla="*/ 546 h 871"/>
              <a:gd name="T26" fmla="*/ 384 w 1131"/>
              <a:gd name="T27" fmla="*/ 433 h 871"/>
              <a:gd name="T28" fmla="*/ 265 w 1131"/>
              <a:gd name="T29" fmla="*/ 438 h 871"/>
              <a:gd name="T30" fmla="*/ 215 w 1131"/>
              <a:gd name="T31" fmla="*/ 409 h 871"/>
              <a:gd name="T32" fmla="*/ 187 w 1131"/>
              <a:gd name="T33" fmla="*/ 323 h 871"/>
              <a:gd name="T34" fmla="*/ 134 w 1131"/>
              <a:gd name="T35" fmla="*/ 303 h 871"/>
              <a:gd name="T36" fmla="*/ 40 w 1131"/>
              <a:gd name="T37" fmla="*/ 334 h 871"/>
              <a:gd name="T38" fmla="*/ 27 w 1131"/>
              <a:gd name="T39" fmla="*/ 277 h 871"/>
              <a:gd name="T40" fmla="*/ 0 w 1131"/>
              <a:gd name="T41" fmla="*/ 228 h 871"/>
              <a:gd name="T42" fmla="*/ 5 w 1131"/>
              <a:gd name="T43" fmla="*/ 165 h 871"/>
              <a:gd name="T44" fmla="*/ 95 w 1131"/>
              <a:gd name="T45" fmla="*/ 111 h 871"/>
              <a:gd name="T46" fmla="*/ 188 w 1131"/>
              <a:gd name="T47" fmla="*/ 33 h 871"/>
              <a:gd name="T48" fmla="*/ 325 w 1131"/>
              <a:gd name="T49" fmla="*/ 126 h 871"/>
              <a:gd name="T50" fmla="*/ 412 w 1131"/>
              <a:gd name="T51" fmla="*/ 125 h 871"/>
              <a:gd name="T52" fmla="*/ 515 w 1131"/>
              <a:gd name="T53" fmla="*/ 74 h 871"/>
              <a:gd name="T54" fmla="*/ 594 w 1131"/>
              <a:gd name="T55" fmla="*/ 0 h 871"/>
              <a:gd name="T56" fmla="*/ 744 w 1131"/>
              <a:gd name="T57" fmla="*/ 6 h 871"/>
              <a:gd name="T58" fmla="*/ 801 w 1131"/>
              <a:gd name="T59" fmla="*/ 38 h 871"/>
              <a:gd name="T60" fmla="*/ 891 w 1131"/>
              <a:gd name="T61" fmla="*/ 35 h 871"/>
              <a:gd name="T62" fmla="*/ 938 w 1131"/>
              <a:gd name="T63" fmla="*/ 47 h 871"/>
              <a:gd name="T64" fmla="*/ 965 w 1131"/>
              <a:gd name="T65" fmla="*/ 104 h 871"/>
              <a:gd name="T66" fmla="*/ 936 w 1131"/>
              <a:gd name="T67" fmla="*/ 160 h 871"/>
              <a:gd name="T68" fmla="*/ 879 w 1131"/>
              <a:gd name="T69" fmla="*/ 207 h 871"/>
              <a:gd name="T70" fmla="*/ 907 w 1131"/>
              <a:gd name="T71" fmla="*/ 266 h 871"/>
              <a:gd name="T72" fmla="*/ 967 w 1131"/>
              <a:gd name="T73" fmla="*/ 285 h 871"/>
              <a:gd name="T74" fmla="*/ 1053 w 1131"/>
              <a:gd name="T75" fmla="*/ 272 h 871"/>
              <a:gd name="T76" fmla="*/ 1087 w 1131"/>
              <a:gd name="T77" fmla="*/ 334 h 871"/>
              <a:gd name="T78" fmla="*/ 1131 w 1131"/>
              <a:gd name="T79" fmla="*/ 348 h 871"/>
              <a:gd name="T80" fmla="*/ 1131 w 1131"/>
              <a:gd name="T81" fmla="*/ 454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31" h="871">
                <a:moveTo>
                  <a:pt x="1131" y="454"/>
                </a:moveTo>
                <a:lnTo>
                  <a:pt x="1090" y="567"/>
                </a:lnTo>
                <a:lnTo>
                  <a:pt x="1006" y="647"/>
                </a:lnTo>
                <a:lnTo>
                  <a:pt x="974" y="763"/>
                </a:lnTo>
                <a:lnTo>
                  <a:pt x="972" y="857"/>
                </a:lnTo>
                <a:lnTo>
                  <a:pt x="872" y="871"/>
                </a:lnTo>
                <a:lnTo>
                  <a:pt x="761" y="806"/>
                </a:lnTo>
                <a:lnTo>
                  <a:pt x="707" y="710"/>
                </a:lnTo>
                <a:lnTo>
                  <a:pt x="693" y="611"/>
                </a:lnTo>
                <a:lnTo>
                  <a:pt x="663" y="591"/>
                </a:lnTo>
                <a:lnTo>
                  <a:pt x="600" y="677"/>
                </a:lnTo>
                <a:lnTo>
                  <a:pt x="494" y="652"/>
                </a:lnTo>
                <a:lnTo>
                  <a:pt x="439" y="546"/>
                </a:lnTo>
                <a:lnTo>
                  <a:pt x="384" y="433"/>
                </a:lnTo>
                <a:lnTo>
                  <a:pt x="265" y="438"/>
                </a:lnTo>
                <a:lnTo>
                  <a:pt x="215" y="409"/>
                </a:lnTo>
                <a:lnTo>
                  <a:pt x="187" y="323"/>
                </a:lnTo>
                <a:lnTo>
                  <a:pt x="134" y="303"/>
                </a:lnTo>
                <a:lnTo>
                  <a:pt x="40" y="334"/>
                </a:lnTo>
                <a:lnTo>
                  <a:pt x="27" y="277"/>
                </a:lnTo>
                <a:lnTo>
                  <a:pt x="0" y="228"/>
                </a:lnTo>
                <a:lnTo>
                  <a:pt x="5" y="165"/>
                </a:lnTo>
                <a:lnTo>
                  <a:pt x="95" y="111"/>
                </a:lnTo>
                <a:lnTo>
                  <a:pt x="188" y="33"/>
                </a:lnTo>
                <a:lnTo>
                  <a:pt x="325" y="126"/>
                </a:lnTo>
                <a:lnTo>
                  <a:pt x="412" y="125"/>
                </a:lnTo>
                <a:lnTo>
                  <a:pt x="515" y="74"/>
                </a:lnTo>
                <a:lnTo>
                  <a:pt x="594" y="0"/>
                </a:lnTo>
                <a:lnTo>
                  <a:pt x="744" y="6"/>
                </a:lnTo>
                <a:lnTo>
                  <a:pt x="801" y="38"/>
                </a:lnTo>
                <a:lnTo>
                  <a:pt x="891" y="35"/>
                </a:lnTo>
                <a:lnTo>
                  <a:pt x="938" y="47"/>
                </a:lnTo>
                <a:lnTo>
                  <a:pt x="965" y="104"/>
                </a:lnTo>
                <a:lnTo>
                  <a:pt x="936" y="160"/>
                </a:lnTo>
                <a:lnTo>
                  <a:pt x="879" y="207"/>
                </a:lnTo>
                <a:lnTo>
                  <a:pt x="907" y="266"/>
                </a:lnTo>
                <a:lnTo>
                  <a:pt x="967" y="285"/>
                </a:lnTo>
                <a:lnTo>
                  <a:pt x="1053" y="272"/>
                </a:lnTo>
                <a:lnTo>
                  <a:pt x="1087" y="334"/>
                </a:lnTo>
                <a:lnTo>
                  <a:pt x="1131" y="348"/>
                </a:lnTo>
                <a:lnTo>
                  <a:pt x="1131" y="45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2" name="Freeform 308">
            <a:extLst>
              <a:ext uri="{FF2B5EF4-FFF2-40B4-BE49-F238E27FC236}">
                <a16:creationId xmlns:a16="http://schemas.microsoft.com/office/drawing/2014/main" id="{E35DBBF3-5330-E547-0292-F71362867D5B}"/>
              </a:ext>
            </a:extLst>
          </p:cNvPr>
          <p:cNvSpPr>
            <a:spLocks/>
          </p:cNvSpPr>
          <p:nvPr/>
        </p:nvSpPr>
        <p:spPr bwMode="auto">
          <a:xfrm>
            <a:off x="11021584" y="6885154"/>
            <a:ext cx="430213" cy="255588"/>
          </a:xfrm>
          <a:custGeom>
            <a:avLst/>
            <a:gdLst>
              <a:gd name="T0" fmla="*/ 1284 w 1352"/>
              <a:gd name="T1" fmla="*/ 344 h 804"/>
              <a:gd name="T2" fmla="*/ 1202 w 1352"/>
              <a:gd name="T3" fmla="*/ 432 h 804"/>
              <a:gd name="T4" fmla="*/ 1150 w 1352"/>
              <a:gd name="T5" fmla="*/ 310 h 804"/>
              <a:gd name="T6" fmla="*/ 1053 w 1352"/>
              <a:gd name="T7" fmla="*/ 274 h 804"/>
              <a:gd name="T8" fmla="*/ 1105 w 1352"/>
              <a:gd name="T9" fmla="*/ 100 h 804"/>
              <a:gd name="T10" fmla="*/ 945 w 1352"/>
              <a:gd name="T11" fmla="*/ 79 h 804"/>
              <a:gd name="T12" fmla="*/ 815 w 1352"/>
              <a:gd name="T13" fmla="*/ 50 h 804"/>
              <a:gd name="T14" fmla="*/ 731 w 1352"/>
              <a:gd name="T15" fmla="*/ 81 h 804"/>
              <a:gd name="T16" fmla="*/ 589 w 1352"/>
              <a:gd name="T17" fmla="*/ 102 h 804"/>
              <a:gd name="T18" fmla="*/ 422 w 1352"/>
              <a:gd name="T19" fmla="*/ 87 h 804"/>
              <a:gd name="T20" fmla="*/ 341 w 1352"/>
              <a:gd name="T21" fmla="*/ 115 h 804"/>
              <a:gd name="T22" fmla="*/ 289 w 1352"/>
              <a:gd name="T23" fmla="*/ 178 h 804"/>
              <a:gd name="T24" fmla="*/ 203 w 1352"/>
              <a:gd name="T25" fmla="*/ 282 h 804"/>
              <a:gd name="T26" fmla="*/ 134 w 1352"/>
              <a:gd name="T27" fmla="*/ 369 h 804"/>
              <a:gd name="T28" fmla="*/ 52 w 1352"/>
              <a:gd name="T29" fmla="*/ 499 h 804"/>
              <a:gd name="T30" fmla="*/ 4 w 1352"/>
              <a:gd name="T31" fmla="*/ 615 h 804"/>
              <a:gd name="T32" fmla="*/ 20 w 1352"/>
              <a:gd name="T33" fmla="*/ 721 h 804"/>
              <a:gd name="T34" fmla="*/ 55 w 1352"/>
              <a:gd name="T35" fmla="*/ 651 h 804"/>
              <a:gd name="T36" fmla="*/ 72 w 1352"/>
              <a:gd name="T37" fmla="*/ 618 h 804"/>
              <a:gd name="T38" fmla="*/ 144 w 1352"/>
              <a:gd name="T39" fmla="*/ 561 h 804"/>
              <a:gd name="T40" fmla="*/ 249 w 1352"/>
              <a:gd name="T41" fmla="*/ 629 h 804"/>
              <a:gd name="T42" fmla="*/ 243 w 1352"/>
              <a:gd name="T43" fmla="*/ 639 h 804"/>
              <a:gd name="T44" fmla="*/ 434 w 1352"/>
              <a:gd name="T45" fmla="*/ 744 h 804"/>
              <a:gd name="T46" fmla="*/ 594 w 1352"/>
              <a:gd name="T47" fmla="*/ 733 h 804"/>
              <a:gd name="T48" fmla="*/ 693 w 1352"/>
              <a:gd name="T49" fmla="*/ 616 h 804"/>
              <a:gd name="T50" fmla="*/ 767 w 1352"/>
              <a:gd name="T51" fmla="*/ 652 h 804"/>
              <a:gd name="T52" fmla="*/ 844 w 1352"/>
              <a:gd name="T53" fmla="*/ 710 h 804"/>
              <a:gd name="T54" fmla="*/ 844 w 1352"/>
              <a:gd name="T55" fmla="*/ 717 h 804"/>
              <a:gd name="T56" fmla="*/ 845 w 1352"/>
              <a:gd name="T57" fmla="*/ 780 h 804"/>
              <a:gd name="T58" fmla="*/ 845 w 1352"/>
              <a:gd name="T59" fmla="*/ 783 h 804"/>
              <a:gd name="T60" fmla="*/ 849 w 1352"/>
              <a:gd name="T61" fmla="*/ 790 h 804"/>
              <a:gd name="T62" fmla="*/ 862 w 1352"/>
              <a:gd name="T63" fmla="*/ 797 h 804"/>
              <a:gd name="T64" fmla="*/ 878 w 1352"/>
              <a:gd name="T65" fmla="*/ 803 h 804"/>
              <a:gd name="T66" fmla="*/ 896 w 1352"/>
              <a:gd name="T67" fmla="*/ 664 h 804"/>
              <a:gd name="T68" fmla="*/ 1020 w 1352"/>
              <a:gd name="T69" fmla="*/ 649 h 804"/>
              <a:gd name="T70" fmla="*/ 1137 w 1352"/>
              <a:gd name="T71" fmla="*/ 628 h 804"/>
              <a:gd name="T72" fmla="*/ 1217 w 1352"/>
              <a:gd name="T73" fmla="*/ 671 h 804"/>
              <a:gd name="T74" fmla="*/ 1342 w 1352"/>
              <a:gd name="T75" fmla="*/ 514 h 804"/>
              <a:gd name="T76" fmla="*/ 1314 w 1352"/>
              <a:gd name="T77" fmla="*/ 391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52" h="804">
                <a:moveTo>
                  <a:pt x="1314" y="391"/>
                </a:moveTo>
                <a:lnTo>
                  <a:pt x="1284" y="344"/>
                </a:lnTo>
                <a:lnTo>
                  <a:pt x="1254" y="381"/>
                </a:lnTo>
                <a:lnTo>
                  <a:pt x="1202" y="432"/>
                </a:lnTo>
                <a:lnTo>
                  <a:pt x="1174" y="392"/>
                </a:lnTo>
                <a:lnTo>
                  <a:pt x="1150" y="310"/>
                </a:lnTo>
                <a:lnTo>
                  <a:pt x="1073" y="313"/>
                </a:lnTo>
                <a:lnTo>
                  <a:pt x="1053" y="274"/>
                </a:lnTo>
                <a:lnTo>
                  <a:pt x="1082" y="241"/>
                </a:lnTo>
                <a:lnTo>
                  <a:pt x="1105" y="100"/>
                </a:lnTo>
                <a:lnTo>
                  <a:pt x="1019" y="101"/>
                </a:lnTo>
                <a:lnTo>
                  <a:pt x="945" y="79"/>
                </a:lnTo>
                <a:lnTo>
                  <a:pt x="892" y="0"/>
                </a:lnTo>
                <a:lnTo>
                  <a:pt x="815" y="50"/>
                </a:lnTo>
                <a:lnTo>
                  <a:pt x="781" y="21"/>
                </a:lnTo>
                <a:lnTo>
                  <a:pt x="731" y="81"/>
                </a:lnTo>
                <a:lnTo>
                  <a:pt x="651" y="68"/>
                </a:lnTo>
                <a:lnTo>
                  <a:pt x="589" y="102"/>
                </a:lnTo>
                <a:lnTo>
                  <a:pt x="495" y="77"/>
                </a:lnTo>
                <a:lnTo>
                  <a:pt x="422" y="87"/>
                </a:lnTo>
                <a:lnTo>
                  <a:pt x="376" y="134"/>
                </a:lnTo>
                <a:lnTo>
                  <a:pt x="341" y="115"/>
                </a:lnTo>
                <a:lnTo>
                  <a:pt x="292" y="118"/>
                </a:lnTo>
                <a:lnTo>
                  <a:pt x="289" y="178"/>
                </a:lnTo>
                <a:lnTo>
                  <a:pt x="312" y="214"/>
                </a:lnTo>
                <a:lnTo>
                  <a:pt x="203" y="282"/>
                </a:lnTo>
                <a:lnTo>
                  <a:pt x="188" y="332"/>
                </a:lnTo>
                <a:lnTo>
                  <a:pt x="134" y="369"/>
                </a:lnTo>
                <a:lnTo>
                  <a:pt x="125" y="415"/>
                </a:lnTo>
                <a:lnTo>
                  <a:pt x="52" y="499"/>
                </a:lnTo>
                <a:lnTo>
                  <a:pt x="46" y="558"/>
                </a:lnTo>
                <a:lnTo>
                  <a:pt x="4" y="615"/>
                </a:lnTo>
                <a:lnTo>
                  <a:pt x="0" y="725"/>
                </a:lnTo>
                <a:lnTo>
                  <a:pt x="20" y="721"/>
                </a:lnTo>
                <a:lnTo>
                  <a:pt x="66" y="651"/>
                </a:lnTo>
                <a:lnTo>
                  <a:pt x="55" y="651"/>
                </a:lnTo>
                <a:lnTo>
                  <a:pt x="34" y="673"/>
                </a:lnTo>
                <a:lnTo>
                  <a:pt x="72" y="618"/>
                </a:lnTo>
                <a:lnTo>
                  <a:pt x="97" y="578"/>
                </a:lnTo>
                <a:lnTo>
                  <a:pt x="144" y="561"/>
                </a:lnTo>
                <a:lnTo>
                  <a:pt x="220" y="573"/>
                </a:lnTo>
                <a:lnTo>
                  <a:pt x="249" y="629"/>
                </a:lnTo>
                <a:lnTo>
                  <a:pt x="240" y="636"/>
                </a:lnTo>
                <a:lnTo>
                  <a:pt x="243" y="639"/>
                </a:lnTo>
                <a:lnTo>
                  <a:pt x="318" y="804"/>
                </a:lnTo>
                <a:lnTo>
                  <a:pt x="434" y="744"/>
                </a:lnTo>
                <a:lnTo>
                  <a:pt x="524" y="753"/>
                </a:lnTo>
                <a:lnTo>
                  <a:pt x="594" y="733"/>
                </a:lnTo>
                <a:lnTo>
                  <a:pt x="657" y="623"/>
                </a:lnTo>
                <a:lnTo>
                  <a:pt x="693" y="616"/>
                </a:lnTo>
                <a:lnTo>
                  <a:pt x="712" y="583"/>
                </a:lnTo>
                <a:lnTo>
                  <a:pt x="767" y="652"/>
                </a:lnTo>
                <a:lnTo>
                  <a:pt x="838" y="712"/>
                </a:lnTo>
                <a:lnTo>
                  <a:pt x="844" y="710"/>
                </a:lnTo>
                <a:lnTo>
                  <a:pt x="841" y="714"/>
                </a:lnTo>
                <a:lnTo>
                  <a:pt x="844" y="717"/>
                </a:lnTo>
                <a:lnTo>
                  <a:pt x="844" y="717"/>
                </a:lnTo>
                <a:lnTo>
                  <a:pt x="845" y="780"/>
                </a:lnTo>
                <a:lnTo>
                  <a:pt x="845" y="780"/>
                </a:lnTo>
                <a:lnTo>
                  <a:pt x="845" y="783"/>
                </a:lnTo>
                <a:lnTo>
                  <a:pt x="846" y="785"/>
                </a:lnTo>
                <a:lnTo>
                  <a:pt x="849" y="790"/>
                </a:lnTo>
                <a:lnTo>
                  <a:pt x="855" y="793"/>
                </a:lnTo>
                <a:lnTo>
                  <a:pt x="862" y="797"/>
                </a:lnTo>
                <a:lnTo>
                  <a:pt x="873" y="801"/>
                </a:lnTo>
                <a:lnTo>
                  <a:pt x="878" y="803"/>
                </a:lnTo>
                <a:lnTo>
                  <a:pt x="909" y="793"/>
                </a:lnTo>
                <a:lnTo>
                  <a:pt x="896" y="664"/>
                </a:lnTo>
                <a:lnTo>
                  <a:pt x="920" y="630"/>
                </a:lnTo>
                <a:lnTo>
                  <a:pt x="1020" y="649"/>
                </a:lnTo>
                <a:lnTo>
                  <a:pt x="1080" y="615"/>
                </a:lnTo>
                <a:lnTo>
                  <a:pt x="1137" y="628"/>
                </a:lnTo>
                <a:lnTo>
                  <a:pt x="1197" y="667"/>
                </a:lnTo>
                <a:lnTo>
                  <a:pt x="1217" y="671"/>
                </a:lnTo>
                <a:lnTo>
                  <a:pt x="1236" y="604"/>
                </a:lnTo>
                <a:lnTo>
                  <a:pt x="1342" y="514"/>
                </a:lnTo>
                <a:lnTo>
                  <a:pt x="1352" y="467"/>
                </a:lnTo>
                <a:lnTo>
                  <a:pt x="1314" y="391"/>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3" name="Freeform 309">
            <a:extLst>
              <a:ext uri="{FF2B5EF4-FFF2-40B4-BE49-F238E27FC236}">
                <a16:creationId xmlns:a16="http://schemas.microsoft.com/office/drawing/2014/main" id="{90ECD784-993F-5FF0-21AA-91E07FE351E3}"/>
              </a:ext>
            </a:extLst>
          </p:cNvPr>
          <p:cNvSpPr>
            <a:spLocks/>
          </p:cNvSpPr>
          <p:nvPr/>
        </p:nvSpPr>
        <p:spPr bwMode="auto">
          <a:xfrm>
            <a:off x="11356546" y="6961354"/>
            <a:ext cx="30163" cy="23813"/>
          </a:xfrm>
          <a:custGeom>
            <a:avLst/>
            <a:gdLst>
              <a:gd name="T0" fmla="*/ 97 w 97"/>
              <a:gd name="T1" fmla="*/ 69 h 72"/>
              <a:gd name="T2" fmla="*/ 20 w 97"/>
              <a:gd name="T3" fmla="*/ 72 h 72"/>
              <a:gd name="T4" fmla="*/ 0 w 97"/>
              <a:gd name="T5" fmla="*/ 33 h 72"/>
              <a:gd name="T6" fmla="*/ 29 w 97"/>
              <a:gd name="T7" fmla="*/ 0 h 72"/>
              <a:gd name="T8" fmla="*/ 97 w 97"/>
              <a:gd name="T9" fmla="*/ 69 h 72"/>
            </a:gdLst>
            <a:ahLst/>
            <a:cxnLst>
              <a:cxn ang="0">
                <a:pos x="T0" y="T1"/>
              </a:cxn>
              <a:cxn ang="0">
                <a:pos x="T2" y="T3"/>
              </a:cxn>
              <a:cxn ang="0">
                <a:pos x="T4" y="T5"/>
              </a:cxn>
              <a:cxn ang="0">
                <a:pos x="T6" y="T7"/>
              </a:cxn>
              <a:cxn ang="0">
                <a:pos x="T8" y="T9"/>
              </a:cxn>
            </a:cxnLst>
            <a:rect l="0" t="0" r="r" b="b"/>
            <a:pathLst>
              <a:path w="97" h="72">
                <a:moveTo>
                  <a:pt x="97" y="69"/>
                </a:moveTo>
                <a:lnTo>
                  <a:pt x="20" y="72"/>
                </a:lnTo>
                <a:lnTo>
                  <a:pt x="0" y="33"/>
                </a:lnTo>
                <a:lnTo>
                  <a:pt x="29" y="0"/>
                </a:lnTo>
                <a:lnTo>
                  <a:pt x="97" y="69"/>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4" name="Freeform 310">
            <a:extLst>
              <a:ext uri="{FF2B5EF4-FFF2-40B4-BE49-F238E27FC236}">
                <a16:creationId xmlns:a16="http://schemas.microsoft.com/office/drawing/2014/main" id="{636193ED-DC1C-4465-85E1-08226419B84B}"/>
              </a:ext>
            </a:extLst>
          </p:cNvPr>
          <p:cNvSpPr>
            <a:spLocks/>
          </p:cNvSpPr>
          <p:nvPr/>
        </p:nvSpPr>
        <p:spPr bwMode="auto">
          <a:xfrm>
            <a:off x="11366071" y="6704179"/>
            <a:ext cx="704850" cy="369888"/>
          </a:xfrm>
          <a:custGeom>
            <a:avLst/>
            <a:gdLst>
              <a:gd name="T0" fmla="*/ 2166 w 2220"/>
              <a:gd name="T1" fmla="*/ 482 h 1162"/>
              <a:gd name="T2" fmla="*/ 2124 w 2220"/>
              <a:gd name="T3" fmla="*/ 457 h 1162"/>
              <a:gd name="T4" fmla="*/ 2082 w 2220"/>
              <a:gd name="T5" fmla="*/ 517 h 1162"/>
              <a:gd name="T6" fmla="*/ 2053 w 2220"/>
              <a:gd name="T7" fmla="*/ 757 h 1162"/>
              <a:gd name="T8" fmla="*/ 1909 w 2220"/>
              <a:gd name="T9" fmla="*/ 1016 h 1162"/>
              <a:gd name="T10" fmla="*/ 1784 w 2220"/>
              <a:gd name="T11" fmla="*/ 1017 h 1162"/>
              <a:gd name="T12" fmla="*/ 1607 w 2220"/>
              <a:gd name="T13" fmla="*/ 1045 h 1162"/>
              <a:gd name="T14" fmla="*/ 1186 w 2220"/>
              <a:gd name="T15" fmla="*/ 1110 h 1162"/>
              <a:gd name="T16" fmla="*/ 847 w 2220"/>
              <a:gd name="T17" fmla="*/ 1047 h 1162"/>
              <a:gd name="T18" fmla="*/ 726 w 2220"/>
              <a:gd name="T19" fmla="*/ 871 h 1162"/>
              <a:gd name="T20" fmla="*/ 420 w 2220"/>
              <a:gd name="T21" fmla="*/ 993 h 1162"/>
              <a:gd name="T22" fmla="*/ 232 w 2220"/>
              <a:gd name="T23" fmla="*/ 960 h 1162"/>
              <a:gd name="T24" fmla="*/ 172 w 2220"/>
              <a:gd name="T25" fmla="*/ 950 h 1162"/>
              <a:gd name="T26" fmla="*/ 92 w 2220"/>
              <a:gd name="T27" fmla="*/ 961 h 1162"/>
              <a:gd name="T28" fmla="*/ 0 w 2220"/>
              <a:gd name="T29" fmla="*/ 810 h 1162"/>
              <a:gd name="T30" fmla="*/ 66 w 2220"/>
              <a:gd name="T31" fmla="*/ 665 h 1162"/>
              <a:gd name="T32" fmla="*/ 222 w 2220"/>
              <a:gd name="T33" fmla="*/ 761 h 1162"/>
              <a:gd name="T34" fmla="*/ 258 w 2220"/>
              <a:gd name="T35" fmla="*/ 677 h 1162"/>
              <a:gd name="T36" fmla="*/ 436 w 2220"/>
              <a:gd name="T37" fmla="*/ 724 h 1162"/>
              <a:gd name="T38" fmla="*/ 612 w 2220"/>
              <a:gd name="T39" fmla="*/ 625 h 1162"/>
              <a:gd name="T40" fmla="*/ 878 w 2220"/>
              <a:gd name="T41" fmla="*/ 596 h 1162"/>
              <a:gd name="T42" fmla="*/ 1008 w 2220"/>
              <a:gd name="T43" fmla="*/ 590 h 1162"/>
              <a:gd name="T44" fmla="*/ 949 w 2220"/>
              <a:gd name="T45" fmla="*/ 418 h 1162"/>
              <a:gd name="T46" fmla="*/ 1134 w 2220"/>
              <a:gd name="T47" fmla="*/ 315 h 1162"/>
              <a:gd name="T48" fmla="*/ 1244 w 2220"/>
              <a:gd name="T49" fmla="*/ 154 h 1162"/>
              <a:gd name="T50" fmla="*/ 1391 w 2220"/>
              <a:gd name="T51" fmla="*/ 192 h 1162"/>
              <a:gd name="T52" fmla="*/ 1492 w 2220"/>
              <a:gd name="T53" fmla="*/ 200 h 1162"/>
              <a:gd name="T54" fmla="*/ 1612 w 2220"/>
              <a:gd name="T55" fmla="*/ 115 h 1162"/>
              <a:gd name="T56" fmla="*/ 1646 w 2220"/>
              <a:gd name="T57" fmla="*/ 0 h 1162"/>
              <a:gd name="T58" fmla="*/ 1824 w 2220"/>
              <a:gd name="T59" fmla="*/ 34 h 1162"/>
              <a:gd name="T60" fmla="*/ 2052 w 2220"/>
              <a:gd name="T61" fmla="*/ 85 h 1162"/>
              <a:gd name="T62" fmla="*/ 2137 w 2220"/>
              <a:gd name="T63" fmla="*/ 186 h 1162"/>
              <a:gd name="T64" fmla="*/ 2205 w 2220"/>
              <a:gd name="T65" fmla="*/ 411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20" h="1162">
                <a:moveTo>
                  <a:pt x="2220" y="495"/>
                </a:moveTo>
                <a:lnTo>
                  <a:pt x="2166" y="482"/>
                </a:lnTo>
                <a:lnTo>
                  <a:pt x="2133" y="501"/>
                </a:lnTo>
                <a:lnTo>
                  <a:pt x="2124" y="457"/>
                </a:lnTo>
                <a:lnTo>
                  <a:pt x="2093" y="486"/>
                </a:lnTo>
                <a:lnTo>
                  <a:pt x="2082" y="517"/>
                </a:lnTo>
                <a:lnTo>
                  <a:pt x="2086" y="528"/>
                </a:lnTo>
                <a:lnTo>
                  <a:pt x="2053" y="757"/>
                </a:lnTo>
                <a:lnTo>
                  <a:pt x="1917" y="913"/>
                </a:lnTo>
                <a:lnTo>
                  <a:pt x="1909" y="1016"/>
                </a:lnTo>
                <a:lnTo>
                  <a:pt x="1869" y="1056"/>
                </a:lnTo>
                <a:lnTo>
                  <a:pt x="1784" y="1017"/>
                </a:lnTo>
                <a:lnTo>
                  <a:pt x="1710" y="1044"/>
                </a:lnTo>
                <a:lnTo>
                  <a:pt x="1607" y="1045"/>
                </a:lnTo>
                <a:lnTo>
                  <a:pt x="1457" y="1162"/>
                </a:lnTo>
                <a:lnTo>
                  <a:pt x="1186" y="1110"/>
                </a:lnTo>
                <a:lnTo>
                  <a:pt x="1074" y="1054"/>
                </a:lnTo>
                <a:lnTo>
                  <a:pt x="847" y="1047"/>
                </a:lnTo>
                <a:lnTo>
                  <a:pt x="794" y="963"/>
                </a:lnTo>
                <a:lnTo>
                  <a:pt x="726" y="871"/>
                </a:lnTo>
                <a:lnTo>
                  <a:pt x="491" y="922"/>
                </a:lnTo>
                <a:lnTo>
                  <a:pt x="420" y="993"/>
                </a:lnTo>
                <a:lnTo>
                  <a:pt x="309" y="959"/>
                </a:lnTo>
                <a:lnTo>
                  <a:pt x="232" y="960"/>
                </a:lnTo>
                <a:lnTo>
                  <a:pt x="202" y="913"/>
                </a:lnTo>
                <a:lnTo>
                  <a:pt x="172" y="950"/>
                </a:lnTo>
                <a:lnTo>
                  <a:pt x="120" y="1001"/>
                </a:lnTo>
                <a:lnTo>
                  <a:pt x="92" y="961"/>
                </a:lnTo>
                <a:lnTo>
                  <a:pt x="68" y="879"/>
                </a:lnTo>
                <a:lnTo>
                  <a:pt x="0" y="810"/>
                </a:lnTo>
                <a:lnTo>
                  <a:pt x="23" y="669"/>
                </a:lnTo>
                <a:lnTo>
                  <a:pt x="66" y="665"/>
                </a:lnTo>
                <a:lnTo>
                  <a:pt x="161" y="757"/>
                </a:lnTo>
                <a:lnTo>
                  <a:pt x="222" y="761"/>
                </a:lnTo>
                <a:lnTo>
                  <a:pt x="267" y="711"/>
                </a:lnTo>
                <a:lnTo>
                  <a:pt x="258" y="677"/>
                </a:lnTo>
                <a:lnTo>
                  <a:pt x="337" y="662"/>
                </a:lnTo>
                <a:lnTo>
                  <a:pt x="436" y="724"/>
                </a:lnTo>
                <a:lnTo>
                  <a:pt x="560" y="700"/>
                </a:lnTo>
                <a:lnTo>
                  <a:pt x="612" y="625"/>
                </a:lnTo>
                <a:lnTo>
                  <a:pt x="808" y="631"/>
                </a:lnTo>
                <a:lnTo>
                  <a:pt x="878" y="596"/>
                </a:lnTo>
                <a:lnTo>
                  <a:pt x="1034" y="660"/>
                </a:lnTo>
                <a:lnTo>
                  <a:pt x="1008" y="590"/>
                </a:lnTo>
                <a:lnTo>
                  <a:pt x="1033" y="537"/>
                </a:lnTo>
                <a:lnTo>
                  <a:pt x="949" y="418"/>
                </a:lnTo>
                <a:lnTo>
                  <a:pt x="1072" y="315"/>
                </a:lnTo>
                <a:lnTo>
                  <a:pt x="1134" y="315"/>
                </a:lnTo>
                <a:lnTo>
                  <a:pt x="1147" y="226"/>
                </a:lnTo>
                <a:lnTo>
                  <a:pt x="1244" y="154"/>
                </a:lnTo>
                <a:lnTo>
                  <a:pt x="1306" y="185"/>
                </a:lnTo>
                <a:lnTo>
                  <a:pt x="1391" y="192"/>
                </a:lnTo>
                <a:lnTo>
                  <a:pt x="1431" y="223"/>
                </a:lnTo>
                <a:lnTo>
                  <a:pt x="1492" y="200"/>
                </a:lnTo>
                <a:lnTo>
                  <a:pt x="1492" y="143"/>
                </a:lnTo>
                <a:lnTo>
                  <a:pt x="1612" y="115"/>
                </a:lnTo>
                <a:lnTo>
                  <a:pt x="1589" y="5"/>
                </a:lnTo>
                <a:lnTo>
                  <a:pt x="1646" y="0"/>
                </a:lnTo>
                <a:lnTo>
                  <a:pt x="1710" y="53"/>
                </a:lnTo>
                <a:lnTo>
                  <a:pt x="1824" y="34"/>
                </a:lnTo>
                <a:lnTo>
                  <a:pt x="1967" y="90"/>
                </a:lnTo>
                <a:lnTo>
                  <a:pt x="2052" y="85"/>
                </a:lnTo>
                <a:lnTo>
                  <a:pt x="2154" y="89"/>
                </a:lnTo>
                <a:lnTo>
                  <a:pt x="2137" y="186"/>
                </a:lnTo>
                <a:lnTo>
                  <a:pt x="2165" y="367"/>
                </a:lnTo>
                <a:lnTo>
                  <a:pt x="2205" y="411"/>
                </a:lnTo>
                <a:lnTo>
                  <a:pt x="2220" y="495"/>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5" name="Freeform 311">
            <a:extLst>
              <a:ext uri="{FF2B5EF4-FFF2-40B4-BE49-F238E27FC236}">
                <a16:creationId xmlns:a16="http://schemas.microsoft.com/office/drawing/2014/main" id="{874DA498-D3D5-FED6-CB29-3F819704D24C}"/>
              </a:ext>
            </a:extLst>
          </p:cNvPr>
          <p:cNvSpPr>
            <a:spLocks/>
          </p:cNvSpPr>
          <p:nvPr/>
        </p:nvSpPr>
        <p:spPr bwMode="auto">
          <a:xfrm>
            <a:off x="11599434" y="6408904"/>
            <a:ext cx="628650" cy="366713"/>
          </a:xfrm>
          <a:custGeom>
            <a:avLst/>
            <a:gdLst>
              <a:gd name="T0" fmla="*/ 1984 w 1984"/>
              <a:gd name="T1" fmla="*/ 675 h 1156"/>
              <a:gd name="T2" fmla="*/ 1963 w 1984"/>
              <a:gd name="T3" fmla="*/ 702 h 1156"/>
              <a:gd name="T4" fmla="*/ 1834 w 1984"/>
              <a:gd name="T5" fmla="*/ 730 h 1156"/>
              <a:gd name="T6" fmla="*/ 1777 w 1984"/>
              <a:gd name="T7" fmla="*/ 823 h 1156"/>
              <a:gd name="T8" fmla="*/ 1667 w 1984"/>
              <a:gd name="T9" fmla="*/ 900 h 1156"/>
              <a:gd name="T10" fmla="*/ 1609 w 1984"/>
              <a:gd name="T11" fmla="*/ 936 h 1156"/>
              <a:gd name="T12" fmla="*/ 1472 w 1984"/>
              <a:gd name="T13" fmla="*/ 933 h 1156"/>
              <a:gd name="T14" fmla="*/ 1419 w 1984"/>
              <a:gd name="T15" fmla="*/ 1022 h 1156"/>
              <a:gd name="T16" fmla="*/ 1317 w 1984"/>
              <a:gd name="T17" fmla="*/ 1018 h 1156"/>
              <a:gd name="T18" fmla="*/ 1232 w 1984"/>
              <a:gd name="T19" fmla="*/ 1023 h 1156"/>
              <a:gd name="T20" fmla="*/ 1089 w 1984"/>
              <a:gd name="T21" fmla="*/ 967 h 1156"/>
              <a:gd name="T22" fmla="*/ 975 w 1984"/>
              <a:gd name="T23" fmla="*/ 986 h 1156"/>
              <a:gd name="T24" fmla="*/ 911 w 1984"/>
              <a:gd name="T25" fmla="*/ 933 h 1156"/>
              <a:gd name="T26" fmla="*/ 854 w 1984"/>
              <a:gd name="T27" fmla="*/ 938 h 1156"/>
              <a:gd name="T28" fmla="*/ 877 w 1984"/>
              <a:gd name="T29" fmla="*/ 1048 h 1156"/>
              <a:gd name="T30" fmla="*/ 757 w 1984"/>
              <a:gd name="T31" fmla="*/ 1076 h 1156"/>
              <a:gd name="T32" fmla="*/ 757 w 1984"/>
              <a:gd name="T33" fmla="*/ 1133 h 1156"/>
              <a:gd name="T34" fmla="*/ 696 w 1984"/>
              <a:gd name="T35" fmla="*/ 1156 h 1156"/>
              <a:gd name="T36" fmla="*/ 656 w 1984"/>
              <a:gd name="T37" fmla="*/ 1125 h 1156"/>
              <a:gd name="T38" fmla="*/ 571 w 1984"/>
              <a:gd name="T39" fmla="*/ 1118 h 1156"/>
              <a:gd name="T40" fmla="*/ 509 w 1984"/>
              <a:gd name="T41" fmla="*/ 1087 h 1156"/>
              <a:gd name="T42" fmla="*/ 485 w 1984"/>
              <a:gd name="T43" fmla="*/ 1043 h 1156"/>
              <a:gd name="T44" fmla="*/ 378 w 1984"/>
              <a:gd name="T45" fmla="*/ 965 h 1156"/>
              <a:gd name="T46" fmla="*/ 355 w 1984"/>
              <a:gd name="T47" fmla="*/ 876 h 1156"/>
              <a:gd name="T48" fmla="*/ 248 w 1984"/>
              <a:gd name="T49" fmla="*/ 816 h 1156"/>
              <a:gd name="T50" fmla="*/ 132 w 1984"/>
              <a:gd name="T51" fmla="*/ 692 h 1156"/>
              <a:gd name="T52" fmla="*/ 112 w 1984"/>
              <a:gd name="T53" fmla="*/ 546 h 1156"/>
              <a:gd name="T54" fmla="*/ 19 w 1984"/>
              <a:gd name="T55" fmla="*/ 419 h 1156"/>
              <a:gd name="T56" fmla="*/ 0 w 1984"/>
              <a:gd name="T57" fmla="*/ 335 h 1156"/>
              <a:gd name="T58" fmla="*/ 39 w 1984"/>
              <a:gd name="T59" fmla="*/ 286 h 1156"/>
              <a:gd name="T60" fmla="*/ 80 w 1984"/>
              <a:gd name="T61" fmla="*/ 361 h 1156"/>
              <a:gd name="T62" fmla="*/ 120 w 1984"/>
              <a:gd name="T63" fmla="*/ 325 h 1156"/>
              <a:gd name="T64" fmla="*/ 287 w 1984"/>
              <a:gd name="T65" fmla="*/ 248 h 1156"/>
              <a:gd name="T66" fmla="*/ 354 w 1984"/>
              <a:gd name="T67" fmla="*/ 238 h 1156"/>
              <a:gd name="T68" fmla="*/ 513 w 1984"/>
              <a:gd name="T69" fmla="*/ 118 h 1156"/>
              <a:gd name="T70" fmla="*/ 615 w 1984"/>
              <a:gd name="T71" fmla="*/ 90 h 1156"/>
              <a:gd name="T72" fmla="*/ 592 w 1984"/>
              <a:gd name="T73" fmla="*/ 16 h 1156"/>
              <a:gd name="T74" fmla="*/ 667 w 1984"/>
              <a:gd name="T75" fmla="*/ 6 h 1156"/>
              <a:gd name="T76" fmla="*/ 793 w 1984"/>
              <a:gd name="T77" fmla="*/ 98 h 1156"/>
              <a:gd name="T78" fmla="*/ 836 w 1984"/>
              <a:gd name="T79" fmla="*/ 71 h 1156"/>
              <a:gd name="T80" fmla="*/ 868 w 1984"/>
              <a:gd name="T81" fmla="*/ 0 h 1156"/>
              <a:gd name="T82" fmla="*/ 935 w 1984"/>
              <a:gd name="T83" fmla="*/ 12 h 1156"/>
              <a:gd name="T84" fmla="*/ 967 w 1984"/>
              <a:gd name="T85" fmla="*/ 172 h 1156"/>
              <a:gd name="T86" fmla="*/ 1007 w 1984"/>
              <a:gd name="T87" fmla="*/ 179 h 1156"/>
              <a:gd name="T88" fmla="*/ 1077 w 1984"/>
              <a:gd name="T89" fmla="*/ 148 h 1156"/>
              <a:gd name="T90" fmla="*/ 1154 w 1984"/>
              <a:gd name="T91" fmla="*/ 223 h 1156"/>
              <a:gd name="T92" fmla="*/ 1278 w 1984"/>
              <a:gd name="T93" fmla="*/ 199 h 1156"/>
              <a:gd name="T94" fmla="*/ 1252 w 1984"/>
              <a:gd name="T95" fmla="*/ 302 h 1156"/>
              <a:gd name="T96" fmla="*/ 1351 w 1984"/>
              <a:gd name="T97" fmla="*/ 402 h 1156"/>
              <a:gd name="T98" fmla="*/ 1421 w 1984"/>
              <a:gd name="T99" fmla="*/ 384 h 1156"/>
              <a:gd name="T100" fmla="*/ 1381 w 1984"/>
              <a:gd name="T101" fmla="*/ 301 h 1156"/>
              <a:gd name="T102" fmla="*/ 1420 w 1984"/>
              <a:gd name="T103" fmla="*/ 256 h 1156"/>
              <a:gd name="T104" fmla="*/ 1511 w 1984"/>
              <a:gd name="T105" fmla="*/ 325 h 1156"/>
              <a:gd name="T106" fmla="*/ 1648 w 1984"/>
              <a:gd name="T107" fmla="*/ 320 h 1156"/>
              <a:gd name="T108" fmla="*/ 1688 w 1984"/>
              <a:gd name="T109" fmla="*/ 311 h 1156"/>
              <a:gd name="T110" fmla="*/ 1720 w 1984"/>
              <a:gd name="T111" fmla="*/ 470 h 1156"/>
              <a:gd name="T112" fmla="*/ 1782 w 1984"/>
              <a:gd name="T113" fmla="*/ 442 h 1156"/>
              <a:gd name="T114" fmla="*/ 1912 w 1984"/>
              <a:gd name="T115" fmla="*/ 535 h 1156"/>
              <a:gd name="T116" fmla="*/ 1913 w 1984"/>
              <a:gd name="T117" fmla="*/ 623 h 1156"/>
              <a:gd name="T118" fmla="*/ 1980 w 1984"/>
              <a:gd name="T119" fmla="*/ 657 h 1156"/>
              <a:gd name="T120" fmla="*/ 1984 w 1984"/>
              <a:gd name="T121" fmla="*/ 675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84" h="1156">
                <a:moveTo>
                  <a:pt x="1984" y="675"/>
                </a:moveTo>
                <a:lnTo>
                  <a:pt x="1963" y="702"/>
                </a:lnTo>
                <a:lnTo>
                  <a:pt x="1834" y="730"/>
                </a:lnTo>
                <a:lnTo>
                  <a:pt x="1777" y="823"/>
                </a:lnTo>
                <a:lnTo>
                  <a:pt x="1667" y="900"/>
                </a:lnTo>
                <a:lnTo>
                  <a:pt x="1609" y="936"/>
                </a:lnTo>
                <a:lnTo>
                  <a:pt x="1472" y="933"/>
                </a:lnTo>
                <a:lnTo>
                  <a:pt x="1419" y="1022"/>
                </a:lnTo>
                <a:lnTo>
                  <a:pt x="1317" y="1018"/>
                </a:lnTo>
                <a:lnTo>
                  <a:pt x="1232" y="1023"/>
                </a:lnTo>
                <a:lnTo>
                  <a:pt x="1089" y="967"/>
                </a:lnTo>
                <a:lnTo>
                  <a:pt x="975" y="986"/>
                </a:lnTo>
                <a:lnTo>
                  <a:pt x="911" y="933"/>
                </a:lnTo>
                <a:lnTo>
                  <a:pt x="854" y="938"/>
                </a:lnTo>
                <a:lnTo>
                  <a:pt x="877" y="1048"/>
                </a:lnTo>
                <a:lnTo>
                  <a:pt x="757" y="1076"/>
                </a:lnTo>
                <a:lnTo>
                  <a:pt x="757" y="1133"/>
                </a:lnTo>
                <a:lnTo>
                  <a:pt x="696" y="1156"/>
                </a:lnTo>
                <a:lnTo>
                  <a:pt x="656" y="1125"/>
                </a:lnTo>
                <a:lnTo>
                  <a:pt x="571" y="1118"/>
                </a:lnTo>
                <a:lnTo>
                  <a:pt x="509" y="1087"/>
                </a:lnTo>
                <a:lnTo>
                  <a:pt x="485" y="1043"/>
                </a:lnTo>
                <a:lnTo>
                  <a:pt x="378" y="965"/>
                </a:lnTo>
                <a:lnTo>
                  <a:pt x="355" y="876"/>
                </a:lnTo>
                <a:lnTo>
                  <a:pt x="248" y="816"/>
                </a:lnTo>
                <a:lnTo>
                  <a:pt x="132" y="692"/>
                </a:lnTo>
                <a:lnTo>
                  <a:pt x="112" y="546"/>
                </a:lnTo>
                <a:lnTo>
                  <a:pt x="19" y="419"/>
                </a:lnTo>
                <a:lnTo>
                  <a:pt x="0" y="335"/>
                </a:lnTo>
                <a:lnTo>
                  <a:pt x="39" y="286"/>
                </a:lnTo>
                <a:lnTo>
                  <a:pt x="80" y="361"/>
                </a:lnTo>
                <a:lnTo>
                  <a:pt x="120" y="325"/>
                </a:lnTo>
                <a:lnTo>
                  <a:pt x="287" y="248"/>
                </a:lnTo>
                <a:lnTo>
                  <a:pt x="354" y="238"/>
                </a:lnTo>
                <a:lnTo>
                  <a:pt x="513" y="118"/>
                </a:lnTo>
                <a:lnTo>
                  <a:pt x="615" y="90"/>
                </a:lnTo>
                <a:lnTo>
                  <a:pt x="592" y="16"/>
                </a:lnTo>
                <a:lnTo>
                  <a:pt x="667" y="6"/>
                </a:lnTo>
                <a:lnTo>
                  <a:pt x="793" y="98"/>
                </a:lnTo>
                <a:lnTo>
                  <a:pt x="836" y="71"/>
                </a:lnTo>
                <a:lnTo>
                  <a:pt x="868" y="0"/>
                </a:lnTo>
                <a:lnTo>
                  <a:pt x="935" y="12"/>
                </a:lnTo>
                <a:lnTo>
                  <a:pt x="967" y="172"/>
                </a:lnTo>
                <a:lnTo>
                  <a:pt x="1007" y="179"/>
                </a:lnTo>
                <a:lnTo>
                  <a:pt x="1077" y="148"/>
                </a:lnTo>
                <a:lnTo>
                  <a:pt x="1154" y="223"/>
                </a:lnTo>
                <a:lnTo>
                  <a:pt x="1278" y="199"/>
                </a:lnTo>
                <a:lnTo>
                  <a:pt x="1252" y="302"/>
                </a:lnTo>
                <a:lnTo>
                  <a:pt x="1351" y="402"/>
                </a:lnTo>
                <a:lnTo>
                  <a:pt x="1421" y="384"/>
                </a:lnTo>
                <a:lnTo>
                  <a:pt x="1381" y="301"/>
                </a:lnTo>
                <a:lnTo>
                  <a:pt x="1420" y="256"/>
                </a:lnTo>
                <a:lnTo>
                  <a:pt x="1511" y="325"/>
                </a:lnTo>
                <a:lnTo>
                  <a:pt x="1648" y="320"/>
                </a:lnTo>
                <a:lnTo>
                  <a:pt x="1688" y="311"/>
                </a:lnTo>
                <a:lnTo>
                  <a:pt x="1720" y="470"/>
                </a:lnTo>
                <a:lnTo>
                  <a:pt x="1782" y="442"/>
                </a:lnTo>
                <a:lnTo>
                  <a:pt x="1912" y="535"/>
                </a:lnTo>
                <a:lnTo>
                  <a:pt x="1913" y="623"/>
                </a:lnTo>
                <a:lnTo>
                  <a:pt x="1980" y="657"/>
                </a:lnTo>
                <a:lnTo>
                  <a:pt x="1984" y="675"/>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6" name="Freeform 312">
            <a:extLst>
              <a:ext uri="{FF2B5EF4-FFF2-40B4-BE49-F238E27FC236}">
                <a16:creationId xmlns:a16="http://schemas.microsoft.com/office/drawing/2014/main" id="{F927E4F9-8022-C79F-B1B3-E121A681D0D4}"/>
              </a:ext>
            </a:extLst>
          </p:cNvPr>
          <p:cNvSpPr>
            <a:spLocks/>
          </p:cNvSpPr>
          <p:nvPr/>
        </p:nvSpPr>
        <p:spPr bwMode="auto">
          <a:xfrm>
            <a:off x="12043934" y="6608929"/>
            <a:ext cx="528638" cy="273050"/>
          </a:xfrm>
          <a:custGeom>
            <a:avLst/>
            <a:gdLst>
              <a:gd name="T0" fmla="*/ 1591 w 1664"/>
              <a:gd name="T1" fmla="*/ 418 h 857"/>
              <a:gd name="T2" fmla="*/ 1614 w 1664"/>
              <a:gd name="T3" fmla="*/ 550 h 857"/>
              <a:gd name="T4" fmla="*/ 1534 w 1664"/>
              <a:gd name="T5" fmla="*/ 577 h 857"/>
              <a:gd name="T6" fmla="*/ 1422 w 1664"/>
              <a:gd name="T7" fmla="*/ 520 h 857"/>
              <a:gd name="T8" fmla="*/ 1297 w 1664"/>
              <a:gd name="T9" fmla="*/ 530 h 857"/>
              <a:gd name="T10" fmla="*/ 1191 w 1664"/>
              <a:gd name="T11" fmla="*/ 466 h 857"/>
              <a:gd name="T12" fmla="*/ 1156 w 1664"/>
              <a:gd name="T13" fmla="*/ 524 h 857"/>
              <a:gd name="T14" fmla="*/ 1071 w 1664"/>
              <a:gd name="T15" fmla="*/ 555 h 857"/>
              <a:gd name="T16" fmla="*/ 1019 w 1664"/>
              <a:gd name="T17" fmla="*/ 689 h 857"/>
              <a:gd name="T18" fmla="*/ 885 w 1664"/>
              <a:gd name="T19" fmla="*/ 654 h 857"/>
              <a:gd name="T20" fmla="*/ 762 w 1664"/>
              <a:gd name="T21" fmla="*/ 651 h 857"/>
              <a:gd name="T22" fmla="*/ 624 w 1664"/>
              <a:gd name="T23" fmla="*/ 753 h 857"/>
              <a:gd name="T24" fmla="*/ 558 w 1664"/>
              <a:gd name="T25" fmla="*/ 768 h 857"/>
              <a:gd name="T26" fmla="*/ 559 w 1664"/>
              <a:gd name="T27" fmla="*/ 817 h 857"/>
              <a:gd name="T28" fmla="*/ 510 w 1664"/>
              <a:gd name="T29" fmla="*/ 857 h 857"/>
              <a:gd name="T30" fmla="*/ 288 w 1664"/>
              <a:gd name="T31" fmla="*/ 846 h 857"/>
              <a:gd name="T32" fmla="*/ 251 w 1664"/>
              <a:gd name="T33" fmla="*/ 805 h 857"/>
              <a:gd name="T34" fmla="*/ 122 w 1664"/>
              <a:gd name="T35" fmla="*/ 728 h 857"/>
              <a:gd name="T36" fmla="*/ 68 w 1664"/>
              <a:gd name="T37" fmla="*/ 710 h 857"/>
              <a:gd name="T38" fmla="*/ 28 w 1664"/>
              <a:gd name="T39" fmla="*/ 666 h 857"/>
              <a:gd name="T40" fmla="*/ 0 w 1664"/>
              <a:gd name="T41" fmla="*/ 485 h 857"/>
              <a:gd name="T42" fmla="*/ 17 w 1664"/>
              <a:gd name="T43" fmla="*/ 388 h 857"/>
              <a:gd name="T44" fmla="*/ 70 w 1664"/>
              <a:gd name="T45" fmla="*/ 299 h 857"/>
              <a:gd name="T46" fmla="*/ 207 w 1664"/>
              <a:gd name="T47" fmla="*/ 302 h 857"/>
              <a:gd name="T48" fmla="*/ 265 w 1664"/>
              <a:gd name="T49" fmla="*/ 266 h 857"/>
              <a:gd name="T50" fmla="*/ 375 w 1664"/>
              <a:gd name="T51" fmla="*/ 189 h 857"/>
              <a:gd name="T52" fmla="*/ 432 w 1664"/>
              <a:gd name="T53" fmla="*/ 96 h 857"/>
              <a:gd name="T54" fmla="*/ 561 w 1664"/>
              <a:gd name="T55" fmla="*/ 68 h 857"/>
              <a:gd name="T56" fmla="*/ 582 w 1664"/>
              <a:gd name="T57" fmla="*/ 41 h 857"/>
              <a:gd name="T58" fmla="*/ 686 w 1664"/>
              <a:gd name="T59" fmla="*/ 129 h 857"/>
              <a:gd name="T60" fmla="*/ 778 w 1664"/>
              <a:gd name="T61" fmla="*/ 22 h 857"/>
              <a:gd name="T62" fmla="*/ 817 w 1664"/>
              <a:gd name="T63" fmla="*/ 0 h 857"/>
              <a:gd name="T64" fmla="*/ 872 w 1664"/>
              <a:gd name="T65" fmla="*/ 106 h 857"/>
              <a:gd name="T66" fmla="*/ 934 w 1664"/>
              <a:gd name="T67" fmla="*/ 167 h 857"/>
              <a:gd name="T68" fmla="*/ 1107 w 1664"/>
              <a:gd name="T69" fmla="*/ 90 h 857"/>
              <a:gd name="T70" fmla="*/ 1245 w 1664"/>
              <a:gd name="T71" fmla="*/ 137 h 857"/>
              <a:gd name="T72" fmla="*/ 1316 w 1664"/>
              <a:gd name="T73" fmla="*/ 75 h 857"/>
              <a:gd name="T74" fmla="*/ 1494 w 1664"/>
              <a:gd name="T75" fmla="*/ 65 h 857"/>
              <a:gd name="T76" fmla="*/ 1562 w 1664"/>
              <a:gd name="T77" fmla="*/ 153 h 857"/>
              <a:gd name="T78" fmla="*/ 1664 w 1664"/>
              <a:gd name="T79" fmla="*/ 217 h 857"/>
              <a:gd name="T80" fmla="*/ 1591 w 1664"/>
              <a:gd name="T81" fmla="*/ 418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64" h="857">
                <a:moveTo>
                  <a:pt x="1591" y="418"/>
                </a:moveTo>
                <a:lnTo>
                  <a:pt x="1614" y="550"/>
                </a:lnTo>
                <a:lnTo>
                  <a:pt x="1534" y="577"/>
                </a:lnTo>
                <a:lnTo>
                  <a:pt x="1422" y="520"/>
                </a:lnTo>
                <a:lnTo>
                  <a:pt x="1297" y="530"/>
                </a:lnTo>
                <a:lnTo>
                  <a:pt x="1191" y="466"/>
                </a:lnTo>
                <a:lnTo>
                  <a:pt x="1156" y="524"/>
                </a:lnTo>
                <a:lnTo>
                  <a:pt x="1071" y="555"/>
                </a:lnTo>
                <a:lnTo>
                  <a:pt x="1019" y="689"/>
                </a:lnTo>
                <a:lnTo>
                  <a:pt x="885" y="654"/>
                </a:lnTo>
                <a:lnTo>
                  <a:pt x="762" y="651"/>
                </a:lnTo>
                <a:lnTo>
                  <a:pt x="624" y="753"/>
                </a:lnTo>
                <a:lnTo>
                  <a:pt x="558" y="768"/>
                </a:lnTo>
                <a:lnTo>
                  <a:pt x="559" y="817"/>
                </a:lnTo>
                <a:lnTo>
                  <a:pt x="510" y="857"/>
                </a:lnTo>
                <a:lnTo>
                  <a:pt x="288" y="846"/>
                </a:lnTo>
                <a:lnTo>
                  <a:pt x="251" y="805"/>
                </a:lnTo>
                <a:lnTo>
                  <a:pt x="122" y="728"/>
                </a:lnTo>
                <a:lnTo>
                  <a:pt x="68" y="710"/>
                </a:lnTo>
                <a:lnTo>
                  <a:pt x="28" y="666"/>
                </a:lnTo>
                <a:lnTo>
                  <a:pt x="0" y="485"/>
                </a:lnTo>
                <a:lnTo>
                  <a:pt x="17" y="388"/>
                </a:lnTo>
                <a:lnTo>
                  <a:pt x="70" y="299"/>
                </a:lnTo>
                <a:lnTo>
                  <a:pt x="207" y="302"/>
                </a:lnTo>
                <a:lnTo>
                  <a:pt x="265" y="266"/>
                </a:lnTo>
                <a:lnTo>
                  <a:pt x="375" y="189"/>
                </a:lnTo>
                <a:lnTo>
                  <a:pt x="432" y="96"/>
                </a:lnTo>
                <a:lnTo>
                  <a:pt x="561" y="68"/>
                </a:lnTo>
                <a:lnTo>
                  <a:pt x="582" y="41"/>
                </a:lnTo>
                <a:lnTo>
                  <a:pt x="686" y="129"/>
                </a:lnTo>
                <a:lnTo>
                  <a:pt x="778" y="22"/>
                </a:lnTo>
                <a:lnTo>
                  <a:pt x="817" y="0"/>
                </a:lnTo>
                <a:lnTo>
                  <a:pt x="872" y="106"/>
                </a:lnTo>
                <a:lnTo>
                  <a:pt x="934" y="167"/>
                </a:lnTo>
                <a:lnTo>
                  <a:pt x="1107" y="90"/>
                </a:lnTo>
                <a:lnTo>
                  <a:pt x="1245" y="137"/>
                </a:lnTo>
                <a:lnTo>
                  <a:pt x="1316" y="75"/>
                </a:lnTo>
                <a:lnTo>
                  <a:pt x="1494" y="65"/>
                </a:lnTo>
                <a:lnTo>
                  <a:pt x="1562" y="153"/>
                </a:lnTo>
                <a:lnTo>
                  <a:pt x="1664" y="217"/>
                </a:lnTo>
                <a:lnTo>
                  <a:pt x="1591" y="418"/>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7" name="Freeform 313">
            <a:extLst>
              <a:ext uri="{FF2B5EF4-FFF2-40B4-BE49-F238E27FC236}">
                <a16:creationId xmlns:a16="http://schemas.microsoft.com/office/drawing/2014/main" id="{BD88CEE6-B9AB-2308-0A70-7B026EB757C3}"/>
              </a:ext>
            </a:extLst>
          </p:cNvPr>
          <p:cNvSpPr>
            <a:spLocks/>
          </p:cNvSpPr>
          <p:nvPr/>
        </p:nvSpPr>
        <p:spPr bwMode="auto">
          <a:xfrm>
            <a:off x="11970909" y="6758154"/>
            <a:ext cx="644525" cy="393700"/>
          </a:xfrm>
          <a:custGeom>
            <a:avLst/>
            <a:gdLst>
              <a:gd name="T0" fmla="*/ 1985 w 2028"/>
              <a:gd name="T1" fmla="*/ 308 h 1241"/>
              <a:gd name="T2" fmla="*/ 1964 w 2028"/>
              <a:gd name="T3" fmla="*/ 239 h 1241"/>
              <a:gd name="T4" fmla="*/ 1914 w 2028"/>
              <a:gd name="T5" fmla="*/ 223 h 1241"/>
              <a:gd name="T6" fmla="*/ 1890 w 2028"/>
              <a:gd name="T7" fmla="*/ 130 h 1241"/>
              <a:gd name="T8" fmla="*/ 1842 w 2028"/>
              <a:gd name="T9" fmla="*/ 84 h 1241"/>
              <a:gd name="T10" fmla="*/ 1762 w 2028"/>
              <a:gd name="T11" fmla="*/ 111 h 1241"/>
              <a:gd name="T12" fmla="*/ 1650 w 2028"/>
              <a:gd name="T13" fmla="*/ 54 h 1241"/>
              <a:gd name="T14" fmla="*/ 1525 w 2028"/>
              <a:gd name="T15" fmla="*/ 64 h 1241"/>
              <a:gd name="T16" fmla="*/ 1419 w 2028"/>
              <a:gd name="T17" fmla="*/ 0 h 1241"/>
              <a:gd name="T18" fmla="*/ 1384 w 2028"/>
              <a:gd name="T19" fmla="*/ 58 h 1241"/>
              <a:gd name="T20" fmla="*/ 1299 w 2028"/>
              <a:gd name="T21" fmla="*/ 89 h 1241"/>
              <a:gd name="T22" fmla="*/ 1247 w 2028"/>
              <a:gd name="T23" fmla="*/ 223 h 1241"/>
              <a:gd name="T24" fmla="*/ 1113 w 2028"/>
              <a:gd name="T25" fmla="*/ 188 h 1241"/>
              <a:gd name="T26" fmla="*/ 990 w 2028"/>
              <a:gd name="T27" fmla="*/ 185 h 1241"/>
              <a:gd name="T28" fmla="*/ 852 w 2028"/>
              <a:gd name="T29" fmla="*/ 287 h 1241"/>
              <a:gd name="T30" fmla="*/ 786 w 2028"/>
              <a:gd name="T31" fmla="*/ 302 h 1241"/>
              <a:gd name="T32" fmla="*/ 787 w 2028"/>
              <a:gd name="T33" fmla="*/ 351 h 1241"/>
              <a:gd name="T34" fmla="*/ 738 w 2028"/>
              <a:gd name="T35" fmla="*/ 391 h 1241"/>
              <a:gd name="T36" fmla="*/ 516 w 2028"/>
              <a:gd name="T37" fmla="*/ 380 h 1241"/>
              <a:gd name="T38" fmla="*/ 479 w 2028"/>
              <a:gd name="T39" fmla="*/ 339 h 1241"/>
              <a:gd name="T40" fmla="*/ 350 w 2028"/>
              <a:gd name="T41" fmla="*/ 262 h 1241"/>
              <a:gd name="T42" fmla="*/ 296 w 2028"/>
              <a:gd name="T43" fmla="*/ 244 h 1241"/>
              <a:gd name="T44" fmla="*/ 311 w 2028"/>
              <a:gd name="T45" fmla="*/ 328 h 1241"/>
              <a:gd name="T46" fmla="*/ 257 w 2028"/>
              <a:gd name="T47" fmla="*/ 315 h 1241"/>
              <a:gd name="T48" fmla="*/ 224 w 2028"/>
              <a:gd name="T49" fmla="*/ 334 h 1241"/>
              <a:gd name="T50" fmla="*/ 230 w 2028"/>
              <a:gd name="T51" fmla="*/ 361 h 1241"/>
              <a:gd name="T52" fmla="*/ 215 w 2028"/>
              <a:gd name="T53" fmla="*/ 396 h 1241"/>
              <a:gd name="T54" fmla="*/ 198 w 2028"/>
              <a:gd name="T55" fmla="*/ 413 h 1241"/>
              <a:gd name="T56" fmla="*/ 177 w 2028"/>
              <a:gd name="T57" fmla="*/ 361 h 1241"/>
              <a:gd name="T58" fmla="*/ 144 w 2028"/>
              <a:gd name="T59" fmla="*/ 590 h 1241"/>
              <a:gd name="T60" fmla="*/ 8 w 2028"/>
              <a:gd name="T61" fmla="*/ 746 h 1241"/>
              <a:gd name="T62" fmla="*/ 0 w 2028"/>
              <a:gd name="T63" fmla="*/ 849 h 1241"/>
              <a:gd name="T64" fmla="*/ 36 w 2028"/>
              <a:gd name="T65" fmla="*/ 813 h 1241"/>
              <a:gd name="T66" fmla="*/ 87 w 2028"/>
              <a:gd name="T67" fmla="*/ 850 h 1241"/>
              <a:gd name="T68" fmla="*/ 149 w 2028"/>
              <a:gd name="T69" fmla="*/ 929 h 1241"/>
              <a:gd name="T70" fmla="*/ 214 w 2028"/>
              <a:gd name="T71" fmla="*/ 961 h 1241"/>
              <a:gd name="T72" fmla="*/ 301 w 2028"/>
              <a:gd name="T73" fmla="*/ 991 h 1241"/>
              <a:gd name="T74" fmla="*/ 372 w 2028"/>
              <a:gd name="T75" fmla="*/ 1066 h 1241"/>
              <a:gd name="T76" fmla="*/ 551 w 2028"/>
              <a:gd name="T77" fmla="*/ 1241 h 1241"/>
              <a:gd name="T78" fmla="*/ 720 w 2028"/>
              <a:gd name="T79" fmla="*/ 1216 h 1241"/>
              <a:gd name="T80" fmla="*/ 860 w 2028"/>
              <a:gd name="T81" fmla="*/ 1205 h 1241"/>
              <a:gd name="T82" fmla="*/ 949 w 2028"/>
              <a:gd name="T83" fmla="*/ 1151 h 1241"/>
              <a:gd name="T84" fmla="*/ 1045 w 2028"/>
              <a:gd name="T85" fmla="*/ 1064 h 1241"/>
              <a:gd name="T86" fmla="*/ 1129 w 2028"/>
              <a:gd name="T87" fmla="*/ 1063 h 1241"/>
              <a:gd name="T88" fmla="*/ 1206 w 2028"/>
              <a:gd name="T89" fmla="*/ 1086 h 1241"/>
              <a:gd name="T90" fmla="*/ 1283 w 2028"/>
              <a:gd name="T91" fmla="*/ 1105 h 1241"/>
              <a:gd name="T92" fmla="*/ 1412 w 2028"/>
              <a:gd name="T93" fmla="*/ 1040 h 1241"/>
              <a:gd name="T94" fmla="*/ 1511 w 2028"/>
              <a:gd name="T95" fmla="*/ 1026 h 1241"/>
              <a:gd name="T96" fmla="*/ 1587 w 2028"/>
              <a:gd name="T97" fmla="*/ 939 h 1241"/>
              <a:gd name="T98" fmla="*/ 1661 w 2028"/>
              <a:gd name="T99" fmla="*/ 729 h 1241"/>
              <a:gd name="T100" fmla="*/ 1813 w 2028"/>
              <a:gd name="T101" fmla="*/ 536 h 1241"/>
              <a:gd name="T102" fmla="*/ 1956 w 2028"/>
              <a:gd name="T103" fmla="*/ 395 h 1241"/>
              <a:gd name="T104" fmla="*/ 2002 w 2028"/>
              <a:gd name="T105" fmla="*/ 397 h 1241"/>
              <a:gd name="T106" fmla="*/ 2028 w 2028"/>
              <a:gd name="T107" fmla="*/ 335 h 1241"/>
              <a:gd name="T108" fmla="*/ 1985 w 2028"/>
              <a:gd name="T109" fmla="*/ 308 h 1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28" h="1241">
                <a:moveTo>
                  <a:pt x="1985" y="308"/>
                </a:moveTo>
                <a:lnTo>
                  <a:pt x="1964" y="239"/>
                </a:lnTo>
                <a:lnTo>
                  <a:pt x="1914" y="223"/>
                </a:lnTo>
                <a:lnTo>
                  <a:pt x="1890" y="130"/>
                </a:lnTo>
                <a:lnTo>
                  <a:pt x="1842" y="84"/>
                </a:lnTo>
                <a:lnTo>
                  <a:pt x="1762" y="111"/>
                </a:lnTo>
                <a:lnTo>
                  <a:pt x="1650" y="54"/>
                </a:lnTo>
                <a:lnTo>
                  <a:pt x="1525" y="64"/>
                </a:lnTo>
                <a:lnTo>
                  <a:pt x="1419" y="0"/>
                </a:lnTo>
                <a:lnTo>
                  <a:pt x="1384" y="58"/>
                </a:lnTo>
                <a:lnTo>
                  <a:pt x="1299" y="89"/>
                </a:lnTo>
                <a:lnTo>
                  <a:pt x="1247" y="223"/>
                </a:lnTo>
                <a:lnTo>
                  <a:pt x="1113" y="188"/>
                </a:lnTo>
                <a:lnTo>
                  <a:pt x="990" y="185"/>
                </a:lnTo>
                <a:lnTo>
                  <a:pt x="852" y="287"/>
                </a:lnTo>
                <a:lnTo>
                  <a:pt x="786" y="302"/>
                </a:lnTo>
                <a:lnTo>
                  <a:pt x="787" y="351"/>
                </a:lnTo>
                <a:lnTo>
                  <a:pt x="738" y="391"/>
                </a:lnTo>
                <a:lnTo>
                  <a:pt x="516" y="380"/>
                </a:lnTo>
                <a:lnTo>
                  <a:pt x="479" y="339"/>
                </a:lnTo>
                <a:lnTo>
                  <a:pt x="350" y="262"/>
                </a:lnTo>
                <a:lnTo>
                  <a:pt x="296" y="244"/>
                </a:lnTo>
                <a:lnTo>
                  <a:pt x="311" y="328"/>
                </a:lnTo>
                <a:lnTo>
                  <a:pt x="257" y="315"/>
                </a:lnTo>
                <a:lnTo>
                  <a:pt x="224" y="334"/>
                </a:lnTo>
                <a:lnTo>
                  <a:pt x="230" y="361"/>
                </a:lnTo>
                <a:lnTo>
                  <a:pt x="215" y="396"/>
                </a:lnTo>
                <a:lnTo>
                  <a:pt x="198" y="413"/>
                </a:lnTo>
                <a:lnTo>
                  <a:pt x="177" y="361"/>
                </a:lnTo>
                <a:lnTo>
                  <a:pt x="144" y="590"/>
                </a:lnTo>
                <a:lnTo>
                  <a:pt x="8" y="746"/>
                </a:lnTo>
                <a:lnTo>
                  <a:pt x="0" y="849"/>
                </a:lnTo>
                <a:lnTo>
                  <a:pt x="36" y="813"/>
                </a:lnTo>
                <a:lnTo>
                  <a:pt x="87" y="850"/>
                </a:lnTo>
                <a:lnTo>
                  <a:pt x="149" y="929"/>
                </a:lnTo>
                <a:lnTo>
                  <a:pt x="214" y="961"/>
                </a:lnTo>
                <a:lnTo>
                  <a:pt x="301" y="991"/>
                </a:lnTo>
                <a:lnTo>
                  <a:pt x="372" y="1066"/>
                </a:lnTo>
                <a:lnTo>
                  <a:pt x="551" y="1241"/>
                </a:lnTo>
                <a:lnTo>
                  <a:pt x="720" y="1216"/>
                </a:lnTo>
                <a:lnTo>
                  <a:pt x="860" y="1205"/>
                </a:lnTo>
                <a:lnTo>
                  <a:pt x="949" y="1151"/>
                </a:lnTo>
                <a:lnTo>
                  <a:pt x="1045" y="1064"/>
                </a:lnTo>
                <a:lnTo>
                  <a:pt x="1129" y="1063"/>
                </a:lnTo>
                <a:lnTo>
                  <a:pt x="1206" y="1086"/>
                </a:lnTo>
                <a:lnTo>
                  <a:pt x="1283" y="1105"/>
                </a:lnTo>
                <a:lnTo>
                  <a:pt x="1412" y="1040"/>
                </a:lnTo>
                <a:lnTo>
                  <a:pt x="1511" y="1026"/>
                </a:lnTo>
                <a:lnTo>
                  <a:pt x="1587" y="939"/>
                </a:lnTo>
                <a:lnTo>
                  <a:pt x="1661" y="729"/>
                </a:lnTo>
                <a:lnTo>
                  <a:pt x="1813" y="536"/>
                </a:lnTo>
                <a:lnTo>
                  <a:pt x="1956" y="395"/>
                </a:lnTo>
                <a:lnTo>
                  <a:pt x="2002" y="397"/>
                </a:lnTo>
                <a:lnTo>
                  <a:pt x="2028" y="335"/>
                </a:lnTo>
                <a:lnTo>
                  <a:pt x="1985" y="308"/>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8" name="Freeform 314">
            <a:extLst>
              <a:ext uri="{FF2B5EF4-FFF2-40B4-BE49-F238E27FC236}">
                <a16:creationId xmlns:a16="http://schemas.microsoft.com/office/drawing/2014/main" id="{577CF809-69A4-2905-4944-B45FA8E007A2}"/>
              </a:ext>
            </a:extLst>
          </p:cNvPr>
          <p:cNvSpPr>
            <a:spLocks/>
          </p:cNvSpPr>
          <p:nvPr/>
        </p:nvSpPr>
        <p:spPr bwMode="auto">
          <a:xfrm>
            <a:off x="11721671" y="7015329"/>
            <a:ext cx="296863" cy="190500"/>
          </a:xfrm>
          <a:custGeom>
            <a:avLst/>
            <a:gdLst>
              <a:gd name="T0" fmla="*/ 938 w 938"/>
              <a:gd name="T1" fmla="*/ 116 h 599"/>
              <a:gd name="T2" fmla="*/ 874 w 938"/>
              <a:gd name="T3" fmla="*/ 124 h 599"/>
              <a:gd name="T4" fmla="*/ 848 w 938"/>
              <a:gd name="T5" fmla="*/ 194 h 599"/>
              <a:gd name="T6" fmla="*/ 786 w 938"/>
              <a:gd name="T7" fmla="*/ 182 h 599"/>
              <a:gd name="T8" fmla="*/ 760 w 938"/>
              <a:gd name="T9" fmla="*/ 253 h 599"/>
              <a:gd name="T10" fmla="*/ 662 w 938"/>
              <a:gd name="T11" fmla="*/ 271 h 599"/>
              <a:gd name="T12" fmla="*/ 703 w 938"/>
              <a:gd name="T13" fmla="*/ 381 h 599"/>
              <a:gd name="T14" fmla="*/ 651 w 938"/>
              <a:gd name="T15" fmla="*/ 452 h 599"/>
              <a:gd name="T16" fmla="*/ 597 w 938"/>
              <a:gd name="T17" fmla="*/ 471 h 599"/>
              <a:gd name="T18" fmla="*/ 594 w 938"/>
              <a:gd name="T19" fmla="*/ 541 h 599"/>
              <a:gd name="T20" fmla="*/ 612 w 938"/>
              <a:gd name="T21" fmla="*/ 577 h 599"/>
              <a:gd name="T22" fmla="*/ 590 w 938"/>
              <a:gd name="T23" fmla="*/ 599 h 599"/>
              <a:gd name="T24" fmla="*/ 536 w 938"/>
              <a:gd name="T25" fmla="*/ 582 h 599"/>
              <a:gd name="T26" fmla="*/ 438 w 938"/>
              <a:gd name="T27" fmla="*/ 578 h 599"/>
              <a:gd name="T28" fmla="*/ 371 w 938"/>
              <a:gd name="T29" fmla="*/ 530 h 599"/>
              <a:gd name="T30" fmla="*/ 337 w 938"/>
              <a:gd name="T31" fmla="*/ 588 h 599"/>
              <a:gd name="T32" fmla="*/ 185 w 938"/>
              <a:gd name="T33" fmla="*/ 598 h 599"/>
              <a:gd name="T34" fmla="*/ 136 w 938"/>
              <a:gd name="T35" fmla="*/ 577 h 599"/>
              <a:gd name="T36" fmla="*/ 80 w 938"/>
              <a:gd name="T37" fmla="*/ 568 h 599"/>
              <a:gd name="T38" fmla="*/ 97 w 938"/>
              <a:gd name="T39" fmla="*/ 528 h 599"/>
              <a:gd name="T40" fmla="*/ 84 w 938"/>
              <a:gd name="T41" fmla="*/ 506 h 599"/>
              <a:gd name="T42" fmla="*/ 113 w 938"/>
              <a:gd name="T43" fmla="*/ 510 h 599"/>
              <a:gd name="T44" fmla="*/ 126 w 938"/>
              <a:gd name="T45" fmla="*/ 476 h 599"/>
              <a:gd name="T46" fmla="*/ 108 w 938"/>
              <a:gd name="T47" fmla="*/ 440 h 599"/>
              <a:gd name="T48" fmla="*/ 28 w 938"/>
              <a:gd name="T49" fmla="*/ 401 h 599"/>
              <a:gd name="T50" fmla="*/ 64 w 938"/>
              <a:gd name="T51" fmla="*/ 348 h 599"/>
              <a:gd name="T52" fmla="*/ 58 w 938"/>
              <a:gd name="T53" fmla="*/ 316 h 599"/>
              <a:gd name="T54" fmla="*/ 0 w 938"/>
              <a:gd name="T55" fmla="*/ 255 h 599"/>
              <a:gd name="T56" fmla="*/ 66 w 938"/>
              <a:gd name="T57" fmla="*/ 130 h 599"/>
              <a:gd name="T58" fmla="*/ 337 w 938"/>
              <a:gd name="T59" fmla="*/ 182 h 599"/>
              <a:gd name="T60" fmla="*/ 487 w 938"/>
              <a:gd name="T61" fmla="*/ 65 h 599"/>
              <a:gd name="T62" fmla="*/ 590 w 938"/>
              <a:gd name="T63" fmla="*/ 64 h 599"/>
              <a:gd name="T64" fmla="*/ 664 w 938"/>
              <a:gd name="T65" fmla="*/ 37 h 599"/>
              <a:gd name="T66" fmla="*/ 749 w 938"/>
              <a:gd name="T67" fmla="*/ 76 h 599"/>
              <a:gd name="T68" fmla="*/ 789 w 938"/>
              <a:gd name="T69" fmla="*/ 36 h 599"/>
              <a:gd name="T70" fmla="*/ 825 w 938"/>
              <a:gd name="T71" fmla="*/ 0 h 599"/>
              <a:gd name="T72" fmla="*/ 876 w 938"/>
              <a:gd name="T73" fmla="*/ 37 h 599"/>
              <a:gd name="T74" fmla="*/ 938 w 938"/>
              <a:gd name="T75" fmla="*/ 116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38" h="599">
                <a:moveTo>
                  <a:pt x="938" y="116"/>
                </a:moveTo>
                <a:lnTo>
                  <a:pt x="874" y="124"/>
                </a:lnTo>
                <a:lnTo>
                  <a:pt x="848" y="194"/>
                </a:lnTo>
                <a:lnTo>
                  <a:pt x="786" y="182"/>
                </a:lnTo>
                <a:lnTo>
                  <a:pt x="760" y="253"/>
                </a:lnTo>
                <a:lnTo>
                  <a:pt x="662" y="271"/>
                </a:lnTo>
                <a:lnTo>
                  <a:pt x="703" y="381"/>
                </a:lnTo>
                <a:lnTo>
                  <a:pt x="651" y="452"/>
                </a:lnTo>
                <a:lnTo>
                  <a:pt x="597" y="471"/>
                </a:lnTo>
                <a:lnTo>
                  <a:pt x="594" y="541"/>
                </a:lnTo>
                <a:lnTo>
                  <a:pt x="612" y="577"/>
                </a:lnTo>
                <a:lnTo>
                  <a:pt x="590" y="599"/>
                </a:lnTo>
                <a:lnTo>
                  <a:pt x="536" y="582"/>
                </a:lnTo>
                <a:lnTo>
                  <a:pt x="438" y="578"/>
                </a:lnTo>
                <a:lnTo>
                  <a:pt x="371" y="530"/>
                </a:lnTo>
                <a:lnTo>
                  <a:pt x="337" y="588"/>
                </a:lnTo>
                <a:lnTo>
                  <a:pt x="185" y="598"/>
                </a:lnTo>
                <a:lnTo>
                  <a:pt x="136" y="577"/>
                </a:lnTo>
                <a:lnTo>
                  <a:pt x="80" y="568"/>
                </a:lnTo>
                <a:lnTo>
                  <a:pt x="97" y="528"/>
                </a:lnTo>
                <a:lnTo>
                  <a:pt x="84" y="506"/>
                </a:lnTo>
                <a:lnTo>
                  <a:pt x="113" y="510"/>
                </a:lnTo>
                <a:lnTo>
                  <a:pt x="126" y="476"/>
                </a:lnTo>
                <a:lnTo>
                  <a:pt x="108" y="440"/>
                </a:lnTo>
                <a:lnTo>
                  <a:pt x="28" y="401"/>
                </a:lnTo>
                <a:lnTo>
                  <a:pt x="64" y="348"/>
                </a:lnTo>
                <a:lnTo>
                  <a:pt x="58" y="316"/>
                </a:lnTo>
                <a:lnTo>
                  <a:pt x="0" y="255"/>
                </a:lnTo>
                <a:lnTo>
                  <a:pt x="66" y="130"/>
                </a:lnTo>
                <a:lnTo>
                  <a:pt x="337" y="182"/>
                </a:lnTo>
                <a:lnTo>
                  <a:pt x="487" y="65"/>
                </a:lnTo>
                <a:lnTo>
                  <a:pt x="590" y="64"/>
                </a:lnTo>
                <a:lnTo>
                  <a:pt x="664" y="37"/>
                </a:lnTo>
                <a:lnTo>
                  <a:pt x="749" y="76"/>
                </a:lnTo>
                <a:lnTo>
                  <a:pt x="789" y="36"/>
                </a:lnTo>
                <a:lnTo>
                  <a:pt x="825" y="0"/>
                </a:lnTo>
                <a:lnTo>
                  <a:pt x="876" y="37"/>
                </a:lnTo>
                <a:lnTo>
                  <a:pt x="938" y="116"/>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9" name="Freeform 315">
            <a:extLst>
              <a:ext uri="{FF2B5EF4-FFF2-40B4-BE49-F238E27FC236}">
                <a16:creationId xmlns:a16="http://schemas.microsoft.com/office/drawing/2014/main" id="{FABDEA84-5DF8-A757-808B-814FFB23B3B1}"/>
              </a:ext>
            </a:extLst>
          </p:cNvPr>
          <p:cNvSpPr>
            <a:spLocks/>
          </p:cNvSpPr>
          <p:nvPr/>
        </p:nvSpPr>
        <p:spPr bwMode="auto">
          <a:xfrm>
            <a:off x="13004371" y="6767679"/>
            <a:ext cx="312738" cy="377825"/>
          </a:xfrm>
          <a:custGeom>
            <a:avLst/>
            <a:gdLst>
              <a:gd name="T0" fmla="*/ 985 w 985"/>
              <a:gd name="T1" fmla="*/ 931 h 1193"/>
              <a:gd name="T2" fmla="*/ 941 w 985"/>
              <a:gd name="T3" fmla="*/ 953 h 1193"/>
              <a:gd name="T4" fmla="*/ 896 w 985"/>
              <a:gd name="T5" fmla="*/ 913 h 1193"/>
              <a:gd name="T6" fmla="*/ 848 w 985"/>
              <a:gd name="T7" fmla="*/ 928 h 1193"/>
              <a:gd name="T8" fmla="*/ 714 w 985"/>
              <a:gd name="T9" fmla="*/ 938 h 1193"/>
              <a:gd name="T10" fmla="*/ 674 w 985"/>
              <a:gd name="T11" fmla="*/ 911 h 1193"/>
              <a:gd name="T12" fmla="*/ 629 w 985"/>
              <a:gd name="T13" fmla="*/ 956 h 1193"/>
              <a:gd name="T14" fmla="*/ 605 w 985"/>
              <a:gd name="T15" fmla="*/ 1098 h 1193"/>
              <a:gd name="T16" fmla="*/ 511 w 985"/>
              <a:gd name="T17" fmla="*/ 1165 h 1193"/>
              <a:gd name="T18" fmla="*/ 414 w 985"/>
              <a:gd name="T19" fmla="*/ 1193 h 1193"/>
              <a:gd name="T20" fmla="*/ 391 w 985"/>
              <a:gd name="T21" fmla="*/ 1069 h 1193"/>
              <a:gd name="T22" fmla="*/ 407 w 985"/>
              <a:gd name="T23" fmla="*/ 785 h 1193"/>
              <a:gd name="T24" fmla="*/ 356 w 985"/>
              <a:gd name="T25" fmla="*/ 640 h 1193"/>
              <a:gd name="T26" fmla="*/ 162 w 985"/>
              <a:gd name="T27" fmla="*/ 390 h 1193"/>
              <a:gd name="T28" fmla="*/ 90 w 985"/>
              <a:gd name="T29" fmla="*/ 204 h 1193"/>
              <a:gd name="T30" fmla="*/ 0 w 985"/>
              <a:gd name="T31" fmla="*/ 112 h 1193"/>
              <a:gd name="T32" fmla="*/ 9 w 985"/>
              <a:gd name="T33" fmla="*/ 63 h 1193"/>
              <a:gd name="T34" fmla="*/ 168 w 985"/>
              <a:gd name="T35" fmla="*/ 0 h 1193"/>
              <a:gd name="T36" fmla="*/ 534 w 985"/>
              <a:gd name="T37" fmla="*/ 142 h 1193"/>
              <a:gd name="T38" fmla="*/ 654 w 985"/>
              <a:gd name="T39" fmla="*/ 159 h 1193"/>
              <a:gd name="T40" fmla="*/ 766 w 985"/>
              <a:gd name="T41" fmla="*/ 375 h 1193"/>
              <a:gd name="T42" fmla="*/ 750 w 985"/>
              <a:gd name="T43" fmla="*/ 477 h 1193"/>
              <a:gd name="T44" fmla="*/ 809 w 985"/>
              <a:gd name="T45" fmla="*/ 596 h 1193"/>
              <a:gd name="T46" fmla="*/ 858 w 985"/>
              <a:gd name="T47" fmla="*/ 600 h 1193"/>
              <a:gd name="T48" fmla="*/ 939 w 985"/>
              <a:gd name="T49" fmla="*/ 790 h 1193"/>
              <a:gd name="T50" fmla="*/ 927 w 985"/>
              <a:gd name="T51" fmla="*/ 855 h 1193"/>
              <a:gd name="T52" fmla="*/ 985 w 985"/>
              <a:gd name="T53" fmla="*/ 931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5" h="1193">
                <a:moveTo>
                  <a:pt x="985" y="931"/>
                </a:moveTo>
                <a:lnTo>
                  <a:pt x="941" y="953"/>
                </a:lnTo>
                <a:lnTo>
                  <a:pt x="896" y="913"/>
                </a:lnTo>
                <a:lnTo>
                  <a:pt x="848" y="928"/>
                </a:lnTo>
                <a:lnTo>
                  <a:pt x="714" y="938"/>
                </a:lnTo>
                <a:lnTo>
                  <a:pt x="674" y="911"/>
                </a:lnTo>
                <a:lnTo>
                  <a:pt x="629" y="956"/>
                </a:lnTo>
                <a:lnTo>
                  <a:pt x="605" y="1098"/>
                </a:lnTo>
                <a:lnTo>
                  <a:pt x="511" y="1165"/>
                </a:lnTo>
                <a:lnTo>
                  <a:pt x="414" y="1193"/>
                </a:lnTo>
                <a:lnTo>
                  <a:pt x="391" y="1069"/>
                </a:lnTo>
                <a:lnTo>
                  <a:pt x="407" y="785"/>
                </a:lnTo>
                <a:lnTo>
                  <a:pt x="356" y="640"/>
                </a:lnTo>
                <a:lnTo>
                  <a:pt x="162" y="390"/>
                </a:lnTo>
                <a:lnTo>
                  <a:pt x="90" y="204"/>
                </a:lnTo>
                <a:lnTo>
                  <a:pt x="0" y="112"/>
                </a:lnTo>
                <a:lnTo>
                  <a:pt x="9" y="63"/>
                </a:lnTo>
                <a:lnTo>
                  <a:pt x="168" y="0"/>
                </a:lnTo>
                <a:lnTo>
                  <a:pt x="534" y="142"/>
                </a:lnTo>
                <a:lnTo>
                  <a:pt x="654" y="159"/>
                </a:lnTo>
                <a:lnTo>
                  <a:pt x="766" y="375"/>
                </a:lnTo>
                <a:lnTo>
                  <a:pt x="750" y="477"/>
                </a:lnTo>
                <a:lnTo>
                  <a:pt x="809" y="596"/>
                </a:lnTo>
                <a:lnTo>
                  <a:pt x="858" y="600"/>
                </a:lnTo>
                <a:lnTo>
                  <a:pt x="939" y="790"/>
                </a:lnTo>
                <a:lnTo>
                  <a:pt x="927" y="855"/>
                </a:lnTo>
                <a:lnTo>
                  <a:pt x="985" y="931"/>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0" name="Freeform 316">
            <a:extLst>
              <a:ext uri="{FF2B5EF4-FFF2-40B4-BE49-F238E27FC236}">
                <a16:creationId xmlns:a16="http://schemas.microsoft.com/office/drawing/2014/main" id="{1E79C1E6-9865-8D87-6578-D8F70C52160F}"/>
              </a:ext>
            </a:extLst>
          </p:cNvPr>
          <p:cNvSpPr>
            <a:spLocks/>
          </p:cNvSpPr>
          <p:nvPr/>
        </p:nvSpPr>
        <p:spPr bwMode="auto">
          <a:xfrm>
            <a:off x="12593209" y="7362992"/>
            <a:ext cx="593725" cy="387350"/>
          </a:xfrm>
          <a:custGeom>
            <a:avLst/>
            <a:gdLst>
              <a:gd name="T0" fmla="*/ 1862 w 1871"/>
              <a:gd name="T1" fmla="*/ 302 h 1217"/>
              <a:gd name="T2" fmla="*/ 1815 w 1871"/>
              <a:gd name="T3" fmla="*/ 386 h 1217"/>
              <a:gd name="T4" fmla="*/ 1712 w 1871"/>
              <a:gd name="T5" fmla="*/ 400 h 1217"/>
              <a:gd name="T6" fmla="*/ 1608 w 1871"/>
              <a:gd name="T7" fmla="*/ 623 h 1217"/>
              <a:gd name="T8" fmla="*/ 1577 w 1871"/>
              <a:gd name="T9" fmla="*/ 670 h 1217"/>
              <a:gd name="T10" fmla="*/ 1549 w 1871"/>
              <a:gd name="T11" fmla="*/ 723 h 1217"/>
              <a:gd name="T12" fmla="*/ 1498 w 1871"/>
              <a:gd name="T13" fmla="*/ 720 h 1217"/>
              <a:gd name="T14" fmla="*/ 1475 w 1871"/>
              <a:gd name="T15" fmla="*/ 760 h 1217"/>
              <a:gd name="T16" fmla="*/ 1518 w 1871"/>
              <a:gd name="T17" fmla="*/ 753 h 1217"/>
              <a:gd name="T18" fmla="*/ 1582 w 1871"/>
              <a:gd name="T19" fmla="*/ 766 h 1217"/>
              <a:gd name="T20" fmla="*/ 1596 w 1871"/>
              <a:gd name="T21" fmla="*/ 819 h 1217"/>
              <a:gd name="T22" fmla="*/ 1640 w 1871"/>
              <a:gd name="T23" fmla="*/ 871 h 1217"/>
              <a:gd name="T24" fmla="*/ 1593 w 1871"/>
              <a:gd name="T25" fmla="*/ 918 h 1217"/>
              <a:gd name="T26" fmla="*/ 1477 w 1871"/>
              <a:gd name="T27" fmla="*/ 946 h 1217"/>
              <a:gd name="T28" fmla="*/ 1377 w 1871"/>
              <a:gd name="T29" fmla="*/ 880 h 1217"/>
              <a:gd name="T30" fmla="*/ 1277 w 1871"/>
              <a:gd name="T31" fmla="*/ 918 h 1217"/>
              <a:gd name="T32" fmla="*/ 1187 w 1871"/>
              <a:gd name="T33" fmla="*/ 982 h 1217"/>
              <a:gd name="T34" fmla="*/ 1115 w 1871"/>
              <a:gd name="T35" fmla="*/ 1049 h 1217"/>
              <a:gd name="T36" fmla="*/ 1069 w 1871"/>
              <a:gd name="T37" fmla="*/ 1139 h 1217"/>
              <a:gd name="T38" fmla="*/ 675 w 1871"/>
              <a:gd name="T39" fmla="*/ 1093 h 1217"/>
              <a:gd name="T40" fmla="*/ 386 w 1871"/>
              <a:gd name="T41" fmla="*/ 1149 h 1217"/>
              <a:gd name="T42" fmla="*/ 123 w 1871"/>
              <a:gd name="T43" fmla="*/ 1217 h 1217"/>
              <a:gd name="T44" fmla="*/ 172 w 1871"/>
              <a:gd name="T45" fmla="*/ 1061 h 1217"/>
              <a:gd name="T46" fmla="*/ 33 w 1871"/>
              <a:gd name="T47" fmla="*/ 834 h 1217"/>
              <a:gd name="T48" fmla="*/ 18 w 1871"/>
              <a:gd name="T49" fmla="*/ 567 h 1217"/>
              <a:gd name="T50" fmla="*/ 126 w 1871"/>
              <a:gd name="T51" fmla="*/ 427 h 1217"/>
              <a:gd name="T52" fmla="*/ 1 w 1871"/>
              <a:gd name="T53" fmla="*/ 193 h 1217"/>
              <a:gd name="T54" fmla="*/ 75 w 1871"/>
              <a:gd name="T55" fmla="*/ 0 h 1217"/>
              <a:gd name="T56" fmla="*/ 162 w 1871"/>
              <a:gd name="T57" fmla="*/ 58 h 1217"/>
              <a:gd name="T58" fmla="*/ 133 w 1871"/>
              <a:gd name="T59" fmla="*/ 178 h 1217"/>
              <a:gd name="T60" fmla="*/ 488 w 1871"/>
              <a:gd name="T61" fmla="*/ 242 h 1217"/>
              <a:gd name="T62" fmla="*/ 751 w 1871"/>
              <a:gd name="T63" fmla="*/ 249 h 1217"/>
              <a:gd name="T64" fmla="*/ 1049 w 1871"/>
              <a:gd name="T65" fmla="*/ 111 h 1217"/>
              <a:gd name="T66" fmla="*/ 1489 w 1871"/>
              <a:gd name="T67" fmla="*/ 74 h 1217"/>
              <a:gd name="T68" fmla="*/ 1657 w 1871"/>
              <a:gd name="T69" fmla="*/ 128 h 1217"/>
              <a:gd name="T70" fmla="*/ 1871 w 1871"/>
              <a:gd name="T71" fmla="*/ 242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71" h="1217">
                <a:moveTo>
                  <a:pt x="1871" y="242"/>
                </a:moveTo>
                <a:lnTo>
                  <a:pt x="1862" y="302"/>
                </a:lnTo>
                <a:lnTo>
                  <a:pt x="1818" y="366"/>
                </a:lnTo>
                <a:lnTo>
                  <a:pt x="1815" y="386"/>
                </a:lnTo>
                <a:lnTo>
                  <a:pt x="1746" y="380"/>
                </a:lnTo>
                <a:lnTo>
                  <a:pt x="1712" y="400"/>
                </a:lnTo>
                <a:lnTo>
                  <a:pt x="1647" y="497"/>
                </a:lnTo>
                <a:lnTo>
                  <a:pt x="1608" y="623"/>
                </a:lnTo>
                <a:lnTo>
                  <a:pt x="1601" y="663"/>
                </a:lnTo>
                <a:lnTo>
                  <a:pt x="1577" y="670"/>
                </a:lnTo>
                <a:lnTo>
                  <a:pt x="1549" y="697"/>
                </a:lnTo>
                <a:lnTo>
                  <a:pt x="1549" y="723"/>
                </a:lnTo>
                <a:lnTo>
                  <a:pt x="1525" y="713"/>
                </a:lnTo>
                <a:lnTo>
                  <a:pt x="1498" y="720"/>
                </a:lnTo>
                <a:lnTo>
                  <a:pt x="1495" y="747"/>
                </a:lnTo>
                <a:lnTo>
                  <a:pt x="1475" y="760"/>
                </a:lnTo>
                <a:lnTo>
                  <a:pt x="1493" y="770"/>
                </a:lnTo>
                <a:lnTo>
                  <a:pt x="1518" y="753"/>
                </a:lnTo>
                <a:lnTo>
                  <a:pt x="1559" y="757"/>
                </a:lnTo>
                <a:lnTo>
                  <a:pt x="1582" y="766"/>
                </a:lnTo>
                <a:lnTo>
                  <a:pt x="1592" y="789"/>
                </a:lnTo>
                <a:lnTo>
                  <a:pt x="1596" y="819"/>
                </a:lnTo>
                <a:lnTo>
                  <a:pt x="1603" y="836"/>
                </a:lnTo>
                <a:lnTo>
                  <a:pt x="1640" y="871"/>
                </a:lnTo>
                <a:lnTo>
                  <a:pt x="1657" y="908"/>
                </a:lnTo>
                <a:lnTo>
                  <a:pt x="1593" y="918"/>
                </a:lnTo>
                <a:lnTo>
                  <a:pt x="1544" y="946"/>
                </a:lnTo>
                <a:lnTo>
                  <a:pt x="1477" y="946"/>
                </a:lnTo>
                <a:lnTo>
                  <a:pt x="1471" y="919"/>
                </a:lnTo>
                <a:lnTo>
                  <a:pt x="1377" y="880"/>
                </a:lnTo>
                <a:lnTo>
                  <a:pt x="1354" y="904"/>
                </a:lnTo>
                <a:lnTo>
                  <a:pt x="1277" y="918"/>
                </a:lnTo>
                <a:lnTo>
                  <a:pt x="1248" y="975"/>
                </a:lnTo>
                <a:lnTo>
                  <a:pt x="1187" y="982"/>
                </a:lnTo>
                <a:lnTo>
                  <a:pt x="1092" y="1006"/>
                </a:lnTo>
                <a:lnTo>
                  <a:pt x="1115" y="1049"/>
                </a:lnTo>
                <a:lnTo>
                  <a:pt x="1115" y="1102"/>
                </a:lnTo>
                <a:lnTo>
                  <a:pt x="1069" y="1139"/>
                </a:lnTo>
                <a:lnTo>
                  <a:pt x="870" y="1171"/>
                </a:lnTo>
                <a:lnTo>
                  <a:pt x="675" y="1093"/>
                </a:lnTo>
                <a:lnTo>
                  <a:pt x="542" y="1061"/>
                </a:lnTo>
                <a:lnTo>
                  <a:pt x="386" y="1149"/>
                </a:lnTo>
                <a:lnTo>
                  <a:pt x="233" y="1133"/>
                </a:lnTo>
                <a:lnTo>
                  <a:pt x="123" y="1217"/>
                </a:lnTo>
                <a:lnTo>
                  <a:pt x="136" y="1121"/>
                </a:lnTo>
                <a:lnTo>
                  <a:pt x="172" y="1061"/>
                </a:lnTo>
                <a:lnTo>
                  <a:pt x="165" y="945"/>
                </a:lnTo>
                <a:lnTo>
                  <a:pt x="33" y="834"/>
                </a:lnTo>
                <a:lnTo>
                  <a:pt x="6" y="773"/>
                </a:lnTo>
                <a:lnTo>
                  <a:pt x="18" y="567"/>
                </a:lnTo>
                <a:lnTo>
                  <a:pt x="130" y="480"/>
                </a:lnTo>
                <a:lnTo>
                  <a:pt x="126" y="427"/>
                </a:lnTo>
                <a:lnTo>
                  <a:pt x="62" y="348"/>
                </a:lnTo>
                <a:lnTo>
                  <a:pt x="1" y="193"/>
                </a:lnTo>
                <a:lnTo>
                  <a:pt x="0" y="104"/>
                </a:lnTo>
                <a:lnTo>
                  <a:pt x="75" y="0"/>
                </a:lnTo>
                <a:lnTo>
                  <a:pt x="162" y="12"/>
                </a:lnTo>
                <a:lnTo>
                  <a:pt x="162" y="58"/>
                </a:lnTo>
                <a:lnTo>
                  <a:pt x="93" y="103"/>
                </a:lnTo>
                <a:lnTo>
                  <a:pt x="133" y="178"/>
                </a:lnTo>
                <a:lnTo>
                  <a:pt x="264" y="164"/>
                </a:lnTo>
                <a:lnTo>
                  <a:pt x="488" y="242"/>
                </a:lnTo>
                <a:lnTo>
                  <a:pt x="547" y="204"/>
                </a:lnTo>
                <a:lnTo>
                  <a:pt x="751" y="249"/>
                </a:lnTo>
                <a:lnTo>
                  <a:pt x="904" y="244"/>
                </a:lnTo>
                <a:lnTo>
                  <a:pt x="1049" y="111"/>
                </a:lnTo>
                <a:lnTo>
                  <a:pt x="1359" y="25"/>
                </a:lnTo>
                <a:lnTo>
                  <a:pt x="1489" y="74"/>
                </a:lnTo>
                <a:lnTo>
                  <a:pt x="1589" y="53"/>
                </a:lnTo>
                <a:lnTo>
                  <a:pt x="1657" y="128"/>
                </a:lnTo>
                <a:lnTo>
                  <a:pt x="1737" y="131"/>
                </a:lnTo>
                <a:lnTo>
                  <a:pt x="1871" y="242"/>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1" name="Freeform 317">
            <a:extLst>
              <a:ext uri="{FF2B5EF4-FFF2-40B4-BE49-F238E27FC236}">
                <a16:creationId xmlns:a16="http://schemas.microsoft.com/office/drawing/2014/main" id="{47D4115F-7F44-FA65-A55D-E02112543590}"/>
              </a:ext>
            </a:extLst>
          </p:cNvPr>
          <p:cNvSpPr>
            <a:spLocks/>
          </p:cNvSpPr>
          <p:nvPr/>
        </p:nvSpPr>
        <p:spPr bwMode="auto">
          <a:xfrm>
            <a:off x="12378896" y="6802604"/>
            <a:ext cx="898525" cy="639763"/>
          </a:xfrm>
          <a:custGeom>
            <a:avLst/>
            <a:gdLst>
              <a:gd name="T0" fmla="*/ 2826 w 2829"/>
              <a:gd name="T1" fmla="*/ 1498 h 2015"/>
              <a:gd name="T2" fmla="*/ 2767 w 2829"/>
              <a:gd name="T3" fmla="*/ 1558 h 2015"/>
              <a:gd name="T4" fmla="*/ 2684 w 2829"/>
              <a:gd name="T5" fmla="*/ 1589 h 2015"/>
              <a:gd name="T6" fmla="*/ 2588 w 2829"/>
              <a:gd name="T7" fmla="*/ 1693 h 2015"/>
              <a:gd name="T8" fmla="*/ 2631 w 2829"/>
              <a:gd name="T9" fmla="*/ 1629 h 2015"/>
              <a:gd name="T10" fmla="*/ 2664 w 2829"/>
              <a:gd name="T11" fmla="*/ 1576 h 2015"/>
              <a:gd name="T12" fmla="*/ 2694 w 2829"/>
              <a:gd name="T13" fmla="*/ 1532 h 2015"/>
              <a:gd name="T14" fmla="*/ 2657 w 2829"/>
              <a:gd name="T15" fmla="*/ 1513 h 2015"/>
              <a:gd name="T16" fmla="*/ 2616 w 2829"/>
              <a:gd name="T17" fmla="*/ 1460 h 2015"/>
              <a:gd name="T18" fmla="*/ 2570 w 2829"/>
              <a:gd name="T19" fmla="*/ 1500 h 2015"/>
              <a:gd name="T20" fmla="*/ 2527 w 2829"/>
              <a:gd name="T21" fmla="*/ 1514 h 2015"/>
              <a:gd name="T22" fmla="*/ 2604 w 2829"/>
              <a:gd name="T23" fmla="*/ 1527 h 2015"/>
              <a:gd name="T24" fmla="*/ 2581 w 2829"/>
              <a:gd name="T25" fmla="*/ 1587 h 2015"/>
              <a:gd name="T26" fmla="*/ 2558 w 2829"/>
              <a:gd name="T27" fmla="*/ 1610 h 2015"/>
              <a:gd name="T28" fmla="*/ 2535 w 2829"/>
              <a:gd name="T29" fmla="*/ 1610 h 2015"/>
              <a:gd name="T30" fmla="*/ 2558 w 2829"/>
              <a:gd name="T31" fmla="*/ 1663 h 2015"/>
              <a:gd name="T32" fmla="*/ 2529 w 2829"/>
              <a:gd name="T33" fmla="*/ 1719 h 2015"/>
              <a:gd name="T34" fmla="*/ 2588 w 2829"/>
              <a:gd name="T35" fmla="*/ 1673 h 2015"/>
              <a:gd name="T36" fmla="*/ 2519 w 2829"/>
              <a:gd name="T37" fmla="*/ 1760 h 2015"/>
              <a:gd name="T38" fmla="*/ 2527 w 2829"/>
              <a:gd name="T39" fmla="*/ 1833 h 2015"/>
              <a:gd name="T40" fmla="*/ 2545 w 2829"/>
              <a:gd name="T41" fmla="*/ 2008 h 2015"/>
              <a:gd name="T42" fmla="*/ 2331 w 2829"/>
              <a:gd name="T43" fmla="*/ 1894 h 2015"/>
              <a:gd name="T44" fmla="*/ 2163 w 2829"/>
              <a:gd name="T45" fmla="*/ 1840 h 2015"/>
              <a:gd name="T46" fmla="*/ 1723 w 2829"/>
              <a:gd name="T47" fmla="*/ 1877 h 2015"/>
              <a:gd name="T48" fmla="*/ 1425 w 2829"/>
              <a:gd name="T49" fmla="*/ 2015 h 2015"/>
              <a:gd name="T50" fmla="*/ 1162 w 2829"/>
              <a:gd name="T51" fmla="*/ 2008 h 2015"/>
              <a:gd name="T52" fmla="*/ 807 w 2829"/>
              <a:gd name="T53" fmla="*/ 1944 h 2015"/>
              <a:gd name="T54" fmla="*/ 836 w 2829"/>
              <a:gd name="T55" fmla="*/ 1824 h 2015"/>
              <a:gd name="T56" fmla="*/ 749 w 2829"/>
              <a:gd name="T57" fmla="*/ 1766 h 2015"/>
              <a:gd name="T58" fmla="*/ 712 w 2829"/>
              <a:gd name="T59" fmla="*/ 1614 h 2015"/>
              <a:gd name="T60" fmla="*/ 595 w 2829"/>
              <a:gd name="T61" fmla="*/ 1611 h 2015"/>
              <a:gd name="T62" fmla="*/ 454 w 2829"/>
              <a:gd name="T63" fmla="*/ 1513 h 2015"/>
              <a:gd name="T64" fmla="*/ 331 w 2829"/>
              <a:gd name="T65" fmla="*/ 1524 h 2015"/>
              <a:gd name="T66" fmla="*/ 333 w 2829"/>
              <a:gd name="T67" fmla="*/ 1348 h 2015"/>
              <a:gd name="T68" fmla="*/ 192 w 2829"/>
              <a:gd name="T69" fmla="*/ 1303 h 2015"/>
              <a:gd name="T70" fmla="*/ 0 w 2829"/>
              <a:gd name="T71" fmla="*/ 963 h 2015"/>
              <a:gd name="T72" fmla="*/ 228 w 2829"/>
              <a:gd name="T73" fmla="*/ 884 h 2015"/>
              <a:gd name="T74" fmla="*/ 378 w 2829"/>
              <a:gd name="T75" fmla="*/ 587 h 2015"/>
              <a:gd name="T76" fmla="*/ 673 w 2829"/>
              <a:gd name="T77" fmla="*/ 253 h 2015"/>
              <a:gd name="T78" fmla="*/ 745 w 2829"/>
              <a:gd name="T79" fmla="*/ 193 h 2015"/>
              <a:gd name="T80" fmla="*/ 1103 w 2829"/>
              <a:gd name="T81" fmla="*/ 185 h 2015"/>
              <a:gd name="T82" fmla="*/ 1219 w 2829"/>
              <a:gd name="T83" fmla="*/ 202 h 2015"/>
              <a:gd name="T84" fmla="*/ 1352 w 2829"/>
              <a:gd name="T85" fmla="*/ 235 h 2015"/>
              <a:gd name="T86" fmla="*/ 1601 w 2829"/>
              <a:gd name="T87" fmla="*/ 163 h 2015"/>
              <a:gd name="T88" fmla="*/ 1781 w 2829"/>
              <a:gd name="T89" fmla="*/ 19 h 2015"/>
              <a:gd name="T90" fmla="*/ 2062 w 2829"/>
              <a:gd name="T91" fmla="*/ 92 h 2015"/>
              <a:gd name="T92" fmla="*/ 2328 w 2829"/>
              <a:gd name="T93" fmla="*/ 528 h 2015"/>
              <a:gd name="T94" fmla="*/ 2363 w 2829"/>
              <a:gd name="T95" fmla="*/ 957 h 2015"/>
              <a:gd name="T96" fmla="*/ 2352 w 2829"/>
              <a:gd name="T97" fmla="*/ 1200 h 2015"/>
              <a:gd name="T98" fmla="*/ 2570 w 2829"/>
              <a:gd name="T99" fmla="*/ 1296 h 2015"/>
              <a:gd name="T100" fmla="*/ 2725 w 2829"/>
              <a:gd name="T101" fmla="*/ 1241 h 2015"/>
              <a:gd name="T102" fmla="*/ 2829 w 2829"/>
              <a:gd name="T103" fmla="*/ 1395 h 2015"/>
              <a:gd name="T104" fmla="*/ 2806 w 2829"/>
              <a:gd name="T105" fmla="*/ 1462 h 2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29" h="2015">
                <a:moveTo>
                  <a:pt x="2806" y="1462"/>
                </a:moveTo>
                <a:lnTo>
                  <a:pt x="2826" y="1498"/>
                </a:lnTo>
                <a:lnTo>
                  <a:pt x="2823" y="1534"/>
                </a:lnTo>
                <a:lnTo>
                  <a:pt x="2767" y="1558"/>
                </a:lnTo>
                <a:lnTo>
                  <a:pt x="2731" y="1579"/>
                </a:lnTo>
                <a:lnTo>
                  <a:pt x="2684" y="1589"/>
                </a:lnTo>
                <a:lnTo>
                  <a:pt x="2641" y="1643"/>
                </a:lnTo>
                <a:lnTo>
                  <a:pt x="2588" y="1693"/>
                </a:lnTo>
                <a:lnTo>
                  <a:pt x="2598" y="1666"/>
                </a:lnTo>
                <a:lnTo>
                  <a:pt x="2631" y="1629"/>
                </a:lnTo>
                <a:lnTo>
                  <a:pt x="2631" y="1599"/>
                </a:lnTo>
                <a:lnTo>
                  <a:pt x="2664" y="1576"/>
                </a:lnTo>
                <a:lnTo>
                  <a:pt x="2697" y="1549"/>
                </a:lnTo>
                <a:lnTo>
                  <a:pt x="2694" y="1532"/>
                </a:lnTo>
                <a:lnTo>
                  <a:pt x="2647" y="1542"/>
                </a:lnTo>
                <a:lnTo>
                  <a:pt x="2657" y="1513"/>
                </a:lnTo>
                <a:lnTo>
                  <a:pt x="2647" y="1483"/>
                </a:lnTo>
                <a:lnTo>
                  <a:pt x="2616" y="1460"/>
                </a:lnTo>
                <a:lnTo>
                  <a:pt x="2584" y="1473"/>
                </a:lnTo>
                <a:lnTo>
                  <a:pt x="2570" y="1500"/>
                </a:lnTo>
                <a:lnTo>
                  <a:pt x="2530" y="1488"/>
                </a:lnTo>
                <a:lnTo>
                  <a:pt x="2527" y="1514"/>
                </a:lnTo>
                <a:lnTo>
                  <a:pt x="2594" y="1520"/>
                </a:lnTo>
                <a:lnTo>
                  <a:pt x="2604" y="1527"/>
                </a:lnTo>
                <a:lnTo>
                  <a:pt x="2614" y="1547"/>
                </a:lnTo>
                <a:lnTo>
                  <a:pt x="2581" y="1587"/>
                </a:lnTo>
                <a:lnTo>
                  <a:pt x="2575" y="1604"/>
                </a:lnTo>
                <a:lnTo>
                  <a:pt x="2558" y="1610"/>
                </a:lnTo>
                <a:lnTo>
                  <a:pt x="2548" y="1597"/>
                </a:lnTo>
                <a:lnTo>
                  <a:pt x="2535" y="1610"/>
                </a:lnTo>
                <a:lnTo>
                  <a:pt x="2558" y="1640"/>
                </a:lnTo>
                <a:lnTo>
                  <a:pt x="2558" y="1663"/>
                </a:lnTo>
                <a:lnTo>
                  <a:pt x="2526" y="1684"/>
                </a:lnTo>
                <a:lnTo>
                  <a:pt x="2529" y="1719"/>
                </a:lnTo>
                <a:lnTo>
                  <a:pt x="2545" y="1683"/>
                </a:lnTo>
                <a:lnTo>
                  <a:pt x="2588" y="1673"/>
                </a:lnTo>
                <a:lnTo>
                  <a:pt x="2588" y="1693"/>
                </a:lnTo>
                <a:lnTo>
                  <a:pt x="2519" y="1760"/>
                </a:lnTo>
                <a:lnTo>
                  <a:pt x="2522" y="1783"/>
                </a:lnTo>
                <a:lnTo>
                  <a:pt x="2527" y="1833"/>
                </a:lnTo>
                <a:lnTo>
                  <a:pt x="2521" y="1939"/>
                </a:lnTo>
                <a:lnTo>
                  <a:pt x="2545" y="2008"/>
                </a:lnTo>
                <a:lnTo>
                  <a:pt x="2411" y="1897"/>
                </a:lnTo>
                <a:lnTo>
                  <a:pt x="2331" y="1894"/>
                </a:lnTo>
                <a:lnTo>
                  <a:pt x="2263" y="1819"/>
                </a:lnTo>
                <a:lnTo>
                  <a:pt x="2163" y="1840"/>
                </a:lnTo>
                <a:lnTo>
                  <a:pt x="2033" y="1791"/>
                </a:lnTo>
                <a:lnTo>
                  <a:pt x="1723" y="1877"/>
                </a:lnTo>
                <a:lnTo>
                  <a:pt x="1578" y="2010"/>
                </a:lnTo>
                <a:lnTo>
                  <a:pt x="1425" y="2015"/>
                </a:lnTo>
                <a:lnTo>
                  <a:pt x="1221" y="1970"/>
                </a:lnTo>
                <a:lnTo>
                  <a:pt x="1162" y="2008"/>
                </a:lnTo>
                <a:lnTo>
                  <a:pt x="938" y="1930"/>
                </a:lnTo>
                <a:lnTo>
                  <a:pt x="807" y="1944"/>
                </a:lnTo>
                <a:lnTo>
                  <a:pt x="767" y="1869"/>
                </a:lnTo>
                <a:lnTo>
                  <a:pt x="836" y="1824"/>
                </a:lnTo>
                <a:lnTo>
                  <a:pt x="836" y="1778"/>
                </a:lnTo>
                <a:lnTo>
                  <a:pt x="749" y="1766"/>
                </a:lnTo>
                <a:lnTo>
                  <a:pt x="689" y="1709"/>
                </a:lnTo>
                <a:lnTo>
                  <a:pt x="712" y="1614"/>
                </a:lnTo>
                <a:lnTo>
                  <a:pt x="668" y="1573"/>
                </a:lnTo>
                <a:lnTo>
                  <a:pt x="595" y="1611"/>
                </a:lnTo>
                <a:lnTo>
                  <a:pt x="551" y="1608"/>
                </a:lnTo>
                <a:lnTo>
                  <a:pt x="454" y="1513"/>
                </a:lnTo>
                <a:lnTo>
                  <a:pt x="367" y="1530"/>
                </a:lnTo>
                <a:lnTo>
                  <a:pt x="331" y="1524"/>
                </a:lnTo>
                <a:lnTo>
                  <a:pt x="363" y="1417"/>
                </a:lnTo>
                <a:lnTo>
                  <a:pt x="333" y="1348"/>
                </a:lnTo>
                <a:lnTo>
                  <a:pt x="253" y="1325"/>
                </a:lnTo>
                <a:lnTo>
                  <a:pt x="192" y="1303"/>
                </a:lnTo>
                <a:lnTo>
                  <a:pt x="171" y="1210"/>
                </a:lnTo>
                <a:lnTo>
                  <a:pt x="0" y="963"/>
                </a:lnTo>
                <a:lnTo>
                  <a:pt x="129" y="898"/>
                </a:lnTo>
                <a:lnTo>
                  <a:pt x="228" y="884"/>
                </a:lnTo>
                <a:lnTo>
                  <a:pt x="304" y="797"/>
                </a:lnTo>
                <a:lnTo>
                  <a:pt x="378" y="587"/>
                </a:lnTo>
                <a:lnTo>
                  <a:pt x="530" y="394"/>
                </a:lnTo>
                <a:lnTo>
                  <a:pt x="673" y="253"/>
                </a:lnTo>
                <a:lnTo>
                  <a:pt x="719" y="255"/>
                </a:lnTo>
                <a:lnTo>
                  <a:pt x="745" y="193"/>
                </a:lnTo>
                <a:lnTo>
                  <a:pt x="849" y="112"/>
                </a:lnTo>
                <a:lnTo>
                  <a:pt x="1103" y="185"/>
                </a:lnTo>
                <a:lnTo>
                  <a:pt x="1156" y="162"/>
                </a:lnTo>
                <a:lnTo>
                  <a:pt x="1219" y="202"/>
                </a:lnTo>
                <a:lnTo>
                  <a:pt x="1263" y="187"/>
                </a:lnTo>
                <a:lnTo>
                  <a:pt x="1352" y="235"/>
                </a:lnTo>
                <a:lnTo>
                  <a:pt x="1467" y="169"/>
                </a:lnTo>
                <a:lnTo>
                  <a:pt x="1601" y="163"/>
                </a:lnTo>
                <a:lnTo>
                  <a:pt x="1650" y="180"/>
                </a:lnTo>
                <a:lnTo>
                  <a:pt x="1781" y="19"/>
                </a:lnTo>
                <a:lnTo>
                  <a:pt x="1972" y="0"/>
                </a:lnTo>
                <a:lnTo>
                  <a:pt x="2062" y="92"/>
                </a:lnTo>
                <a:lnTo>
                  <a:pt x="2134" y="278"/>
                </a:lnTo>
                <a:lnTo>
                  <a:pt x="2328" y="528"/>
                </a:lnTo>
                <a:lnTo>
                  <a:pt x="2379" y="673"/>
                </a:lnTo>
                <a:lnTo>
                  <a:pt x="2363" y="957"/>
                </a:lnTo>
                <a:lnTo>
                  <a:pt x="2386" y="1081"/>
                </a:lnTo>
                <a:lnTo>
                  <a:pt x="2352" y="1200"/>
                </a:lnTo>
                <a:lnTo>
                  <a:pt x="2473" y="1314"/>
                </a:lnTo>
                <a:lnTo>
                  <a:pt x="2570" y="1296"/>
                </a:lnTo>
                <a:lnTo>
                  <a:pt x="2637" y="1246"/>
                </a:lnTo>
                <a:lnTo>
                  <a:pt x="2725" y="1241"/>
                </a:lnTo>
                <a:lnTo>
                  <a:pt x="2810" y="1322"/>
                </a:lnTo>
                <a:lnTo>
                  <a:pt x="2829" y="1395"/>
                </a:lnTo>
                <a:lnTo>
                  <a:pt x="2826" y="1471"/>
                </a:lnTo>
                <a:lnTo>
                  <a:pt x="2806" y="1462"/>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2" name="Freeform 318">
            <a:extLst>
              <a:ext uri="{FF2B5EF4-FFF2-40B4-BE49-F238E27FC236}">
                <a16:creationId xmlns:a16="http://schemas.microsoft.com/office/drawing/2014/main" id="{BAC8E83B-8402-36B5-9C96-B7A115B83EEF}"/>
              </a:ext>
            </a:extLst>
          </p:cNvPr>
          <p:cNvSpPr>
            <a:spLocks/>
          </p:cNvSpPr>
          <p:nvPr/>
        </p:nvSpPr>
        <p:spPr bwMode="auto">
          <a:xfrm>
            <a:off x="12404296" y="7605879"/>
            <a:ext cx="242888" cy="193675"/>
          </a:xfrm>
          <a:custGeom>
            <a:avLst/>
            <a:gdLst>
              <a:gd name="T0" fmla="*/ 766 w 766"/>
              <a:gd name="T1" fmla="*/ 296 h 607"/>
              <a:gd name="T2" fmla="*/ 730 w 766"/>
              <a:gd name="T3" fmla="*/ 356 h 607"/>
              <a:gd name="T4" fmla="*/ 717 w 766"/>
              <a:gd name="T5" fmla="*/ 452 h 607"/>
              <a:gd name="T6" fmla="*/ 601 w 766"/>
              <a:gd name="T7" fmla="*/ 503 h 607"/>
              <a:gd name="T8" fmla="*/ 441 w 766"/>
              <a:gd name="T9" fmla="*/ 501 h 607"/>
              <a:gd name="T10" fmla="*/ 355 w 766"/>
              <a:gd name="T11" fmla="*/ 589 h 607"/>
              <a:gd name="T12" fmla="*/ 248 w 766"/>
              <a:gd name="T13" fmla="*/ 589 h 607"/>
              <a:gd name="T14" fmla="*/ 188 w 766"/>
              <a:gd name="T15" fmla="*/ 557 h 607"/>
              <a:gd name="T16" fmla="*/ 116 w 766"/>
              <a:gd name="T17" fmla="*/ 607 h 607"/>
              <a:gd name="T18" fmla="*/ 38 w 766"/>
              <a:gd name="T19" fmla="*/ 509 h 607"/>
              <a:gd name="T20" fmla="*/ 0 w 766"/>
              <a:gd name="T21" fmla="*/ 379 h 607"/>
              <a:gd name="T22" fmla="*/ 32 w 766"/>
              <a:gd name="T23" fmla="*/ 207 h 607"/>
              <a:gd name="T24" fmla="*/ 72 w 766"/>
              <a:gd name="T25" fmla="*/ 192 h 607"/>
              <a:gd name="T26" fmla="*/ 101 w 766"/>
              <a:gd name="T27" fmla="*/ 120 h 607"/>
              <a:gd name="T28" fmla="*/ 187 w 766"/>
              <a:gd name="T29" fmla="*/ 79 h 607"/>
              <a:gd name="T30" fmla="*/ 237 w 766"/>
              <a:gd name="T31" fmla="*/ 105 h 607"/>
              <a:gd name="T32" fmla="*/ 287 w 766"/>
              <a:gd name="T33" fmla="*/ 98 h 607"/>
              <a:gd name="T34" fmla="*/ 311 w 766"/>
              <a:gd name="T35" fmla="*/ 54 h 607"/>
              <a:gd name="T36" fmla="*/ 388 w 766"/>
              <a:gd name="T37" fmla="*/ 47 h 607"/>
              <a:gd name="T38" fmla="*/ 417 w 766"/>
              <a:gd name="T39" fmla="*/ 11 h 607"/>
              <a:gd name="T40" fmla="*/ 467 w 766"/>
              <a:gd name="T41" fmla="*/ 10 h 607"/>
              <a:gd name="T42" fmla="*/ 480 w 766"/>
              <a:gd name="T43" fmla="*/ 33 h 607"/>
              <a:gd name="T44" fmla="*/ 534 w 766"/>
              <a:gd name="T45" fmla="*/ 0 h 607"/>
              <a:gd name="T46" fmla="*/ 600 w 766"/>
              <a:gd name="T47" fmla="*/ 8 h 607"/>
              <a:gd name="T48" fmla="*/ 627 w 766"/>
              <a:gd name="T49" fmla="*/ 69 h 607"/>
              <a:gd name="T50" fmla="*/ 759 w 766"/>
              <a:gd name="T51" fmla="*/ 180 h 607"/>
              <a:gd name="T52" fmla="*/ 766 w 766"/>
              <a:gd name="T53" fmla="*/ 296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66" h="607">
                <a:moveTo>
                  <a:pt x="766" y="296"/>
                </a:moveTo>
                <a:lnTo>
                  <a:pt x="730" y="356"/>
                </a:lnTo>
                <a:lnTo>
                  <a:pt x="717" y="452"/>
                </a:lnTo>
                <a:lnTo>
                  <a:pt x="601" y="503"/>
                </a:lnTo>
                <a:lnTo>
                  <a:pt x="441" y="501"/>
                </a:lnTo>
                <a:lnTo>
                  <a:pt x="355" y="589"/>
                </a:lnTo>
                <a:lnTo>
                  <a:pt x="248" y="589"/>
                </a:lnTo>
                <a:lnTo>
                  <a:pt x="188" y="557"/>
                </a:lnTo>
                <a:lnTo>
                  <a:pt x="116" y="607"/>
                </a:lnTo>
                <a:lnTo>
                  <a:pt x="38" y="509"/>
                </a:lnTo>
                <a:lnTo>
                  <a:pt x="0" y="379"/>
                </a:lnTo>
                <a:lnTo>
                  <a:pt x="32" y="207"/>
                </a:lnTo>
                <a:lnTo>
                  <a:pt x="72" y="192"/>
                </a:lnTo>
                <a:lnTo>
                  <a:pt x="101" y="120"/>
                </a:lnTo>
                <a:lnTo>
                  <a:pt x="187" y="79"/>
                </a:lnTo>
                <a:lnTo>
                  <a:pt x="237" y="105"/>
                </a:lnTo>
                <a:lnTo>
                  <a:pt x="287" y="98"/>
                </a:lnTo>
                <a:lnTo>
                  <a:pt x="311" y="54"/>
                </a:lnTo>
                <a:lnTo>
                  <a:pt x="388" y="47"/>
                </a:lnTo>
                <a:lnTo>
                  <a:pt x="417" y="11"/>
                </a:lnTo>
                <a:lnTo>
                  <a:pt x="467" y="10"/>
                </a:lnTo>
                <a:lnTo>
                  <a:pt x="480" y="33"/>
                </a:lnTo>
                <a:lnTo>
                  <a:pt x="534" y="0"/>
                </a:lnTo>
                <a:lnTo>
                  <a:pt x="600" y="8"/>
                </a:lnTo>
                <a:lnTo>
                  <a:pt x="627" y="69"/>
                </a:lnTo>
                <a:lnTo>
                  <a:pt x="759" y="180"/>
                </a:lnTo>
                <a:lnTo>
                  <a:pt x="766" y="296"/>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3" name="Freeform 319">
            <a:extLst>
              <a:ext uri="{FF2B5EF4-FFF2-40B4-BE49-F238E27FC236}">
                <a16:creationId xmlns:a16="http://schemas.microsoft.com/office/drawing/2014/main" id="{9DA7965B-E679-00B8-E3C3-7DF7C8B054C1}"/>
              </a:ext>
            </a:extLst>
          </p:cNvPr>
          <p:cNvSpPr>
            <a:spLocks/>
          </p:cNvSpPr>
          <p:nvPr/>
        </p:nvSpPr>
        <p:spPr bwMode="auto">
          <a:xfrm>
            <a:off x="12243959" y="7094704"/>
            <a:ext cx="390525" cy="577850"/>
          </a:xfrm>
          <a:custGeom>
            <a:avLst/>
            <a:gdLst>
              <a:gd name="T0" fmla="*/ 1103 w 1227"/>
              <a:gd name="T1" fmla="*/ 1618 h 1817"/>
              <a:gd name="T2" fmla="*/ 970 w 1227"/>
              <a:gd name="T3" fmla="*/ 1620 h 1817"/>
              <a:gd name="T4" fmla="*/ 814 w 1227"/>
              <a:gd name="T5" fmla="*/ 1664 h 1817"/>
              <a:gd name="T6" fmla="*/ 690 w 1227"/>
              <a:gd name="T7" fmla="*/ 1689 h 1817"/>
              <a:gd name="T8" fmla="*/ 535 w 1227"/>
              <a:gd name="T9" fmla="*/ 1817 h 1817"/>
              <a:gd name="T10" fmla="*/ 423 w 1227"/>
              <a:gd name="T11" fmla="*/ 1608 h 1817"/>
              <a:gd name="T12" fmla="*/ 386 w 1227"/>
              <a:gd name="T13" fmla="*/ 1540 h 1817"/>
              <a:gd name="T14" fmla="*/ 381 w 1227"/>
              <a:gd name="T15" fmla="*/ 1513 h 1817"/>
              <a:gd name="T16" fmla="*/ 361 w 1227"/>
              <a:gd name="T17" fmla="*/ 1477 h 1817"/>
              <a:gd name="T18" fmla="*/ 342 w 1227"/>
              <a:gd name="T19" fmla="*/ 1454 h 1817"/>
              <a:gd name="T20" fmla="*/ 340 w 1227"/>
              <a:gd name="T21" fmla="*/ 1447 h 1817"/>
              <a:gd name="T22" fmla="*/ 349 w 1227"/>
              <a:gd name="T23" fmla="*/ 1442 h 1817"/>
              <a:gd name="T24" fmla="*/ 384 w 1227"/>
              <a:gd name="T25" fmla="*/ 1446 h 1817"/>
              <a:gd name="T26" fmla="*/ 423 w 1227"/>
              <a:gd name="T27" fmla="*/ 1454 h 1817"/>
              <a:gd name="T28" fmla="*/ 434 w 1227"/>
              <a:gd name="T29" fmla="*/ 1447 h 1817"/>
              <a:gd name="T30" fmla="*/ 443 w 1227"/>
              <a:gd name="T31" fmla="*/ 1429 h 1817"/>
              <a:gd name="T32" fmla="*/ 448 w 1227"/>
              <a:gd name="T33" fmla="*/ 1403 h 1817"/>
              <a:gd name="T34" fmla="*/ 445 w 1227"/>
              <a:gd name="T35" fmla="*/ 1379 h 1817"/>
              <a:gd name="T36" fmla="*/ 430 w 1227"/>
              <a:gd name="T37" fmla="*/ 1360 h 1817"/>
              <a:gd name="T38" fmla="*/ 378 w 1227"/>
              <a:gd name="T39" fmla="*/ 1341 h 1817"/>
              <a:gd name="T40" fmla="*/ 306 w 1227"/>
              <a:gd name="T41" fmla="*/ 1310 h 1817"/>
              <a:gd name="T42" fmla="*/ 280 w 1227"/>
              <a:gd name="T43" fmla="*/ 1292 h 1817"/>
              <a:gd name="T44" fmla="*/ 270 w 1227"/>
              <a:gd name="T45" fmla="*/ 1273 h 1817"/>
              <a:gd name="T46" fmla="*/ 268 w 1227"/>
              <a:gd name="T47" fmla="*/ 1261 h 1817"/>
              <a:gd name="T48" fmla="*/ 255 w 1227"/>
              <a:gd name="T49" fmla="*/ 1240 h 1817"/>
              <a:gd name="T50" fmla="*/ 219 w 1227"/>
              <a:gd name="T51" fmla="*/ 1210 h 1817"/>
              <a:gd name="T52" fmla="*/ 177 w 1227"/>
              <a:gd name="T53" fmla="*/ 1183 h 1817"/>
              <a:gd name="T54" fmla="*/ 150 w 1227"/>
              <a:gd name="T55" fmla="*/ 1149 h 1817"/>
              <a:gd name="T56" fmla="*/ 195 w 1227"/>
              <a:gd name="T57" fmla="*/ 1116 h 1817"/>
              <a:gd name="T58" fmla="*/ 130 w 1227"/>
              <a:gd name="T59" fmla="*/ 901 h 1817"/>
              <a:gd name="T60" fmla="*/ 186 w 1227"/>
              <a:gd name="T61" fmla="*/ 857 h 1817"/>
              <a:gd name="T62" fmla="*/ 137 w 1227"/>
              <a:gd name="T63" fmla="*/ 589 h 1817"/>
              <a:gd name="T64" fmla="*/ 145 w 1227"/>
              <a:gd name="T65" fmla="*/ 426 h 1817"/>
              <a:gd name="T66" fmla="*/ 35 w 1227"/>
              <a:gd name="T67" fmla="*/ 377 h 1817"/>
              <a:gd name="T68" fmla="*/ 0 w 1227"/>
              <a:gd name="T69" fmla="*/ 142 h 1817"/>
              <a:gd name="T70" fmla="*/ 269 w 1227"/>
              <a:gd name="T71" fmla="*/ 0 h 1817"/>
              <a:gd name="T72" fmla="*/ 594 w 1227"/>
              <a:gd name="T73" fmla="*/ 289 h 1817"/>
              <a:gd name="T74" fmla="*/ 756 w 1227"/>
              <a:gd name="T75" fmla="*/ 427 h 1817"/>
              <a:gd name="T76" fmla="*/ 790 w 1227"/>
              <a:gd name="T77" fmla="*/ 609 h 1817"/>
              <a:gd name="T78" fmla="*/ 1018 w 1227"/>
              <a:gd name="T79" fmla="*/ 690 h 1817"/>
              <a:gd name="T80" fmla="*/ 1112 w 1227"/>
              <a:gd name="T81" fmla="*/ 788 h 1817"/>
              <a:gd name="T82" fmla="*/ 1098 w 1227"/>
              <a:gd name="T83" fmla="*/ 1038 h 1817"/>
              <a:gd name="T84" fmla="*/ 1227 w 1227"/>
              <a:gd name="T85" fmla="*/ 1325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27" h="1817">
                <a:moveTo>
                  <a:pt x="1227" y="1325"/>
                </a:moveTo>
                <a:lnTo>
                  <a:pt x="1115" y="1412"/>
                </a:lnTo>
                <a:lnTo>
                  <a:pt x="1103" y="1618"/>
                </a:lnTo>
                <a:lnTo>
                  <a:pt x="1037" y="1610"/>
                </a:lnTo>
                <a:lnTo>
                  <a:pt x="983" y="1643"/>
                </a:lnTo>
                <a:lnTo>
                  <a:pt x="970" y="1620"/>
                </a:lnTo>
                <a:lnTo>
                  <a:pt x="920" y="1621"/>
                </a:lnTo>
                <a:lnTo>
                  <a:pt x="891" y="1657"/>
                </a:lnTo>
                <a:lnTo>
                  <a:pt x="814" y="1664"/>
                </a:lnTo>
                <a:lnTo>
                  <a:pt x="790" y="1708"/>
                </a:lnTo>
                <a:lnTo>
                  <a:pt x="740" y="1715"/>
                </a:lnTo>
                <a:lnTo>
                  <a:pt x="690" y="1689"/>
                </a:lnTo>
                <a:lnTo>
                  <a:pt x="604" y="1730"/>
                </a:lnTo>
                <a:lnTo>
                  <a:pt x="575" y="1802"/>
                </a:lnTo>
                <a:lnTo>
                  <a:pt x="535" y="1817"/>
                </a:lnTo>
                <a:lnTo>
                  <a:pt x="517" y="1710"/>
                </a:lnTo>
                <a:lnTo>
                  <a:pt x="524" y="1667"/>
                </a:lnTo>
                <a:lnTo>
                  <a:pt x="423" y="1608"/>
                </a:lnTo>
                <a:lnTo>
                  <a:pt x="386" y="1552"/>
                </a:lnTo>
                <a:lnTo>
                  <a:pt x="386" y="1552"/>
                </a:lnTo>
                <a:lnTo>
                  <a:pt x="386" y="1540"/>
                </a:lnTo>
                <a:lnTo>
                  <a:pt x="385" y="1530"/>
                </a:lnTo>
                <a:lnTo>
                  <a:pt x="384" y="1520"/>
                </a:lnTo>
                <a:lnTo>
                  <a:pt x="381" y="1513"/>
                </a:lnTo>
                <a:lnTo>
                  <a:pt x="376" y="1498"/>
                </a:lnTo>
                <a:lnTo>
                  <a:pt x="369" y="1486"/>
                </a:lnTo>
                <a:lnTo>
                  <a:pt x="361" y="1477"/>
                </a:lnTo>
                <a:lnTo>
                  <a:pt x="355" y="1468"/>
                </a:lnTo>
                <a:lnTo>
                  <a:pt x="348" y="1461"/>
                </a:lnTo>
                <a:lnTo>
                  <a:pt x="342" y="1454"/>
                </a:lnTo>
                <a:lnTo>
                  <a:pt x="342" y="1454"/>
                </a:lnTo>
                <a:lnTo>
                  <a:pt x="340" y="1449"/>
                </a:lnTo>
                <a:lnTo>
                  <a:pt x="340" y="1447"/>
                </a:lnTo>
                <a:lnTo>
                  <a:pt x="341" y="1445"/>
                </a:lnTo>
                <a:lnTo>
                  <a:pt x="345" y="1442"/>
                </a:lnTo>
                <a:lnTo>
                  <a:pt x="349" y="1442"/>
                </a:lnTo>
                <a:lnTo>
                  <a:pt x="355" y="1442"/>
                </a:lnTo>
                <a:lnTo>
                  <a:pt x="369" y="1444"/>
                </a:lnTo>
                <a:lnTo>
                  <a:pt x="384" y="1446"/>
                </a:lnTo>
                <a:lnTo>
                  <a:pt x="399" y="1449"/>
                </a:lnTo>
                <a:lnTo>
                  <a:pt x="423" y="1454"/>
                </a:lnTo>
                <a:lnTo>
                  <a:pt x="423" y="1454"/>
                </a:lnTo>
                <a:lnTo>
                  <a:pt x="426" y="1454"/>
                </a:lnTo>
                <a:lnTo>
                  <a:pt x="429" y="1451"/>
                </a:lnTo>
                <a:lnTo>
                  <a:pt x="434" y="1447"/>
                </a:lnTo>
                <a:lnTo>
                  <a:pt x="437" y="1442"/>
                </a:lnTo>
                <a:lnTo>
                  <a:pt x="440" y="1436"/>
                </a:lnTo>
                <a:lnTo>
                  <a:pt x="443" y="1429"/>
                </a:lnTo>
                <a:lnTo>
                  <a:pt x="445" y="1420"/>
                </a:lnTo>
                <a:lnTo>
                  <a:pt x="447" y="1412"/>
                </a:lnTo>
                <a:lnTo>
                  <a:pt x="448" y="1403"/>
                </a:lnTo>
                <a:lnTo>
                  <a:pt x="448" y="1396"/>
                </a:lnTo>
                <a:lnTo>
                  <a:pt x="447" y="1387"/>
                </a:lnTo>
                <a:lnTo>
                  <a:pt x="445" y="1379"/>
                </a:lnTo>
                <a:lnTo>
                  <a:pt x="442" y="1371"/>
                </a:lnTo>
                <a:lnTo>
                  <a:pt x="436" y="1366"/>
                </a:lnTo>
                <a:lnTo>
                  <a:pt x="430" y="1360"/>
                </a:lnTo>
                <a:lnTo>
                  <a:pt x="423" y="1355"/>
                </a:lnTo>
                <a:lnTo>
                  <a:pt x="423" y="1355"/>
                </a:lnTo>
                <a:lnTo>
                  <a:pt x="378" y="1341"/>
                </a:lnTo>
                <a:lnTo>
                  <a:pt x="353" y="1331"/>
                </a:lnTo>
                <a:lnTo>
                  <a:pt x="328" y="1321"/>
                </a:lnTo>
                <a:lnTo>
                  <a:pt x="306" y="1310"/>
                </a:lnTo>
                <a:lnTo>
                  <a:pt x="296" y="1303"/>
                </a:lnTo>
                <a:lnTo>
                  <a:pt x="287" y="1298"/>
                </a:lnTo>
                <a:lnTo>
                  <a:pt x="280" y="1292"/>
                </a:lnTo>
                <a:lnTo>
                  <a:pt x="274" y="1285"/>
                </a:lnTo>
                <a:lnTo>
                  <a:pt x="271" y="1279"/>
                </a:lnTo>
                <a:lnTo>
                  <a:pt x="270" y="1273"/>
                </a:lnTo>
                <a:lnTo>
                  <a:pt x="270" y="1273"/>
                </a:lnTo>
                <a:lnTo>
                  <a:pt x="270" y="1266"/>
                </a:lnTo>
                <a:lnTo>
                  <a:pt x="268" y="1261"/>
                </a:lnTo>
                <a:lnTo>
                  <a:pt x="267" y="1255"/>
                </a:lnTo>
                <a:lnTo>
                  <a:pt x="263" y="1250"/>
                </a:lnTo>
                <a:lnTo>
                  <a:pt x="255" y="1240"/>
                </a:lnTo>
                <a:lnTo>
                  <a:pt x="245" y="1230"/>
                </a:lnTo>
                <a:lnTo>
                  <a:pt x="233" y="1220"/>
                </a:lnTo>
                <a:lnTo>
                  <a:pt x="219" y="1210"/>
                </a:lnTo>
                <a:lnTo>
                  <a:pt x="186" y="1189"/>
                </a:lnTo>
                <a:lnTo>
                  <a:pt x="186" y="1189"/>
                </a:lnTo>
                <a:lnTo>
                  <a:pt x="177" y="1183"/>
                </a:lnTo>
                <a:lnTo>
                  <a:pt x="167" y="1173"/>
                </a:lnTo>
                <a:lnTo>
                  <a:pt x="158" y="1162"/>
                </a:lnTo>
                <a:lnTo>
                  <a:pt x="150" y="1149"/>
                </a:lnTo>
                <a:lnTo>
                  <a:pt x="123" y="1095"/>
                </a:lnTo>
                <a:lnTo>
                  <a:pt x="148" y="1073"/>
                </a:lnTo>
                <a:lnTo>
                  <a:pt x="195" y="1116"/>
                </a:lnTo>
                <a:lnTo>
                  <a:pt x="218" y="1009"/>
                </a:lnTo>
                <a:lnTo>
                  <a:pt x="147" y="953"/>
                </a:lnTo>
                <a:lnTo>
                  <a:pt x="130" y="901"/>
                </a:lnTo>
                <a:lnTo>
                  <a:pt x="240" y="906"/>
                </a:lnTo>
                <a:lnTo>
                  <a:pt x="243" y="873"/>
                </a:lnTo>
                <a:lnTo>
                  <a:pt x="186" y="857"/>
                </a:lnTo>
                <a:lnTo>
                  <a:pt x="190" y="831"/>
                </a:lnTo>
                <a:lnTo>
                  <a:pt x="78" y="725"/>
                </a:lnTo>
                <a:lnTo>
                  <a:pt x="137" y="589"/>
                </a:lnTo>
                <a:lnTo>
                  <a:pt x="74" y="556"/>
                </a:lnTo>
                <a:lnTo>
                  <a:pt x="76" y="466"/>
                </a:lnTo>
                <a:lnTo>
                  <a:pt x="145" y="426"/>
                </a:lnTo>
                <a:lnTo>
                  <a:pt x="135" y="390"/>
                </a:lnTo>
                <a:lnTo>
                  <a:pt x="92" y="390"/>
                </a:lnTo>
                <a:lnTo>
                  <a:pt x="35" y="377"/>
                </a:lnTo>
                <a:lnTo>
                  <a:pt x="45" y="294"/>
                </a:lnTo>
                <a:lnTo>
                  <a:pt x="8" y="265"/>
                </a:lnTo>
                <a:lnTo>
                  <a:pt x="0" y="142"/>
                </a:lnTo>
                <a:lnTo>
                  <a:pt x="89" y="88"/>
                </a:lnTo>
                <a:lnTo>
                  <a:pt x="185" y="1"/>
                </a:lnTo>
                <a:lnTo>
                  <a:pt x="269" y="0"/>
                </a:lnTo>
                <a:lnTo>
                  <a:pt x="346" y="23"/>
                </a:lnTo>
                <a:lnTo>
                  <a:pt x="423" y="42"/>
                </a:lnTo>
                <a:lnTo>
                  <a:pt x="594" y="289"/>
                </a:lnTo>
                <a:lnTo>
                  <a:pt x="615" y="382"/>
                </a:lnTo>
                <a:lnTo>
                  <a:pt x="676" y="404"/>
                </a:lnTo>
                <a:lnTo>
                  <a:pt x="756" y="427"/>
                </a:lnTo>
                <a:lnTo>
                  <a:pt x="786" y="496"/>
                </a:lnTo>
                <a:lnTo>
                  <a:pt x="754" y="603"/>
                </a:lnTo>
                <a:lnTo>
                  <a:pt x="790" y="609"/>
                </a:lnTo>
                <a:lnTo>
                  <a:pt x="877" y="592"/>
                </a:lnTo>
                <a:lnTo>
                  <a:pt x="974" y="687"/>
                </a:lnTo>
                <a:lnTo>
                  <a:pt x="1018" y="690"/>
                </a:lnTo>
                <a:lnTo>
                  <a:pt x="1091" y="652"/>
                </a:lnTo>
                <a:lnTo>
                  <a:pt x="1135" y="693"/>
                </a:lnTo>
                <a:lnTo>
                  <a:pt x="1112" y="788"/>
                </a:lnTo>
                <a:lnTo>
                  <a:pt x="1172" y="845"/>
                </a:lnTo>
                <a:lnTo>
                  <a:pt x="1097" y="949"/>
                </a:lnTo>
                <a:lnTo>
                  <a:pt x="1098" y="1038"/>
                </a:lnTo>
                <a:lnTo>
                  <a:pt x="1159" y="1193"/>
                </a:lnTo>
                <a:lnTo>
                  <a:pt x="1223" y="1272"/>
                </a:lnTo>
                <a:lnTo>
                  <a:pt x="1227" y="1325"/>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4" name="Freeform 320">
            <a:extLst>
              <a:ext uri="{FF2B5EF4-FFF2-40B4-BE49-F238E27FC236}">
                <a16:creationId xmlns:a16="http://schemas.microsoft.com/office/drawing/2014/main" id="{F9BFDB53-7D0C-AD21-2E10-7F45735C4FFF}"/>
              </a:ext>
            </a:extLst>
          </p:cNvPr>
          <p:cNvSpPr>
            <a:spLocks/>
          </p:cNvSpPr>
          <p:nvPr/>
        </p:nvSpPr>
        <p:spPr bwMode="auto">
          <a:xfrm>
            <a:off x="12285234" y="7567779"/>
            <a:ext cx="158750" cy="376238"/>
          </a:xfrm>
          <a:custGeom>
            <a:avLst/>
            <a:gdLst>
              <a:gd name="T0" fmla="*/ 503 w 503"/>
              <a:gd name="T1" fmla="*/ 830 h 1185"/>
              <a:gd name="T2" fmla="*/ 489 w 503"/>
              <a:gd name="T3" fmla="*/ 896 h 1185"/>
              <a:gd name="T4" fmla="*/ 434 w 503"/>
              <a:gd name="T5" fmla="*/ 953 h 1185"/>
              <a:gd name="T6" fmla="*/ 361 w 503"/>
              <a:gd name="T7" fmla="*/ 1066 h 1185"/>
              <a:gd name="T8" fmla="*/ 349 w 503"/>
              <a:gd name="T9" fmla="*/ 1133 h 1185"/>
              <a:gd name="T10" fmla="*/ 269 w 503"/>
              <a:gd name="T11" fmla="*/ 1173 h 1185"/>
              <a:gd name="T12" fmla="*/ 202 w 503"/>
              <a:gd name="T13" fmla="*/ 1185 h 1185"/>
              <a:gd name="T14" fmla="*/ 190 w 503"/>
              <a:gd name="T15" fmla="*/ 1178 h 1185"/>
              <a:gd name="T16" fmla="*/ 199 w 503"/>
              <a:gd name="T17" fmla="*/ 1155 h 1185"/>
              <a:gd name="T18" fmla="*/ 181 w 503"/>
              <a:gd name="T19" fmla="*/ 1110 h 1185"/>
              <a:gd name="T20" fmla="*/ 136 w 503"/>
              <a:gd name="T21" fmla="*/ 1072 h 1185"/>
              <a:gd name="T22" fmla="*/ 72 w 503"/>
              <a:gd name="T23" fmla="*/ 1044 h 1185"/>
              <a:gd name="T24" fmla="*/ 39 w 503"/>
              <a:gd name="T25" fmla="*/ 988 h 1185"/>
              <a:gd name="T26" fmla="*/ 35 w 503"/>
              <a:gd name="T27" fmla="*/ 969 h 1185"/>
              <a:gd name="T28" fmla="*/ 1 w 503"/>
              <a:gd name="T29" fmla="*/ 920 h 1185"/>
              <a:gd name="T30" fmla="*/ 10 w 503"/>
              <a:gd name="T31" fmla="*/ 905 h 1185"/>
              <a:gd name="T32" fmla="*/ 42 w 503"/>
              <a:gd name="T33" fmla="*/ 927 h 1185"/>
              <a:gd name="T34" fmla="*/ 38 w 503"/>
              <a:gd name="T35" fmla="*/ 898 h 1185"/>
              <a:gd name="T36" fmla="*/ 40 w 503"/>
              <a:gd name="T37" fmla="*/ 885 h 1185"/>
              <a:gd name="T38" fmla="*/ 18 w 503"/>
              <a:gd name="T39" fmla="*/ 876 h 1185"/>
              <a:gd name="T40" fmla="*/ 0 w 503"/>
              <a:gd name="T41" fmla="*/ 848 h 1185"/>
              <a:gd name="T42" fmla="*/ 0 w 503"/>
              <a:gd name="T43" fmla="*/ 812 h 1185"/>
              <a:gd name="T44" fmla="*/ 25 w 503"/>
              <a:gd name="T45" fmla="*/ 779 h 1185"/>
              <a:gd name="T46" fmla="*/ 42 w 503"/>
              <a:gd name="T47" fmla="*/ 752 h 1185"/>
              <a:gd name="T48" fmla="*/ 48 w 503"/>
              <a:gd name="T49" fmla="*/ 707 h 1185"/>
              <a:gd name="T50" fmla="*/ 53 w 503"/>
              <a:gd name="T51" fmla="*/ 678 h 1185"/>
              <a:gd name="T52" fmla="*/ 29 w 503"/>
              <a:gd name="T53" fmla="*/ 653 h 1185"/>
              <a:gd name="T54" fmla="*/ 56 w 503"/>
              <a:gd name="T55" fmla="*/ 626 h 1185"/>
              <a:gd name="T56" fmla="*/ 36 w 503"/>
              <a:gd name="T57" fmla="*/ 586 h 1185"/>
              <a:gd name="T58" fmla="*/ 27 w 503"/>
              <a:gd name="T59" fmla="*/ 566 h 1185"/>
              <a:gd name="T60" fmla="*/ 47 w 503"/>
              <a:gd name="T61" fmla="*/ 553 h 1185"/>
              <a:gd name="T62" fmla="*/ 30 w 503"/>
              <a:gd name="T63" fmla="*/ 509 h 1185"/>
              <a:gd name="T64" fmla="*/ 42 w 503"/>
              <a:gd name="T65" fmla="*/ 487 h 1185"/>
              <a:gd name="T66" fmla="*/ 82 w 503"/>
              <a:gd name="T67" fmla="*/ 438 h 1185"/>
              <a:gd name="T68" fmla="*/ 67 w 503"/>
              <a:gd name="T69" fmla="*/ 416 h 1185"/>
              <a:gd name="T70" fmla="*/ 36 w 503"/>
              <a:gd name="T71" fmla="*/ 407 h 1185"/>
              <a:gd name="T72" fmla="*/ 10 w 503"/>
              <a:gd name="T73" fmla="*/ 266 h 1185"/>
              <a:gd name="T74" fmla="*/ 63 w 503"/>
              <a:gd name="T75" fmla="*/ 130 h 1185"/>
              <a:gd name="T76" fmla="*/ 72 w 503"/>
              <a:gd name="T77" fmla="*/ 53 h 1185"/>
              <a:gd name="T78" fmla="*/ 112 w 503"/>
              <a:gd name="T79" fmla="*/ 0 h 1185"/>
              <a:gd name="T80" fmla="*/ 135 w 503"/>
              <a:gd name="T81" fmla="*/ 17 h 1185"/>
              <a:gd name="T82" fmla="*/ 142 w 503"/>
              <a:gd name="T83" fmla="*/ 53 h 1185"/>
              <a:gd name="T84" fmla="*/ 222 w 503"/>
              <a:gd name="T85" fmla="*/ 65 h 1185"/>
              <a:gd name="T86" fmla="*/ 229 w 503"/>
              <a:gd name="T87" fmla="*/ 66 h 1185"/>
              <a:gd name="T88" fmla="*/ 234 w 503"/>
              <a:gd name="T89" fmla="*/ 60 h 1185"/>
              <a:gd name="T90" fmla="*/ 249 w 503"/>
              <a:gd name="T91" fmla="*/ 49 h 1185"/>
              <a:gd name="T92" fmla="*/ 258 w 503"/>
              <a:gd name="T93" fmla="*/ 62 h 1185"/>
              <a:gd name="T94" fmla="*/ 259 w 503"/>
              <a:gd name="T95" fmla="*/ 65 h 1185"/>
              <a:gd name="T96" fmla="*/ 296 w 503"/>
              <a:gd name="T97" fmla="*/ 121 h 1185"/>
              <a:gd name="T98" fmla="*/ 397 w 503"/>
              <a:gd name="T99" fmla="*/ 180 h 1185"/>
              <a:gd name="T100" fmla="*/ 390 w 503"/>
              <a:gd name="T101" fmla="*/ 223 h 1185"/>
              <a:gd name="T102" fmla="*/ 408 w 503"/>
              <a:gd name="T103" fmla="*/ 330 h 1185"/>
              <a:gd name="T104" fmla="*/ 376 w 503"/>
              <a:gd name="T105" fmla="*/ 502 h 1185"/>
              <a:gd name="T106" fmla="*/ 414 w 503"/>
              <a:gd name="T107" fmla="*/ 632 h 1185"/>
              <a:gd name="T108" fmla="*/ 492 w 503"/>
              <a:gd name="T109" fmla="*/ 730 h 1185"/>
              <a:gd name="T110" fmla="*/ 503 w 503"/>
              <a:gd name="T111" fmla="*/ 830 h 1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3" h="1185">
                <a:moveTo>
                  <a:pt x="503" y="830"/>
                </a:moveTo>
                <a:lnTo>
                  <a:pt x="489" y="896"/>
                </a:lnTo>
                <a:lnTo>
                  <a:pt x="434" y="953"/>
                </a:lnTo>
                <a:lnTo>
                  <a:pt x="361" y="1066"/>
                </a:lnTo>
                <a:lnTo>
                  <a:pt x="349" y="1133"/>
                </a:lnTo>
                <a:lnTo>
                  <a:pt x="269" y="1173"/>
                </a:lnTo>
                <a:lnTo>
                  <a:pt x="202" y="1185"/>
                </a:lnTo>
                <a:lnTo>
                  <a:pt x="190" y="1178"/>
                </a:lnTo>
                <a:lnTo>
                  <a:pt x="199" y="1155"/>
                </a:lnTo>
                <a:lnTo>
                  <a:pt x="181" y="1110"/>
                </a:lnTo>
                <a:lnTo>
                  <a:pt x="136" y="1072"/>
                </a:lnTo>
                <a:lnTo>
                  <a:pt x="72" y="1044"/>
                </a:lnTo>
                <a:lnTo>
                  <a:pt x="39" y="988"/>
                </a:lnTo>
                <a:lnTo>
                  <a:pt x="35" y="969"/>
                </a:lnTo>
                <a:lnTo>
                  <a:pt x="1" y="920"/>
                </a:lnTo>
                <a:lnTo>
                  <a:pt x="10" y="905"/>
                </a:lnTo>
                <a:lnTo>
                  <a:pt x="42" y="927"/>
                </a:lnTo>
                <a:lnTo>
                  <a:pt x="38" y="898"/>
                </a:lnTo>
                <a:lnTo>
                  <a:pt x="40" y="885"/>
                </a:lnTo>
                <a:lnTo>
                  <a:pt x="18" y="876"/>
                </a:lnTo>
                <a:lnTo>
                  <a:pt x="0" y="848"/>
                </a:lnTo>
                <a:lnTo>
                  <a:pt x="0" y="812"/>
                </a:lnTo>
                <a:lnTo>
                  <a:pt x="25" y="779"/>
                </a:lnTo>
                <a:lnTo>
                  <a:pt x="42" y="752"/>
                </a:lnTo>
                <a:lnTo>
                  <a:pt x="48" y="707"/>
                </a:lnTo>
                <a:lnTo>
                  <a:pt x="53" y="678"/>
                </a:lnTo>
                <a:lnTo>
                  <a:pt x="29" y="653"/>
                </a:lnTo>
                <a:lnTo>
                  <a:pt x="56" y="626"/>
                </a:lnTo>
                <a:lnTo>
                  <a:pt x="36" y="586"/>
                </a:lnTo>
                <a:lnTo>
                  <a:pt x="27" y="566"/>
                </a:lnTo>
                <a:lnTo>
                  <a:pt x="47" y="553"/>
                </a:lnTo>
                <a:lnTo>
                  <a:pt x="30" y="509"/>
                </a:lnTo>
                <a:lnTo>
                  <a:pt x="42" y="487"/>
                </a:lnTo>
                <a:lnTo>
                  <a:pt x="82" y="438"/>
                </a:lnTo>
                <a:lnTo>
                  <a:pt x="67" y="416"/>
                </a:lnTo>
                <a:lnTo>
                  <a:pt x="36" y="407"/>
                </a:lnTo>
                <a:lnTo>
                  <a:pt x="10" y="266"/>
                </a:lnTo>
                <a:lnTo>
                  <a:pt x="63" y="130"/>
                </a:lnTo>
                <a:lnTo>
                  <a:pt x="72" y="53"/>
                </a:lnTo>
                <a:lnTo>
                  <a:pt x="112" y="0"/>
                </a:lnTo>
                <a:lnTo>
                  <a:pt x="135" y="17"/>
                </a:lnTo>
                <a:lnTo>
                  <a:pt x="142" y="53"/>
                </a:lnTo>
                <a:lnTo>
                  <a:pt x="222" y="65"/>
                </a:lnTo>
                <a:lnTo>
                  <a:pt x="229" y="66"/>
                </a:lnTo>
                <a:lnTo>
                  <a:pt x="234" y="60"/>
                </a:lnTo>
                <a:lnTo>
                  <a:pt x="249" y="49"/>
                </a:lnTo>
                <a:lnTo>
                  <a:pt x="258" y="62"/>
                </a:lnTo>
                <a:lnTo>
                  <a:pt x="259" y="65"/>
                </a:lnTo>
                <a:lnTo>
                  <a:pt x="296" y="121"/>
                </a:lnTo>
                <a:lnTo>
                  <a:pt x="397" y="180"/>
                </a:lnTo>
                <a:lnTo>
                  <a:pt x="390" y="223"/>
                </a:lnTo>
                <a:lnTo>
                  <a:pt x="408" y="330"/>
                </a:lnTo>
                <a:lnTo>
                  <a:pt x="376" y="502"/>
                </a:lnTo>
                <a:lnTo>
                  <a:pt x="414" y="632"/>
                </a:lnTo>
                <a:lnTo>
                  <a:pt x="492" y="730"/>
                </a:lnTo>
                <a:lnTo>
                  <a:pt x="503" y="83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5" name="Freeform 321">
            <a:extLst>
              <a:ext uri="{FF2B5EF4-FFF2-40B4-BE49-F238E27FC236}">
                <a16:creationId xmlns:a16="http://schemas.microsoft.com/office/drawing/2014/main" id="{8AC026EF-0099-A0CF-91B8-4A79A9458126}"/>
              </a:ext>
            </a:extLst>
          </p:cNvPr>
          <p:cNvSpPr>
            <a:spLocks/>
          </p:cNvSpPr>
          <p:nvPr/>
        </p:nvSpPr>
        <p:spPr bwMode="auto">
          <a:xfrm>
            <a:off x="11951859" y="7232817"/>
            <a:ext cx="369888" cy="349250"/>
          </a:xfrm>
          <a:custGeom>
            <a:avLst/>
            <a:gdLst>
              <a:gd name="T0" fmla="*/ 1052 w 1165"/>
              <a:gd name="T1" fmla="*/ 466 h 1099"/>
              <a:gd name="T2" fmla="*/ 1140 w 1165"/>
              <a:gd name="T3" fmla="*/ 574 h 1099"/>
              <a:gd name="T4" fmla="*/ 1070 w 1165"/>
              <a:gd name="T5" fmla="*/ 638 h 1099"/>
              <a:gd name="T6" fmla="*/ 1043 w 1165"/>
              <a:gd name="T7" fmla="*/ 662 h 1099"/>
              <a:gd name="T8" fmla="*/ 1020 w 1165"/>
              <a:gd name="T9" fmla="*/ 682 h 1099"/>
              <a:gd name="T10" fmla="*/ 965 w 1165"/>
              <a:gd name="T11" fmla="*/ 699 h 1099"/>
              <a:gd name="T12" fmla="*/ 991 w 1165"/>
              <a:gd name="T13" fmla="*/ 768 h 1099"/>
              <a:gd name="T14" fmla="*/ 935 w 1165"/>
              <a:gd name="T15" fmla="*/ 729 h 1099"/>
              <a:gd name="T16" fmla="*/ 902 w 1165"/>
              <a:gd name="T17" fmla="*/ 770 h 1099"/>
              <a:gd name="T18" fmla="*/ 894 w 1165"/>
              <a:gd name="T19" fmla="*/ 782 h 1099"/>
              <a:gd name="T20" fmla="*/ 894 w 1165"/>
              <a:gd name="T21" fmla="*/ 788 h 1099"/>
              <a:gd name="T22" fmla="*/ 904 w 1165"/>
              <a:gd name="T23" fmla="*/ 812 h 1099"/>
              <a:gd name="T24" fmla="*/ 916 w 1165"/>
              <a:gd name="T25" fmla="*/ 836 h 1099"/>
              <a:gd name="T26" fmla="*/ 806 w 1165"/>
              <a:gd name="T27" fmla="*/ 953 h 1099"/>
              <a:gd name="T28" fmla="*/ 834 w 1165"/>
              <a:gd name="T29" fmla="*/ 1045 h 1099"/>
              <a:gd name="T30" fmla="*/ 767 w 1165"/>
              <a:gd name="T31" fmla="*/ 1025 h 1099"/>
              <a:gd name="T32" fmla="*/ 633 w 1165"/>
              <a:gd name="T33" fmla="*/ 927 h 1099"/>
              <a:gd name="T34" fmla="*/ 548 w 1165"/>
              <a:gd name="T35" fmla="*/ 957 h 1099"/>
              <a:gd name="T36" fmla="*/ 546 w 1165"/>
              <a:gd name="T37" fmla="*/ 919 h 1099"/>
              <a:gd name="T38" fmla="*/ 556 w 1165"/>
              <a:gd name="T39" fmla="*/ 845 h 1099"/>
              <a:gd name="T40" fmla="*/ 434 w 1165"/>
              <a:gd name="T41" fmla="*/ 710 h 1099"/>
              <a:gd name="T42" fmla="*/ 329 w 1165"/>
              <a:gd name="T43" fmla="*/ 578 h 1099"/>
              <a:gd name="T44" fmla="*/ 171 w 1165"/>
              <a:gd name="T45" fmla="*/ 338 h 1099"/>
              <a:gd name="T46" fmla="*/ 0 w 1165"/>
              <a:gd name="T47" fmla="*/ 150 h 1099"/>
              <a:gd name="T48" fmla="*/ 54 w 1165"/>
              <a:gd name="T49" fmla="*/ 0 h 1099"/>
              <a:gd name="T50" fmla="*/ 112 w 1165"/>
              <a:gd name="T51" fmla="*/ 103 h 1099"/>
              <a:gd name="T52" fmla="*/ 205 w 1165"/>
              <a:gd name="T53" fmla="*/ 45 h 1099"/>
              <a:gd name="T54" fmla="*/ 345 w 1165"/>
              <a:gd name="T55" fmla="*/ 20 h 1099"/>
              <a:gd name="T56" fmla="*/ 536 w 1165"/>
              <a:gd name="T57" fmla="*/ 68 h 1099"/>
              <a:gd name="T58" fmla="*/ 852 w 1165"/>
              <a:gd name="T59" fmla="*/ 96 h 1099"/>
              <a:gd name="T60" fmla="*/ 936 w 1165"/>
              <a:gd name="T61" fmla="*/ 184 h 1099"/>
              <a:gd name="T62" fmla="*/ 1059 w 1165"/>
              <a:gd name="T63" fmla="*/ 154 h 1099"/>
              <a:gd name="T64" fmla="*/ 1112 w 1165"/>
              <a:gd name="T65" fmla="*/ 396 h 1099"/>
              <a:gd name="T66" fmla="*/ 1165 w 1165"/>
              <a:gd name="T67" fmla="*/ 438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65" h="1099">
                <a:moveTo>
                  <a:pt x="1162" y="471"/>
                </a:moveTo>
                <a:lnTo>
                  <a:pt x="1052" y="466"/>
                </a:lnTo>
                <a:lnTo>
                  <a:pt x="1069" y="518"/>
                </a:lnTo>
                <a:lnTo>
                  <a:pt x="1140" y="574"/>
                </a:lnTo>
                <a:lnTo>
                  <a:pt x="1117" y="681"/>
                </a:lnTo>
                <a:lnTo>
                  <a:pt x="1070" y="638"/>
                </a:lnTo>
                <a:lnTo>
                  <a:pt x="1044" y="661"/>
                </a:lnTo>
                <a:lnTo>
                  <a:pt x="1043" y="662"/>
                </a:lnTo>
                <a:lnTo>
                  <a:pt x="1043" y="662"/>
                </a:lnTo>
                <a:lnTo>
                  <a:pt x="1020" y="682"/>
                </a:lnTo>
                <a:lnTo>
                  <a:pt x="970" y="652"/>
                </a:lnTo>
                <a:lnTo>
                  <a:pt x="965" y="699"/>
                </a:lnTo>
                <a:lnTo>
                  <a:pt x="1018" y="724"/>
                </a:lnTo>
                <a:lnTo>
                  <a:pt x="991" y="768"/>
                </a:lnTo>
                <a:lnTo>
                  <a:pt x="935" y="729"/>
                </a:lnTo>
                <a:lnTo>
                  <a:pt x="935" y="729"/>
                </a:lnTo>
                <a:lnTo>
                  <a:pt x="916" y="752"/>
                </a:lnTo>
                <a:lnTo>
                  <a:pt x="902" y="770"/>
                </a:lnTo>
                <a:lnTo>
                  <a:pt x="898" y="777"/>
                </a:lnTo>
                <a:lnTo>
                  <a:pt x="894" y="782"/>
                </a:lnTo>
                <a:lnTo>
                  <a:pt x="894" y="782"/>
                </a:lnTo>
                <a:lnTo>
                  <a:pt x="894" y="788"/>
                </a:lnTo>
                <a:lnTo>
                  <a:pt x="897" y="795"/>
                </a:lnTo>
                <a:lnTo>
                  <a:pt x="904" y="812"/>
                </a:lnTo>
                <a:lnTo>
                  <a:pt x="912" y="828"/>
                </a:lnTo>
                <a:lnTo>
                  <a:pt x="916" y="836"/>
                </a:lnTo>
                <a:lnTo>
                  <a:pt x="889" y="846"/>
                </a:lnTo>
                <a:lnTo>
                  <a:pt x="806" y="953"/>
                </a:lnTo>
                <a:lnTo>
                  <a:pt x="830" y="998"/>
                </a:lnTo>
                <a:lnTo>
                  <a:pt x="834" y="1045"/>
                </a:lnTo>
                <a:lnTo>
                  <a:pt x="814" y="1099"/>
                </a:lnTo>
                <a:lnTo>
                  <a:pt x="767" y="1025"/>
                </a:lnTo>
                <a:lnTo>
                  <a:pt x="687" y="1006"/>
                </a:lnTo>
                <a:lnTo>
                  <a:pt x="633" y="927"/>
                </a:lnTo>
                <a:lnTo>
                  <a:pt x="586" y="932"/>
                </a:lnTo>
                <a:lnTo>
                  <a:pt x="548" y="957"/>
                </a:lnTo>
                <a:lnTo>
                  <a:pt x="521" y="942"/>
                </a:lnTo>
                <a:lnTo>
                  <a:pt x="546" y="919"/>
                </a:lnTo>
                <a:lnTo>
                  <a:pt x="559" y="905"/>
                </a:lnTo>
                <a:lnTo>
                  <a:pt x="556" y="845"/>
                </a:lnTo>
                <a:lnTo>
                  <a:pt x="458" y="760"/>
                </a:lnTo>
                <a:lnTo>
                  <a:pt x="434" y="710"/>
                </a:lnTo>
                <a:lnTo>
                  <a:pt x="381" y="674"/>
                </a:lnTo>
                <a:lnTo>
                  <a:pt x="329" y="578"/>
                </a:lnTo>
                <a:lnTo>
                  <a:pt x="169" y="440"/>
                </a:lnTo>
                <a:lnTo>
                  <a:pt x="171" y="338"/>
                </a:lnTo>
                <a:lnTo>
                  <a:pt x="138" y="331"/>
                </a:lnTo>
                <a:lnTo>
                  <a:pt x="0" y="150"/>
                </a:lnTo>
                <a:lnTo>
                  <a:pt x="5" y="10"/>
                </a:lnTo>
                <a:lnTo>
                  <a:pt x="54" y="0"/>
                </a:lnTo>
                <a:lnTo>
                  <a:pt x="89" y="79"/>
                </a:lnTo>
                <a:lnTo>
                  <a:pt x="112" y="103"/>
                </a:lnTo>
                <a:lnTo>
                  <a:pt x="176" y="105"/>
                </a:lnTo>
                <a:lnTo>
                  <a:pt x="205" y="45"/>
                </a:lnTo>
                <a:lnTo>
                  <a:pt x="248" y="21"/>
                </a:lnTo>
                <a:lnTo>
                  <a:pt x="345" y="20"/>
                </a:lnTo>
                <a:lnTo>
                  <a:pt x="478" y="22"/>
                </a:lnTo>
                <a:lnTo>
                  <a:pt x="536" y="68"/>
                </a:lnTo>
                <a:lnTo>
                  <a:pt x="682" y="25"/>
                </a:lnTo>
                <a:lnTo>
                  <a:pt x="852" y="96"/>
                </a:lnTo>
                <a:lnTo>
                  <a:pt x="886" y="145"/>
                </a:lnTo>
                <a:lnTo>
                  <a:pt x="936" y="184"/>
                </a:lnTo>
                <a:lnTo>
                  <a:pt x="996" y="121"/>
                </a:lnTo>
                <a:lnTo>
                  <a:pt x="1059" y="154"/>
                </a:lnTo>
                <a:lnTo>
                  <a:pt x="1000" y="290"/>
                </a:lnTo>
                <a:lnTo>
                  <a:pt x="1112" y="396"/>
                </a:lnTo>
                <a:lnTo>
                  <a:pt x="1108" y="422"/>
                </a:lnTo>
                <a:lnTo>
                  <a:pt x="1165" y="438"/>
                </a:lnTo>
                <a:lnTo>
                  <a:pt x="1162" y="471"/>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6" name="Freeform 322">
            <a:extLst>
              <a:ext uri="{FF2B5EF4-FFF2-40B4-BE49-F238E27FC236}">
                <a16:creationId xmlns:a16="http://schemas.microsoft.com/office/drawing/2014/main" id="{08173BED-CF54-0998-73C3-B015A6DC0B76}"/>
              </a:ext>
            </a:extLst>
          </p:cNvPr>
          <p:cNvSpPr>
            <a:spLocks/>
          </p:cNvSpPr>
          <p:nvPr/>
        </p:nvSpPr>
        <p:spPr bwMode="auto">
          <a:xfrm>
            <a:off x="12207446" y="7440779"/>
            <a:ext cx="179388" cy="255588"/>
          </a:xfrm>
          <a:custGeom>
            <a:avLst/>
            <a:gdLst>
              <a:gd name="T0" fmla="*/ 539 w 564"/>
              <a:gd name="T1" fmla="*/ 367 h 807"/>
              <a:gd name="T2" fmla="*/ 500 w 564"/>
              <a:gd name="T3" fmla="*/ 359 h 807"/>
              <a:gd name="T4" fmla="*/ 471 w 564"/>
              <a:gd name="T5" fmla="*/ 355 h 807"/>
              <a:gd name="T6" fmla="*/ 461 w 564"/>
              <a:gd name="T7" fmla="*/ 355 h 807"/>
              <a:gd name="T8" fmla="*/ 456 w 564"/>
              <a:gd name="T9" fmla="*/ 360 h 807"/>
              <a:gd name="T10" fmla="*/ 458 w 564"/>
              <a:gd name="T11" fmla="*/ 367 h 807"/>
              <a:gd name="T12" fmla="*/ 464 w 564"/>
              <a:gd name="T13" fmla="*/ 374 h 807"/>
              <a:gd name="T14" fmla="*/ 477 w 564"/>
              <a:gd name="T15" fmla="*/ 390 h 807"/>
              <a:gd name="T16" fmla="*/ 492 w 564"/>
              <a:gd name="T17" fmla="*/ 411 h 807"/>
              <a:gd name="T18" fmla="*/ 500 w 564"/>
              <a:gd name="T19" fmla="*/ 433 h 807"/>
              <a:gd name="T20" fmla="*/ 502 w 564"/>
              <a:gd name="T21" fmla="*/ 453 h 807"/>
              <a:gd name="T22" fmla="*/ 492 w 564"/>
              <a:gd name="T23" fmla="*/ 449 h 807"/>
              <a:gd name="T24" fmla="*/ 465 w 564"/>
              <a:gd name="T25" fmla="*/ 465 h 807"/>
              <a:gd name="T26" fmla="*/ 378 w 564"/>
              <a:gd name="T27" fmla="*/ 417 h 807"/>
              <a:gd name="T28" fmla="*/ 315 w 564"/>
              <a:gd name="T29" fmla="*/ 453 h 807"/>
              <a:gd name="T30" fmla="*/ 253 w 564"/>
              <a:gd name="T31" fmla="*/ 666 h 807"/>
              <a:gd name="T32" fmla="*/ 249 w 564"/>
              <a:gd name="T33" fmla="*/ 807 h 807"/>
              <a:gd name="T34" fmla="*/ 232 w 564"/>
              <a:gd name="T35" fmla="*/ 743 h 807"/>
              <a:gd name="T36" fmla="*/ 103 w 564"/>
              <a:gd name="T37" fmla="*/ 636 h 807"/>
              <a:gd name="T38" fmla="*/ 28 w 564"/>
              <a:gd name="T39" fmla="*/ 597 h 807"/>
              <a:gd name="T40" fmla="*/ 37 w 564"/>
              <a:gd name="T41" fmla="*/ 575 h 807"/>
              <a:gd name="T42" fmla="*/ 57 w 564"/>
              <a:gd name="T43" fmla="*/ 541 h 807"/>
              <a:gd name="T44" fmla="*/ 8 w 564"/>
              <a:gd name="T45" fmla="*/ 447 h 807"/>
              <a:gd name="T46" fmla="*/ 24 w 564"/>
              <a:gd name="T47" fmla="*/ 346 h 807"/>
              <a:gd name="T48" fmla="*/ 83 w 564"/>
              <a:gd name="T49" fmla="*/ 194 h 807"/>
              <a:gd name="T50" fmla="*/ 110 w 564"/>
              <a:gd name="T51" fmla="*/ 184 h 807"/>
              <a:gd name="T52" fmla="*/ 98 w 564"/>
              <a:gd name="T53" fmla="*/ 160 h 807"/>
              <a:gd name="T54" fmla="*/ 88 w 564"/>
              <a:gd name="T55" fmla="*/ 136 h 807"/>
              <a:gd name="T56" fmla="*/ 88 w 564"/>
              <a:gd name="T57" fmla="*/ 130 h 807"/>
              <a:gd name="T58" fmla="*/ 96 w 564"/>
              <a:gd name="T59" fmla="*/ 118 h 807"/>
              <a:gd name="T60" fmla="*/ 129 w 564"/>
              <a:gd name="T61" fmla="*/ 77 h 807"/>
              <a:gd name="T62" fmla="*/ 212 w 564"/>
              <a:gd name="T63" fmla="*/ 72 h 807"/>
              <a:gd name="T64" fmla="*/ 164 w 564"/>
              <a:gd name="T65" fmla="*/ 0 h 807"/>
              <a:gd name="T66" fmla="*/ 237 w 564"/>
              <a:gd name="T67" fmla="*/ 10 h 807"/>
              <a:gd name="T68" fmla="*/ 266 w 564"/>
              <a:gd name="T69" fmla="*/ 62 h 807"/>
              <a:gd name="T70" fmla="*/ 274 w 564"/>
              <a:gd name="T71" fmla="*/ 75 h 807"/>
              <a:gd name="T72" fmla="*/ 293 w 564"/>
              <a:gd name="T73" fmla="*/ 96 h 807"/>
              <a:gd name="T74" fmla="*/ 302 w 564"/>
              <a:gd name="T75" fmla="*/ 102 h 807"/>
              <a:gd name="T76" fmla="*/ 349 w 564"/>
              <a:gd name="T77" fmla="*/ 133 h 807"/>
              <a:gd name="T78" fmla="*/ 371 w 564"/>
              <a:gd name="T79" fmla="*/ 153 h 807"/>
              <a:gd name="T80" fmla="*/ 383 w 564"/>
              <a:gd name="T81" fmla="*/ 168 h 807"/>
              <a:gd name="T82" fmla="*/ 386 w 564"/>
              <a:gd name="T83" fmla="*/ 179 h 807"/>
              <a:gd name="T84" fmla="*/ 386 w 564"/>
              <a:gd name="T85" fmla="*/ 186 h 807"/>
              <a:gd name="T86" fmla="*/ 390 w 564"/>
              <a:gd name="T87" fmla="*/ 198 h 807"/>
              <a:gd name="T88" fmla="*/ 403 w 564"/>
              <a:gd name="T89" fmla="*/ 211 h 807"/>
              <a:gd name="T90" fmla="*/ 422 w 564"/>
              <a:gd name="T91" fmla="*/ 223 h 807"/>
              <a:gd name="T92" fmla="*/ 469 w 564"/>
              <a:gd name="T93" fmla="*/ 244 h 807"/>
              <a:gd name="T94" fmla="*/ 539 w 564"/>
              <a:gd name="T95" fmla="*/ 268 h 807"/>
              <a:gd name="T96" fmla="*/ 546 w 564"/>
              <a:gd name="T97" fmla="*/ 273 h 807"/>
              <a:gd name="T98" fmla="*/ 558 w 564"/>
              <a:gd name="T99" fmla="*/ 284 h 807"/>
              <a:gd name="T100" fmla="*/ 563 w 564"/>
              <a:gd name="T101" fmla="*/ 300 h 807"/>
              <a:gd name="T102" fmla="*/ 564 w 564"/>
              <a:gd name="T103" fmla="*/ 316 h 807"/>
              <a:gd name="T104" fmla="*/ 561 w 564"/>
              <a:gd name="T105" fmla="*/ 333 h 807"/>
              <a:gd name="T106" fmla="*/ 556 w 564"/>
              <a:gd name="T107" fmla="*/ 349 h 807"/>
              <a:gd name="T108" fmla="*/ 550 w 564"/>
              <a:gd name="T109" fmla="*/ 360 h 807"/>
              <a:gd name="T110" fmla="*/ 542 w 564"/>
              <a:gd name="T111" fmla="*/ 367 h 807"/>
              <a:gd name="T112" fmla="*/ 539 w 564"/>
              <a:gd name="T113" fmla="*/ 367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4" h="807">
                <a:moveTo>
                  <a:pt x="539" y="367"/>
                </a:moveTo>
                <a:lnTo>
                  <a:pt x="539" y="367"/>
                </a:lnTo>
                <a:lnTo>
                  <a:pt x="515" y="362"/>
                </a:lnTo>
                <a:lnTo>
                  <a:pt x="500" y="359"/>
                </a:lnTo>
                <a:lnTo>
                  <a:pt x="485" y="357"/>
                </a:lnTo>
                <a:lnTo>
                  <a:pt x="471" y="355"/>
                </a:lnTo>
                <a:lnTo>
                  <a:pt x="465" y="355"/>
                </a:lnTo>
                <a:lnTo>
                  <a:pt x="461" y="355"/>
                </a:lnTo>
                <a:lnTo>
                  <a:pt x="457" y="358"/>
                </a:lnTo>
                <a:lnTo>
                  <a:pt x="456" y="360"/>
                </a:lnTo>
                <a:lnTo>
                  <a:pt x="456" y="362"/>
                </a:lnTo>
                <a:lnTo>
                  <a:pt x="458" y="367"/>
                </a:lnTo>
                <a:lnTo>
                  <a:pt x="458" y="367"/>
                </a:lnTo>
                <a:lnTo>
                  <a:pt x="464" y="374"/>
                </a:lnTo>
                <a:lnTo>
                  <a:pt x="471" y="381"/>
                </a:lnTo>
                <a:lnTo>
                  <a:pt x="477" y="390"/>
                </a:lnTo>
                <a:lnTo>
                  <a:pt x="485" y="399"/>
                </a:lnTo>
                <a:lnTo>
                  <a:pt x="492" y="411"/>
                </a:lnTo>
                <a:lnTo>
                  <a:pt x="497" y="426"/>
                </a:lnTo>
                <a:lnTo>
                  <a:pt x="500" y="433"/>
                </a:lnTo>
                <a:lnTo>
                  <a:pt x="501" y="443"/>
                </a:lnTo>
                <a:lnTo>
                  <a:pt x="502" y="453"/>
                </a:lnTo>
                <a:lnTo>
                  <a:pt x="502" y="465"/>
                </a:lnTo>
                <a:lnTo>
                  <a:pt x="492" y="449"/>
                </a:lnTo>
                <a:lnTo>
                  <a:pt x="472" y="466"/>
                </a:lnTo>
                <a:lnTo>
                  <a:pt x="465" y="465"/>
                </a:lnTo>
                <a:lnTo>
                  <a:pt x="385" y="453"/>
                </a:lnTo>
                <a:lnTo>
                  <a:pt x="378" y="417"/>
                </a:lnTo>
                <a:lnTo>
                  <a:pt x="355" y="400"/>
                </a:lnTo>
                <a:lnTo>
                  <a:pt x="315" y="453"/>
                </a:lnTo>
                <a:lnTo>
                  <a:pt x="306" y="530"/>
                </a:lnTo>
                <a:lnTo>
                  <a:pt x="253" y="666"/>
                </a:lnTo>
                <a:lnTo>
                  <a:pt x="279" y="807"/>
                </a:lnTo>
                <a:lnTo>
                  <a:pt x="249" y="807"/>
                </a:lnTo>
                <a:lnTo>
                  <a:pt x="237" y="783"/>
                </a:lnTo>
                <a:lnTo>
                  <a:pt x="232" y="743"/>
                </a:lnTo>
                <a:lnTo>
                  <a:pt x="176" y="675"/>
                </a:lnTo>
                <a:lnTo>
                  <a:pt x="103" y="636"/>
                </a:lnTo>
                <a:lnTo>
                  <a:pt x="73" y="603"/>
                </a:lnTo>
                <a:lnTo>
                  <a:pt x="28" y="597"/>
                </a:lnTo>
                <a:lnTo>
                  <a:pt x="15" y="568"/>
                </a:lnTo>
                <a:lnTo>
                  <a:pt x="37" y="575"/>
                </a:lnTo>
                <a:lnTo>
                  <a:pt x="55" y="569"/>
                </a:lnTo>
                <a:lnTo>
                  <a:pt x="57" y="541"/>
                </a:lnTo>
                <a:lnTo>
                  <a:pt x="25" y="524"/>
                </a:lnTo>
                <a:lnTo>
                  <a:pt x="8" y="447"/>
                </a:lnTo>
                <a:lnTo>
                  <a:pt x="28" y="393"/>
                </a:lnTo>
                <a:lnTo>
                  <a:pt x="24" y="346"/>
                </a:lnTo>
                <a:lnTo>
                  <a:pt x="0" y="301"/>
                </a:lnTo>
                <a:lnTo>
                  <a:pt x="83" y="194"/>
                </a:lnTo>
                <a:lnTo>
                  <a:pt x="110" y="184"/>
                </a:lnTo>
                <a:lnTo>
                  <a:pt x="110" y="184"/>
                </a:lnTo>
                <a:lnTo>
                  <a:pt x="106" y="176"/>
                </a:lnTo>
                <a:lnTo>
                  <a:pt x="98" y="160"/>
                </a:lnTo>
                <a:lnTo>
                  <a:pt x="91" y="143"/>
                </a:lnTo>
                <a:lnTo>
                  <a:pt x="88" y="136"/>
                </a:lnTo>
                <a:lnTo>
                  <a:pt x="88" y="130"/>
                </a:lnTo>
                <a:lnTo>
                  <a:pt x="88" y="130"/>
                </a:lnTo>
                <a:lnTo>
                  <a:pt x="92" y="125"/>
                </a:lnTo>
                <a:lnTo>
                  <a:pt x="96" y="118"/>
                </a:lnTo>
                <a:lnTo>
                  <a:pt x="110" y="100"/>
                </a:lnTo>
                <a:lnTo>
                  <a:pt x="129" y="77"/>
                </a:lnTo>
                <a:lnTo>
                  <a:pt x="185" y="116"/>
                </a:lnTo>
                <a:lnTo>
                  <a:pt x="212" y="72"/>
                </a:lnTo>
                <a:lnTo>
                  <a:pt x="159" y="47"/>
                </a:lnTo>
                <a:lnTo>
                  <a:pt x="164" y="0"/>
                </a:lnTo>
                <a:lnTo>
                  <a:pt x="214" y="30"/>
                </a:lnTo>
                <a:lnTo>
                  <a:pt x="237" y="10"/>
                </a:lnTo>
                <a:lnTo>
                  <a:pt x="239" y="8"/>
                </a:lnTo>
                <a:lnTo>
                  <a:pt x="266" y="62"/>
                </a:lnTo>
                <a:lnTo>
                  <a:pt x="266" y="62"/>
                </a:lnTo>
                <a:lnTo>
                  <a:pt x="274" y="75"/>
                </a:lnTo>
                <a:lnTo>
                  <a:pt x="283" y="86"/>
                </a:lnTo>
                <a:lnTo>
                  <a:pt x="293" y="96"/>
                </a:lnTo>
                <a:lnTo>
                  <a:pt x="302" y="102"/>
                </a:lnTo>
                <a:lnTo>
                  <a:pt x="302" y="102"/>
                </a:lnTo>
                <a:lnTo>
                  <a:pt x="335" y="123"/>
                </a:lnTo>
                <a:lnTo>
                  <a:pt x="349" y="133"/>
                </a:lnTo>
                <a:lnTo>
                  <a:pt x="361" y="143"/>
                </a:lnTo>
                <a:lnTo>
                  <a:pt x="371" y="153"/>
                </a:lnTo>
                <a:lnTo>
                  <a:pt x="379" y="163"/>
                </a:lnTo>
                <a:lnTo>
                  <a:pt x="383" y="168"/>
                </a:lnTo>
                <a:lnTo>
                  <a:pt x="384" y="174"/>
                </a:lnTo>
                <a:lnTo>
                  <a:pt x="386" y="179"/>
                </a:lnTo>
                <a:lnTo>
                  <a:pt x="386" y="186"/>
                </a:lnTo>
                <a:lnTo>
                  <a:pt x="386" y="186"/>
                </a:lnTo>
                <a:lnTo>
                  <a:pt x="387" y="192"/>
                </a:lnTo>
                <a:lnTo>
                  <a:pt x="390" y="198"/>
                </a:lnTo>
                <a:lnTo>
                  <a:pt x="396" y="205"/>
                </a:lnTo>
                <a:lnTo>
                  <a:pt x="403" y="211"/>
                </a:lnTo>
                <a:lnTo>
                  <a:pt x="412" y="216"/>
                </a:lnTo>
                <a:lnTo>
                  <a:pt x="422" y="223"/>
                </a:lnTo>
                <a:lnTo>
                  <a:pt x="444" y="234"/>
                </a:lnTo>
                <a:lnTo>
                  <a:pt x="469" y="244"/>
                </a:lnTo>
                <a:lnTo>
                  <a:pt x="494" y="254"/>
                </a:lnTo>
                <a:lnTo>
                  <a:pt x="539" y="268"/>
                </a:lnTo>
                <a:lnTo>
                  <a:pt x="539" y="268"/>
                </a:lnTo>
                <a:lnTo>
                  <a:pt x="546" y="273"/>
                </a:lnTo>
                <a:lnTo>
                  <a:pt x="552" y="279"/>
                </a:lnTo>
                <a:lnTo>
                  <a:pt x="558" y="284"/>
                </a:lnTo>
                <a:lnTo>
                  <a:pt x="561" y="292"/>
                </a:lnTo>
                <a:lnTo>
                  <a:pt x="563" y="300"/>
                </a:lnTo>
                <a:lnTo>
                  <a:pt x="564" y="309"/>
                </a:lnTo>
                <a:lnTo>
                  <a:pt x="564" y="316"/>
                </a:lnTo>
                <a:lnTo>
                  <a:pt x="563" y="325"/>
                </a:lnTo>
                <a:lnTo>
                  <a:pt x="561" y="333"/>
                </a:lnTo>
                <a:lnTo>
                  <a:pt x="559" y="342"/>
                </a:lnTo>
                <a:lnTo>
                  <a:pt x="556" y="349"/>
                </a:lnTo>
                <a:lnTo>
                  <a:pt x="553" y="355"/>
                </a:lnTo>
                <a:lnTo>
                  <a:pt x="550" y="360"/>
                </a:lnTo>
                <a:lnTo>
                  <a:pt x="545" y="364"/>
                </a:lnTo>
                <a:lnTo>
                  <a:pt x="542" y="367"/>
                </a:lnTo>
                <a:lnTo>
                  <a:pt x="539" y="367"/>
                </a:lnTo>
                <a:lnTo>
                  <a:pt x="539" y="367"/>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7" name="Freeform 323">
            <a:extLst>
              <a:ext uri="{FF2B5EF4-FFF2-40B4-BE49-F238E27FC236}">
                <a16:creationId xmlns:a16="http://schemas.microsoft.com/office/drawing/2014/main" id="{B9061779-C5FE-BB1E-F7B5-666C83B66CE3}"/>
              </a:ext>
            </a:extLst>
          </p:cNvPr>
          <p:cNvSpPr>
            <a:spLocks/>
          </p:cNvSpPr>
          <p:nvPr/>
        </p:nvSpPr>
        <p:spPr bwMode="auto">
          <a:xfrm>
            <a:off x="14245796" y="7436017"/>
            <a:ext cx="617538" cy="325438"/>
          </a:xfrm>
          <a:custGeom>
            <a:avLst/>
            <a:gdLst>
              <a:gd name="T0" fmla="*/ 1946 w 1946"/>
              <a:gd name="T1" fmla="*/ 918 h 1024"/>
              <a:gd name="T2" fmla="*/ 1898 w 1946"/>
              <a:gd name="T3" fmla="*/ 958 h 1024"/>
              <a:gd name="T4" fmla="*/ 1880 w 1946"/>
              <a:gd name="T5" fmla="*/ 1024 h 1024"/>
              <a:gd name="T6" fmla="*/ 1822 w 1946"/>
              <a:gd name="T7" fmla="*/ 980 h 1024"/>
              <a:gd name="T8" fmla="*/ 1733 w 1946"/>
              <a:gd name="T9" fmla="*/ 954 h 1024"/>
              <a:gd name="T10" fmla="*/ 1635 w 1946"/>
              <a:gd name="T11" fmla="*/ 866 h 1024"/>
              <a:gd name="T12" fmla="*/ 1573 w 1946"/>
              <a:gd name="T13" fmla="*/ 912 h 1024"/>
              <a:gd name="T14" fmla="*/ 1439 w 1946"/>
              <a:gd name="T15" fmla="*/ 900 h 1024"/>
              <a:gd name="T16" fmla="*/ 1283 w 1946"/>
              <a:gd name="T17" fmla="*/ 856 h 1024"/>
              <a:gd name="T18" fmla="*/ 1128 w 1946"/>
              <a:gd name="T19" fmla="*/ 880 h 1024"/>
              <a:gd name="T20" fmla="*/ 954 w 1946"/>
              <a:gd name="T21" fmla="*/ 873 h 1024"/>
              <a:gd name="T22" fmla="*/ 932 w 1946"/>
              <a:gd name="T23" fmla="*/ 833 h 1024"/>
              <a:gd name="T24" fmla="*/ 874 w 1946"/>
              <a:gd name="T25" fmla="*/ 803 h 1024"/>
              <a:gd name="T26" fmla="*/ 825 w 1946"/>
              <a:gd name="T27" fmla="*/ 715 h 1024"/>
              <a:gd name="T28" fmla="*/ 767 w 1946"/>
              <a:gd name="T29" fmla="*/ 706 h 1024"/>
              <a:gd name="T30" fmla="*/ 731 w 1946"/>
              <a:gd name="T31" fmla="*/ 759 h 1024"/>
              <a:gd name="T32" fmla="*/ 678 w 1946"/>
              <a:gd name="T33" fmla="*/ 761 h 1024"/>
              <a:gd name="T34" fmla="*/ 585 w 1946"/>
              <a:gd name="T35" fmla="*/ 783 h 1024"/>
              <a:gd name="T36" fmla="*/ 553 w 1946"/>
              <a:gd name="T37" fmla="*/ 765 h 1024"/>
              <a:gd name="T38" fmla="*/ 555 w 1946"/>
              <a:gd name="T39" fmla="*/ 675 h 1024"/>
              <a:gd name="T40" fmla="*/ 508 w 1946"/>
              <a:gd name="T41" fmla="*/ 612 h 1024"/>
              <a:gd name="T42" fmla="*/ 486 w 1946"/>
              <a:gd name="T43" fmla="*/ 434 h 1024"/>
              <a:gd name="T44" fmla="*/ 406 w 1946"/>
              <a:gd name="T45" fmla="*/ 345 h 1024"/>
              <a:gd name="T46" fmla="*/ 388 w 1946"/>
              <a:gd name="T47" fmla="*/ 285 h 1024"/>
              <a:gd name="T48" fmla="*/ 348 w 1946"/>
              <a:gd name="T49" fmla="*/ 253 h 1024"/>
              <a:gd name="T50" fmla="*/ 221 w 1946"/>
              <a:gd name="T51" fmla="*/ 244 h 1024"/>
              <a:gd name="T52" fmla="*/ 144 w 1946"/>
              <a:gd name="T53" fmla="*/ 215 h 1024"/>
              <a:gd name="T54" fmla="*/ 114 w 1946"/>
              <a:gd name="T55" fmla="*/ 151 h 1024"/>
              <a:gd name="T56" fmla="*/ 117 w 1946"/>
              <a:gd name="T57" fmla="*/ 131 h 1024"/>
              <a:gd name="T58" fmla="*/ 87 w 1946"/>
              <a:gd name="T59" fmla="*/ 139 h 1024"/>
              <a:gd name="T60" fmla="*/ 24 w 1946"/>
              <a:gd name="T61" fmla="*/ 99 h 1024"/>
              <a:gd name="T62" fmla="*/ 0 w 1946"/>
              <a:gd name="T63" fmla="*/ 41 h 1024"/>
              <a:gd name="T64" fmla="*/ 94 w 1946"/>
              <a:gd name="T65" fmla="*/ 0 h 1024"/>
              <a:gd name="T66" fmla="*/ 210 w 1946"/>
              <a:gd name="T67" fmla="*/ 43 h 1024"/>
              <a:gd name="T68" fmla="*/ 374 w 1946"/>
              <a:gd name="T69" fmla="*/ 60 h 1024"/>
              <a:gd name="T70" fmla="*/ 463 w 1946"/>
              <a:gd name="T71" fmla="*/ 99 h 1024"/>
              <a:gd name="T72" fmla="*/ 588 w 1946"/>
              <a:gd name="T73" fmla="*/ 107 h 1024"/>
              <a:gd name="T74" fmla="*/ 793 w 1946"/>
              <a:gd name="T75" fmla="*/ 185 h 1024"/>
              <a:gd name="T76" fmla="*/ 984 w 1946"/>
              <a:gd name="T77" fmla="*/ 214 h 1024"/>
              <a:gd name="T78" fmla="*/ 1078 w 1946"/>
              <a:gd name="T79" fmla="*/ 253 h 1024"/>
              <a:gd name="T80" fmla="*/ 1140 w 1946"/>
              <a:gd name="T81" fmla="*/ 332 h 1024"/>
              <a:gd name="T82" fmla="*/ 1235 w 1946"/>
              <a:gd name="T83" fmla="*/ 366 h 1024"/>
              <a:gd name="T84" fmla="*/ 1248 w 1946"/>
              <a:gd name="T85" fmla="*/ 410 h 1024"/>
              <a:gd name="T86" fmla="*/ 1302 w 1946"/>
              <a:gd name="T87" fmla="*/ 419 h 1024"/>
              <a:gd name="T88" fmla="*/ 1426 w 1946"/>
              <a:gd name="T89" fmla="*/ 382 h 1024"/>
              <a:gd name="T90" fmla="*/ 1488 w 1946"/>
              <a:gd name="T91" fmla="*/ 346 h 1024"/>
              <a:gd name="T92" fmla="*/ 1568 w 1946"/>
              <a:gd name="T93" fmla="*/ 416 h 1024"/>
              <a:gd name="T94" fmla="*/ 1693 w 1946"/>
              <a:gd name="T95" fmla="*/ 437 h 1024"/>
              <a:gd name="T96" fmla="*/ 1733 w 1946"/>
              <a:gd name="T97" fmla="*/ 499 h 1024"/>
              <a:gd name="T98" fmla="*/ 1725 w 1946"/>
              <a:gd name="T99" fmla="*/ 543 h 1024"/>
              <a:gd name="T100" fmla="*/ 1819 w 1946"/>
              <a:gd name="T101" fmla="*/ 612 h 1024"/>
              <a:gd name="T102" fmla="*/ 1877 w 1946"/>
              <a:gd name="T103" fmla="*/ 630 h 1024"/>
              <a:gd name="T104" fmla="*/ 1868 w 1946"/>
              <a:gd name="T105" fmla="*/ 693 h 1024"/>
              <a:gd name="T106" fmla="*/ 1789 w 1946"/>
              <a:gd name="T107" fmla="*/ 746 h 1024"/>
              <a:gd name="T108" fmla="*/ 1799 w 1946"/>
              <a:gd name="T109" fmla="*/ 798 h 1024"/>
              <a:gd name="T110" fmla="*/ 1866 w 1946"/>
              <a:gd name="T111" fmla="*/ 839 h 1024"/>
              <a:gd name="T112" fmla="*/ 1883 w 1946"/>
              <a:gd name="T113" fmla="*/ 869 h 1024"/>
              <a:gd name="T114" fmla="*/ 1946 w 1946"/>
              <a:gd name="T115" fmla="*/ 918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46" h="1024">
                <a:moveTo>
                  <a:pt x="1946" y="918"/>
                </a:moveTo>
                <a:lnTo>
                  <a:pt x="1898" y="958"/>
                </a:lnTo>
                <a:lnTo>
                  <a:pt x="1880" y="1024"/>
                </a:lnTo>
                <a:lnTo>
                  <a:pt x="1822" y="980"/>
                </a:lnTo>
                <a:lnTo>
                  <a:pt x="1733" y="954"/>
                </a:lnTo>
                <a:lnTo>
                  <a:pt x="1635" y="866"/>
                </a:lnTo>
                <a:lnTo>
                  <a:pt x="1573" y="912"/>
                </a:lnTo>
                <a:lnTo>
                  <a:pt x="1439" y="900"/>
                </a:lnTo>
                <a:lnTo>
                  <a:pt x="1283" y="856"/>
                </a:lnTo>
                <a:lnTo>
                  <a:pt x="1128" y="880"/>
                </a:lnTo>
                <a:lnTo>
                  <a:pt x="954" y="873"/>
                </a:lnTo>
                <a:lnTo>
                  <a:pt x="932" y="833"/>
                </a:lnTo>
                <a:lnTo>
                  <a:pt x="874" y="803"/>
                </a:lnTo>
                <a:lnTo>
                  <a:pt x="825" y="715"/>
                </a:lnTo>
                <a:lnTo>
                  <a:pt x="767" y="706"/>
                </a:lnTo>
                <a:lnTo>
                  <a:pt x="731" y="759"/>
                </a:lnTo>
                <a:lnTo>
                  <a:pt x="678" y="761"/>
                </a:lnTo>
                <a:lnTo>
                  <a:pt x="585" y="783"/>
                </a:lnTo>
                <a:lnTo>
                  <a:pt x="553" y="765"/>
                </a:lnTo>
                <a:lnTo>
                  <a:pt x="555" y="675"/>
                </a:lnTo>
                <a:lnTo>
                  <a:pt x="508" y="612"/>
                </a:lnTo>
                <a:lnTo>
                  <a:pt x="486" y="434"/>
                </a:lnTo>
                <a:lnTo>
                  <a:pt x="406" y="345"/>
                </a:lnTo>
                <a:lnTo>
                  <a:pt x="388" y="285"/>
                </a:lnTo>
                <a:lnTo>
                  <a:pt x="348" y="253"/>
                </a:lnTo>
                <a:lnTo>
                  <a:pt x="221" y="244"/>
                </a:lnTo>
                <a:lnTo>
                  <a:pt x="144" y="215"/>
                </a:lnTo>
                <a:lnTo>
                  <a:pt x="114" y="151"/>
                </a:lnTo>
                <a:lnTo>
                  <a:pt x="117" y="131"/>
                </a:lnTo>
                <a:lnTo>
                  <a:pt x="87" y="139"/>
                </a:lnTo>
                <a:lnTo>
                  <a:pt x="24" y="99"/>
                </a:lnTo>
                <a:lnTo>
                  <a:pt x="0" y="41"/>
                </a:lnTo>
                <a:lnTo>
                  <a:pt x="94" y="0"/>
                </a:lnTo>
                <a:lnTo>
                  <a:pt x="210" y="43"/>
                </a:lnTo>
                <a:lnTo>
                  <a:pt x="374" y="60"/>
                </a:lnTo>
                <a:lnTo>
                  <a:pt x="463" y="99"/>
                </a:lnTo>
                <a:lnTo>
                  <a:pt x="588" y="107"/>
                </a:lnTo>
                <a:lnTo>
                  <a:pt x="793" y="185"/>
                </a:lnTo>
                <a:lnTo>
                  <a:pt x="984" y="214"/>
                </a:lnTo>
                <a:lnTo>
                  <a:pt x="1078" y="253"/>
                </a:lnTo>
                <a:lnTo>
                  <a:pt x="1140" y="332"/>
                </a:lnTo>
                <a:lnTo>
                  <a:pt x="1235" y="366"/>
                </a:lnTo>
                <a:lnTo>
                  <a:pt x="1248" y="410"/>
                </a:lnTo>
                <a:lnTo>
                  <a:pt x="1302" y="419"/>
                </a:lnTo>
                <a:lnTo>
                  <a:pt x="1426" y="382"/>
                </a:lnTo>
                <a:lnTo>
                  <a:pt x="1488" y="346"/>
                </a:lnTo>
                <a:lnTo>
                  <a:pt x="1568" y="416"/>
                </a:lnTo>
                <a:lnTo>
                  <a:pt x="1693" y="437"/>
                </a:lnTo>
                <a:lnTo>
                  <a:pt x="1733" y="499"/>
                </a:lnTo>
                <a:lnTo>
                  <a:pt x="1725" y="543"/>
                </a:lnTo>
                <a:lnTo>
                  <a:pt x="1819" y="612"/>
                </a:lnTo>
                <a:lnTo>
                  <a:pt x="1877" y="630"/>
                </a:lnTo>
                <a:lnTo>
                  <a:pt x="1868" y="693"/>
                </a:lnTo>
                <a:lnTo>
                  <a:pt x="1789" y="746"/>
                </a:lnTo>
                <a:lnTo>
                  <a:pt x="1799" y="798"/>
                </a:lnTo>
                <a:lnTo>
                  <a:pt x="1866" y="839"/>
                </a:lnTo>
                <a:lnTo>
                  <a:pt x="1883" y="869"/>
                </a:lnTo>
                <a:lnTo>
                  <a:pt x="1946" y="918"/>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8" name="Freeform 324">
            <a:extLst>
              <a:ext uri="{FF2B5EF4-FFF2-40B4-BE49-F238E27FC236}">
                <a16:creationId xmlns:a16="http://schemas.microsoft.com/office/drawing/2014/main" id="{A3794D69-3922-E79B-B17D-256A21155196}"/>
              </a:ext>
            </a:extLst>
          </p:cNvPr>
          <p:cNvSpPr>
            <a:spLocks/>
          </p:cNvSpPr>
          <p:nvPr/>
        </p:nvSpPr>
        <p:spPr bwMode="auto">
          <a:xfrm>
            <a:off x="14547421" y="7707479"/>
            <a:ext cx="374650" cy="315913"/>
          </a:xfrm>
          <a:custGeom>
            <a:avLst/>
            <a:gdLst>
              <a:gd name="T0" fmla="*/ 1149 w 1177"/>
              <a:gd name="T1" fmla="*/ 768 h 992"/>
              <a:gd name="T2" fmla="*/ 1096 w 1177"/>
              <a:gd name="T3" fmla="*/ 746 h 992"/>
              <a:gd name="T4" fmla="*/ 1109 w 1177"/>
              <a:gd name="T5" fmla="*/ 701 h 992"/>
              <a:gd name="T6" fmla="*/ 1087 w 1177"/>
              <a:gd name="T7" fmla="*/ 676 h 992"/>
              <a:gd name="T8" fmla="*/ 1029 w 1177"/>
              <a:gd name="T9" fmla="*/ 667 h 992"/>
              <a:gd name="T10" fmla="*/ 975 w 1177"/>
              <a:gd name="T11" fmla="*/ 610 h 992"/>
              <a:gd name="T12" fmla="*/ 965 w 1177"/>
              <a:gd name="T13" fmla="*/ 517 h 992"/>
              <a:gd name="T14" fmla="*/ 961 w 1177"/>
              <a:gd name="T15" fmla="*/ 473 h 992"/>
              <a:gd name="T16" fmla="*/ 781 w 1177"/>
              <a:gd name="T17" fmla="*/ 350 h 992"/>
              <a:gd name="T18" fmla="*/ 780 w 1177"/>
              <a:gd name="T19" fmla="*/ 271 h 992"/>
              <a:gd name="T20" fmla="*/ 740 w 1177"/>
              <a:gd name="T21" fmla="*/ 223 h 992"/>
              <a:gd name="T22" fmla="*/ 660 w 1177"/>
              <a:gd name="T23" fmla="*/ 223 h 992"/>
              <a:gd name="T24" fmla="*/ 663 w 1177"/>
              <a:gd name="T25" fmla="*/ 113 h 992"/>
              <a:gd name="T26" fmla="*/ 619 w 1177"/>
              <a:gd name="T27" fmla="*/ 104 h 992"/>
              <a:gd name="T28" fmla="*/ 619 w 1177"/>
              <a:gd name="T29" fmla="*/ 56 h 992"/>
              <a:gd name="T30" fmla="*/ 485 w 1177"/>
              <a:gd name="T31" fmla="*/ 44 h 992"/>
              <a:gd name="T32" fmla="*/ 329 w 1177"/>
              <a:gd name="T33" fmla="*/ 0 h 992"/>
              <a:gd name="T34" fmla="*/ 174 w 1177"/>
              <a:gd name="T35" fmla="*/ 24 h 992"/>
              <a:gd name="T36" fmla="*/ 0 w 1177"/>
              <a:gd name="T37" fmla="*/ 17 h 992"/>
              <a:gd name="T38" fmla="*/ 46 w 1177"/>
              <a:gd name="T39" fmla="*/ 69 h 992"/>
              <a:gd name="T40" fmla="*/ 144 w 1177"/>
              <a:gd name="T41" fmla="*/ 122 h 992"/>
              <a:gd name="T42" fmla="*/ 229 w 1177"/>
              <a:gd name="T43" fmla="*/ 183 h 992"/>
              <a:gd name="T44" fmla="*/ 239 w 1177"/>
              <a:gd name="T45" fmla="*/ 316 h 992"/>
              <a:gd name="T46" fmla="*/ 213 w 1177"/>
              <a:gd name="T47" fmla="*/ 396 h 992"/>
              <a:gd name="T48" fmla="*/ 254 w 1177"/>
              <a:gd name="T49" fmla="*/ 529 h 992"/>
              <a:gd name="T50" fmla="*/ 348 w 1177"/>
              <a:gd name="T51" fmla="*/ 554 h 992"/>
              <a:gd name="T52" fmla="*/ 431 w 1177"/>
              <a:gd name="T53" fmla="*/ 522 h 992"/>
              <a:gd name="T54" fmla="*/ 490 w 1177"/>
              <a:gd name="T55" fmla="*/ 637 h 992"/>
              <a:gd name="T56" fmla="*/ 557 w 1177"/>
              <a:gd name="T57" fmla="*/ 667 h 992"/>
              <a:gd name="T58" fmla="*/ 620 w 1177"/>
              <a:gd name="T59" fmla="*/ 631 h 992"/>
              <a:gd name="T60" fmla="*/ 704 w 1177"/>
              <a:gd name="T61" fmla="*/ 706 h 992"/>
              <a:gd name="T62" fmla="*/ 789 w 1177"/>
              <a:gd name="T63" fmla="*/ 678 h 992"/>
              <a:gd name="T64" fmla="*/ 883 w 1177"/>
              <a:gd name="T65" fmla="*/ 752 h 992"/>
              <a:gd name="T66" fmla="*/ 888 w 1177"/>
              <a:gd name="T67" fmla="*/ 824 h 992"/>
              <a:gd name="T68" fmla="*/ 928 w 1177"/>
              <a:gd name="T69" fmla="*/ 881 h 992"/>
              <a:gd name="T70" fmla="*/ 1026 w 1177"/>
              <a:gd name="T71" fmla="*/ 915 h 992"/>
              <a:gd name="T72" fmla="*/ 1043 w 1177"/>
              <a:gd name="T73" fmla="*/ 992 h 992"/>
              <a:gd name="T74" fmla="*/ 1093 w 1177"/>
              <a:gd name="T75" fmla="*/ 932 h 992"/>
              <a:gd name="T76" fmla="*/ 1177 w 1177"/>
              <a:gd name="T77" fmla="*/ 865 h 992"/>
              <a:gd name="T78" fmla="*/ 1123 w 1177"/>
              <a:gd name="T79" fmla="*/ 804 h 992"/>
              <a:gd name="T80" fmla="*/ 1149 w 1177"/>
              <a:gd name="T81" fmla="*/ 768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77" h="992">
                <a:moveTo>
                  <a:pt x="1149" y="768"/>
                </a:moveTo>
                <a:lnTo>
                  <a:pt x="1096" y="746"/>
                </a:lnTo>
                <a:lnTo>
                  <a:pt x="1109" y="701"/>
                </a:lnTo>
                <a:lnTo>
                  <a:pt x="1087" y="676"/>
                </a:lnTo>
                <a:lnTo>
                  <a:pt x="1029" y="667"/>
                </a:lnTo>
                <a:lnTo>
                  <a:pt x="975" y="610"/>
                </a:lnTo>
                <a:lnTo>
                  <a:pt x="965" y="517"/>
                </a:lnTo>
                <a:lnTo>
                  <a:pt x="961" y="473"/>
                </a:lnTo>
                <a:lnTo>
                  <a:pt x="781" y="350"/>
                </a:lnTo>
                <a:lnTo>
                  <a:pt x="780" y="271"/>
                </a:lnTo>
                <a:lnTo>
                  <a:pt x="740" y="223"/>
                </a:lnTo>
                <a:lnTo>
                  <a:pt x="660" y="223"/>
                </a:lnTo>
                <a:lnTo>
                  <a:pt x="663" y="113"/>
                </a:lnTo>
                <a:lnTo>
                  <a:pt x="619" y="104"/>
                </a:lnTo>
                <a:lnTo>
                  <a:pt x="619" y="56"/>
                </a:lnTo>
                <a:lnTo>
                  <a:pt x="485" y="44"/>
                </a:lnTo>
                <a:lnTo>
                  <a:pt x="329" y="0"/>
                </a:lnTo>
                <a:lnTo>
                  <a:pt x="174" y="24"/>
                </a:lnTo>
                <a:lnTo>
                  <a:pt x="0" y="17"/>
                </a:lnTo>
                <a:lnTo>
                  <a:pt x="46" y="69"/>
                </a:lnTo>
                <a:lnTo>
                  <a:pt x="144" y="122"/>
                </a:lnTo>
                <a:lnTo>
                  <a:pt x="229" y="183"/>
                </a:lnTo>
                <a:lnTo>
                  <a:pt x="239" y="316"/>
                </a:lnTo>
                <a:lnTo>
                  <a:pt x="213" y="396"/>
                </a:lnTo>
                <a:lnTo>
                  <a:pt x="254" y="529"/>
                </a:lnTo>
                <a:lnTo>
                  <a:pt x="348" y="554"/>
                </a:lnTo>
                <a:lnTo>
                  <a:pt x="431" y="522"/>
                </a:lnTo>
                <a:lnTo>
                  <a:pt x="490" y="637"/>
                </a:lnTo>
                <a:lnTo>
                  <a:pt x="557" y="667"/>
                </a:lnTo>
                <a:lnTo>
                  <a:pt x="620" y="631"/>
                </a:lnTo>
                <a:lnTo>
                  <a:pt x="704" y="706"/>
                </a:lnTo>
                <a:lnTo>
                  <a:pt x="789" y="678"/>
                </a:lnTo>
                <a:lnTo>
                  <a:pt x="883" y="752"/>
                </a:lnTo>
                <a:lnTo>
                  <a:pt x="888" y="824"/>
                </a:lnTo>
                <a:lnTo>
                  <a:pt x="928" y="881"/>
                </a:lnTo>
                <a:lnTo>
                  <a:pt x="1026" y="915"/>
                </a:lnTo>
                <a:lnTo>
                  <a:pt x="1043" y="992"/>
                </a:lnTo>
                <a:lnTo>
                  <a:pt x="1093" y="932"/>
                </a:lnTo>
                <a:lnTo>
                  <a:pt x="1177" y="865"/>
                </a:lnTo>
                <a:lnTo>
                  <a:pt x="1123" y="804"/>
                </a:lnTo>
                <a:lnTo>
                  <a:pt x="1149" y="768"/>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9" name="Freeform 325">
            <a:extLst>
              <a:ext uri="{FF2B5EF4-FFF2-40B4-BE49-F238E27FC236}">
                <a16:creationId xmlns:a16="http://schemas.microsoft.com/office/drawing/2014/main" id="{FD0DB7ED-CEFB-61FA-6682-8C98ECD780F4}"/>
              </a:ext>
            </a:extLst>
          </p:cNvPr>
          <p:cNvSpPr>
            <a:spLocks/>
          </p:cNvSpPr>
          <p:nvPr/>
        </p:nvSpPr>
        <p:spPr bwMode="auto">
          <a:xfrm>
            <a:off x="13531421" y="8418679"/>
            <a:ext cx="227013" cy="136525"/>
          </a:xfrm>
          <a:custGeom>
            <a:avLst/>
            <a:gdLst>
              <a:gd name="T0" fmla="*/ 701 w 714"/>
              <a:gd name="T1" fmla="*/ 30 h 432"/>
              <a:gd name="T2" fmla="*/ 657 w 714"/>
              <a:gd name="T3" fmla="*/ 43 h 432"/>
              <a:gd name="T4" fmla="*/ 660 w 714"/>
              <a:gd name="T5" fmla="*/ 70 h 432"/>
              <a:gd name="T6" fmla="*/ 611 w 714"/>
              <a:gd name="T7" fmla="*/ 103 h 432"/>
              <a:gd name="T8" fmla="*/ 578 w 714"/>
              <a:gd name="T9" fmla="*/ 123 h 432"/>
              <a:gd name="T10" fmla="*/ 545 w 714"/>
              <a:gd name="T11" fmla="*/ 163 h 432"/>
              <a:gd name="T12" fmla="*/ 499 w 714"/>
              <a:gd name="T13" fmla="*/ 201 h 432"/>
              <a:gd name="T14" fmla="*/ 500 w 714"/>
              <a:gd name="T15" fmla="*/ 205 h 432"/>
              <a:gd name="T16" fmla="*/ 509 w 714"/>
              <a:gd name="T17" fmla="*/ 234 h 432"/>
              <a:gd name="T18" fmla="*/ 519 w 714"/>
              <a:gd name="T19" fmla="*/ 246 h 432"/>
              <a:gd name="T20" fmla="*/ 539 w 714"/>
              <a:gd name="T21" fmla="*/ 270 h 432"/>
              <a:gd name="T22" fmla="*/ 546 w 714"/>
              <a:gd name="T23" fmla="*/ 300 h 432"/>
              <a:gd name="T24" fmla="*/ 523 w 714"/>
              <a:gd name="T25" fmla="*/ 304 h 432"/>
              <a:gd name="T26" fmla="*/ 516 w 714"/>
              <a:gd name="T27" fmla="*/ 284 h 432"/>
              <a:gd name="T28" fmla="*/ 489 w 714"/>
              <a:gd name="T29" fmla="*/ 284 h 432"/>
              <a:gd name="T30" fmla="*/ 467 w 714"/>
              <a:gd name="T31" fmla="*/ 290 h 432"/>
              <a:gd name="T32" fmla="*/ 447 w 714"/>
              <a:gd name="T33" fmla="*/ 310 h 432"/>
              <a:gd name="T34" fmla="*/ 413 w 714"/>
              <a:gd name="T35" fmla="*/ 347 h 432"/>
              <a:gd name="T36" fmla="*/ 347 w 714"/>
              <a:gd name="T37" fmla="*/ 385 h 432"/>
              <a:gd name="T38" fmla="*/ 284 w 714"/>
              <a:gd name="T39" fmla="*/ 392 h 432"/>
              <a:gd name="T40" fmla="*/ 234 w 714"/>
              <a:gd name="T41" fmla="*/ 386 h 432"/>
              <a:gd name="T42" fmla="*/ 207 w 714"/>
              <a:gd name="T43" fmla="*/ 410 h 432"/>
              <a:gd name="T44" fmla="*/ 214 w 714"/>
              <a:gd name="T45" fmla="*/ 432 h 432"/>
              <a:gd name="T46" fmla="*/ 190 w 714"/>
              <a:gd name="T47" fmla="*/ 426 h 432"/>
              <a:gd name="T48" fmla="*/ 143 w 714"/>
              <a:gd name="T49" fmla="*/ 416 h 432"/>
              <a:gd name="T50" fmla="*/ 64 w 714"/>
              <a:gd name="T51" fmla="*/ 411 h 432"/>
              <a:gd name="T52" fmla="*/ 50 w 714"/>
              <a:gd name="T53" fmla="*/ 384 h 432"/>
              <a:gd name="T54" fmla="*/ 40 w 714"/>
              <a:gd name="T55" fmla="*/ 354 h 432"/>
              <a:gd name="T56" fmla="*/ 10 w 714"/>
              <a:gd name="T57" fmla="*/ 328 h 432"/>
              <a:gd name="T58" fmla="*/ 6 w 714"/>
              <a:gd name="T59" fmla="*/ 295 h 432"/>
              <a:gd name="T60" fmla="*/ 0 w 714"/>
              <a:gd name="T61" fmla="*/ 268 h 432"/>
              <a:gd name="T62" fmla="*/ 36 w 714"/>
              <a:gd name="T63" fmla="*/ 275 h 432"/>
              <a:gd name="T64" fmla="*/ 57 w 714"/>
              <a:gd name="T65" fmla="*/ 285 h 432"/>
              <a:gd name="T66" fmla="*/ 89 w 714"/>
              <a:gd name="T67" fmla="*/ 231 h 432"/>
              <a:gd name="T68" fmla="*/ 113 w 714"/>
              <a:gd name="T69" fmla="*/ 221 h 432"/>
              <a:gd name="T70" fmla="*/ 142 w 714"/>
              <a:gd name="T71" fmla="*/ 210 h 432"/>
              <a:gd name="T72" fmla="*/ 206 w 714"/>
              <a:gd name="T73" fmla="*/ 217 h 432"/>
              <a:gd name="T74" fmla="*/ 208 w 714"/>
              <a:gd name="T75" fmla="*/ 193 h 432"/>
              <a:gd name="T76" fmla="*/ 208 w 714"/>
              <a:gd name="T77" fmla="*/ 187 h 432"/>
              <a:gd name="T78" fmla="*/ 205 w 714"/>
              <a:gd name="T79" fmla="*/ 150 h 432"/>
              <a:gd name="T80" fmla="*/ 241 w 714"/>
              <a:gd name="T81" fmla="*/ 153 h 432"/>
              <a:gd name="T82" fmla="*/ 265 w 714"/>
              <a:gd name="T83" fmla="*/ 173 h 432"/>
              <a:gd name="T84" fmla="*/ 325 w 714"/>
              <a:gd name="T85" fmla="*/ 179 h 432"/>
              <a:gd name="T86" fmla="*/ 382 w 714"/>
              <a:gd name="T87" fmla="*/ 156 h 432"/>
              <a:gd name="T88" fmla="*/ 484 w 714"/>
              <a:gd name="T89" fmla="*/ 121 h 432"/>
              <a:gd name="T90" fmla="*/ 561 w 714"/>
              <a:gd name="T91" fmla="*/ 91 h 432"/>
              <a:gd name="T92" fmla="*/ 617 w 714"/>
              <a:gd name="T93" fmla="*/ 44 h 432"/>
              <a:gd name="T94" fmla="*/ 660 w 714"/>
              <a:gd name="T95" fmla="*/ 30 h 432"/>
              <a:gd name="T96" fmla="*/ 687 w 714"/>
              <a:gd name="T97" fmla="*/ 0 h 432"/>
              <a:gd name="T98" fmla="*/ 714 w 714"/>
              <a:gd name="T99" fmla="*/ 0 h 432"/>
              <a:gd name="T100" fmla="*/ 701 w 714"/>
              <a:gd name="T101" fmla="*/ 3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4" h="432">
                <a:moveTo>
                  <a:pt x="701" y="30"/>
                </a:moveTo>
                <a:lnTo>
                  <a:pt x="657" y="43"/>
                </a:lnTo>
                <a:lnTo>
                  <a:pt x="660" y="70"/>
                </a:lnTo>
                <a:lnTo>
                  <a:pt x="611" y="103"/>
                </a:lnTo>
                <a:lnTo>
                  <a:pt x="578" y="123"/>
                </a:lnTo>
                <a:lnTo>
                  <a:pt x="545" y="163"/>
                </a:lnTo>
                <a:lnTo>
                  <a:pt x="499" y="201"/>
                </a:lnTo>
                <a:lnTo>
                  <a:pt x="500" y="205"/>
                </a:lnTo>
                <a:lnTo>
                  <a:pt x="509" y="234"/>
                </a:lnTo>
                <a:lnTo>
                  <a:pt x="519" y="246"/>
                </a:lnTo>
                <a:lnTo>
                  <a:pt x="539" y="270"/>
                </a:lnTo>
                <a:lnTo>
                  <a:pt x="546" y="300"/>
                </a:lnTo>
                <a:lnTo>
                  <a:pt x="523" y="304"/>
                </a:lnTo>
                <a:lnTo>
                  <a:pt x="516" y="284"/>
                </a:lnTo>
                <a:lnTo>
                  <a:pt x="489" y="284"/>
                </a:lnTo>
                <a:lnTo>
                  <a:pt x="467" y="290"/>
                </a:lnTo>
                <a:lnTo>
                  <a:pt x="447" y="310"/>
                </a:lnTo>
                <a:lnTo>
                  <a:pt x="413" y="347"/>
                </a:lnTo>
                <a:lnTo>
                  <a:pt x="347" y="385"/>
                </a:lnTo>
                <a:lnTo>
                  <a:pt x="284" y="392"/>
                </a:lnTo>
                <a:lnTo>
                  <a:pt x="234" y="386"/>
                </a:lnTo>
                <a:lnTo>
                  <a:pt x="207" y="410"/>
                </a:lnTo>
                <a:lnTo>
                  <a:pt x="214" y="432"/>
                </a:lnTo>
                <a:lnTo>
                  <a:pt x="190" y="426"/>
                </a:lnTo>
                <a:lnTo>
                  <a:pt x="143" y="416"/>
                </a:lnTo>
                <a:lnTo>
                  <a:pt x="64" y="411"/>
                </a:lnTo>
                <a:lnTo>
                  <a:pt x="50" y="384"/>
                </a:lnTo>
                <a:lnTo>
                  <a:pt x="40" y="354"/>
                </a:lnTo>
                <a:lnTo>
                  <a:pt x="10" y="328"/>
                </a:lnTo>
                <a:lnTo>
                  <a:pt x="6" y="295"/>
                </a:lnTo>
                <a:lnTo>
                  <a:pt x="0" y="268"/>
                </a:lnTo>
                <a:lnTo>
                  <a:pt x="36" y="275"/>
                </a:lnTo>
                <a:lnTo>
                  <a:pt x="57" y="285"/>
                </a:lnTo>
                <a:lnTo>
                  <a:pt x="89" y="231"/>
                </a:lnTo>
                <a:lnTo>
                  <a:pt x="113" y="221"/>
                </a:lnTo>
                <a:lnTo>
                  <a:pt x="142" y="210"/>
                </a:lnTo>
                <a:lnTo>
                  <a:pt x="206" y="217"/>
                </a:lnTo>
                <a:lnTo>
                  <a:pt x="208" y="193"/>
                </a:lnTo>
                <a:lnTo>
                  <a:pt x="208" y="187"/>
                </a:lnTo>
                <a:lnTo>
                  <a:pt x="205" y="150"/>
                </a:lnTo>
                <a:lnTo>
                  <a:pt x="241" y="153"/>
                </a:lnTo>
                <a:lnTo>
                  <a:pt x="265" y="173"/>
                </a:lnTo>
                <a:lnTo>
                  <a:pt x="325" y="179"/>
                </a:lnTo>
                <a:lnTo>
                  <a:pt x="382" y="156"/>
                </a:lnTo>
                <a:lnTo>
                  <a:pt x="484" y="121"/>
                </a:lnTo>
                <a:lnTo>
                  <a:pt x="561" y="91"/>
                </a:lnTo>
                <a:lnTo>
                  <a:pt x="617" y="44"/>
                </a:lnTo>
                <a:lnTo>
                  <a:pt x="660" y="30"/>
                </a:lnTo>
                <a:lnTo>
                  <a:pt x="687" y="0"/>
                </a:lnTo>
                <a:lnTo>
                  <a:pt x="714" y="0"/>
                </a:lnTo>
                <a:lnTo>
                  <a:pt x="701" y="3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0" name="Freeform 326">
            <a:extLst>
              <a:ext uri="{FF2B5EF4-FFF2-40B4-BE49-F238E27FC236}">
                <a16:creationId xmlns:a16="http://schemas.microsoft.com/office/drawing/2014/main" id="{BCA2AD32-39BB-8A2B-F00B-12D76F4713CA}"/>
              </a:ext>
            </a:extLst>
          </p:cNvPr>
          <p:cNvSpPr>
            <a:spLocks/>
          </p:cNvSpPr>
          <p:nvPr/>
        </p:nvSpPr>
        <p:spPr bwMode="auto">
          <a:xfrm>
            <a:off x="14879209" y="5794542"/>
            <a:ext cx="1922463" cy="2001838"/>
          </a:xfrm>
          <a:custGeom>
            <a:avLst/>
            <a:gdLst>
              <a:gd name="T0" fmla="*/ 4431 w 6054"/>
              <a:gd name="T1" fmla="*/ 586 h 6306"/>
              <a:gd name="T2" fmla="*/ 4311 w 6054"/>
              <a:gd name="T3" fmla="*/ 1680 h 6306"/>
              <a:gd name="T4" fmla="*/ 3549 w 6054"/>
              <a:gd name="T5" fmla="*/ 1859 h 6306"/>
              <a:gd name="T6" fmla="*/ 2750 w 6054"/>
              <a:gd name="T7" fmla="*/ 2066 h 6306"/>
              <a:gd name="T8" fmla="*/ 1898 w 6054"/>
              <a:gd name="T9" fmla="*/ 1618 h 6306"/>
              <a:gd name="T10" fmla="*/ 1139 w 6054"/>
              <a:gd name="T11" fmla="*/ 1673 h 6306"/>
              <a:gd name="T12" fmla="*/ 171 w 6054"/>
              <a:gd name="T13" fmla="*/ 2288 h 6306"/>
              <a:gd name="T14" fmla="*/ 382 w 6054"/>
              <a:gd name="T15" fmla="*/ 3481 h 6306"/>
              <a:gd name="T16" fmla="*/ 797 w 6054"/>
              <a:gd name="T17" fmla="*/ 3933 h 6306"/>
              <a:gd name="T18" fmla="*/ 1123 w 6054"/>
              <a:gd name="T19" fmla="*/ 3835 h 6306"/>
              <a:gd name="T20" fmla="*/ 1620 w 6054"/>
              <a:gd name="T21" fmla="*/ 3698 h 6306"/>
              <a:gd name="T22" fmla="*/ 2121 w 6054"/>
              <a:gd name="T23" fmla="*/ 3940 h 6306"/>
              <a:gd name="T24" fmla="*/ 1998 w 6054"/>
              <a:gd name="T25" fmla="*/ 4402 h 6306"/>
              <a:gd name="T26" fmla="*/ 1954 w 6054"/>
              <a:gd name="T27" fmla="*/ 4431 h 6306"/>
              <a:gd name="T28" fmla="*/ 1684 w 6054"/>
              <a:gd name="T29" fmla="*/ 4447 h 6306"/>
              <a:gd name="T30" fmla="*/ 1449 w 6054"/>
              <a:gd name="T31" fmla="*/ 4510 h 6306"/>
              <a:gd name="T32" fmla="*/ 1470 w 6054"/>
              <a:gd name="T33" fmla="*/ 4714 h 6306"/>
              <a:gd name="T34" fmla="*/ 1190 w 6054"/>
              <a:gd name="T35" fmla="*/ 4845 h 6306"/>
              <a:gd name="T36" fmla="*/ 1423 w 6054"/>
              <a:gd name="T37" fmla="*/ 5370 h 6306"/>
              <a:gd name="T38" fmla="*/ 1878 w 6054"/>
              <a:gd name="T39" fmla="*/ 5574 h 6306"/>
              <a:gd name="T40" fmla="*/ 1785 w 6054"/>
              <a:gd name="T41" fmla="*/ 5950 h 6306"/>
              <a:gd name="T42" fmla="*/ 1868 w 6054"/>
              <a:gd name="T43" fmla="*/ 5864 h 6306"/>
              <a:gd name="T44" fmla="*/ 1909 w 6054"/>
              <a:gd name="T45" fmla="*/ 5820 h 6306"/>
              <a:gd name="T46" fmla="*/ 2128 w 6054"/>
              <a:gd name="T47" fmla="*/ 5799 h 6306"/>
              <a:gd name="T48" fmla="*/ 2254 w 6054"/>
              <a:gd name="T49" fmla="*/ 5769 h 6306"/>
              <a:gd name="T50" fmla="*/ 2315 w 6054"/>
              <a:gd name="T51" fmla="*/ 5830 h 6306"/>
              <a:gd name="T52" fmla="*/ 2502 w 6054"/>
              <a:gd name="T53" fmla="*/ 5929 h 6306"/>
              <a:gd name="T54" fmla="*/ 2502 w 6054"/>
              <a:gd name="T55" fmla="*/ 6002 h 6306"/>
              <a:gd name="T56" fmla="*/ 2590 w 6054"/>
              <a:gd name="T57" fmla="*/ 6078 h 6306"/>
              <a:gd name="T58" fmla="*/ 2644 w 6054"/>
              <a:gd name="T59" fmla="*/ 6224 h 6306"/>
              <a:gd name="T60" fmla="*/ 2726 w 6054"/>
              <a:gd name="T61" fmla="*/ 6288 h 6306"/>
              <a:gd name="T62" fmla="*/ 2801 w 6054"/>
              <a:gd name="T63" fmla="*/ 6296 h 6306"/>
              <a:gd name="T64" fmla="*/ 2882 w 6054"/>
              <a:gd name="T65" fmla="*/ 6276 h 6306"/>
              <a:gd name="T66" fmla="*/ 2885 w 6054"/>
              <a:gd name="T67" fmla="*/ 6170 h 6306"/>
              <a:gd name="T68" fmla="*/ 2891 w 6054"/>
              <a:gd name="T69" fmla="*/ 5513 h 6306"/>
              <a:gd name="T70" fmla="*/ 2922 w 6054"/>
              <a:gd name="T71" fmla="*/ 5163 h 6306"/>
              <a:gd name="T72" fmla="*/ 2908 w 6054"/>
              <a:gd name="T73" fmla="*/ 4927 h 6306"/>
              <a:gd name="T74" fmla="*/ 2888 w 6054"/>
              <a:gd name="T75" fmla="*/ 4635 h 6306"/>
              <a:gd name="T76" fmla="*/ 2943 w 6054"/>
              <a:gd name="T77" fmla="*/ 4600 h 6306"/>
              <a:gd name="T78" fmla="*/ 3288 w 6054"/>
              <a:gd name="T79" fmla="*/ 4492 h 6306"/>
              <a:gd name="T80" fmla="*/ 3677 w 6054"/>
              <a:gd name="T81" fmla="*/ 4342 h 6306"/>
              <a:gd name="T82" fmla="*/ 3741 w 6054"/>
              <a:gd name="T83" fmla="*/ 4342 h 6306"/>
              <a:gd name="T84" fmla="*/ 3810 w 6054"/>
              <a:gd name="T85" fmla="*/ 4394 h 6306"/>
              <a:gd name="T86" fmla="*/ 3905 w 6054"/>
              <a:gd name="T87" fmla="*/ 4435 h 6306"/>
              <a:gd name="T88" fmla="*/ 3963 w 6054"/>
              <a:gd name="T89" fmla="*/ 4463 h 6306"/>
              <a:gd name="T90" fmla="*/ 4139 w 6054"/>
              <a:gd name="T91" fmla="*/ 4630 h 6306"/>
              <a:gd name="T92" fmla="*/ 4227 w 6054"/>
              <a:gd name="T93" fmla="*/ 4643 h 6306"/>
              <a:gd name="T94" fmla="*/ 4473 w 6054"/>
              <a:gd name="T95" fmla="*/ 4780 h 6306"/>
              <a:gd name="T96" fmla="*/ 4587 w 6054"/>
              <a:gd name="T97" fmla="*/ 4861 h 6306"/>
              <a:gd name="T98" fmla="*/ 4618 w 6054"/>
              <a:gd name="T99" fmla="*/ 4922 h 6306"/>
              <a:gd name="T100" fmla="*/ 4675 w 6054"/>
              <a:gd name="T101" fmla="*/ 4986 h 6306"/>
              <a:gd name="T102" fmla="*/ 4837 w 6054"/>
              <a:gd name="T103" fmla="*/ 5122 h 6306"/>
              <a:gd name="T104" fmla="*/ 4904 w 6054"/>
              <a:gd name="T105" fmla="*/ 5201 h 6306"/>
              <a:gd name="T106" fmla="*/ 5039 w 6054"/>
              <a:gd name="T107" fmla="*/ 5213 h 6306"/>
              <a:gd name="T108" fmla="*/ 5078 w 6054"/>
              <a:gd name="T109" fmla="*/ 5171 h 6306"/>
              <a:gd name="T110" fmla="*/ 5147 w 6054"/>
              <a:gd name="T111" fmla="*/ 5164 h 6306"/>
              <a:gd name="T112" fmla="*/ 5331 w 6054"/>
              <a:gd name="T113" fmla="*/ 5108 h 6306"/>
              <a:gd name="T114" fmla="*/ 5801 w 6054"/>
              <a:gd name="T115" fmla="*/ 5072 h 6306"/>
              <a:gd name="T116" fmla="*/ 5963 w 6054"/>
              <a:gd name="T117" fmla="*/ 5092 h 6306"/>
              <a:gd name="T118" fmla="*/ 6014 w 6054"/>
              <a:gd name="T119" fmla="*/ 5153 h 6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54" h="6306">
                <a:moveTo>
                  <a:pt x="5853" y="26"/>
                </a:moveTo>
                <a:lnTo>
                  <a:pt x="5604" y="159"/>
                </a:lnTo>
                <a:lnTo>
                  <a:pt x="4828" y="339"/>
                </a:lnTo>
                <a:lnTo>
                  <a:pt x="4534" y="293"/>
                </a:lnTo>
                <a:lnTo>
                  <a:pt x="4463" y="232"/>
                </a:lnTo>
                <a:lnTo>
                  <a:pt x="4427" y="312"/>
                </a:lnTo>
                <a:lnTo>
                  <a:pt x="4468" y="360"/>
                </a:lnTo>
                <a:lnTo>
                  <a:pt x="4406" y="427"/>
                </a:lnTo>
                <a:lnTo>
                  <a:pt x="4452" y="501"/>
                </a:lnTo>
                <a:lnTo>
                  <a:pt x="4447" y="559"/>
                </a:lnTo>
                <a:lnTo>
                  <a:pt x="4431" y="586"/>
                </a:lnTo>
                <a:lnTo>
                  <a:pt x="4418" y="687"/>
                </a:lnTo>
                <a:lnTo>
                  <a:pt x="4570" y="783"/>
                </a:lnTo>
                <a:lnTo>
                  <a:pt x="4544" y="846"/>
                </a:lnTo>
                <a:lnTo>
                  <a:pt x="4330" y="879"/>
                </a:lnTo>
                <a:lnTo>
                  <a:pt x="4261" y="1004"/>
                </a:lnTo>
                <a:lnTo>
                  <a:pt x="4316" y="1238"/>
                </a:lnTo>
                <a:lnTo>
                  <a:pt x="4119" y="1478"/>
                </a:lnTo>
                <a:lnTo>
                  <a:pt x="4088" y="1611"/>
                </a:lnTo>
                <a:lnTo>
                  <a:pt x="4129" y="1654"/>
                </a:lnTo>
                <a:lnTo>
                  <a:pt x="4267" y="1649"/>
                </a:lnTo>
                <a:lnTo>
                  <a:pt x="4311" y="1680"/>
                </a:lnTo>
                <a:lnTo>
                  <a:pt x="4432" y="1697"/>
                </a:lnTo>
                <a:lnTo>
                  <a:pt x="4481" y="1700"/>
                </a:lnTo>
                <a:lnTo>
                  <a:pt x="4498" y="1754"/>
                </a:lnTo>
                <a:lnTo>
                  <a:pt x="4467" y="1789"/>
                </a:lnTo>
                <a:lnTo>
                  <a:pt x="4425" y="2011"/>
                </a:lnTo>
                <a:lnTo>
                  <a:pt x="4350" y="2056"/>
                </a:lnTo>
                <a:lnTo>
                  <a:pt x="4075" y="2134"/>
                </a:lnTo>
                <a:lnTo>
                  <a:pt x="4004" y="2046"/>
                </a:lnTo>
                <a:lnTo>
                  <a:pt x="3885" y="2153"/>
                </a:lnTo>
                <a:lnTo>
                  <a:pt x="3616" y="1988"/>
                </a:lnTo>
                <a:lnTo>
                  <a:pt x="3549" y="1859"/>
                </a:lnTo>
                <a:lnTo>
                  <a:pt x="3456" y="1856"/>
                </a:lnTo>
                <a:lnTo>
                  <a:pt x="3394" y="1941"/>
                </a:lnTo>
                <a:lnTo>
                  <a:pt x="3323" y="1945"/>
                </a:lnTo>
                <a:lnTo>
                  <a:pt x="3122" y="1898"/>
                </a:lnTo>
                <a:lnTo>
                  <a:pt x="3047" y="1851"/>
                </a:lnTo>
                <a:lnTo>
                  <a:pt x="3015" y="1873"/>
                </a:lnTo>
                <a:lnTo>
                  <a:pt x="2953" y="1883"/>
                </a:lnTo>
                <a:lnTo>
                  <a:pt x="2896" y="1936"/>
                </a:lnTo>
                <a:lnTo>
                  <a:pt x="2874" y="1927"/>
                </a:lnTo>
                <a:lnTo>
                  <a:pt x="2799" y="2066"/>
                </a:lnTo>
                <a:lnTo>
                  <a:pt x="2750" y="2066"/>
                </a:lnTo>
                <a:lnTo>
                  <a:pt x="2608" y="1988"/>
                </a:lnTo>
                <a:lnTo>
                  <a:pt x="2553" y="1886"/>
                </a:lnTo>
                <a:lnTo>
                  <a:pt x="2452" y="1887"/>
                </a:lnTo>
                <a:lnTo>
                  <a:pt x="2395" y="2007"/>
                </a:lnTo>
                <a:lnTo>
                  <a:pt x="2404" y="2064"/>
                </a:lnTo>
                <a:lnTo>
                  <a:pt x="2355" y="2051"/>
                </a:lnTo>
                <a:lnTo>
                  <a:pt x="2328" y="1994"/>
                </a:lnTo>
                <a:lnTo>
                  <a:pt x="2336" y="1835"/>
                </a:lnTo>
                <a:lnTo>
                  <a:pt x="2156" y="1703"/>
                </a:lnTo>
                <a:lnTo>
                  <a:pt x="2054" y="1603"/>
                </a:lnTo>
                <a:lnTo>
                  <a:pt x="1898" y="1618"/>
                </a:lnTo>
                <a:lnTo>
                  <a:pt x="1782" y="1588"/>
                </a:lnTo>
                <a:lnTo>
                  <a:pt x="1712" y="1641"/>
                </a:lnTo>
                <a:lnTo>
                  <a:pt x="1587" y="1568"/>
                </a:lnTo>
                <a:lnTo>
                  <a:pt x="1467" y="1595"/>
                </a:lnTo>
                <a:lnTo>
                  <a:pt x="1414" y="1692"/>
                </a:lnTo>
                <a:lnTo>
                  <a:pt x="1254" y="1601"/>
                </a:lnTo>
                <a:lnTo>
                  <a:pt x="1235" y="1562"/>
                </a:lnTo>
                <a:lnTo>
                  <a:pt x="1165" y="1553"/>
                </a:lnTo>
                <a:lnTo>
                  <a:pt x="1169" y="1615"/>
                </a:lnTo>
                <a:lnTo>
                  <a:pt x="1138" y="1607"/>
                </a:lnTo>
                <a:lnTo>
                  <a:pt x="1139" y="1673"/>
                </a:lnTo>
                <a:lnTo>
                  <a:pt x="1050" y="1714"/>
                </a:lnTo>
                <a:lnTo>
                  <a:pt x="846" y="1795"/>
                </a:lnTo>
                <a:lnTo>
                  <a:pt x="631" y="2037"/>
                </a:lnTo>
                <a:lnTo>
                  <a:pt x="577" y="2032"/>
                </a:lnTo>
                <a:lnTo>
                  <a:pt x="516" y="2081"/>
                </a:lnTo>
                <a:lnTo>
                  <a:pt x="480" y="2082"/>
                </a:lnTo>
                <a:lnTo>
                  <a:pt x="651" y="2306"/>
                </a:lnTo>
                <a:lnTo>
                  <a:pt x="550" y="2400"/>
                </a:lnTo>
                <a:lnTo>
                  <a:pt x="478" y="2392"/>
                </a:lnTo>
                <a:lnTo>
                  <a:pt x="228" y="2181"/>
                </a:lnTo>
                <a:lnTo>
                  <a:pt x="171" y="2288"/>
                </a:lnTo>
                <a:lnTo>
                  <a:pt x="185" y="2354"/>
                </a:lnTo>
                <a:lnTo>
                  <a:pt x="106" y="2479"/>
                </a:lnTo>
                <a:lnTo>
                  <a:pt x="116" y="2563"/>
                </a:lnTo>
                <a:lnTo>
                  <a:pt x="104" y="2661"/>
                </a:lnTo>
                <a:lnTo>
                  <a:pt x="140" y="2726"/>
                </a:lnTo>
                <a:lnTo>
                  <a:pt x="78" y="2793"/>
                </a:lnTo>
                <a:lnTo>
                  <a:pt x="0" y="3042"/>
                </a:lnTo>
                <a:lnTo>
                  <a:pt x="165" y="3151"/>
                </a:lnTo>
                <a:lnTo>
                  <a:pt x="193" y="3274"/>
                </a:lnTo>
                <a:lnTo>
                  <a:pt x="194" y="3346"/>
                </a:lnTo>
                <a:lnTo>
                  <a:pt x="382" y="3481"/>
                </a:lnTo>
                <a:lnTo>
                  <a:pt x="472" y="3521"/>
                </a:lnTo>
                <a:lnTo>
                  <a:pt x="736" y="3836"/>
                </a:lnTo>
                <a:lnTo>
                  <a:pt x="728" y="3849"/>
                </a:lnTo>
                <a:lnTo>
                  <a:pt x="608" y="3864"/>
                </a:lnTo>
                <a:lnTo>
                  <a:pt x="604" y="3922"/>
                </a:lnTo>
                <a:lnTo>
                  <a:pt x="756" y="4004"/>
                </a:lnTo>
                <a:lnTo>
                  <a:pt x="753" y="3964"/>
                </a:lnTo>
                <a:lnTo>
                  <a:pt x="737" y="3931"/>
                </a:lnTo>
                <a:lnTo>
                  <a:pt x="753" y="3932"/>
                </a:lnTo>
                <a:lnTo>
                  <a:pt x="787" y="3959"/>
                </a:lnTo>
                <a:lnTo>
                  <a:pt x="797" y="3933"/>
                </a:lnTo>
                <a:lnTo>
                  <a:pt x="755" y="3902"/>
                </a:lnTo>
                <a:lnTo>
                  <a:pt x="788" y="3883"/>
                </a:lnTo>
                <a:lnTo>
                  <a:pt x="805" y="3893"/>
                </a:lnTo>
                <a:lnTo>
                  <a:pt x="863" y="3852"/>
                </a:lnTo>
                <a:lnTo>
                  <a:pt x="913" y="3836"/>
                </a:lnTo>
                <a:lnTo>
                  <a:pt x="936" y="3846"/>
                </a:lnTo>
                <a:lnTo>
                  <a:pt x="1013" y="3828"/>
                </a:lnTo>
                <a:lnTo>
                  <a:pt x="1040" y="3836"/>
                </a:lnTo>
                <a:lnTo>
                  <a:pt x="1070" y="3824"/>
                </a:lnTo>
                <a:lnTo>
                  <a:pt x="1103" y="3825"/>
                </a:lnTo>
                <a:lnTo>
                  <a:pt x="1123" y="3835"/>
                </a:lnTo>
                <a:lnTo>
                  <a:pt x="1177" y="3803"/>
                </a:lnTo>
                <a:lnTo>
                  <a:pt x="1178" y="3764"/>
                </a:lnTo>
                <a:lnTo>
                  <a:pt x="1236" y="3715"/>
                </a:lnTo>
                <a:lnTo>
                  <a:pt x="1318" y="3648"/>
                </a:lnTo>
                <a:lnTo>
                  <a:pt x="1362" y="3622"/>
                </a:lnTo>
                <a:lnTo>
                  <a:pt x="1429" y="3633"/>
                </a:lnTo>
                <a:lnTo>
                  <a:pt x="1526" y="3629"/>
                </a:lnTo>
                <a:lnTo>
                  <a:pt x="1571" y="3634"/>
                </a:lnTo>
                <a:lnTo>
                  <a:pt x="1595" y="3648"/>
                </a:lnTo>
                <a:lnTo>
                  <a:pt x="1587" y="3694"/>
                </a:lnTo>
                <a:lnTo>
                  <a:pt x="1620" y="3698"/>
                </a:lnTo>
                <a:lnTo>
                  <a:pt x="1643" y="3716"/>
                </a:lnTo>
                <a:lnTo>
                  <a:pt x="1681" y="3700"/>
                </a:lnTo>
                <a:lnTo>
                  <a:pt x="1741" y="3668"/>
                </a:lnTo>
                <a:lnTo>
                  <a:pt x="1789" y="3640"/>
                </a:lnTo>
                <a:lnTo>
                  <a:pt x="1871" y="3654"/>
                </a:lnTo>
                <a:lnTo>
                  <a:pt x="1873" y="3698"/>
                </a:lnTo>
                <a:lnTo>
                  <a:pt x="1913" y="3709"/>
                </a:lnTo>
                <a:lnTo>
                  <a:pt x="1967" y="3690"/>
                </a:lnTo>
                <a:lnTo>
                  <a:pt x="2042" y="3772"/>
                </a:lnTo>
                <a:lnTo>
                  <a:pt x="2061" y="3826"/>
                </a:lnTo>
                <a:lnTo>
                  <a:pt x="2121" y="3940"/>
                </a:lnTo>
                <a:lnTo>
                  <a:pt x="2123" y="3970"/>
                </a:lnTo>
                <a:lnTo>
                  <a:pt x="2106" y="3963"/>
                </a:lnTo>
                <a:lnTo>
                  <a:pt x="2096" y="3993"/>
                </a:lnTo>
                <a:lnTo>
                  <a:pt x="2112" y="4026"/>
                </a:lnTo>
                <a:lnTo>
                  <a:pt x="2073" y="4111"/>
                </a:lnTo>
                <a:lnTo>
                  <a:pt x="2034" y="4184"/>
                </a:lnTo>
                <a:lnTo>
                  <a:pt x="1995" y="4282"/>
                </a:lnTo>
                <a:lnTo>
                  <a:pt x="1965" y="4302"/>
                </a:lnTo>
                <a:lnTo>
                  <a:pt x="1954" y="4334"/>
                </a:lnTo>
                <a:lnTo>
                  <a:pt x="1972" y="4377"/>
                </a:lnTo>
                <a:lnTo>
                  <a:pt x="1998" y="4402"/>
                </a:lnTo>
                <a:lnTo>
                  <a:pt x="1995" y="4429"/>
                </a:lnTo>
                <a:lnTo>
                  <a:pt x="2024" y="4455"/>
                </a:lnTo>
                <a:lnTo>
                  <a:pt x="2006" y="4504"/>
                </a:lnTo>
                <a:lnTo>
                  <a:pt x="1984" y="4468"/>
                </a:lnTo>
                <a:lnTo>
                  <a:pt x="1978" y="4434"/>
                </a:lnTo>
                <a:lnTo>
                  <a:pt x="1978" y="4434"/>
                </a:lnTo>
                <a:lnTo>
                  <a:pt x="1975" y="4435"/>
                </a:lnTo>
                <a:lnTo>
                  <a:pt x="1967" y="4435"/>
                </a:lnTo>
                <a:lnTo>
                  <a:pt x="1962" y="4435"/>
                </a:lnTo>
                <a:lnTo>
                  <a:pt x="1958" y="4434"/>
                </a:lnTo>
                <a:lnTo>
                  <a:pt x="1954" y="4431"/>
                </a:lnTo>
                <a:lnTo>
                  <a:pt x="1951" y="4428"/>
                </a:lnTo>
                <a:lnTo>
                  <a:pt x="1951" y="4428"/>
                </a:lnTo>
                <a:lnTo>
                  <a:pt x="1938" y="4400"/>
                </a:lnTo>
                <a:lnTo>
                  <a:pt x="1929" y="4383"/>
                </a:lnTo>
                <a:lnTo>
                  <a:pt x="1889" y="4369"/>
                </a:lnTo>
                <a:lnTo>
                  <a:pt x="1845" y="4374"/>
                </a:lnTo>
                <a:lnTo>
                  <a:pt x="1792" y="4396"/>
                </a:lnTo>
                <a:lnTo>
                  <a:pt x="1743" y="4375"/>
                </a:lnTo>
                <a:lnTo>
                  <a:pt x="1708" y="4391"/>
                </a:lnTo>
                <a:lnTo>
                  <a:pt x="1701" y="4434"/>
                </a:lnTo>
                <a:lnTo>
                  <a:pt x="1684" y="4447"/>
                </a:lnTo>
                <a:lnTo>
                  <a:pt x="1665" y="4423"/>
                </a:lnTo>
                <a:lnTo>
                  <a:pt x="1665" y="4390"/>
                </a:lnTo>
                <a:lnTo>
                  <a:pt x="1632" y="4392"/>
                </a:lnTo>
                <a:lnTo>
                  <a:pt x="1617" y="4435"/>
                </a:lnTo>
                <a:lnTo>
                  <a:pt x="1617" y="4474"/>
                </a:lnTo>
                <a:lnTo>
                  <a:pt x="1593" y="4504"/>
                </a:lnTo>
                <a:lnTo>
                  <a:pt x="1556" y="4490"/>
                </a:lnTo>
                <a:lnTo>
                  <a:pt x="1543" y="4470"/>
                </a:lnTo>
                <a:lnTo>
                  <a:pt x="1550" y="4453"/>
                </a:lnTo>
                <a:lnTo>
                  <a:pt x="1493" y="4465"/>
                </a:lnTo>
                <a:lnTo>
                  <a:pt x="1449" y="4510"/>
                </a:lnTo>
                <a:lnTo>
                  <a:pt x="1444" y="4547"/>
                </a:lnTo>
                <a:lnTo>
                  <a:pt x="1464" y="4570"/>
                </a:lnTo>
                <a:lnTo>
                  <a:pt x="1452" y="4627"/>
                </a:lnTo>
                <a:lnTo>
                  <a:pt x="1435" y="4646"/>
                </a:lnTo>
                <a:lnTo>
                  <a:pt x="1434" y="4679"/>
                </a:lnTo>
                <a:lnTo>
                  <a:pt x="1451" y="4693"/>
                </a:lnTo>
                <a:lnTo>
                  <a:pt x="1474" y="4697"/>
                </a:lnTo>
                <a:lnTo>
                  <a:pt x="1503" y="4717"/>
                </a:lnTo>
                <a:lnTo>
                  <a:pt x="1510" y="4741"/>
                </a:lnTo>
                <a:lnTo>
                  <a:pt x="1492" y="4747"/>
                </a:lnTo>
                <a:lnTo>
                  <a:pt x="1470" y="4714"/>
                </a:lnTo>
                <a:lnTo>
                  <a:pt x="1447" y="4743"/>
                </a:lnTo>
                <a:lnTo>
                  <a:pt x="1412" y="4758"/>
                </a:lnTo>
                <a:lnTo>
                  <a:pt x="1360" y="4747"/>
                </a:lnTo>
                <a:lnTo>
                  <a:pt x="1313" y="4740"/>
                </a:lnTo>
                <a:lnTo>
                  <a:pt x="1289" y="4725"/>
                </a:lnTo>
                <a:lnTo>
                  <a:pt x="1253" y="4734"/>
                </a:lnTo>
                <a:lnTo>
                  <a:pt x="1217" y="4707"/>
                </a:lnTo>
                <a:lnTo>
                  <a:pt x="1184" y="4733"/>
                </a:lnTo>
                <a:lnTo>
                  <a:pt x="1149" y="4745"/>
                </a:lnTo>
                <a:lnTo>
                  <a:pt x="1141" y="4804"/>
                </a:lnTo>
                <a:lnTo>
                  <a:pt x="1190" y="4845"/>
                </a:lnTo>
                <a:lnTo>
                  <a:pt x="1193" y="4879"/>
                </a:lnTo>
                <a:lnTo>
                  <a:pt x="1219" y="4890"/>
                </a:lnTo>
                <a:lnTo>
                  <a:pt x="1246" y="4873"/>
                </a:lnTo>
                <a:lnTo>
                  <a:pt x="1279" y="4881"/>
                </a:lnTo>
                <a:lnTo>
                  <a:pt x="1311" y="4968"/>
                </a:lnTo>
                <a:lnTo>
                  <a:pt x="1365" y="5023"/>
                </a:lnTo>
                <a:lnTo>
                  <a:pt x="1391" y="5089"/>
                </a:lnTo>
                <a:lnTo>
                  <a:pt x="1471" y="5215"/>
                </a:lnTo>
                <a:lnTo>
                  <a:pt x="1465" y="5271"/>
                </a:lnTo>
                <a:lnTo>
                  <a:pt x="1421" y="5337"/>
                </a:lnTo>
                <a:lnTo>
                  <a:pt x="1423" y="5370"/>
                </a:lnTo>
                <a:lnTo>
                  <a:pt x="1490" y="5358"/>
                </a:lnTo>
                <a:lnTo>
                  <a:pt x="1521" y="5326"/>
                </a:lnTo>
                <a:lnTo>
                  <a:pt x="1547" y="5347"/>
                </a:lnTo>
                <a:lnTo>
                  <a:pt x="1559" y="5406"/>
                </a:lnTo>
                <a:lnTo>
                  <a:pt x="1568" y="5446"/>
                </a:lnTo>
                <a:lnTo>
                  <a:pt x="1630" y="5502"/>
                </a:lnTo>
                <a:lnTo>
                  <a:pt x="1677" y="5496"/>
                </a:lnTo>
                <a:lnTo>
                  <a:pt x="1717" y="5490"/>
                </a:lnTo>
                <a:lnTo>
                  <a:pt x="1803" y="5493"/>
                </a:lnTo>
                <a:lnTo>
                  <a:pt x="1860" y="5521"/>
                </a:lnTo>
                <a:lnTo>
                  <a:pt x="1878" y="5574"/>
                </a:lnTo>
                <a:lnTo>
                  <a:pt x="1878" y="5604"/>
                </a:lnTo>
                <a:lnTo>
                  <a:pt x="1858" y="5566"/>
                </a:lnTo>
                <a:lnTo>
                  <a:pt x="1851" y="5593"/>
                </a:lnTo>
                <a:lnTo>
                  <a:pt x="1863" y="5636"/>
                </a:lnTo>
                <a:lnTo>
                  <a:pt x="1799" y="5688"/>
                </a:lnTo>
                <a:lnTo>
                  <a:pt x="1736" y="5750"/>
                </a:lnTo>
                <a:lnTo>
                  <a:pt x="1753" y="5780"/>
                </a:lnTo>
                <a:lnTo>
                  <a:pt x="1799" y="5821"/>
                </a:lnTo>
                <a:lnTo>
                  <a:pt x="1801" y="5850"/>
                </a:lnTo>
                <a:lnTo>
                  <a:pt x="1786" y="5907"/>
                </a:lnTo>
                <a:lnTo>
                  <a:pt x="1785" y="5950"/>
                </a:lnTo>
                <a:lnTo>
                  <a:pt x="1785" y="5950"/>
                </a:lnTo>
                <a:lnTo>
                  <a:pt x="1786" y="5935"/>
                </a:lnTo>
                <a:lnTo>
                  <a:pt x="1788" y="5921"/>
                </a:lnTo>
                <a:lnTo>
                  <a:pt x="1791" y="5908"/>
                </a:lnTo>
                <a:lnTo>
                  <a:pt x="1793" y="5898"/>
                </a:lnTo>
                <a:lnTo>
                  <a:pt x="1799" y="5884"/>
                </a:lnTo>
                <a:lnTo>
                  <a:pt x="1801" y="5879"/>
                </a:lnTo>
                <a:lnTo>
                  <a:pt x="1870" y="5879"/>
                </a:lnTo>
                <a:lnTo>
                  <a:pt x="1870" y="5879"/>
                </a:lnTo>
                <a:lnTo>
                  <a:pt x="1868" y="5872"/>
                </a:lnTo>
                <a:lnTo>
                  <a:pt x="1868" y="5864"/>
                </a:lnTo>
                <a:lnTo>
                  <a:pt x="1868" y="5855"/>
                </a:lnTo>
                <a:lnTo>
                  <a:pt x="1869" y="5850"/>
                </a:lnTo>
                <a:lnTo>
                  <a:pt x="1870" y="5845"/>
                </a:lnTo>
                <a:lnTo>
                  <a:pt x="1873" y="5840"/>
                </a:lnTo>
                <a:lnTo>
                  <a:pt x="1877" y="5836"/>
                </a:lnTo>
                <a:lnTo>
                  <a:pt x="1880" y="5831"/>
                </a:lnTo>
                <a:lnTo>
                  <a:pt x="1886" y="5828"/>
                </a:lnTo>
                <a:lnTo>
                  <a:pt x="1892" y="5825"/>
                </a:lnTo>
                <a:lnTo>
                  <a:pt x="1900" y="5821"/>
                </a:lnTo>
                <a:lnTo>
                  <a:pt x="1900" y="5821"/>
                </a:lnTo>
                <a:lnTo>
                  <a:pt x="1909" y="5820"/>
                </a:lnTo>
                <a:lnTo>
                  <a:pt x="1918" y="5819"/>
                </a:lnTo>
                <a:lnTo>
                  <a:pt x="1927" y="5819"/>
                </a:lnTo>
                <a:lnTo>
                  <a:pt x="1936" y="5820"/>
                </a:lnTo>
                <a:lnTo>
                  <a:pt x="1954" y="5825"/>
                </a:lnTo>
                <a:lnTo>
                  <a:pt x="1970" y="5829"/>
                </a:lnTo>
                <a:lnTo>
                  <a:pt x="1984" y="5835"/>
                </a:lnTo>
                <a:lnTo>
                  <a:pt x="1995" y="5840"/>
                </a:lnTo>
                <a:lnTo>
                  <a:pt x="2005" y="5846"/>
                </a:lnTo>
                <a:lnTo>
                  <a:pt x="2052" y="5800"/>
                </a:lnTo>
                <a:lnTo>
                  <a:pt x="2127" y="5800"/>
                </a:lnTo>
                <a:lnTo>
                  <a:pt x="2128" y="5799"/>
                </a:lnTo>
                <a:lnTo>
                  <a:pt x="2130" y="5800"/>
                </a:lnTo>
                <a:lnTo>
                  <a:pt x="2167" y="5800"/>
                </a:lnTo>
                <a:lnTo>
                  <a:pt x="2167" y="5800"/>
                </a:lnTo>
                <a:lnTo>
                  <a:pt x="2178" y="5795"/>
                </a:lnTo>
                <a:lnTo>
                  <a:pt x="2201" y="5782"/>
                </a:lnTo>
                <a:lnTo>
                  <a:pt x="2229" y="5771"/>
                </a:lnTo>
                <a:lnTo>
                  <a:pt x="2240" y="5767"/>
                </a:lnTo>
                <a:lnTo>
                  <a:pt x="2248" y="5766"/>
                </a:lnTo>
                <a:lnTo>
                  <a:pt x="2248" y="5766"/>
                </a:lnTo>
                <a:lnTo>
                  <a:pt x="2251" y="5767"/>
                </a:lnTo>
                <a:lnTo>
                  <a:pt x="2254" y="5769"/>
                </a:lnTo>
                <a:lnTo>
                  <a:pt x="2258" y="5772"/>
                </a:lnTo>
                <a:lnTo>
                  <a:pt x="2261" y="5777"/>
                </a:lnTo>
                <a:lnTo>
                  <a:pt x="2267" y="5787"/>
                </a:lnTo>
                <a:lnTo>
                  <a:pt x="2272" y="5799"/>
                </a:lnTo>
                <a:lnTo>
                  <a:pt x="2280" y="5823"/>
                </a:lnTo>
                <a:lnTo>
                  <a:pt x="2282" y="5834"/>
                </a:lnTo>
                <a:lnTo>
                  <a:pt x="2282" y="5834"/>
                </a:lnTo>
                <a:lnTo>
                  <a:pt x="2287" y="5833"/>
                </a:lnTo>
                <a:lnTo>
                  <a:pt x="2298" y="5830"/>
                </a:lnTo>
                <a:lnTo>
                  <a:pt x="2306" y="5830"/>
                </a:lnTo>
                <a:lnTo>
                  <a:pt x="2315" y="5830"/>
                </a:lnTo>
                <a:lnTo>
                  <a:pt x="2325" y="5831"/>
                </a:lnTo>
                <a:lnTo>
                  <a:pt x="2335" y="5834"/>
                </a:lnTo>
                <a:lnTo>
                  <a:pt x="2335" y="5834"/>
                </a:lnTo>
                <a:lnTo>
                  <a:pt x="2340" y="5835"/>
                </a:lnTo>
                <a:lnTo>
                  <a:pt x="2346" y="5838"/>
                </a:lnTo>
                <a:lnTo>
                  <a:pt x="2357" y="5845"/>
                </a:lnTo>
                <a:lnTo>
                  <a:pt x="2367" y="5854"/>
                </a:lnTo>
                <a:lnTo>
                  <a:pt x="2377" y="5863"/>
                </a:lnTo>
                <a:lnTo>
                  <a:pt x="2393" y="5879"/>
                </a:lnTo>
                <a:lnTo>
                  <a:pt x="2398" y="5887"/>
                </a:lnTo>
                <a:lnTo>
                  <a:pt x="2502" y="5929"/>
                </a:lnTo>
                <a:lnTo>
                  <a:pt x="2502" y="5929"/>
                </a:lnTo>
                <a:lnTo>
                  <a:pt x="2498" y="5938"/>
                </a:lnTo>
                <a:lnTo>
                  <a:pt x="2496" y="5947"/>
                </a:lnTo>
                <a:lnTo>
                  <a:pt x="2493" y="5960"/>
                </a:lnTo>
                <a:lnTo>
                  <a:pt x="2492" y="5972"/>
                </a:lnTo>
                <a:lnTo>
                  <a:pt x="2492" y="5983"/>
                </a:lnTo>
                <a:lnTo>
                  <a:pt x="2493" y="5989"/>
                </a:lnTo>
                <a:lnTo>
                  <a:pt x="2495" y="5994"/>
                </a:lnTo>
                <a:lnTo>
                  <a:pt x="2498" y="5999"/>
                </a:lnTo>
                <a:lnTo>
                  <a:pt x="2502" y="6002"/>
                </a:lnTo>
                <a:lnTo>
                  <a:pt x="2502" y="6002"/>
                </a:lnTo>
                <a:lnTo>
                  <a:pt x="2512" y="6009"/>
                </a:lnTo>
                <a:lnTo>
                  <a:pt x="2525" y="6015"/>
                </a:lnTo>
                <a:lnTo>
                  <a:pt x="2554" y="6030"/>
                </a:lnTo>
                <a:lnTo>
                  <a:pt x="2567" y="6038"/>
                </a:lnTo>
                <a:lnTo>
                  <a:pt x="2578" y="6045"/>
                </a:lnTo>
                <a:lnTo>
                  <a:pt x="2582" y="6051"/>
                </a:lnTo>
                <a:lnTo>
                  <a:pt x="2585" y="6055"/>
                </a:lnTo>
                <a:lnTo>
                  <a:pt x="2588" y="6060"/>
                </a:lnTo>
                <a:lnTo>
                  <a:pt x="2589" y="6065"/>
                </a:lnTo>
                <a:lnTo>
                  <a:pt x="2589" y="6065"/>
                </a:lnTo>
                <a:lnTo>
                  <a:pt x="2590" y="6078"/>
                </a:lnTo>
                <a:lnTo>
                  <a:pt x="2593" y="6092"/>
                </a:lnTo>
                <a:lnTo>
                  <a:pt x="2599" y="6108"/>
                </a:lnTo>
                <a:lnTo>
                  <a:pt x="2605" y="6122"/>
                </a:lnTo>
                <a:lnTo>
                  <a:pt x="2618" y="6148"/>
                </a:lnTo>
                <a:lnTo>
                  <a:pt x="2623" y="6158"/>
                </a:lnTo>
                <a:lnTo>
                  <a:pt x="2623" y="6158"/>
                </a:lnTo>
                <a:lnTo>
                  <a:pt x="2625" y="6169"/>
                </a:lnTo>
                <a:lnTo>
                  <a:pt x="2628" y="6181"/>
                </a:lnTo>
                <a:lnTo>
                  <a:pt x="2632" y="6196"/>
                </a:lnTo>
                <a:lnTo>
                  <a:pt x="2638" y="6210"/>
                </a:lnTo>
                <a:lnTo>
                  <a:pt x="2644" y="6224"/>
                </a:lnTo>
                <a:lnTo>
                  <a:pt x="2649" y="6229"/>
                </a:lnTo>
                <a:lnTo>
                  <a:pt x="2653" y="6234"/>
                </a:lnTo>
                <a:lnTo>
                  <a:pt x="2658" y="6237"/>
                </a:lnTo>
                <a:lnTo>
                  <a:pt x="2663" y="6238"/>
                </a:lnTo>
                <a:lnTo>
                  <a:pt x="2663" y="6238"/>
                </a:lnTo>
                <a:lnTo>
                  <a:pt x="2669" y="6240"/>
                </a:lnTo>
                <a:lnTo>
                  <a:pt x="2674" y="6243"/>
                </a:lnTo>
                <a:lnTo>
                  <a:pt x="2686" y="6250"/>
                </a:lnTo>
                <a:lnTo>
                  <a:pt x="2698" y="6259"/>
                </a:lnTo>
                <a:lnTo>
                  <a:pt x="2709" y="6269"/>
                </a:lnTo>
                <a:lnTo>
                  <a:pt x="2726" y="6288"/>
                </a:lnTo>
                <a:lnTo>
                  <a:pt x="2732" y="6296"/>
                </a:lnTo>
                <a:lnTo>
                  <a:pt x="2732" y="6296"/>
                </a:lnTo>
                <a:lnTo>
                  <a:pt x="2739" y="6299"/>
                </a:lnTo>
                <a:lnTo>
                  <a:pt x="2747" y="6302"/>
                </a:lnTo>
                <a:lnTo>
                  <a:pt x="2756" y="6305"/>
                </a:lnTo>
                <a:lnTo>
                  <a:pt x="2767" y="6306"/>
                </a:lnTo>
                <a:lnTo>
                  <a:pt x="2778" y="6306"/>
                </a:lnTo>
                <a:lnTo>
                  <a:pt x="2785" y="6305"/>
                </a:lnTo>
                <a:lnTo>
                  <a:pt x="2790" y="6303"/>
                </a:lnTo>
                <a:lnTo>
                  <a:pt x="2796" y="6299"/>
                </a:lnTo>
                <a:lnTo>
                  <a:pt x="2801" y="6296"/>
                </a:lnTo>
                <a:lnTo>
                  <a:pt x="2801" y="6296"/>
                </a:lnTo>
                <a:lnTo>
                  <a:pt x="2813" y="6288"/>
                </a:lnTo>
                <a:lnTo>
                  <a:pt x="2823" y="6284"/>
                </a:lnTo>
                <a:lnTo>
                  <a:pt x="2834" y="6280"/>
                </a:lnTo>
                <a:lnTo>
                  <a:pt x="2844" y="6279"/>
                </a:lnTo>
                <a:lnTo>
                  <a:pt x="2853" y="6278"/>
                </a:lnTo>
                <a:lnTo>
                  <a:pt x="2862" y="6278"/>
                </a:lnTo>
                <a:lnTo>
                  <a:pt x="2876" y="6279"/>
                </a:lnTo>
                <a:lnTo>
                  <a:pt x="2876" y="6279"/>
                </a:lnTo>
                <a:lnTo>
                  <a:pt x="2879" y="6278"/>
                </a:lnTo>
                <a:lnTo>
                  <a:pt x="2882" y="6276"/>
                </a:lnTo>
                <a:lnTo>
                  <a:pt x="2883" y="6272"/>
                </a:lnTo>
                <a:lnTo>
                  <a:pt x="2883" y="6267"/>
                </a:lnTo>
                <a:lnTo>
                  <a:pt x="2883" y="6254"/>
                </a:lnTo>
                <a:lnTo>
                  <a:pt x="2881" y="6239"/>
                </a:lnTo>
                <a:lnTo>
                  <a:pt x="2876" y="6210"/>
                </a:lnTo>
                <a:lnTo>
                  <a:pt x="2875" y="6200"/>
                </a:lnTo>
                <a:lnTo>
                  <a:pt x="2876" y="6196"/>
                </a:lnTo>
                <a:lnTo>
                  <a:pt x="2876" y="6194"/>
                </a:lnTo>
                <a:lnTo>
                  <a:pt x="2876" y="6194"/>
                </a:lnTo>
                <a:lnTo>
                  <a:pt x="2879" y="6186"/>
                </a:lnTo>
                <a:lnTo>
                  <a:pt x="2885" y="6170"/>
                </a:lnTo>
                <a:lnTo>
                  <a:pt x="2898" y="6124"/>
                </a:lnTo>
                <a:lnTo>
                  <a:pt x="2917" y="6060"/>
                </a:lnTo>
                <a:lnTo>
                  <a:pt x="2876" y="5869"/>
                </a:lnTo>
                <a:lnTo>
                  <a:pt x="2876" y="5869"/>
                </a:lnTo>
                <a:lnTo>
                  <a:pt x="2877" y="5733"/>
                </a:lnTo>
                <a:lnTo>
                  <a:pt x="2878" y="5629"/>
                </a:lnTo>
                <a:lnTo>
                  <a:pt x="2881" y="5586"/>
                </a:lnTo>
                <a:lnTo>
                  <a:pt x="2882" y="5558"/>
                </a:lnTo>
                <a:lnTo>
                  <a:pt x="2882" y="5558"/>
                </a:lnTo>
                <a:lnTo>
                  <a:pt x="2885" y="5537"/>
                </a:lnTo>
                <a:lnTo>
                  <a:pt x="2891" y="5513"/>
                </a:lnTo>
                <a:lnTo>
                  <a:pt x="2904" y="5459"/>
                </a:lnTo>
                <a:lnTo>
                  <a:pt x="2910" y="5430"/>
                </a:lnTo>
                <a:lnTo>
                  <a:pt x="2915" y="5402"/>
                </a:lnTo>
                <a:lnTo>
                  <a:pt x="2917" y="5376"/>
                </a:lnTo>
                <a:lnTo>
                  <a:pt x="2917" y="5363"/>
                </a:lnTo>
                <a:lnTo>
                  <a:pt x="2917" y="5351"/>
                </a:lnTo>
                <a:lnTo>
                  <a:pt x="2917" y="5351"/>
                </a:lnTo>
                <a:lnTo>
                  <a:pt x="2916" y="5337"/>
                </a:lnTo>
                <a:lnTo>
                  <a:pt x="2916" y="5319"/>
                </a:lnTo>
                <a:lnTo>
                  <a:pt x="2917" y="5273"/>
                </a:lnTo>
                <a:lnTo>
                  <a:pt x="2922" y="5163"/>
                </a:lnTo>
                <a:lnTo>
                  <a:pt x="2924" y="5106"/>
                </a:lnTo>
                <a:lnTo>
                  <a:pt x="2924" y="5055"/>
                </a:lnTo>
                <a:lnTo>
                  <a:pt x="2924" y="5033"/>
                </a:lnTo>
                <a:lnTo>
                  <a:pt x="2922" y="5014"/>
                </a:lnTo>
                <a:lnTo>
                  <a:pt x="2921" y="4999"/>
                </a:lnTo>
                <a:lnTo>
                  <a:pt x="2917" y="4988"/>
                </a:lnTo>
                <a:lnTo>
                  <a:pt x="2917" y="4988"/>
                </a:lnTo>
                <a:lnTo>
                  <a:pt x="2914" y="4977"/>
                </a:lnTo>
                <a:lnTo>
                  <a:pt x="2912" y="4963"/>
                </a:lnTo>
                <a:lnTo>
                  <a:pt x="2911" y="4947"/>
                </a:lnTo>
                <a:lnTo>
                  <a:pt x="2908" y="4927"/>
                </a:lnTo>
                <a:lnTo>
                  <a:pt x="2907" y="4883"/>
                </a:lnTo>
                <a:lnTo>
                  <a:pt x="2906" y="4836"/>
                </a:lnTo>
                <a:lnTo>
                  <a:pt x="2905" y="4747"/>
                </a:lnTo>
                <a:lnTo>
                  <a:pt x="2903" y="4714"/>
                </a:lnTo>
                <a:lnTo>
                  <a:pt x="2902" y="4702"/>
                </a:lnTo>
                <a:lnTo>
                  <a:pt x="2900" y="4694"/>
                </a:lnTo>
                <a:lnTo>
                  <a:pt x="2900" y="4694"/>
                </a:lnTo>
                <a:lnTo>
                  <a:pt x="2895" y="4679"/>
                </a:lnTo>
                <a:lnTo>
                  <a:pt x="2892" y="4665"/>
                </a:lnTo>
                <a:lnTo>
                  <a:pt x="2890" y="4649"/>
                </a:lnTo>
                <a:lnTo>
                  <a:pt x="2888" y="4635"/>
                </a:lnTo>
                <a:lnTo>
                  <a:pt x="2890" y="4628"/>
                </a:lnTo>
                <a:lnTo>
                  <a:pt x="2892" y="4621"/>
                </a:lnTo>
                <a:lnTo>
                  <a:pt x="2894" y="4616"/>
                </a:lnTo>
                <a:lnTo>
                  <a:pt x="2897" y="4611"/>
                </a:lnTo>
                <a:lnTo>
                  <a:pt x="2902" y="4607"/>
                </a:lnTo>
                <a:lnTo>
                  <a:pt x="2908" y="4604"/>
                </a:lnTo>
                <a:lnTo>
                  <a:pt x="2915" y="4603"/>
                </a:lnTo>
                <a:lnTo>
                  <a:pt x="2924" y="4601"/>
                </a:lnTo>
                <a:lnTo>
                  <a:pt x="2924" y="4601"/>
                </a:lnTo>
                <a:lnTo>
                  <a:pt x="2934" y="4601"/>
                </a:lnTo>
                <a:lnTo>
                  <a:pt x="2943" y="4600"/>
                </a:lnTo>
                <a:lnTo>
                  <a:pt x="2952" y="4598"/>
                </a:lnTo>
                <a:lnTo>
                  <a:pt x="2961" y="4595"/>
                </a:lnTo>
                <a:lnTo>
                  <a:pt x="2976" y="4589"/>
                </a:lnTo>
                <a:lnTo>
                  <a:pt x="2991" y="4581"/>
                </a:lnTo>
                <a:lnTo>
                  <a:pt x="3003" y="4574"/>
                </a:lnTo>
                <a:lnTo>
                  <a:pt x="3012" y="4568"/>
                </a:lnTo>
                <a:lnTo>
                  <a:pt x="3021" y="4561"/>
                </a:lnTo>
                <a:lnTo>
                  <a:pt x="3078" y="4561"/>
                </a:lnTo>
                <a:lnTo>
                  <a:pt x="3078" y="4561"/>
                </a:lnTo>
                <a:lnTo>
                  <a:pt x="3144" y="4540"/>
                </a:lnTo>
                <a:lnTo>
                  <a:pt x="3288" y="4492"/>
                </a:lnTo>
                <a:lnTo>
                  <a:pt x="3368" y="4467"/>
                </a:lnTo>
                <a:lnTo>
                  <a:pt x="3438" y="4442"/>
                </a:lnTo>
                <a:lnTo>
                  <a:pt x="3491" y="4423"/>
                </a:lnTo>
                <a:lnTo>
                  <a:pt x="3508" y="4415"/>
                </a:lnTo>
                <a:lnTo>
                  <a:pt x="3517" y="4411"/>
                </a:lnTo>
                <a:lnTo>
                  <a:pt x="3517" y="4411"/>
                </a:lnTo>
                <a:lnTo>
                  <a:pt x="3530" y="4403"/>
                </a:lnTo>
                <a:lnTo>
                  <a:pt x="3551" y="4393"/>
                </a:lnTo>
                <a:lnTo>
                  <a:pt x="3606" y="4370"/>
                </a:lnTo>
                <a:lnTo>
                  <a:pt x="3656" y="4351"/>
                </a:lnTo>
                <a:lnTo>
                  <a:pt x="3677" y="4342"/>
                </a:lnTo>
                <a:lnTo>
                  <a:pt x="3677" y="4342"/>
                </a:lnTo>
                <a:lnTo>
                  <a:pt x="3686" y="4337"/>
                </a:lnTo>
                <a:lnTo>
                  <a:pt x="3695" y="4333"/>
                </a:lnTo>
                <a:lnTo>
                  <a:pt x="3705" y="4330"/>
                </a:lnTo>
                <a:lnTo>
                  <a:pt x="3716" y="4327"/>
                </a:lnTo>
                <a:lnTo>
                  <a:pt x="3722" y="4327"/>
                </a:lnTo>
                <a:lnTo>
                  <a:pt x="3726" y="4327"/>
                </a:lnTo>
                <a:lnTo>
                  <a:pt x="3731" y="4330"/>
                </a:lnTo>
                <a:lnTo>
                  <a:pt x="3735" y="4332"/>
                </a:lnTo>
                <a:lnTo>
                  <a:pt x="3739" y="4336"/>
                </a:lnTo>
                <a:lnTo>
                  <a:pt x="3741" y="4342"/>
                </a:lnTo>
                <a:lnTo>
                  <a:pt x="3741" y="4342"/>
                </a:lnTo>
                <a:lnTo>
                  <a:pt x="3744" y="4348"/>
                </a:lnTo>
                <a:lnTo>
                  <a:pt x="3747" y="4354"/>
                </a:lnTo>
                <a:lnTo>
                  <a:pt x="3752" y="4360"/>
                </a:lnTo>
                <a:lnTo>
                  <a:pt x="3756" y="4365"/>
                </a:lnTo>
                <a:lnTo>
                  <a:pt x="3768" y="4374"/>
                </a:lnTo>
                <a:lnTo>
                  <a:pt x="3780" y="4381"/>
                </a:lnTo>
                <a:lnTo>
                  <a:pt x="3791" y="4386"/>
                </a:lnTo>
                <a:lnTo>
                  <a:pt x="3801" y="4391"/>
                </a:lnTo>
                <a:lnTo>
                  <a:pt x="3810" y="4394"/>
                </a:lnTo>
                <a:lnTo>
                  <a:pt x="3810" y="4394"/>
                </a:lnTo>
                <a:lnTo>
                  <a:pt x="3819" y="4392"/>
                </a:lnTo>
                <a:lnTo>
                  <a:pt x="3839" y="4391"/>
                </a:lnTo>
                <a:lnTo>
                  <a:pt x="3850" y="4391"/>
                </a:lnTo>
                <a:lnTo>
                  <a:pt x="3861" y="4392"/>
                </a:lnTo>
                <a:lnTo>
                  <a:pt x="3871" y="4394"/>
                </a:lnTo>
                <a:lnTo>
                  <a:pt x="3876" y="4396"/>
                </a:lnTo>
                <a:lnTo>
                  <a:pt x="3879" y="4400"/>
                </a:lnTo>
                <a:lnTo>
                  <a:pt x="3879" y="4400"/>
                </a:lnTo>
                <a:lnTo>
                  <a:pt x="3886" y="4408"/>
                </a:lnTo>
                <a:lnTo>
                  <a:pt x="3892" y="4416"/>
                </a:lnTo>
                <a:lnTo>
                  <a:pt x="3905" y="4435"/>
                </a:lnTo>
                <a:lnTo>
                  <a:pt x="3912" y="4443"/>
                </a:lnTo>
                <a:lnTo>
                  <a:pt x="3921" y="4451"/>
                </a:lnTo>
                <a:lnTo>
                  <a:pt x="3926" y="4453"/>
                </a:lnTo>
                <a:lnTo>
                  <a:pt x="3931" y="4455"/>
                </a:lnTo>
                <a:lnTo>
                  <a:pt x="3937" y="4457"/>
                </a:lnTo>
                <a:lnTo>
                  <a:pt x="3942" y="4458"/>
                </a:lnTo>
                <a:lnTo>
                  <a:pt x="3942" y="4458"/>
                </a:lnTo>
                <a:lnTo>
                  <a:pt x="3949" y="4458"/>
                </a:lnTo>
                <a:lnTo>
                  <a:pt x="3954" y="4459"/>
                </a:lnTo>
                <a:lnTo>
                  <a:pt x="3958" y="4461"/>
                </a:lnTo>
                <a:lnTo>
                  <a:pt x="3963" y="4463"/>
                </a:lnTo>
                <a:lnTo>
                  <a:pt x="3968" y="4469"/>
                </a:lnTo>
                <a:lnTo>
                  <a:pt x="3974" y="4477"/>
                </a:lnTo>
                <a:lnTo>
                  <a:pt x="3981" y="4491"/>
                </a:lnTo>
                <a:lnTo>
                  <a:pt x="3987" y="4498"/>
                </a:lnTo>
                <a:lnTo>
                  <a:pt x="3990" y="4501"/>
                </a:lnTo>
                <a:lnTo>
                  <a:pt x="3995" y="4503"/>
                </a:lnTo>
                <a:lnTo>
                  <a:pt x="3995" y="4503"/>
                </a:lnTo>
                <a:lnTo>
                  <a:pt x="4019" y="4514"/>
                </a:lnTo>
                <a:lnTo>
                  <a:pt x="4049" y="4528"/>
                </a:lnTo>
                <a:lnTo>
                  <a:pt x="4087" y="4543"/>
                </a:lnTo>
                <a:lnTo>
                  <a:pt x="4139" y="4630"/>
                </a:lnTo>
                <a:lnTo>
                  <a:pt x="4139" y="4630"/>
                </a:lnTo>
                <a:lnTo>
                  <a:pt x="4155" y="4625"/>
                </a:lnTo>
                <a:lnTo>
                  <a:pt x="4171" y="4620"/>
                </a:lnTo>
                <a:lnTo>
                  <a:pt x="4178" y="4619"/>
                </a:lnTo>
                <a:lnTo>
                  <a:pt x="4185" y="4619"/>
                </a:lnTo>
                <a:lnTo>
                  <a:pt x="4185" y="4619"/>
                </a:lnTo>
                <a:lnTo>
                  <a:pt x="4192" y="4620"/>
                </a:lnTo>
                <a:lnTo>
                  <a:pt x="4200" y="4624"/>
                </a:lnTo>
                <a:lnTo>
                  <a:pt x="4208" y="4628"/>
                </a:lnTo>
                <a:lnTo>
                  <a:pt x="4214" y="4634"/>
                </a:lnTo>
                <a:lnTo>
                  <a:pt x="4227" y="4643"/>
                </a:lnTo>
                <a:lnTo>
                  <a:pt x="4231" y="4647"/>
                </a:lnTo>
                <a:lnTo>
                  <a:pt x="4231" y="4647"/>
                </a:lnTo>
                <a:lnTo>
                  <a:pt x="4251" y="4659"/>
                </a:lnTo>
                <a:lnTo>
                  <a:pt x="4270" y="4669"/>
                </a:lnTo>
                <a:lnTo>
                  <a:pt x="4280" y="4674"/>
                </a:lnTo>
                <a:lnTo>
                  <a:pt x="4289" y="4676"/>
                </a:lnTo>
                <a:lnTo>
                  <a:pt x="4289" y="4676"/>
                </a:lnTo>
                <a:lnTo>
                  <a:pt x="4364" y="4694"/>
                </a:lnTo>
                <a:lnTo>
                  <a:pt x="4409" y="4740"/>
                </a:lnTo>
                <a:lnTo>
                  <a:pt x="4473" y="4745"/>
                </a:lnTo>
                <a:lnTo>
                  <a:pt x="4473" y="4780"/>
                </a:lnTo>
                <a:lnTo>
                  <a:pt x="4473" y="4780"/>
                </a:lnTo>
                <a:lnTo>
                  <a:pt x="4494" y="4787"/>
                </a:lnTo>
                <a:lnTo>
                  <a:pt x="4512" y="4793"/>
                </a:lnTo>
                <a:lnTo>
                  <a:pt x="4526" y="4797"/>
                </a:lnTo>
                <a:lnTo>
                  <a:pt x="4526" y="4797"/>
                </a:lnTo>
                <a:lnTo>
                  <a:pt x="4535" y="4808"/>
                </a:lnTo>
                <a:lnTo>
                  <a:pt x="4546" y="4820"/>
                </a:lnTo>
                <a:lnTo>
                  <a:pt x="4560" y="4834"/>
                </a:lnTo>
                <a:lnTo>
                  <a:pt x="4560" y="4834"/>
                </a:lnTo>
                <a:lnTo>
                  <a:pt x="4587" y="4861"/>
                </a:lnTo>
                <a:lnTo>
                  <a:pt x="4587" y="4861"/>
                </a:lnTo>
                <a:lnTo>
                  <a:pt x="4590" y="4865"/>
                </a:lnTo>
                <a:lnTo>
                  <a:pt x="4592" y="4870"/>
                </a:lnTo>
                <a:lnTo>
                  <a:pt x="4592" y="4875"/>
                </a:lnTo>
                <a:lnTo>
                  <a:pt x="4591" y="4880"/>
                </a:lnTo>
                <a:lnTo>
                  <a:pt x="4589" y="4889"/>
                </a:lnTo>
                <a:lnTo>
                  <a:pt x="4587" y="4891"/>
                </a:lnTo>
                <a:lnTo>
                  <a:pt x="4592" y="4911"/>
                </a:lnTo>
                <a:lnTo>
                  <a:pt x="4592" y="4911"/>
                </a:lnTo>
                <a:lnTo>
                  <a:pt x="4601" y="4913"/>
                </a:lnTo>
                <a:lnTo>
                  <a:pt x="4609" y="4917"/>
                </a:lnTo>
                <a:lnTo>
                  <a:pt x="4618" y="4922"/>
                </a:lnTo>
                <a:lnTo>
                  <a:pt x="4618" y="4922"/>
                </a:lnTo>
                <a:lnTo>
                  <a:pt x="4622" y="4926"/>
                </a:lnTo>
                <a:lnTo>
                  <a:pt x="4627" y="4931"/>
                </a:lnTo>
                <a:lnTo>
                  <a:pt x="4637" y="4945"/>
                </a:lnTo>
                <a:lnTo>
                  <a:pt x="4646" y="4959"/>
                </a:lnTo>
                <a:lnTo>
                  <a:pt x="4652" y="4972"/>
                </a:lnTo>
                <a:lnTo>
                  <a:pt x="4652" y="4972"/>
                </a:lnTo>
                <a:lnTo>
                  <a:pt x="4654" y="4975"/>
                </a:lnTo>
                <a:lnTo>
                  <a:pt x="4657" y="4978"/>
                </a:lnTo>
                <a:lnTo>
                  <a:pt x="4666" y="4982"/>
                </a:lnTo>
                <a:lnTo>
                  <a:pt x="4675" y="4986"/>
                </a:lnTo>
                <a:lnTo>
                  <a:pt x="4686" y="4989"/>
                </a:lnTo>
                <a:lnTo>
                  <a:pt x="4706" y="4994"/>
                </a:lnTo>
                <a:lnTo>
                  <a:pt x="4714" y="4996"/>
                </a:lnTo>
                <a:lnTo>
                  <a:pt x="4714" y="5023"/>
                </a:lnTo>
                <a:lnTo>
                  <a:pt x="4764" y="5068"/>
                </a:lnTo>
                <a:lnTo>
                  <a:pt x="4764" y="5068"/>
                </a:lnTo>
                <a:lnTo>
                  <a:pt x="4796" y="5094"/>
                </a:lnTo>
                <a:lnTo>
                  <a:pt x="4821" y="5112"/>
                </a:lnTo>
                <a:lnTo>
                  <a:pt x="4831" y="5118"/>
                </a:lnTo>
                <a:lnTo>
                  <a:pt x="4837" y="5122"/>
                </a:lnTo>
                <a:lnTo>
                  <a:pt x="4837" y="5122"/>
                </a:lnTo>
                <a:lnTo>
                  <a:pt x="4842" y="5125"/>
                </a:lnTo>
                <a:lnTo>
                  <a:pt x="4847" y="5132"/>
                </a:lnTo>
                <a:lnTo>
                  <a:pt x="4861" y="5147"/>
                </a:lnTo>
                <a:lnTo>
                  <a:pt x="4871" y="5163"/>
                </a:lnTo>
                <a:lnTo>
                  <a:pt x="4875" y="5170"/>
                </a:lnTo>
                <a:lnTo>
                  <a:pt x="4875" y="5170"/>
                </a:lnTo>
                <a:lnTo>
                  <a:pt x="4878" y="5175"/>
                </a:lnTo>
                <a:lnTo>
                  <a:pt x="4886" y="5186"/>
                </a:lnTo>
                <a:lnTo>
                  <a:pt x="4892" y="5192"/>
                </a:lnTo>
                <a:lnTo>
                  <a:pt x="4897" y="5197"/>
                </a:lnTo>
                <a:lnTo>
                  <a:pt x="4904" y="5201"/>
                </a:lnTo>
                <a:lnTo>
                  <a:pt x="4910" y="5202"/>
                </a:lnTo>
                <a:lnTo>
                  <a:pt x="4910" y="5202"/>
                </a:lnTo>
                <a:lnTo>
                  <a:pt x="4968" y="5202"/>
                </a:lnTo>
                <a:lnTo>
                  <a:pt x="4968" y="5202"/>
                </a:lnTo>
                <a:lnTo>
                  <a:pt x="4980" y="5206"/>
                </a:lnTo>
                <a:lnTo>
                  <a:pt x="4992" y="5211"/>
                </a:lnTo>
                <a:lnTo>
                  <a:pt x="5007" y="5214"/>
                </a:lnTo>
                <a:lnTo>
                  <a:pt x="5021" y="5215"/>
                </a:lnTo>
                <a:lnTo>
                  <a:pt x="5028" y="5215"/>
                </a:lnTo>
                <a:lnTo>
                  <a:pt x="5033" y="5215"/>
                </a:lnTo>
                <a:lnTo>
                  <a:pt x="5039" y="5213"/>
                </a:lnTo>
                <a:lnTo>
                  <a:pt x="5043" y="5211"/>
                </a:lnTo>
                <a:lnTo>
                  <a:pt x="5047" y="5207"/>
                </a:lnTo>
                <a:lnTo>
                  <a:pt x="5048" y="5202"/>
                </a:lnTo>
                <a:lnTo>
                  <a:pt x="5048" y="5202"/>
                </a:lnTo>
                <a:lnTo>
                  <a:pt x="5049" y="5197"/>
                </a:lnTo>
                <a:lnTo>
                  <a:pt x="5051" y="5192"/>
                </a:lnTo>
                <a:lnTo>
                  <a:pt x="5056" y="5184"/>
                </a:lnTo>
                <a:lnTo>
                  <a:pt x="5061" y="5179"/>
                </a:lnTo>
                <a:lnTo>
                  <a:pt x="5067" y="5175"/>
                </a:lnTo>
                <a:lnTo>
                  <a:pt x="5072" y="5172"/>
                </a:lnTo>
                <a:lnTo>
                  <a:pt x="5078" y="5171"/>
                </a:lnTo>
                <a:lnTo>
                  <a:pt x="5082" y="5170"/>
                </a:lnTo>
                <a:lnTo>
                  <a:pt x="5082" y="5170"/>
                </a:lnTo>
                <a:lnTo>
                  <a:pt x="5085" y="5173"/>
                </a:lnTo>
                <a:lnTo>
                  <a:pt x="5088" y="5175"/>
                </a:lnTo>
                <a:lnTo>
                  <a:pt x="5094" y="5176"/>
                </a:lnTo>
                <a:lnTo>
                  <a:pt x="5100" y="5177"/>
                </a:lnTo>
                <a:lnTo>
                  <a:pt x="5109" y="5177"/>
                </a:lnTo>
                <a:lnTo>
                  <a:pt x="5119" y="5175"/>
                </a:lnTo>
                <a:lnTo>
                  <a:pt x="5133" y="5170"/>
                </a:lnTo>
                <a:lnTo>
                  <a:pt x="5133" y="5170"/>
                </a:lnTo>
                <a:lnTo>
                  <a:pt x="5147" y="5164"/>
                </a:lnTo>
                <a:lnTo>
                  <a:pt x="5163" y="5160"/>
                </a:lnTo>
                <a:lnTo>
                  <a:pt x="5176" y="5157"/>
                </a:lnTo>
                <a:lnTo>
                  <a:pt x="5189" y="5155"/>
                </a:lnTo>
                <a:lnTo>
                  <a:pt x="5209" y="5153"/>
                </a:lnTo>
                <a:lnTo>
                  <a:pt x="5217" y="5153"/>
                </a:lnTo>
                <a:lnTo>
                  <a:pt x="5263" y="5114"/>
                </a:lnTo>
                <a:lnTo>
                  <a:pt x="5263" y="5114"/>
                </a:lnTo>
                <a:lnTo>
                  <a:pt x="5286" y="5113"/>
                </a:lnTo>
                <a:lnTo>
                  <a:pt x="5317" y="5111"/>
                </a:lnTo>
                <a:lnTo>
                  <a:pt x="5317" y="5111"/>
                </a:lnTo>
                <a:lnTo>
                  <a:pt x="5331" y="5108"/>
                </a:lnTo>
                <a:lnTo>
                  <a:pt x="5349" y="5105"/>
                </a:lnTo>
                <a:lnTo>
                  <a:pt x="5371" y="5099"/>
                </a:lnTo>
                <a:lnTo>
                  <a:pt x="5371" y="5126"/>
                </a:lnTo>
                <a:lnTo>
                  <a:pt x="5451" y="5118"/>
                </a:lnTo>
                <a:lnTo>
                  <a:pt x="5514" y="5103"/>
                </a:lnTo>
                <a:lnTo>
                  <a:pt x="5514" y="5126"/>
                </a:lnTo>
                <a:lnTo>
                  <a:pt x="5597" y="5118"/>
                </a:lnTo>
                <a:lnTo>
                  <a:pt x="5652" y="5130"/>
                </a:lnTo>
                <a:lnTo>
                  <a:pt x="5709" y="5122"/>
                </a:lnTo>
                <a:lnTo>
                  <a:pt x="5763" y="5107"/>
                </a:lnTo>
                <a:lnTo>
                  <a:pt x="5801" y="5072"/>
                </a:lnTo>
                <a:lnTo>
                  <a:pt x="5851" y="5057"/>
                </a:lnTo>
                <a:lnTo>
                  <a:pt x="5866" y="5036"/>
                </a:lnTo>
                <a:lnTo>
                  <a:pt x="5875" y="5023"/>
                </a:lnTo>
                <a:lnTo>
                  <a:pt x="5917" y="5060"/>
                </a:lnTo>
                <a:lnTo>
                  <a:pt x="5917" y="5060"/>
                </a:lnTo>
                <a:lnTo>
                  <a:pt x="5920" y="5064"/>
                </a:lnTo>
                <a:lnTo>
                  <a:pt x="5929" y="5073"/>
                </a:lnTo>
                <a:lnTo>
                  <a:pt x="5936" y="5078"/>
                </a:lnTo>
                <a:lnTo>
                  <a:pt x="5944" y="5084"/>
                </a:lnTo>
                <a:lnTo>
                  <a:pt x="5953" y="5088"/>
                </a:lnTo>
                <a:lnTo>
                  <a:pt x="5963" y="5092"/>
                </a:lnTo>
                <a:lnTo>
                  <a:pt x="5963" y="5092"/>
                </a:lnTo>
                <a:lnTo>
                  <a:pt x="5968" y="5093"/>
                </a:lnTo>
                <a:lnTo>
                  <a:pt x="5973" y="5096"/>
                </a:lnTo>
                <a:lnTo>
                  <a:pt x="5982" y="5104"/>
                </a:lnTo>
                <a:lnTo>
                  <a:pt x="5989" y="5113"/>
                </a:lnTo>
                <a:lnTo>
                  <a:pt x="5996" y="5123"/>
                </a:lnTo>
                <a:lnTo>
                  <a:pt x="6002" y="5133"/>
                </a:lnTo>
                <a:lnTo>
                  <a:pt x="6005" y="5141"/>
                </a:lnTo>
                <a:lnTo>
                  <a:pt x="6009" y="5148"/>
                </a:lnTo>
                <a:lnTo>
                  <a:pt x="6009" y="5148"/>
                </a:lnTo>
                <a:lnTo>
                  <a:pt x="6014" y="5153"/>
                </a:lnTo>
                <a:lnTo>
                  <a:pt x="6025" y="5162"/>
                </a:lnTo>
                <a:lnTo>
                  <a:pt x="6032" y="5166"/>
                </a:lnTo>
                <a:lnTo>
                  <a:pt x="6040" y="5170"/>
                </a:lnTo>
                <a:lnTo>
                  <a:pt x="6047" y="5171"/>
                </a:lnTo>
                <a:lnTo>
                  <a:pt x="6051" y="5171"/>
                </a:lnTo>
                <a:lnTo>
                  <a:pt x="6054" y="5170"/>
                </a:lnTo>
                <a:lnTo>
                  <a:pt x="6054" y="5170"/>
                </a:lnTo>
                <a:lnTo>
                  <a:pt x="6054" y="0"/>
                </a:lnTo>
                <a:lnTo>
                  <a:pt x="6017" y="10"/>
                </a:lnTo>
                <a:lnTo>
                  <a:pt x="5853" y="26"/>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3" name="Text Placeholder 6">
            <a:extLst>
              <a:ext uri="{FF2B5EF4-FFF2-40B4-BE49-F238E27FC236}">
                <a16:creationId xmlns:a16="http://schemas.microsoft.com/office/drawing/2014/main" id="{F48243D6-9246-690F-AE7D-8C872E1E576A}"/>
              </a:ext>
            </a:extLst>
          </p:cNvPr>
          <p:cNvSpPr>
            <a:spLocks noGrp="1"/>
          </p:cNvSpPr>
          <p:nvPr>
            <p:ph type="body" sz="quarter" idx="13"/>
          </p:nvPr>
        </p:nvSpPr>
        <p:spPr>
          <a:xfrm>
            <a:off x="502580" y="2706251"/>
            <a:ext cx="10811103" cy="2169825"/>
          </a:xfrm>
        </p:spPr>
        <p:txBody>
          <a:bodyPr/>
          <a:lstStyle/>
          <a:p>
            <a:r>
              <a:rPr lang="fr-FR" sz="3200" dirty="0"/>
              <a:t>Pays Nordiques – 18 avril 2024</a:t>
            </a:r>
          </a:p>
          <a:p>
            <a:r>
              <a:rPr lang="fr-FR" sz="3200" dirty="0" err="1"/>
              <a:t>BeNeLux</a:t>
            </a:r>
            <a:r>
              <a:rPr lang="fr-FR" sz="3200" dirty="0"/>
              <a:t> – 27 juin 2024</a:t>
            </a:r>
          </a:p>
          <a:p>
            <a:r>
              <a:rPr lang="fr-FR" sz="3200" dirty="0"/>
              <a:t>Italie – 30 septembre 2024</a:t>
            </a:r>
          </a:p>
          <a:p>
            <a:r>
              <a:rPr lang="fr-FR" sz="3200" dirty="0"/>
              <a:t>Péninsule ibérique – 28 novembre 2024</a:t>
            </a:r>
          </a:p>
        </p:txBody>
      </p:sp>
      <p:sp>
        <p:nvSpPr>
          <p:cNvPr id="4" name="Espace réservé du pied de page 3">
            <a:extLst>
              <a:ext uri="{FF2B5EF4-FFF2-40B4-BE49-F238E27FC236}">
                <a16:creationId xmlns:a16="http://schemas.microsoft.com/office/drawing/2014/main" id="{E6F23E4D-98AE-EDE9-D3BE-01E25BD34EFE}"/>
              </a:ext>
            </a:extLst>
          </p:cNvPr>
          <p:cNvSpPr>
            <a:spLocks noGrp="1"/>
          </p:cNvSpPr>
          <p:nvPr>
            <p:ph type="ftr" sz="quarter" idx="11"/>
          </p:nvPr>
        </p:nvSpPr>
        <p:spPr>
          <a:xfrm>
            <a:off x="8675689" y="9088998"/>
            <a:ext cx="7388674" cy="215444"/>
          </a:xfrm>
        </p:spPr>
        <p:txBody>
          <a:bodyPr/>
          <a:lstStyle/>
          <a:p>
            <a:r>
              <a:rPr lang="fr-FR" dirty="0"/>
              <a:t>SYNTHESE 2024 - Janvier 2025</a:t>
            </a:r>
          </a:p>
        </p:txBody>
      </p:sp>
    </p:spTree>
    <p:extLst>
      <p:ext uri="{BB962C8B-B14F-4D97-AF65-F5344CB8AC3E}">
        <p14:creationId xmlns:p14="http://schemas.microsoft.com/office/powerpoint/2010/main" val="148976538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DFF5A-D116-C94A-9A49-C5CF941125E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C1E5B0A3-7D4D-F7AB-9D45-C26F810E1256}"/>
              </a:ext>
            </a:extLst>
          </p:cNvPr>
          <p:cNvSpPr/>
          <p:nvPr/>
        </p:nvSpPr>
        <p:spPr>
          <a:xfrm>
            <a:off x="2886923" y="2945633"/>
            <a:ext cx="901306" cy="5156882"/>
          </a:xfrm>
          <a:prstGeom prst="rect">
            <a:avLst/>
          </a:prstGeom>
          <a:solidFill>
            <a:schemeClr val="bg2">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 name="Graphique 2">
            <a:extLst>
              <a:ext uri="{FF2B5EF4-FFF2-40B4-BE49-F238E27FC236}">
                <a16:creationId xmlns:a16="http://schemas.microsoft.com/office/drawing/2014/main" id="{C4D5EBC8-D965-F720-F846-53A30589FAF2}"/>
              </a:ext>
            </a:extLst>
          </p:cNvPr>
          <p:cNvGraphicFramePr/>
          <p:nvPr/>
        </p:nvGraphicFramePr>
        <p:xfrm>
          <a:off x="2234932" y="2804442"/>
          <a:ext cx="12881503" cy="544324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re 1">
            <a:extLst>
              <a:ext uri="{FF2B5EF4-FFF2-40B4-BE49-F238E27FC236}">
                <a16:creationId xmlns:a16="http://schemas.microsoft.com/office/drawing/2014/main" id="{89FDC1AC-5D9A-E50E-D13C-81A291C409A6}"/>
              </a:ext>
            </a:extLst>
          </p:cNvPr>
          <p:cNvSpPr>
            <a:spLocks noGrp="1"/>
          </p:cNvSpPr>
          <p:nvPr>
            <p:ph type="title"/>
          </p:nvPr>
        </p:nvSpPr>
        <p:spPr/>
        <p:txBody>
          <a:bodyPr/>
          <a:lstStyle/>
          <a:p>
            <a:r>
              <a:rPr lang="fr-FR" dirty="0"/>
              <a:t>Chiffres clés</a:t>
            </a:r>
          </a:p>
        </p:txBody>
      </p:sp>
      <p:sp>
        <p:nvSpPr>
          <p:cNvPr id="4" name="Espace réservé du numéro de diapositive 3">
            <a:extLst>
              <a:ext uri="{FF2B5EF4-FFF2-40B4-BE49-F238E27FC236}">
                <a16:creationId xmlns:a16="http://schemas.microsoft.com/office/drawing/2014/main" id="{50F61397-7969-1C1C-27F0-34C38972E371}"/>
              </a:ext>
            </a:extLst>
          </p:cNvPr>
          <p:cNvSpPr>
            <a:spLocks noGrp="1"/>
          </p:cNvSpPr>
          <p:nvPr>
            <p:ph type="sldNum" sz="quarter" idx="12"/>
          </p:nvPr>
        </p:nvSpPr>
        <p:spPr/>
        <p:txBody>
          <a:bodyPr/>
          <a:lstStyle/>
          <a:p>
            <a:fld id="{D6CAF8E8-172B-4E70-9325-BA460E9DD579}" type="slidenum">
              <a:rPr lang="fr-FR" smtClean="0"/>
              <a:t>9</a:t>
            </a:fld>
            <a:endParaRPr lang="fr-FR"/>
          </a:p>
        </p:txBody>
      </p:sp>
      <p:sp>
        <p:nvSpPr>
          <p:cNvPr id="11" name="Titre 1">
            <a:extLst>
              <a:ext uri="{FF2B5EF4-FFF2-40B4-BE49-F238E27FC236}">
                <a16:creationId xmlns:a16="http://schemas.microsoft.com/office/drawing/2014/main" id="{3C0BEB30-03D5-5C90-1C3A-2BD470F3490C}"/>
              </a:ext>
            </a:extLst>
          </p:cNvPr>
          <p:cNvSpPr txBox="1">
            <a:spLocks/>
          </p:cNvSpPr>
          <p:nvPr/>
        </p:nvSpPr>
        <p:spPr>
          <a:xfrm>
            <a:off x="529062" y="1654260"/>
            <a:ext cx="16293246" cy="430887"/>
          </a:xfrm>
          <a:prstGeom prst="rect">
            <a:avLst/>
          </a:prstGeom>
          <a:noFill/>
        </p:spPr>
        <p:txBody>
          <a:bodyPr vert="horz" wrap="square" lIns="0" tIns="0" rIns="0" bIns="0" rtlCol="0" anchor="t" anchorCtr="0">
            <a:spAutoFit/>
          </a:bodyPr>
          <a:lstStyle>
            <a:lvl1pPr algn="l" defTabSz="914400" rtl="0" eaLnBrk="1" latinLnBrk="0" hangingPunct="1">
              <a:lnSpc>
                <a:spcPct val="100000"/>
              </a:lnSpc>
              <a:spcBef>
                <a:spcPct val="0"/>
              </a:spcBef>
              <a:buNone/>
              <a:defRPr sz="3000" b="1" kern="1200" cap="all" baseline="0">
                <a:solidFill>
                  <a:srgbClr val="8AA0CA"/>
                </a:solidFill>
                <a:latin typeface="+mj-lt"/>
                <a:ea typeface="+mj-ea"/>
                <a:cs typeface="+mj-cs"/>
              </a:defRPr>
            </a:lvl1pPr>
          </a:lstStyle>
          <a:p>
            <a:pPr algn="ctr"/>
            <a:r>
              <a:rPr lang="fr-FR" sz="2800" b="0" dirty="0"/>
              <a:t>Taille des Marchés (</a:t>
            </a:r>
            <a:r>
              <a:rPr lang="fr-FR" sz="2800" b="0" dirty="0" err="1"/>
              <a:t>AuM</a:t>
            </a:r>
            <a:r>
              <a:rPr lang="fr-FR" sz="2800" b="0" dirty="0"/>
              <a:t>) - Q3 2024</a:t>
            </a:r>
            <a:endParaRPr lang="fr-FR" sz="2800" dirty="0"/>
          </a:p>
        </p:txBody>
      </p:sp>
      <p:cxnSp>
        <p:nvCxnSpPr>
          <p:cNvPr id="12" name="Connecteur droit 11">
            <a:extLst>
              <a:ext uri="{FF2B5EF4-FFF2-40B4-BE49-F238E27FC236}">
                <a16:creationId xmlns:a16="http://schemas.microsoft.com/office/drawing/2014/main" id="{F9BFB67D-B6AD-6CE0-BFEC-360D816138AE}"/>
              </a:ext>
            </a:extLst>
          </p:cNvPr>
          <p:cNvCxnSpPr>
            <a:cxnSpLocks/>
          </p:cNvCxnSpPr>
          <p:nvPr/>
        </p:nvCxnSpPr>
        <p:spPr>
          <a:xfrm>
            <a:off x="529062" y="2162637"/>
            <a:ext cx="16293244"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6">
            <a:extLst>
              <a:ext uri="{FF2B5EF4-FFF2-40B4-BE49-F238E27FC236}">
                <a16:creationId xmlns:a16="http://schemas.microsoft.com/office/drawing/2014/main" id="{7F6EC013-3037-1DE5-D281-60183430AB29}"/>
              </a:ext>
            </a:extLst>
          </p:cNvPr>
          <p:cNvSpPr txBox="1"/>
          <p:nvPr/>
        </p:nvSpPr>
        <p:spPr>
          <a:xfrm>
            <a:off x="725889" y="8296105"/>
            <a:ext cx="15899588" cy="400110"/>
          </a:xfrm>
          <a:prstGeom prst="rect">
            <a:avLst/>
          </a:prstGeom>
          <a:noFill/>
        </p:spPr>
        <p:txBody>
          <a:bodyPr wrap="square" rtlCol="0">
            <a:spAutoFit/>
          </a:bodyPr>
          <a:lstStyle/>
          <a:p>
            <a:pPr lvl="0" algn="ctr" defTabSz="1043056">
              <a:spcAft>
                <a:spcPts val="300"/>
              </a:spcAft>
              <a:defRPr/>
            </a:pPr>
            <a:r>
              <a:rPr lang="en-GB" sz="2000" dirty="0">
                <a:solidFill>
                  <a:schemeClr val="accent2"/>
                </a:solidFill>
                <a:latin typeface="Montserrat" pitchFamily="2" charset="77"/>
                <a:ea typeface="Univers LT Std 47 Cn Lt" charset="0"/>
                <a:cs typeface="Univers LT Std 47 Cn Lt" charset="0"/>
              </a:rPr>
              <a:t>■</a:t>
            </a:r>
            <a:r>
              <a:rPr lang="en-GB" sz="2000" dirty="0">
                <a:latin typeface="Montserrat" pitchFamily="2" charset="77"/>
                <a:ea typeface="Univers LT Std 47 Cn Lt" charset="0"/>
                <a:cs typeface="Univers LT Std 47 Cn Lt" charset="0"/>
              </a:rPr>
              <a:t> </a:t>
            </a:r>
            <a:r>
              <a:rPr lang="en-GB" sz="2000" dirty="0" err="1">
                <a:latin typeface="Montserrat" pitchFamily="2" charset="77"/>
                <a:ea typeface="Univers LT Std 47 Cn Lt" charset="0"/>
                <a:cs typeface="Univers LT Std 47 Cn Lt" charset="0"/>
              </a:rPr>
              <a:t>AuM</a:t>
            </a:r>
            <a:r>
              <a:rPr lang="en-GB" sz="2000" dirty="0">
                <a:latin typeface="Montserrat" pitchFamily="2" charset="77"/>
                <a:ea typeface="Univers LT Std 47 Cn Lt" charset="0"/>
                <a:cs typeface="Univers LT Std 47 Cn Lt" charset="0"/>
              </a:rPr>
              <a:t> </a:t>
            </a:r>
            <a:r>
              <a:rPr lang="fr-FR" sz="2000" dirty="0">
                <a:latin typeface="Montserrat" pitchFamily="2" charset="77"/>
                <a:ea typeface="Univers LT Std 47 Cn Lt" charset="0"/>
                <a:cs typeface="Univers LT Std 47 Cn Lt" charset="0"/>
              </a:rPr>
              <a:t>OPCVM </a:t>
            </a:r>
            <a:r>
              <a:rPr lang="fr-FR" sz="2000" dirty="0">
                <a:solidFill>
                  <a:schemeClr val="accent1"/>
                </a:solidFill>
                <a:latin typeface="Montserrat" pitchFamily="2" charset="77"/>
                <a:ea typeface="Univers LT Std 47 Cn Lt" charset="0"/>
                <a:cs typeface="Univers LT Std 47 Cn Lt" charset="0"/>
              </a:rPr>
              <a:t>■</a:t>
            </a:r>
            <a:r>
              <a:rPr lang="fr-FR" sz="2000" dirty="0">
                <a:latin typeface="Montserrat" pitchFamily="2" charset="77"/>
                <a:ea typeface="Univers LT Std 47 Cn Lt" charset="0"/>
                <a:cs typeface="Univers LT Std 47 Cn Lt" charset="0"/>
              </a:rPr>
              <a:t> </a:t>
            </a:r>
            <a:r>
              <a:rPr lang="fr-FR" sz="2000" dirty="0" err="1">
                <a:latin typeface="Montserrat" pitchFamily="2" charset="77"/>
                <a:ea typeface="Univers LT Std 47 Cn Lt" charset="0"/>
                <a:cs typeface="Univers LT Std 47 Cn Lt" charset="0"/>
              </a:rPr>
              <a:t>AuM</a:t>
            </a:r>
            <a:r>
              <a:rPr lang="fr-FR" sz="2000" dirty="0">
                <a:latin typeface="Montserrat" pitchFamily="2" charset="77"/>
                <a:ea typeface="Univers LT Std 47 Cn Lt" charset="0"/>
                <a:cs typeface="Univers LT Std 47 Cn Lt" charset="0"/>
              </a:rPr>
              <a:t> FIA</a:t>
            </a:r>
          </a:p>
        </p:txBody>
      </p:sp>
      <p:sp>
        <p:nvSpPr>
          <p:cNvPr id="13" name="TextBox 12">
            <a:extLst>
              <a:ext uri="{FF2B5EF4-FFF2-40B4-BE49-F238E27FC236}">
                <a16:creationId xmlns:a16="http://schemas.microsoft.com/office/drawing/2014/main" id="{24FCE175-E182-E532-D9D4-75D706240C6B}"/>
              </a:ext>
            </a:extLst>
          </p:cNvPr>
          <p:cNvSpPr txBox="1"/>
          <p:nvPr/>
        </p:nvSpPr>
        <p:spPr>
          <a:xfrm>
            <a:off x="1363786" y="2822522"/>
            <a:ext cx="1197142" cy="246221"/>
          </a:xfrm>
          <a:prstGeom prst="rect">
            <a:avLst/>
          </a:prstGeom>
          <a:noFill/>
        </p:spPr>
        <p:txBody>
          <a:bodyPr wrap="square">
            <a:spAutoFit/>
          </a:bodyPr>
          <a:lstStyle/>
          <a:p>
            <a:r>
              <a:rPr lang="en-GB" sz="1000" dirty="0" err="1">
                <a:solidFill>
                  <a:schemeClr val="tx1">
                    <a:lumMod val="65000"/>
                    <a:lumOff val="35000"/>
                  </a:schemeClr>
                </a:solidFill>
                <a:latin typeface="Montserrat" pitchFamily="2" charset="77"/>
                <a:ea typeface="Univers LT Std 47 Cn Lt" charset="0"/>
                <a:cs typeface="Univers LT Std 47 Cn Lt" charset="0"/>
              </a:rPr>
              <a:t>AuM</a:t>
            </a:r>
            <a:r>
              <a:rPr lang="en-GB" sz="1000" dirty="0">
                <a:solidFill>
                  <a:schemeClr val="tx1">
                    <a:lumMod val="65000"/>
                    <a:lumOff val="35000"/>
                  </a:schemeClr>
                </a:solidFill>
                <a:latin typeface="Montserrat" pitchFamily="2" charset="77"/>
                <a:ea typeface="Univers LT Std 47 Cn Lt" charset="0"/>
                <a:cs typeface="Univers LT Std 47 Cn Lt" charset="0"/>
              </a:rPr>
              <a:t> (€</a:t>
            </a:r>
            <a:r>
              <a:rPr lang="en-GB" sz="1000" dirty="0" err="1">
                <a:solidFill>
                  <a:schemeClr val="tx1">
                    <a:lumMod val="65000"/>
                    <a:lumOff val="35000"/>
                  </a:schemeClr>
                </a:solidFill>
                <a:latin typeface="Montserrat" pitchFamily="2" charset="77"/>
                <a:ea typeface="Univers LT Std 47 Cn Lt" charset="0"/>
                <a:cs typeface="Univers LT Std 47 Cn Lt" charset="0"/>
              </a:rPr>
              <a:t>mrd</a:t>
            </a:r>
            <a:r>
              <a:rPr lang="en-GB" sz="1000" dirty="0">
                <a:solidFill>
                  <a:schemeClr val="tx1">
                    <a:lumMod val="65000"/>
                    <a:lumOff val="35000"/>
                  </a:schemeClr>
                </a:solidFill>
                <a:latin typeface="Montserrat" pitchFamily="2" charset="77"/>
                <a:ea typeface="Univers LT Std 47 Cn Lt" charset="0"/>
                <a:cs typeface="Univers LT Std 47 Cn Lt" charset="0"/>
              </a:rPr>
              <a:t>)</a:t>
            </a:r>
            <a:endParaRPr lang="en-LU" sz="1000" dirty="0">
              <a:solidFill>
                <a:schemeClr val="tx1">
                  <a:lumMod val="65000"/>
                  <a:lumOff val="35000"/>
                </a:schemeClr>
              </a:solidFill>
            </a:endParaRPr>
          </a:p>
        </p:txBody>
      </p:sp>
      <p:sp>
        <p:nvSpPr>
          <p:cNvPr id="7" name="Espace réservé du pied de page 3">
            <a:extLst>
              <a:ext uri="{FF2B5EF4-FFF2-40B4-BE49-F238E27FC236}">
                <a16:creationId xmlns:a16="http://schemas.microsoft.com/office/drawing/2014/main" id="{842804A7-EE43-177E-73C2-EEF5F5C2E58D}"/>
              </a:ext>
            </a:extLst>
          </p:cNvPr>
          <p:cNvSpPr>
            <a:spLocks noGrp="1"/>
          </p:cNvSpPr>
          <p:nvPr>
            <p:ph type="ftr" sz="quarter" idx="11"/>
          </p:nvPr>
        </p:nvSpPr>
        <p:spPr>
          <a:xfrm>
            <a:off x="8675689" y="9088998"/>
            <a:ext cx="7388674" cy="215444"/>
          </a:xfrm>
        </p:spPr>
        <p:txBody>
          <a:bodyPr/>
          <a:lstStyle/>
          <a:p>
            <a:r>
              <a:rPr lang="fr-FR" dirty="0"/>
              <a:t>SYNTHESE 2024 - Janvier 2025</a:t>
            </a:r>
          </a:p>
        </p:txBody>
      </p:sp>
    </p:spTree>
    <p:extLst>
      <p:ext uri="{BB962C8B-B14F-4D97-AF65-F5344CB8AC3E}">
        <p14:creationId xmlns:p14="http://schemas.microsoft.com/office/powerpoint/2010/main" val="2784164239"/>
      </p:ext>
    </p:extLst>
  </p:cSld>
  <p:clrMapOvr>
    <a:masterClrMapping/>
  </p:clrMapOvr>
  <p:transition>
    <p:fade/>
  </p:transition>
</p:sld>
</file>

<file path=ppt/theme/theme1.xml><?xml version="1.0" encoding="utf-8"?>
<a:theme xmlns:a="http://schemas.openxmlformats.org/drawingml/2006/main" name="Thème AFG">
  <a:themeElements>
    <a:clrScheme name="AFG">
      <a:dk1>
        <a:sysClr val="windowText" lastClr="000000"/>
      </a:dk1>
      <a:lt1>
        <a:sysClr val="window" lastClr="FFFFFF"/>
      </a:lt1>
      <a:dk2>
        <a:srgbClr val="164194"/>
      </a:dk2>
      <a:lt2>
        <a:srgbClr val="1DBADF"/>
      </a:lt2>
      <a:accent1>
        <a:srgbClr val="449DD7"/>
      </a:accent1>
      <a:accent2>
        <a:srgbClr val="004A78"/>
      </a:accent2>
      <a:accent3>
        <a:srgbClr val="18BBB5"/>
      </a:accent3>
      <a:accent4>
        <a:srgbClr val="008269"/>
      </a:accent4>
      <a:accent5>
        <a:srgbClr val="522A6B"/>
      </a:accent5>
      <a:accent6>
        <a:srgbClr val="CC302B"/>
      </a:accent6>
      <a:hlink>
        <a:srgbClr val="0563C1"/>
      </a:hlink>
      <a:folHlink>
        <a:srgbClr val="954F72"/>
      </a:folHlink>
    </a:clrScheme>
    <a:fontScheme name="BioRhyme + Montserrat">
      <a:majorFont>
        <a:latin typeface="BioRhyme"/>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spcBef>
            <a:spcPts val="1200"/>
          </a:spcBef>
          <a:defRPr sz="3000" dirty="0" err="1" smtClean="0">
            <a:solidFill>
              <a:schemeClr val="bg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AFG">
  <a:themeElements>
    <a:clrScheme name="AFG">
      <a:dk1>
        <a:sysClr val="windowText" lastClr="000000"/>
      </a:dk1>
      <a:lt1>
        <a:sysClr val="window" lastClr="FFFFFF"/>
      </a:lt1>
      <a:dk2>
        <a:srgbClr val="164194"/>
      </a:dk2>
      <a:lt2>
        <a:srgbClr val="1DBADF"/>
      </a:lt2>
      <a:accent1>
        <a:srgbClr val="449DD7"/>
      </a:accent1>
      <a:accent2>
        <a:srgbClr val="004A78"/>
      </a:accent2>
      <a:accent3>
        <a:srgbClr val="18BBB5"/>
      </a:accent3>
      <a:accent4>
        <a:srgbClr val="008269"/>
      </a:accent4>
      <a:accent5>
        <a:srgbClr val="522A6B"/>
      </a:accent5>
      <a:accent6>
        <a:srgbClr val="CC302B"/>
      </a:accent6>
      <a:hlink>
        <a:srgbClr val="0563C1"/>
      </a:hlink>
      <a:folHlink>
        <a:srgbClr val="954F72"/>
      </a:folHlink>
    </a:clrScheme>
    <a:fontScheme name="BioRhyme + Montserrat">
      <a:majorFont>
        <a:latin typeface="BioRhyme"/>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spcBef>
            <a:spcPts val="1200"/>
          </a:spcBef>
          <a:defRPr sz="3000" dirty="0" err="1" smtClean="0">
            <a:solidFill>
              <a:schemeClr val="bg1"/>
            </a:solidFill>
          </a:defRPr>
        </a:defPPr>
      </a:lstStyle>
    </a:txDef>
  </a:objectDefaults>
  <a:extraClrSchemeLst/>
  <a:extLst>
    <a:ext uri="{05A4C25C-085E-4340-85A3-A5531E510DB2}">
      <thm15:themeFamily xmlns:thm15="http://schemas.microsoft.com/office/thememl/2012/main" name="2023-05-24 AFG INVERCO" id="{A9843572-2131-4065-8BA3-46BF2DC70FBA}" vid="{6DFECAAE-982E-4653-A08F-8B4A0502ABE2}"/>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2061</TotalTime>
  <Words>4425</Words>
  <Application>Microsoft Office PowerPoint</Application>
  <PresentationFormat>Personnalisé</PresentationFormat>
  <Paragraphs>913</Paragraphs>
  <Slides>64</Slides>
  <Notes>19</Notes>
  <HiddenSlides>0</HiddenSlides>
  <MMClips>0</MMClips>
  <ScaleCrop>false</ScaleCrop>
  <HeadingPairs>
    <vt:vector size="6" baseType="variant">
      <vt:variant>
        <vt:lpstr>Polices utilisées</vt:lpstr>
      </vt:variant>
      <vt:variant>
        <vt:i4>18</vt:i4>
      </vt:variant>
      <vt:variant>
        <vt:lpstr>Thème</vt:lpstr>
      </vt:variant>
      <vt:variant>
        <vt:i4>2</vt:i4>
      </vt:variant>
      <vt:variant>
        <vt:lpstr>Titres des diapositives</vt:lpstr>
      </vt:variant>
      <vt:variant>
        <vt:i4>64</vt:i4>
      </vt:variant>
    </vt:vector>
  </HeadingPairs>
  <TitlesOfParts>
    <vt:vector size="84" baseType="lpstr">
      <vt:lpstr>AppleSDGothicNeo-Regular</vt:lpstr>
      <vt:lpstr>Aptos</vt:lpstr>
      <vt:lpstr>Arial</vt:lpstr>
      <vt:lpstr>Arial Narrow</vt:lpstr>
      <vt:lpstr>BioRhyme</vt:lpstr>
      <vt:lpstr>Calibri</vt:lpstr>
      <vt:lpstr>Courier New</vt:lpstr>
      <vt:lpstr>Georgia</vt:lpstr>
      <vt:lpstr>Lucida Grande</vt:lpstr>
      <vt:lpstr>Montserrat</vt:lpstr>
      <vt:lpstr>Police système</vt:lpstr>
      <vt:lpstr>Segoe UI</vt:lpstr>
      <vt:lpstr>System Font Regular</vt:lpstr>
      <vt:lpstr>Times New Roman</vt:lpstr>
      <vt:lpstr>Univers LT Std 45 Light</vt:lpstr>
      <vt:lpstr>Verdana</vt:lpstr>
      <vt:lpstr>Wingdings</vt:lpstr>
      <vt:lpstr>Wingdings 3</vt:lpstr>
      <vt:lpstr>Thème AFG</vt:lpstr>
      <vt:lpstr>1_Thème AFG</vt:lpstr>
      <vt:lpstr>CLUB EXPORT - REUNION PAYS Synthèse 2024 et Perspectives 2025</vt:lpstr>
      <vt:lpstr>Introduction :   Simon Janin, Président du Club Export de l’AFG  Head of Governance &amp; Public Affairs, General Secretary of Strategy, Finance and Control Division, Amundi  </vt:lpstr>
      <vt:lpstr>Modération de la conférence :  Virginie Buey, Directrice de la promotion internationale, AFG </vt:lpstr>
      <vt:lpstr>Synthèse 2024 et Perspectives 2025 - AGENDA</vt:lpstr>
      <vt:lpstr>Synthèse 2024 et Perspectives 2025 </vt:lpstr>
      <vt:lpstr>SYNTHESE des réunions pays en 2024</vt:lpstr>
      <vt:lpstr>Sommaire</vt:lpstr>
      <vt:lpstr>Présentation PowerPoint</vt:lpstr>
      <vt:lpstr>Chiffres clés</vt:lpstr>
      <vt:lpstr>Chiffres clés</vt:lpstr>
      <vt:lpstr>Chiffres clés</vt:lpstr>
      <vt:lpstr>Cadre Réglementaire</vt:lpstr>
      <vt:lpstr>Approches des marchés</vt:lpstr>
      <vt:lpstr>Approches des marchés</vt:lpstr>
      <vt:lpstr>Approches des marchés</vt:lpstr>
      <vt:lpstr>Spécificités</vt:lpstr>
      <vt:lpstr>Ensemble, s’investir pour demain</vt:lpstr>
      <vt:lpstr>Synthèse 2024 et Perspectives 2025 </vt:lpstr>
      <vt:lpstr>Synthèse 2024 et Perspectives 2025 </vt:lpstr>
      <vt:lpstr>Présentation PowerPoint</vt:lpstr>
      <vt:lpstr>QUELQUES MOTS SUR l’OEE</vt:lpstr>
      <vt:lpstr>SOMMAIRE</vt:lpstr>
      <vt:lpstr>1. Comportements d’EPARGNE DES MENAGES dans les différents pays d’Europe</vt:lpstr>
      <vt:lpstr>TAUX D’ÉPARGNE DES MÉNAGES EN EUROPE  AVANT ET APRES LE COVID (% DU RDB)</vt:lpstr>
      <vt:lpstr>ÉCART ENTRE LE TAUX D’ÉPARGNE DES MÉNAGES DE 2019 ET CELUI DE 2023 (POINTS DE POURCENTAGE)</vt:lpstr>
      <vt:lpstr>ÉVOLUTION DES FLUX D’ÉPARGNE DES MÉNAGES  SUR LES CINQ DERNIÈRES ANNÉES</vt:lpstr>
      <vt:lpstr>ÉVOLUTION DES FLUX DE PLACEMENTS FINANCIERS DES MÉNAGES SUR LES CINQ DERNIÈRES ANNÉES</vt:lpstr>
      <vt:lpstr>TABLEAU DES EMPLOIS ET RESSOURCES  (2ND TRIMESTRE 2024)</vt:lpstr>
      <vt:lpstr>2. motivations des épargnants et  facteurs explicatifs</vt:lpstr>
      <vt:lpstr>MOTIVATIONS DES ÉPARGNANTS ET PRINCIPAUX FACTEURS D’INFLUENCE</vt:lpstr>
      <vt:lpstr>TAILLE DU PATRIMOINE FINANCIER ET  NIVEAU DE dépenses publiques pour la retraite</vt:lpstr>
      <vt:lpstr>PART DES ACTIFS NON-financiers Dans le patrimoine ET NIVEAU D’ENDETTEMENT</vt:lpstr>
      <vt:lpstr>EFFET RICHESSE: Répartition de la detention d’actions par déciles de patrimoine</vt:lpstr>
      <vt:lpstr>NIVEAU DE compétences en matière  d’éducation financière</vt:lpstr>
      <vt:lpstr>3. Composition de patrimoine financier et performance de l’épargne financière</vt:lpstr>
      <vt:lpstr>patrimoine financier des ménages en europe</vt:lpstr>
      <vt:lpstr>Estimation de la part d’actions dans les portefeuilles</vt:lpstr>
      <vt:lpstr>POIDS DE l’épargne réglementée dans le patrimoine financier des ménages</vt:lpstr>
      <vt:lpstr>Évolution de la composition en France depuis 2012 et part des produits de fonds propres</vt:lpstr>
      <vt:lpstr>PERFORMANCE ANNUELLE DE l’épargne financière des ménages français depuis 2012</vt:lpstr>
      <vt:lpstr>CONTRIBUTION DES PRODUITS DE TAUX ET DES PRODUITS DE FONDS PROPRES À LA PERFORMANCE</vt:lpstr>
      <vt:lpstr>PERFORMANCE réelle de l’épargne financière des ménages français sur 11 ans</vt:lpstr>
      <vt:lpstr>4. Quelles sont les tendances sur les six premiers mois de 2024?</vt:lpstr>
      <vt:lpstr>TAUX D’ÉPARGNE DES MÉNAGES</vt:lpstr>
      <vt:lpstr>ENCOURS DE MONNAIE ET DÉPÔTS PAR HABITANT</vt:lpstr>
      <vt:lpstr>ENCOURS D’ACTIONS COTÉES DÉTENUES EN DIRECT PAR HABITANT</vt:lpstr>
      <vt:lpstr>ENCOURS DE PARTS D’OPC DÉTENUES EN DIRECT  PAR HABITANT</vt:lpstr>
      <vt:lpstr>ENCOURS DE CONTRATS D’ASSURANCE-VIE ET FONDS DE PENSION PAR HABITANT</vt:lpstr>
      <vt:lpstr>Synthèse 2024 et Perspectives 2025 </vt:lpstr>
      <vt:lpstr>Synthèse 2024 et Perspectives 2025 </vt:lpstr>
      <vt:lpstr>Panorama fiscal Distribution de fonds</vt:lpstr>
      <vt:lpstr>Sommaire</vt:lpstr>
      <vt:lpstr>Présentation PowerPoint</vt:lpstr>
      <vt:lpstr>Présentation PowerPoint</vt:lpstr>
      <vt:lpstr>Présentation PowerPoint</vt:lpstr>
      <vt:lpstr>Ensemble, s’investir pour demain</vt:lpstr>
      <vt:lpstr>Résultats de l’enquête 2024 :  Virginie Buey, Directrice de la promotion internationale, AFG </vt:lpstr>
      <vt:lpstr>Synthèse 2024 et Perspectives 2025 – Résultats de l’enquête 2024</vt:lpstr>
      <vt:lpstr>Synthèse 2024 et Perspectives 2025 – Résultats de l’enquête 2024</vt:lpstr>
      <vt:lpstr>Synthèse 2024 et Perspectives 2025 – résultats de l’enquête 2024</vt:lpstr>
      <vt:lpstr>Synthèse 2024 et Perspectives 2025 – Résultats de l’enquête 2024</vt:lpstr>
      <vt:lpstr>Synthèse 2024 et Perspectives 2025 – Résultats de l’enquête 2024</vt:lpstr>
      <vt:lpstr>Synthèse 2024 et Perspectives 2025 </vt:lpstr>
      <vt:lpstr>Ensemble, s’investir pour demain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Planet13</dc:creator>
  <cp:lastModifiedBy>BUEY Virginie</cp:lastModifiedBy>
  <cp:revision>197</cp:revision>
  <dcterms:created xsi:type="dcterms:W3CDTF">2021-09-09T11:06:59Z</dcterms:created>
  <dcterms:modified xsi:type="dcterms:W3CDTF">2025-01-30T14:28:57Z</dcterms:modified>
</cp:coreProperties>
</file>